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7857" r:id="rId1"/>
  </p:sldMasterIdLst>
  <p:notesMasterIdLst>
    <p:notesMasterId r:id="rId62"/>
  </p:notesMasterIdLst>
  <p:handoutMasterIdLst>
    <p:handoutMasterId r:id="rId63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5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84"/>
    <p:restoredTop sz="94720"/>
  </p:normalViewPr>
  <p:slideViewPr>
    <p:cSldViewPr snapToGrid="0">
      <p:cViewPr varScale="1">
        <p:scale>
          <a:sx n="98" d="100"/>
          <a:sy n="98" d="100"/>
        </p:scale>
        <p:origin x="184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62" Type="http://schemas.openxmlformats.org/officeDocument/2006/relationships/notesMaster" Target="notesMasters/notesMaster1.xml"/><Relationship Id="rId63" Type="http://schemas.openxmlformats.org/officeDocument/2006/relationships/handoutMaster" Target="handoutMasters/handoutMaster1.xml"/><Relationship Id="rId64" Type="http://schemas.openxmlformats.org/officeDocument/2006/relationships/font" Target="fonts/font1.fntdata"/><Relationship Id="rId75" Type="http://customschemas.google.com/relationships/presentationmetadata" Target="metadata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316C1D-8447-81C7-448F-E271D5C39F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AA982-DCBE-9B62-D913-AB53C2617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7B853-92DC-FF40-B0A3-B553AF35C496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2B59F-056A-8071-19EB-E9134C9F01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FFA23-4D12-6326-341C-49492E81AA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FC21F-A07D-7040-984F-E4B88E3166D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7007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DEFBAD-35C6-0C69-E31B-20653D49E2C3}"/>
              </a:ext>
            </a:extLst>
          </p:cNvPr>
          <p:cNvSpPr/>
          <p:nvPr userDrawn="1"/>
        </p:nvSpPr>
        <p:spPr>
          <a:xfrm>
            <a:off x="0" y="4550376"/>
            <a:ext cx="951471" cy="593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7519DA4-BA4A-BA3C-A416-C088E133C7AE}"/>
              </a:ext>
            </a:extLst>
          </p:cNvPr>
          <p:cNvSpPr/>
          <p:nvPr userDrawn="1"/>
        </p:nvSpPr>
        <p:spPr>
          <a:xfrm>
            <a:off x="98854" y="95254"/>
            <a:ext cx="8946292" cy="1465324"/>
          </a:xfrm>
          <a:prstGeom prst="roundRect">
            <a:avLst>
              <a:gd name="adj" fmla="val 25226"/>
            </a:avLst>
          </a:prstGeom>
          <a:blipFill>
            <a:blip r:embed="rId2"/>
            <a:stretch>
              <a:fillRect t="-1" b="-3926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E29EB22-F1CF-C226-3B70-9B932EDE33E4}"/>
              </a:ext>
            </a:extLst>
          </p:cNvPr>
          <p:cNvSpPr/>
          <p:nvPr userDrawn="1"/>
        </p:nvSpPr>
        <p:spPr>
          <a:xfrm>
            <a:off x="5998941" y="450262"/>
            <a:ext cx="2731448" cy="4435115"/>
          </a:xfrm>
          <a:prstGeom prst="roundRect">
            <a:avLst>
              <a:gd name="adj" fmla="val 9625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2774" y="583096"/>
            <a:ext cx="2448000" cy="4176000"/>
          </a:xfrm>
          <a:prstGeom prst="roundRect">
            <a:avLst>
              <a:gd name="adj" fmla="val 9625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>
            <a:noAutofit/>
          </a:bodyPr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13611" y="4087364"/>
            <a:ext cx="52560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413611" y="2402026"/>
            <a:ext cx="5256000" cy="146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 sz="28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  <p:sp>
        <p:nvSpPr>
          <p:cNvPr id="3" name="Скругленный прямоугольник 1">
            <a:extLst>
              <a:ext uri="{FF2B5EF4-FFF2-40B4-BE49-F238E27FC236}">
                <a16:creationId xmlns:a16="http://schemas.microsoft.com/office/drawing/2014/main" id="{757C1112-2D68-6E73-EEEB-953B303520D8}"/>
              </a:ext>
            </a:extLst>
          </p:cNvPr>
          <p:cNvSpPr/>
          <p:nvPr userDrawn="1"/>
        </p:nvSpPr>
        <p:spPr>
          <a:xfrm>
            <a:off x="413611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6913F2B6-371A-A50C-1836-A08B52C95689}"/>
              </a:ext>
            </a:extLst>
          </p:cNvPr>
          <p:cNvSpPr/>
          <p:nvPr userDrawn="1"/>
        </p:nvSpPr>
        <p:spPr>
          <a:xfrm>
            <a:off x="2584262" y="117474"/>
            <a:ext cx="6451788" cy="4911726"/>
          </a:xfrm>
          <a:prstGeom prst="roundRect">
            <a:avLst>
              <a:gd name="adj" fmla="val 71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17;p25"/>
          <p:cNvSpPr/>
          <p:nvPr userDrawn="1"/>
        </p:nvSpPr>
        <p:spPr>
          <a:xfrm>
            <a:off x="3396624" y="231774"/>
            <a:ext cx="5531476" cy="4679951"/>
          </a:xfrm>
          <a:prstGeom prst="roundRect">
            <a:avLst>
              <a:gd name="adj" fmla="val 5735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05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08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621325" y="431658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621325" y="389004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621325" y="346351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621325" y="303697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621325" y="261044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621325" y="218390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621325" y="1757372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621325" y="133083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621325" y="904302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621325" y="478800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5900" y="227600"/>
            <a:ext cx="2160000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Table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of Contents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Рисунок 7">
            <a:extLst>
              <a:ext uri="{FF2B5EF4-FFF2-40B4-BE49-F238E27FC236}">
                <a16:creationId xmlns:a16="http://schemas.microsoft.com/office/drawing/2014/main" id="{D1300016-90AC-3BDB-6270-9288EE44958A}"/>
              </a:ext>
            </a:extLst>
          </p:cNvPr>
          <p:cNvSpPr/>
          <p:nvPr/>
        </p:nvSpPr>
        <p:spPr>
          <a:xfrm flipV="1">
            <a:off x="1900410" y="2419348"/>
            <a:ext cx="378870" cy="302734"/>
          </a:xfrm>
          <a:custGeom>
            <a:avLst/>
            <a:gdLst>
              <a:gd name="csX0" fmla="*/ 267366 w 378870"/>
              <a:gd name="csY0" fmla="*/ 0 h 302734"/>
              <a:gd name="csX1" fmla="*/ 265989 w 378870"/>
              <a:gd name="csY1" fmla="*/ 113112 h 302734"/>
              <a:gd name="csX2" fmla="*/ 154255 w 378870"/>
              <a:gd name="csY2" fmla="*/ 0 h 302734"/>
              <a:gd name="csX3" fmla="*/ 0 w 378870"/>
              <a:gd name="csY3" fmla="*/ 1341 h 302734"/>
              <a:gd name="csX4" fmla="*/ 186189 w 378870"/>
              <a:gd name="csY4" fmla="*/ 190532 h 302734"/>
              <a:gd name="csX5" fmla="*/ 72387 w 378870"/>
              <a:gd name="csY5" fmla="*/ 189163 h 302734"/>
              <a:gd name="csX6" fmla="*/ 71045 w 378870"/>
              <a:gd name="csY6" fmla="*/ 299985 h 302734"/>
              <a:gd name="csX7" fmla="*/ 223118 w 378870"/>
              <a:gd name="csY7" fmla="*/ 301818 h 302734"/>
              <a:gd name="csX8" fmla="*/ 299154 w 378870"/>
              <a:gd name="csY8" fmla="*/ 302734 h 302734"/>
              <a:gd name="csX9" fmla="*/ 376111 w 378870"/>
              <a:gd name="csY9" fmla="*/ 228073 h 302734"/>
              <a:gd name="csX10" fmla="*/ 377031 w 378870"/>
              <a:gd name="csY10" fmla="*/ 152495 h 302734"/>
              <a:gd name="csX11" fmla="*/ 378870 w 378870"/>
              <a:gd name="csY11" fmla="*/ 1341 h 302734"/>
              <a:gd name="csX12" fmla="*/ 267366 w 378870"/>
              <a:gd name="csY12" fmla="*/ 0 h 302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78870" h="302734">
                <a:moveTo>
                  <a:pt x="267366" y="0"/>
                </a:moveTo>
                <a:lnTo>
                  <a:pt x="265989" y="113112"/>
                </a:lnTo>
                <a:lnTo>
                  <a:pt x="154255" y="0"/>
                </a:lnTo>
                <a:lnTo>
                  <a:pt x="0" y="1341"/>
                </a:lnTo>
                <a:lnTo>
                  <a:pt x="186189" y="190532"/>
                </a:lnTo>
                <a:lnTo>
                  <a:pt x="72387" y="189163"/>
                </a:lnTo>
                <a:lnTo>
                  <a:pt x="71045" y="299985"/>
                </a:lnTo>
                <a:lnTo>
                  <a:pt x="223118" y="301818"/>
                </a:lnTo>
                <a:lnTo>
                  <a:pt x="299154" y="302734"/>
                </a:lnTo>
                <a:lnTo>
                  <a:pt x="376111" y="228073"/>
                </a:lnTo>
                <a:lnTo>
                  <a:pt x="377031" y="152495"/>
                </a:lnTo>
                <a:lnTo>
                  <a:pt x="378870" y="1341"/>
                </a:lnTo>
                <a:lnTo>
                  <a:pt x="267366" y="0"/>
                </a:lnTo>
                <a:close/>
              </a:path>
            </a:pathLst>
          </a:custGeom>
          <a:solidFill>
            <a:schemeClr val="tx2"/>
          </a:solidFill>
          <a:ln w="9293" cap="flat">
            <a:noFill/>
            <a:prstDash val="solid"/>
            <a:miter/>
          </a:ln>
        </p:spPr>
        <p:txBody>
          <a:bodyPr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86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6304583" y="3470246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6304583" y="2991367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333605" y="3470245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333605" y="2991367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04583" y="1554209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291759" y="1075374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33605" y="1554221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33605" y="1075378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54332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71051" y="1075378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" name="Slide title">
            <a:extLst>
              <a:ext uri="{FF2B5EF4-FFF2-40B4-BE49-F238E27FC236}">
                <a16:creationId xmlns:a16="http://schemas.microsoft.com/office/drawing/2014/main" id="{85C6D708-AE43-48C9-5E80-68CA562C10B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C2E21394-CC37-0FB8-CD5F-8C2D81C32EB5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243041" y="2855655"/>
            <a:ext cx="2772000" cy="1734901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>
            <a:noAutofit/>
          </a:bodyPr>
          <a:lstStyle/>
          <a:p>
            <a:endParaRPr lang="ru-UA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 userDrawn="1">
  <p:cSld name="Process / Steps / 4 Items / Option A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Infographics">
            <a:extLst>
              <a:ext uri="{FF2B5EF4-FFF2-40B4-BE49-F238E27FC236}">
                <a16:creationId xmlns:a16="http://schemas.microsoft.com/office/drawing/2014/main" id="{F4B4AC52-1468-526E-DDCA-788569BE3488}"/>
              </a:ext>
            </a:extLst>
          </p:cNvPr>
          <p:cNvGrpSpPr/>
          <p:nvPr userDrawn="1"/>
        </p:nvGrpSpPr>
        <p:grpSpPr>
          <a:xfrm>
            <a:off x="238892" y="902171"/>
            <a:ext cx="8686239" cy="3394724"/>
            <a:chOff x="238892" y="902171"/>
            <a:chExt cx="8686239" cy="3394724"/>
          </a:xfrm>
        </p:grpSpPr>
      </p:grp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0" name="Card 1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216374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1" name="Badge 1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214213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22" name="Num 1"/>
          <p:cNvSpPr txBox="1"/>
          <p:nvPr/>
        </p:nvSpPr>
        <p:spPr>
          <a:xfrm>
            <a:off x="214213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23" name="Card 2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2435293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4" name="Badge 2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2433852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25" name="Num 2"/>
          <p:cNvSpPr txBox="1"/>
          <p:nvPr/>
        </p:nvSpPr>
        <p:spPr>
          <a:xfrm>
            <a:off x="2433852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26" name="Card 3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4654212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7" name="Badge 3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4653491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28" name="Num 3"/>
          <p:cNvSpPr txBox="1"/>
          <p:nvPr/>
        </p:nvSpPr>
        <p:spPr>
          <a:xfrm>
            <a:off x="4653491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529" name="Card 4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6873131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30" name="Badge 4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6873131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31" name="Num 4"/>
          <p:cNvSpPr txBox="1"/>
          <p:nvPr/>
        </p:nvSpPr>
        <p:spPr>
          <a:xfrm>
            <a:off x="6873131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93832" y="1723340"/>
            <a:ext cx="169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93832" y="2451702"/>
            <a:ext cx="16920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610211" y="1723340"/>
            <a:ext cx="169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610211" y="2451702"/>
            <a:ext cx="16920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814073" y="1723340"/>
            <a:ext cx="169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814073" y="2451702"/>
            <a:ext cx="16920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35635" y="1723340"/>
            <a:ext cx="1692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035635" y="2451702"/>
            <a:ext cx="16920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6776F27E-A36E-5DEB-5E95-A6AD9D7EE62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5 Items / Option A">
  <p:cSld name="Process / Steps / 5 Items / Option A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825;g3e47ced7bc8_0_215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216374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Google Shape;825;g3e47ced7bc8_0_215">
            <a:extLst>
              <a:ext uri="{FF2B5EF4-FFF2-40B4-BE49-F238E27FC236}">
                <a16:creationId xmlns:a16="http://schemas.microsoft.com/office/drawing/2014/main" id="{2723077C-11DE-1B70-B317-067B98787A7E}"/>
              </a:ext>
            </a:extLst>
          </p:cNvPr>
          <p:cNvSpPr/>
          <p:nvPr userDrawn="1"/>
        </p:nvSpPr>
        <p:spPr>
          <a:xfrm>
            <a:off x="1975479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5" name="Google Shape;825;g3e47ced7bc8_0_215">
            <a:extLst>
              <a:ext uri="{FF2B5EF4-FFF2-40B4-BE49-F238E27FC236}">
                <a16:creationId xmlns:a16="http://schemas.microsoft.com/office/drawing/2014/main" id="{62A1E8BC-3EF2-ED65-0BAF-A68CA275B1C2}"/>
              </a:ext>
            </a:extLst>
          </p:cNvPr>
          <p:cNvSpPr/>
          <p:nvPr userDrawn="1"/>
        </p:nvSpPr>
        <p:spPr>
          <a:xfrm>
            <a:off x="3734584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Google Shape;825;g3e47ced7bc8_0_215">
            <a:extLst>
              <a:ext uri="{FF2B5EF4-FFF2-40B4-BE49-F238E27FC236}">
                <a16:creationId xmlns:a16="http://schemas.microsoft.com/office/drawing/2014/main" id="{AAC2B7BB-455E-172F-6115-70F55F8B2A21}"/>
              </a:ext>
            </a:extLst>
          </p:cNvPr>
          <p:cNvSpPr/>
          <p:nvPr userDrawn="1"/>
        </p:nvSpPr>
        <p:spPr>
          <a:xfrm>
            <a:off x="5493689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7" name="Google Shape;825;g3e47ced7bc8_0_215">
            <a:extLst>
              <a:ext uri="{FF2B5EF4-FFF2-40B4-BE49-F238E27FC236}">
                <a16:creationId xmlns:a16="http://schemas.microsoft.com/office/drawing/2014/main" id="{23EC5B8F-39FD-2496-E9C4-6B7E88192300}"/>
              </a:ext>
            </a:extLst>
          </p:cNvPr>
          <p:cNvSpPr/>
          <p:nvPr userDrawn="1"/>
        </p:nvSpPr>
        <p:spPr>
          <a:xfrm>
            <a:off x="7252794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214213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2E1756D2-C528-FB86-3B24-8F450815AC46}"/>
              </a:ext>
            </a:extLst>
          </p:cNvPr>
          <p:cNvSpPr/>
          <p:nvPr userDrawn="1"/>
        </p:nvSpPr>
        <p:spPr>
          <a:xfrm>
            <a:off x="1973858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78B2D6F8-ED65-45CB-6541-6E7E10853620}"/>
              </a:ext>
            </a:extLst>
          </p:cNvPr>
          <p:cNvSpPr/>
          <p:nvPr userDrawn="1"/>
        </p:nvSpPr>
        <p:spPr>
          <a:xfrm>
            <a:off x="3733503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14FDDF8A-3B6D-59E2-888F-F8546425A4E1}"/>
              </a:ext>
            </a:extLst>
          </p:cNvPr>
          <p:cNvSpPr/>
          <p:nvPr userDrawn="1"/>
        </p:nvSpPr>
        <p:spPr>
          <a:xfrm>
            <a:off x="5493148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879A42BC-9B76-A8AF-9F74-21B2A45A4FC7}"/>
              </a:ext>
            </a:extLst>
          </p:cNvPr>
          <p:cNvSpPr/>
          <p:nvPr userDrawn="1"/>
        </p:nvSpPr>
        <p:spPr>
          <a:xfrm>
            <a:off x="7252794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54" name="Google Shape;354;g3e47ced7bc8_0_22"/>
          <p:cNvSpPr txBox="1"/>
          <p:nvPr/>
        </p:nvSpPr>
        <p:spPr>
          <a:xfrm>
            <a:off x="216374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55" name="Google Shape;355;g3e47ced7bc8_0_22"/>
          <p:cNvSpPr txBox="1"/>
          <p:nvPr/>
        </p:nvSpPr>
        <p:spPr>
          <a:xfrm>
            <a:off x="1971127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56" name="Google Shape;356;g3e47ced7bc8_0_22"/>
          <p:cNvSpPr txBox="1"/>
          <p:nvPr/>
        </p:nvSpPr>
        <p:spPr>
          <a:xfrm>
            <a:off x="3725141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57" name="Google Shape;357;g3e47ced7bc8_0_22"/>
          <p:cNvSpPr txBox="1"/>
          <p:nvPr/>
        </p:nvSpPr>
        <p:spPr>
          <a:xfrm>
            <a:off x="5486207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58" name="Google Shape;358;g3e47ced7bc8_0_22"/>
          <p:cNvSpPr txBox="1"/>
          <p:nvPr/>
        </p:nvSpPr>
        <p:spPr>
          <a:xfrm>
            <a:off x="7245112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05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51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48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5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7402392" y="2451702"/>
            <a:ext cx="13824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6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7402392" y="1723340"/>
            <a:ext cx="13824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3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5643287" y="2451702"/>
            <a:ext cx="13824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4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643287" y="1723340"/>
            <a:ext cx="13824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1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3884182" y="2451702"/>
            <a:ext cx="13824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2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884182" y="1723340"/>
            <a:ext cx="13824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59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125077" y="2451702"/>
            <a:ext cx="1382400" cy="203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0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125077" y="1723340"/>
            <a:ext cx="13824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52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66122" y="2451702"/>
            <a:ext cx="1382100" cy="194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53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66122" y="1723340"/>
            <a:ext cx="1382100" cy="58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Timeline / 5 Items / Option A">
  <p:cSld name="Process / Timeline / 5 Items / Option A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25;g3e47ced7bc8_0_215">
            <a:extLst>
              <a:ext uri="{FF2B5EF4-FFF2-40B4-BE49-F238E27FC236}">
                <a16:creationId xmlns:a16="http://schemas.microsoft.com/office/drawing/2014/main" id="{2AD12550-ED70-D335-1E7C-FD7B6BC0ED38}"/>
              </a:ext>
            </a:extLst>
          </p:cNvPr>
          <p:cNvSpPr/>
          <p:nvPr userDrawn="1"/>
        </p:nvSpPr>
        <p:spPr>
          <a:xfrm>
            <a:off x="1992708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" name="Google Shape;825;g3e47ced7bc8_0_215">
            <a:extLst>
              <a:ext uri="{FF2B5EF4-FFF2-40B4-BE49-F238E27FC236}">
                <a16:creationId xmlns:a16="http://schemas.microsoft.com/office/drawing/2014/main" id="{4F5CA8EB-11CE-D6F2-DE41-60C1A6D199FD}"/>
              </a:ext>
            </a:extLst>
          </p:cNvPr>
          <p:cNvSpPr/>
          <p:nvPr userDrawn="1"/>
        </p:nvSpPr>
        <p:spPr>
          <a:xfrm>
            <a:off x="3769516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825;g3e47ced7bc8_0_215">
            <a:extLst>
              <a:ext uri="{FF2B5EF4-FFF2-40B4-BE49-F238E27FC236}">
                <a16:creationId xmlns:a16="http://schemas.microsoft.com/office/drawing/2014/main" id="{47FBD9F1-0A0B-48F9-5AB9-9313677E5E13}"/>
              </a:ext>
            </a:extLst>
          </p:cNvPr>
          <p:cNvSpPr/>
          <p:nvPr userDrawn="1"/>
        </p:nvSpPr>
        <p:spPr>
          <a:xfrm>
            <a:off x="5546324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Google Shape;825;g3e47ced7bc8_0_215">
            <a:extLst>
              <a:ext uri="{FF2B5EF4-FFF2-40B4-BE49-F238E27FC236}">
                <a16:creationId xmlns:a16="http://schemas.microsoft.com/office/drawing/2014/main" id="{6C634ADB-F372-029A-986E-E52FD53741B4}"/>
              </a:ext>
            </a:extLst>
          </p:cNvPr>
          <p:cNvSpPr/>
          <p:nvPr userDrawn="1"/>
        </p:nvSpPr>
        <p:spPr>
          <a:xfrm>
            <a:off x="7323131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Google Shape;825;g3e47ced7bc8_0_215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215900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3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00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08" name="Item 5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7341131" y="2790518"/>
            <a:ext cx="15480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213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7341131" y="2193177"/>
            <a:ext cx="1548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18" name="Item 5 / Name"/>
          <p:cNvSpPr txBox="1">
            <a:spLocks noGrp="1"/>
          </p:cNvSpPr>
          <p:nvPr>
            <p:ph type="subTitle" idx="21" hasCustomPrompt="1"/>
          </p:nvPr>
        </p:nvSpPr>
        <p:spPr>
          <a:xfrm>
            <a:off x="7443386" y="1134318"/>
            <a:ext cx="133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07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5565128" y="2790518"/>
            <a:ext cx="15480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212" name="Item 4 / Title"/>
          <p:cNvSpPr txBox="1">
            <a:spLocks noGrp="1"/>
          </p:cNvSpPr>
          <p:nvPr>
            <p:ph type="subTitle" idx="15" hasCustomPrompt="1"/>
          </p:nvPr>
        </p:nvSpPr>
        <p:spPr>
          <a:xfrm>
            <a:off x="5565128" y="2193177"/>
            <a:ext cx="1548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17" name="Item 4 / Name"/>
          <p:cNvSpPr txBox="1">
            <a:spLocks noGrp="1"/>
          </p:cNvSpPr>
          <p:nvPr>
            <p:ph type="subTitle" idx="20" hasCustomPrompt="1"/>
          </p:nvPr>
        </p:nvSpPr>
        <p:spPr>
          <a:xfrm>
            <a:off x="5665927" y="1134318"/>
            <a:ext cx="133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06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789127" y="2790518"/>
            <a:ext cx="15480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211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89127" y="2193177"/>
            <a:ext cx="1548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16" name="Item 3 / Name"/>
          <p:cNvSpPr txBox="1">
            <a:spLocks noGrp="1"/>
          </p:cNvSpPr>
          <p:nvPr>
            <p:ph type="subTitle" idx="19" hasCustomPrompt="1"/>
          </p:nvPr>
        </p:nvSpPr>
        <p:spPr>
          <a:xfrm>
            <a:off x="3888468" y="1134318"/>
            <a:ext cx="133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05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2013126" y="2790518"/>
            <a:ext cx="15480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210" name="Item 2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2013126" y="2193177"/>
            <a:ext cx="1548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15" name="Item 2 / Name"/>
          <p:cNvSpPr txBox="1">
            <a:spLocks noGrp="1"/>
          </p:cNvSpPr>
          <p:nvPr>
            <p:ph type="subTitle" idx="18" hasCustomPrompt="1"/>
          </p:nvPr>
        </p:nvSpPr>
        <p:spPr>
          <a:xfrm>
            <a:off x="2111009" y="1134318"/>
            <a:ext cx="133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04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7125" y="2790518"/>
            <a:ext cx="1548000" cy="18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lang="en-UA" sz="1000" b="0" i="0" u="none" strike="noStrike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209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237125" y="2193177"/>
            <a:ext cx="1548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14" name="Item 1 / Name"/>
          <p:cNvSpPr txBox="1">
            <a:spLocks noGrp="1"/>
          </p:cNvSpPr>
          <p:nvPr>
            <p:ph type="subTitle" idx="17" hasCustomPrompt="1"/>
          </p:nvPr>
        </p:nvSpPr>
        <p:spPr>
          <a:xfrm>
            <a:off x="333550" y="1134318"/>
            <a:ext cx="133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22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234634E2-1699-1671-3922-46DBEDB309E2}"/>
              </a:ext>
            </a:extLst>
          </p:cNvPr>
          <p:cNvSpPr/>
          <p:nvPr userDrawn="1"/>
        </p:nvSpPr>
        <p:spPr>
          <a:xfrm>
            <a:off x="215899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Скругленный прямоугольник 1">
            <a:extLst>
              <a:ext uri="{FF2B5EF4-FFF2-40B4-BE49-F238E27FC236}">
                <a16:creationId xmlns:a16="http://schemas.microsoft.com/office/drawing/2014/main" id="{B7D47739-8F7F-B1E8-E08C-D75B1ACEE53D}"/>
              </a:ext>
            </a:extLst>
          </p:cNvPr>
          <p:cNvSpPr/>
          <p:nvPr userDrawn="1"/>
        </p:nvSpPr>
        <p:spPr>
          <a:xfrm>
            <a:off x="1997207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9" name="Скругленный прямоугольник 1">
            <a:extLst>
              <a:ext uri="{FF2B5EF4-FFF2-40B4-BE49-F238E27FC236}">
                <a16:creationId xmlns:a16="http://schemas.microsoft.com/office/drawing/2014/main" id="{5B0359AC-7C9A-56E7-79EA-9C59DFAAA237}"/>
              </a:ext>
            </a:extLst>
          </p:cNvPr>
          <p:cNvSpPr/>
          <p:nvPr userDrawn="1"/>
        </p:nvSpPr>
        <p:spPr>
          <a:xfrm>
            <a:off x="3778515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0" name="Скругленный прямоугольник 1">
            <a:extLst>
              <a:ext uri="{FF2B5EF4-FFF2-40B4-BE49-F238E27FC236}">
                <a16:creationId xmlns:a16="http://schemas.microsoft.com/office/drawing/2014/main" id="{53187CE4-8182-1CEB-E235-27C6C06F2494}"/>
              </a:ext>
            </a:extLst>
          </p:cNvPr>
          <p:cNvSpPr/>
          <p:nvPr userDrawn="1"/>
        </p:nvSpPr>
        <p:spPr>
          <a:xfrm>
            <a:off x="5559823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1" name="Скругленный прямоугольник 1">
            <a:extLst>
              <a:ext uri="{FF2B5EF4-FFF2-40B4-BE49-F238E27FC236}">
                <a16:creationId xmlns:a16="http://schemas.microsoft.com/office/drawing/2014/main" id="{351DDAAD-1869-ED67-94E0-0384B8B77331}"/>
              </a:ext>
            </a:extLst>
          </p:cNvPr>
          <p:cNvSpPr/>
          <p:nvPr userDrawn="1"/>
        </p:nvSpPr>
        <p:spPr>
          <a:xfrm>
            <a:off x="7341131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34E6233-62A2-41A0-A50D-22E9597F19F0}"/>
              </a:ext>
            </a:extLst>
          </p:cNvPr>
          <p:cNvSpPr>
            <a:spLocks noChangeAspect="1"/>
          </p:cNvSpPr>
          <p:nvPr userDrawn="1"/>
        </p:nvSpPr>
        <p:spPr>
          <a:xfrm>
            <a:off x="881899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B0F3E61-8400-792E-8537-A365A3C344BB}"/>
              </a:ext>
            </a:extLst>
          </p:cNvPr>
          <p:cNvSpPr>
            <a:spLocks noChangeAspect="1"/>
          </p:cNvSpPr>
          <p:nvPr userDrawn="1"/>
        </p:nvSpPr>
        <p:spPr>
          <a:xfrm>
            <a:off x="2663207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9072A6D-0F6F-802E-3410-F420A31B86E1}"/>
              </a:ext>
            </a:extLst>
          </p:cNvPr>
          <p:cNvSpPr>
            <a:spLocks noChangeAspect="1"/>
          </p:cNvSpPr>
          <p:nvPr userDrawn="1"/>
        </p:nvSpPr>
        <p:spPr>
          <a:xfrm>
            <a:off x="4444515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E64E610-EC63-C3E4-7735-4DA95548C1AB}"/>
              </a:ext>
            </a:extLst>
          </p:cNvPr>
          <p:cNvSpPr>
            <a:spLocks noChangeAspect="1"/>
          </p:cNvSpPr>
          <p:nvPr userDrawn="1"/>
        </p:nvSpPr>
        <p:spPr>
          <a:xfrm>
            <a:off x="6225823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75958F8-CA9F-351E-09DB-97E3832E1678}"/>
              </a:ext>
            </a:extLst>
          </p:cNvPr>
          <p:cNvSpPr>
            <a:spLocks noChangeAspect="1"/>
          </p:cNvSpPr>
          <p:nvPr userDrawn="1"/>
        </p:nvSpPr>
        <p:spPr>
          <a:xfrm>
            <a:off x="8007131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5 Items / Option A">
  <p:cSld name="Frameworks / Pyramid / 5 Items / Option A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4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0" name="Item 5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8" y="1104800"/>
            <a:ext cx="48903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1" name="Item 5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8" y="872190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2" name="Item 4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8" y="1885871"/>
            <a:ext cx="48903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3" name="Item 4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8" y="1653261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5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4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8" y="2665813"/>
            <a:ext cx="48903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5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8" y="2433203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4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6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4034948" y="3462794"/>
            <a:ext cx="48903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7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034948" y="3230183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8" name="Item 1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4034948" y="4250876"/>
            <a:ext cx="48903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9" name="Item 1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4034948" y="4018266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6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13" name="Google Shape;280;g3e4a1d512f3_0_1121">
            <a:extLst>
              <a:ext uri="{FF2B5EF4-FFF2-40B4-BE49-F238E27FC236}">
                <a16:creationId xmlns:a16="http://schemas.microsoft.com/office/drawing/2014/main" id="{55D54061-1790-E21F-C225-E98407A0CC93}"/>
              </a:ext>
            </a:extLst>
          </p:cNvPr>
          <p:cNvCxnSpPr/>
          <p:nvPr userDrawn="1"/>
        </p:nvCxnSpPr>
        <p:spPr>
          <a:xfrm>
            <a:off x="1995742" y="971423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4" name="Google Shape;281;g3e4a1d512f3_0_1121">
            <a:extLst>
              <a:ext uri="{FF2B5EF4-FFF2-40B4-BE49-F238E27FC236}">
                <a16:creationId xmlns:a16="http://schemas.microsoft.com/office/drawing/2014/main" id="{A1A2EDB1-1671-4E18-59EE-32325CF0195A}"/>
              </a:ext>
            </a:extLst>
          </p:cNvPr>
          <p:cNvCxnSpPr/>
          <p:nvPr userDrawn="1"/>
        </p:nvCxnSpPr>
        <p:spPr>
          <a:xfrm>
            <a:off x="1995742" y="1763717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5" name="Google Shape;282;g3e4a1d512f3_0_1121">
            <a:extLst>
              <a:ext uri="{FF2B5EF4-FFF2-40B4-BE49-F238E27FC236}">
                <a16:creationId xmlns:a16="http://schemas.microsoft.com/office/drawing/2014/main" id="{8795B084-B90B-8B8C-EE8B-C7286F0EE713}"/>
              </a:ext>
            </a:extLst>
          </p:cNvPr>
          <p:cNvCxnSpPr/>
          <p:nvPr userDrawn="1"/>
        </p:nvCxnSpPr>
        <p:spPr>
          <a:xfrm>
            <a:off x="1995742" y="2537169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" name="Google Shape;283;g3e4a1d512f3_0_1121">
            <a:extLst>
              <a:ext uri="{FF2B5EF4-FFF2-40B4-BE49-F238E27FC236}">
                <a16:creationId xmlns:a16="http://schemas.microsoft.com/office/drawing/2014/main" id="{93E21EB9-73A9-A6DF-0D37-CE4D10ACB10E}"/>
              </a:ext>
            </a:extLst>
          </p:cNvPr>
          <p:cNvCxnSpPr/>
          <p:nvPr userDrawn="1"/>
        </p:nvCxnSpPr>
        <p:spPr>
          <a:xfrm>
            <a:off x="1995742" y="3334024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7" name="Google Shape;284;g3e4a1d512f3_0_1121">
            <a:extLst>
              <a:ext uri="{FF2B5EF4-FFF2-40B4-BE49-F238E27FC236}">
                <a16:creationId xmlns:a16="http://schemas.microsoft.com/office/drawing/2014/main" id="{BF4F7791-60BB-245D-1910-367F0F4B01C6}"/>
              </a:ext>
            </a:extLst>
          </p:cNvPr>
          <p:cNvCxnSpPr/>
          <p:nvPr userDrawn="1"/>
        </p:nvCxnSpPr>
        <p:spPr>
          <a:xfrm>
            <a:off x="1995742" y="4112182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2" name="Infographics">
            <a:extLst>
              <a:ext uri="{FF2B5EF4-FFF2-40B4-BE49-F238E27FC236}">
                <a16:creationId xmlns:a16="http://schemas.microsoft.com/office/drawing/2014/main" id="{6E75BD11-77D9-3AB0-5740-727DA9F44EB0}"/>
              </a:ext>
            </a:extLst>
          </p:cNvPr>
          <p:cNvGrpSpPr/>
          <p:nvPr userDrawn="1"/>
        </p:nvGrpSpPr>
        <p:grpSpPr>
          <a:xfrm>
            <a:off x="218753" y="777443"/>
            <a:ext cx="3355200" cy="3923518"/>
            <a:chOff x="218753" y="769098"/>
            <a:chExt cx="3356559" cy="3669141"/>
          </a:xfrm>
          <a:effectLst/>
        </p:grpSpPr>
        <p:sp>
          <p:nvSpPr>
            <p:cNvPr id="2" name="Item 1">
              <a:extLst>
                <a:ext uri="{FF2B5EF4-FFF2-40B4-BE49-F238E27FC236}">
                  <a16:creationId xmlns:a16="http://schemas.microsoft.com/office/drawing/2014/main" id="{15D6964C-2D47-608C-9542-121B1945AECA}"/>
                </a:ext>
              </a:extLst>
            </p:cNvPr>
            <p:cNvSpPr/>
            <p:nvPr/>
          </p:nvSpPr>
          <p:spPr>
            <a:xfrm>
              <a:off x="218753" y="3746148"/>
              <a:ext cx="3356559" cy="692091"/>
            </a:xfrm>
            <a:custGeom>
              <a:avLst/>
              <a:gdLst>
                <a:gd name="csX0" fmla="*/ 3356559 w 3356559"/>
                <a:gd name="csY0" fmla="*/ 692092 h 692091"/>
                <a:gd name="csX1" fmla="*/ 0 w 3356559"/>
                <a:gd name="csY1" fmla="*/ 692092 h 692091"/>
                <a:gd name="csX2" fmla="*/ 312254 w 3356559"/>
                <a:gd name="csY2" fmla="*/ 0 h 692091"/>
                <a:gd name="csX3" fmla="*/ 3044305 w 3356559"/>
                <a:gd name="csY3" fmla="*/ 0 h 692091"/>
                <a:gd name="csX4" fmla="*/ 3356559 w 3356559"/>
                <a:gd name="csY4" fmla="*/ 692092 h 692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6559" h="692091">
                  <a:moveTo>
                    <a:pt x="3356559" y="692092"/>
                  </a:moveTo>
                  <a:lnTo>
                    <a:pt x="0" y="692092"/>
                  </a:lnTo>
                  <a:lnTo>
                    <a:pt x="312254" y="0"/>
                  </a:lnTo>
                  <a:lnTo>
                    <a:pt x="3044305" y="0"/>
                  </a:lnTo>
                  <a:lnTo>
                    <a:pt x="3356559" y="692092"/>
                  </a:lnTo>
                  <a:close/>
                </a:path>
              </a:pathLst>
            </a:custGeom>
            <a:solidFill>
              <a:schemeClr val="accent3"/>
            </a:solidFill>
            <a:ln w="3784" cap="flat">
              <a:noFill/>
              <a:prstDash val="solid"/>
              <a:miter/>
            </a:ln>
          </p:spPr>
        </p:sp>
        <p:sp>
          <p:nvSpPr>
            <p:cNvPr id="4" name="Item 2">
              <a:extLst>
                <a:ext uri="{FF2B5EF4-FFF2-40B4-BE49-F238E27FC236}">
                  <a16:creationId xmlns:a16="http://schemas.microsoft.com/office/drawing/2014/main" id="{956800F6-764C-DFC4-2569-CAA126C35580}"/>
                </a:ext>
              </a:extLst>
            </p:cNvPr>
            <p:cNvSpPr/>
            <p:nvPr/>
          </p:nvSpPr>
          <p:spPr>
            <a:xfrm>
              <a:off x="567150" y="2983295"/>
              <a:ext cx="2657658" cy="690419"/>
            </a:xfrm>
            <a:custGeom>
              <a:avLst/>
              <a:gdLst>
                <a:gd name="csX0" fmla="*/ 2657658 w 2657658"/>
                <a:gd name="csY0" fmla="*/ 690419 h 690419"/>
                <a:gd name="csX1" fmla="*/ 0 w 2657658"/>
                <a:gd name="csY1" fmla="*/ 690419 h 690419"/>
                <a:gd name="csX2" fmla="*/ 311019 w 2657658"/>
                <a:gd name="csY2" fmla="*/ 0 h 690419"/>
                <a:gd name="csX3" fmla="*/ 2346646 w 2657658"/>
                <a:gd name="csY3" fmla="*/ 0 h 690419"/>
                <a:gd name="csX4" fmla="*/ 2657658 w 2657658"/>
                <a:gd name="csY4" fmla="*/ 690419 h 690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57658" h="690419">
                  <a:moveTo>
                    <a:pt x="2657658" y="690419"/>
                  </a:moveTo>
                  <a:lnTo>
                    <a:pt x="0" y="690419"/>
                  </a:lnTo>
                  <a:lnTo>
                    <a:pt x="311019" y="0"/>
                  </a:lnTo>
                  <a:lnTo>
                    <a:pt x="2346646" y="0"/>
                  </a:lnTo>
                  <a:lnTo>
                    <a:pt x="2657658" y="690419"/>
                  </a:lnTo>
                  <a:close/>
                </a:path>
              </a:pathLst>
            </a:custGeom>
            <a:solidFill>
              <a:schemeClr val="accent2"/>
            </a:solidFill>
            <a:ln w="3759" cap="flat">
              <a:noFill/>
              <a:prstDash val="solid"/>
              <a:miter/>
            </a:ln>
          </p:spPr>
        </p:sp>
        <p:sp>
          <p:nvSpPr>
            <p:cNvPr id="6" name="Item 3">
              <a:extLst>
                <a:ext uri="{FF2B5EF4-FFF2-40B4-BE49-F238E27FC236}">
                  <a16:creationId xmlns:a16="http://schemas.microsoft.com/office/drawing/2014/main" id="{955C517A-ACF8-82AC-B3BF-B150A46F77FB}"/>
                </a:ext>
              </a:extLst>
            </p:cNvPr>
            <p:cNvSpPr/>
            <p:nvPr/>
          </p:nvSpPr>
          <p:spPr>
            <a:xfrm>
              <a:off x="907110" y="2221291"/>
              <a:ext cx="1977526" cy="689571"/>
            </a:xfrm>
            <a:custGeom>
              <a:avLst/>
              <a:gdLst>
                <a:gd name="csX0" fmla="*/ 1977526 w 1977526"/>
                <a:gd name="csY0" fmla="*/ 689572 h 689571"/>
                <a:gd name="csX1" fmla="*/ 0 w 1977526"/>
                <a:gd name="csY1" fmla="*/ 689572 h 689571"/>
                <a:gd name="csX2" fmla="*/ 310587 w 1977526"/>
                <a:gd name="csY2" fmla="*/ 0 h 689571"/>
                <a:gd name="csX3" fmla="*/ 1666939 w 1977526"/>
                <a:gd name="csY3" fmla="*/ 0 h 689571"/>
                <a:gd name="csX4" fmla="*/ 1977526 w 1977526"/>
                <a:gd name="csY4" fmla="*/ 689572 h 689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7526" h="689571">
                  <a:moveTo>
                    <a:pt x="1977526" y="689572"/>
                  </a:moveTo>
                  <a:lnTo>
                    <a:pt x="0" y="689572"/>
                  </a:lnTo>
                  <a:lnTo>
                    <a:pt x="310587" y="0"/>
                  </a:lnTo>
                  <a:lnTo>
                    <a:pt x="1666939" y="0"/>
                  </a:lnTo>
                  <a:lnTo>
                    <a:pt x="1977526" y="689572"/>
                  </a:lnTo>
                  <a:close/>
                </a:path>
              </a:pathLst>
            </a:custGeom>
            <a:solidFill>
              <a:schemeClr val="accent4"/>
            </a:solidFill>
            <a:ln w="3741" cap="flat">
              <a:noFill/>
              <a:prstDash val="solid"/>
              <a:miter/>
            </a:ln>
          </p:spPr>
        </p:sp>
        <p:sp>
          <p:nvSpPr>
            <p:cNvPr id="8" name="Item 4">
              <a:extLst>
                <a:ext uri="{FF2B5EF4-FFF2-40B4-BE49-F238E27FC236}">
                  <a16:creationId xmlns:a16="http://schemas.microsoft.com/office/drawing/2014/main" id="{953D8AEA-1761-B979-A1AA-A6323D8BF52C}"/>
                </a:ext>
              </a:extLst>
            </p:cNvPr>
            <p:cNvSpPr/>
            <p:nvPr/>
          </p:nvSpPr>
          <p:spPr>
            <a:xfrm>
              <a:off x="1238990" y="1452442"/>
              <a:ext cx="1313521" cy="696395"/>
            </a:xfrm>
            <a:custGeom>
              <a:avLst/>
              <a:gdLst>
                <a:gd name="csX0" fmla="*/ 1313521 w 1313521"/>
                <a:gd name="csY0" fmla="*/ 696396 h 696395"/>
                <a:gd name="csX1" fmla="*/ 0 w 1313521"/>
                <a:gd name="csY1" fmla="*/ 696396 h 696395"/>
                <a:gd name="csX2" fmla="*/ 313558 w 1313521"/>
                <a:gd name="csY2" fmla="*/ 0 h 696395"/>
                <a:gd name="csX3" fmla="*/ 999963 w 1313521"/>
                <a:gd name="csY3" fmla="*/ 0 h 696395"/>
                <a:gd name="csX4" fmla="*/ 1313521 w 1313521"/>
                <a:gd name="csY4" fmla="*/ 696396 h 696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3521" h="696395">
                  <a:moveTo>
                    <a:pt x="1313521" y="696396"/>
                  </a:moveTo>
                  <a:lnTo>
                    <a:pt x="0" y="696396"/>
                  </a:lnTo>
                  <a:lnTo>
                    <a:pt x="313558" y="0"/>
                  </a:lnTo>
                  <a:lnTo>
                    <a:pt x="999963" y="0"/>
                  </a:lnTo>
                  <a:lnTo>
                    <a:pt x="1313521" y="696396"/>
                  </a:lnTo>
                  <a:close/>
                </a:path>
              </a:pathLst>
            </a:custGeom>
            <a:solidFill>
              <a:schemeClr val="accent5"/>
            </a:solidFill>
            <a:ln w="3788" cap="flat">
              <a:noFill/>
              <a:prstDash val="solid"/>
              <a:miter/>
            </a:ln>
          </p:spPr>
        </p:sp>
        <p:sp>
          <p:nvSpPr>
            <p:cNvPr id="10" name="Item 5">
              <a:extLst>
                <a:ext uri="{FF2B5EF4-FFF2-40B4-BE49-F238E27FC236}">
                  <a16:creationId xmlns:a16="http://schemas.microsoft.com/office/drawing/2014/main" id="{F401F8C0-3468-D42B-0E3D-C4183D090DC0}"/>
                </a:ext>
              </a:extLst>
            </p:cNvPr>
            <p:cNvSpPr/>
            <p:nvPr/>
          </p:nvSpPr>
          <p:spPr>
            <a:xfrm>
              <a:off x="1580383" y="769098"/>
              <a:ext cx="630514" cy="611204"/>
            </a:xfrm>
            <a:custGeom>
              <a:avLst/>
              <a:gdLst>
                <a:gd name="csX0" fmla="*/ 259940 w 630514"/>
                <a:gd name="csY0" fmla="*/ 35669 h 611204"/>
                <a:gd name="csX1" fmla="*/ 370573 w 630514"/>
                <a:gd name="csY1" fmla="*/ 35669 h 611204"/>
                <a:gd name="csX2" fmla="*/ 630515 w 630514"/>
                <a:gd name="csY2" fmla="*/ 611204 h 611204"/>
                <a:gd name="csX3" fmla="*/ 0 w 630514"/>
                <a:gd name="csY3" fmla="*/ 611204 h 611204"/>
                <a:gd name="csX4" fmla="*/ 259940 w 630514"/>
                <a:gd name="csY4" fmla="*/ 35669 h 611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0514" h="611204">
                  <a:moveTo>
                    <a:pt x="259940" y="35669"/>
                  </a:moveTo>
                  <a:cubicBezTo>
                    <a:pt x="281419" y="-11890"/>
                    <a:pt x="349094" y="-11890"/>
                    <a:pt x="370573" y="35669"/>
                  </a:cubicBezTo>
                  <a:lnTo>
                    <a:pt x="630515" y="611204"/>
                  </a:lnTo>
                  <a:lnTo>
                    <a:pt x="0" y="611204"/>
                  </a:lnTo>
                  <a:lnTo>
                    <a:pt x="259940" y="35669"/>
                  </a:lnTo>
                  <a:close/>
                </a:path>
              </a:pathLst>
            </a:custGeom>
            <a:solidFill>
              <a:schemeClr val="tx2"/>
            </a:solidFill>
            <a:ln w="3764" cap="flat">
              <a:noFill/>
              <a:prstDash val="solid"/>
              <a:miter/>
            </a:ln>
          </p:spPr>
        </p:sp>
      </p:grp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6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uk-UA" dirty="0"/>
              <a:t> </a:t>
            </a:r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7858" r:id="rId1"/>
    <p:sldLayoutId id="2147487859" r:id="rId2"/>
    <p:sldLayoutId id="2147487870" r:id="rId13"/>
    <p:sldLayoutId id="2147487874" r:id="rId17"/>
    <p:sldLayoutId id="2147487875" r:id="rId18"/>
    <p:sldLayoutId id="2147487881" r:id="rId24"/>
    <p:sldLayoutId id="2147487903" r:id="rId4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5DEFBAD-35C6-0C69-E31B-20653D49E2C3}"/>
              </a:ext>
            </a:extLst>
          </p:cNvPr>
          <p:cNvSpPr/>
          <p:nvPr userDrawn="1"/>
        </p:nvSpPr>
        <p:spPr>
          <a:xfrm>
            <a:off x="0" y="4550376"/>
            <a:ext cx="951471" cy="593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F7519DA4-BA4A-BA3C-A416-C088E133C7AE}"/>
              </a:ext>
            </a:extLst>
          </p:cNvPr>
          <p:cNvSpPr/>
          <p:nvPr userDrawn="1"/>
        </p:nvSpPr>
        <p:spPr>
          <a:xfrm>
            <a:off x="98854" y="95254"/>
            <a:ext cx="8946292" cy="1465324"/>
          </a:xfrm>
          <a:prstGeom prst="roundRect">
            <a:avLst>
              <a:gd name="adj" fmla="val 25226"/>
            </a:avLst>
          </a:prstGeom>
          <a:blipFill>
            <a:blip r:embed="rId3"/>
            <a:stretch>
              <a:fillRect t="-1" b="-3926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Скругленный прямоугольник 12">
            <a:extLst>
              <a:ext uri="{FF2B5EF4-FFF2-40B4-BE49-F238E27FC236}">
                <a16:creationId xmlns:a16="http://schemas.microsoft.com/office/drawing/2014/main" id="{BE29EB22-F1CF-C226-3B70-9B932EDE33E4}"/>
              </a:ext>
            </a:extLst>
          </p:cNvPr>
          <p:cNvSpPr/>
          <p:nvPr userDrawn="1"/>
        </p:nvSpPr>
        <p:spPr>
          <a:xfrm>
            <a:off x="5998941" y="450262"/>
            <a:ext cx="2731448" cy="4435115"/>
          </a:xfrm>
          <a:prstGeom prst="roundRect">
            <a:avLst>
              <a:gd name="adj" fmla="val 9625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Скругленный прямоугольник 1">
            <a:extLst>
              <a:ext uri="{FF2B5EF4-FFF2-40B4-BE49-F238E27FC236}">
                <a16:creationId xmlns:a16="http://schemas.microsoft.com/office/drawing/2014/main" id="{757C1112-2D68-6E73-EEEB-953B303520D8}"/>
              </a:ext>
            </a:extLst>
          </p:cNvPr>
          <p:cNvSpPr/>
          <p:nvPr userDrawn="1"/>
        </p:nvSpPr>
        <p:spPr>
          <a:xfrm>
            <a:off x="413611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33505" r="33505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Explore our mission, culture, growth, and hiring process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4" name="Скругленный прямоугольник 2">
            <a:extLst>
              <a:ext uri="{FF2B5EF4-FFF2-40B4-BE49-F238E27FC236}">
                <a16:creationId xmlns:a16="http://schemas.microsoft.com/office/drawing/2014/main" id="{6913F2B6-371A-A50C-1836-A08B52C95689}"/>
              </a:ext>
            </a:extLst>
          </p:cNvPr>
          <p:cNvSpPr/>
          <p:nvPr userDrawn="1"/>
        </p:nvSpPr>
        <p:spPr>
          <a:xfrm>
            <a:off x="2584262" y="117474"/>
            <a:ext cx="6451788" cy="4911726"/>
          </a:xfrm>
          <a:prstGeom prst="roundRect">
            <a:avLst>
              <a:gd name="adj" fmla="val 71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Google Shape;17;p25"/>
          <p:cNvSpPr/>
          <p:nvPr userDrawn="1"/>
        </p:nvSpPr>
        <p:spPr>
          <a:xfrm>
            <a:off x="3396624" y="231774"/>
            <a:ext cx="5531476" cy="4679951"/>
          </a:xfrm>
          <a:prstGeom prst="roundRect">
            <a:avLst>
              <a:gd name="adj" fmla="val 5735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05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08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5900" y="227600"/>
            <a:ext cx="2160000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Table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of Contents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5" name="Рисунок 7">
            <a:extLst>
              <a:ext uri="{FF2B5EF4-FFF2-40B4-BE49-F238E27FC236}">
                <a16:creationId xmlns:a16="http://schemas.microsoft.com/office/drawing/2014/main" id="{D1300016-90AC-3BDB-6270-9288EE44958A}"/>
              </a:ext>
            </a:extLst>
          </p:cNvPr>
          <p:cNvSpPr/>
          <p:nvPr/>
        </p:nvSpPr>
        <p:spPr>
          <a:xfrm flipV="1">
            <a:off x="1900410" y="2419348"/>
            <a:ext cx="378870" cy="302734"/>
          </a:xfrm>
          <a:custGeom>
            <a:avLst/>
            <a:gdLst>
              <a:gd name="csX0" fmla="*/ 267366 w 378870"/>
              <a:gd name="csY0" fmla="*/ 0 h 302734"/>
              <a:gd name="csX1" fmla="*/ 265989 w 378870"/>
              <a:gd name="csY1" fmla="*/ 113112 h 302734"/>
              <a:gd name="csX2" fmla="*/ 154255 w 378870"/>
              <a:gd name="csY2" fmla="*/ 0 h 302734"/>
              <a:gd name="csX3" fmla="*/ 0 w 378870"/>
              <a:gd name="csY3" fmla="*/ 1341 h 302734"/>
              <a:gd name="csX4" fmla="*/ 186189 w 378870"/>
              <a:gd name="csY4" fmla="*/ 190532 h 302734"/>
              <a:gd name="csX5" fmla="*/ 72387 w 378870"/>
              <a:gd name="csY5" fmla="*/ 189163 h 302734"/>
              <a:gd name="csX6" fmla="*/ 71045 w 378870"/>
              <a:gd name="csY6" fmla="*/ 299985 h 302734"/>
              <a:gd name="csX7" fmla="*/ 223118 w 378870"/>
              <a:gd name="csY7" fmla="*/ 301818 h 302734"/>
              <a:gd name="csX8" fmla="*/ 299154 w 378870"/>
              <a:gd name="csY8" fmla="*/ 302734 h 302734"/>
              <a:gd name="csX9" fmla="*/ 376111 w 378870"/>
              <a:gd name="csY9" fmla="*/ 228073 h 302734"/>
              <a:gd name="csX10" fmla="*/ 377031 w 378870"/>
              <a:gd name="csY10" fmla="*/ 152495 h 302734"/>
              <a:gd name="csX11" fmla="*/ 378870 w 378870"/>
              <a:gd name="csY11" fmla="*/ 1341 h 302734"/>
              <a:gd name="csX12" fmla="*/ 267366 w 378870"/>
              <a:gd name="csY12" fmla="*/ 0 h 302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78870" h="302734">
                <a:moveTo>
                  <a:pt x="267366" y="0"/>
                </a:moveTo>
                <a:lnTo>
                  <a:pt x="265989" y="113112"/>
                </a:lnTo>
                <a:lnTo>
                  <a:pt x="154255" y="0"/>
                </a:lnTo>
                <a:lnTo>
                  <a:pt x="0" y="1341"/>
                </a:lnTo>
                <a:lnTo>
                  <a:pt x="186189" y="190532"/>
                </a:lnTo>
                <a:lnTo>
                  <a:pt x="72387" y="189163"/>
                </a:lnTo>
                <a:lnTo>
                  <a:pt x="71045" y="299985"/>
                </a:lnTo>
                <a:lnTo>
                  <a:pt x="223118" y="301818"/>
                </a:lnTo>
                <a:lnTo>
                  <a:pt x="299154" y="302734"/>
                </a:lnTo>
                <a:lnTo>
                  <a:pt x="376111" y="228073"/>
                </a:lnTo>
                <a:lnTo>
                  <a:pt x="377031" y="152495"/>
                </a:lnTo>
                <a:lnTo>
                  <a:pt x="378870" y="1341"/>
                </a:lnTo>
                <a:lnTo>
                  <a:pt x="267366" y="0"/>
                </a:lnTo>
                <a:close/>
              </a:path>
            </a:pathLst>
          </a:custGeom>
          <a:solidFill>
            <a:schemeClr val="tx2"/>
          </a:solidFill>
          <a:ln w="9293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Interview Process and Next Steps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Life at the Company Employee Spotlight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Total Rewards, Wellness, and Benefits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Career Progression and Learning Pathways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Culture and Core Values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Growth Trajectory and Company Traction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Who We Are and Our Mission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Build Your Career at Company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Save the date for your next conversation with Talent Acquisition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Save the date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Diverse faces, candid collaboration, and energy across global locations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Global team energy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What to expect today: a culture snapshot, growth trajectory, rewards, real stories, and the hiring path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Today’s hiring experience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Candidates join teams that move fast, learn continuously, and care deeply about impact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Fast learning teams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Inspiring tagline that positions the company as a place to grow, contribute, and lead with purpose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Purpose-driven growth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Build Your Career at Company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l="5041" r="5041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What makes our mission feel real to employees day to day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Employer brand lens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Cross-functional execution, clear ownership, and customer-first decision making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How we win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A clear before-and-after narrative showing measurable value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Customer impact story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How teams collaborate across regions with shared standards and local flexibility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Global footprint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Why we exist and the outcomes we deliver for customers and communities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Company purpose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We Are and Our Mission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0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1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22" name="Google Shape;825;g3e47ced7bc8_0_215">
            <a:extLst>
              <a:ext uri="{FF2B5EF4-FFF2-40B4-BE49-F238E27FC236}">
                <a16:creationId xmlns:a16="http://schemas.microsoft.com/office/drawing/2014/main" id="{2AD12550-ED70-D335-1E7C-FD7B6BC0ED38}"/>
              </a:ext>
            </a:extLst>
          </p:cNvPr>
          <p:cNvSpPr/>
          <p:nvPr userDrawn="1"/>
        </p:nvSpPr>
        <p:spPr>
          <a:xfrm>
            <a:off x="1992708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Google Shape;825;g3e47ced7bc8_0_215">
            <a:extLst>
              <a:ext uri="{FF2B5EF4-FFF2-40B4-BE49-F238E27FC236}">
                <a16:creationId xmlns:a16="http://schemas.microsoft.com/office/drawing/2014/main" id="{4F5CA8EB-11CE-D6F2-DE41-60C1A6D199FD}"/>
              </a:ext>
            </a:extLst>
          </p:cNvPr>
          <p:cNvSpPr/>
          <p:nvPr userDrawn="1"/>
        </p:nvSpPr>
        <p:spPr>
          <a:xfrm>
            <a:off x="3769516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Google Shape;825;g3e47ced7bc8_0_215">
            <a:extLst>
              <a:ext uri="{FF2B5EF4-FFF2-40B4-BE49-F238E27FC236}">
                <a16:creationId xmlns:a16="http://schemas.microsoft.com/office/drawing/2014/main" id="{47FBD9F1-0A0B-48F9-5AB9-9313677E5E13}"/>
              </a:ext>
            </a:extLst>
          </p:cNvPr>
          <p:cNvSpPr/>
          <p:nvPr userDrawn="1"/>
        </p:nvSpPr>
        <p:spPr>
          <a:xfrm>
            <a:off x="5546324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5" name="Google Shape;825;g3e47ced7bc8_0_215">
            <a:extLst>
              <a:ext uri="{FF2B5EF4-FFF2-40B4-BE49-F238E27FC236}">
                <a16:creationId xmlns:a16="http://schemas.microsoft.com/office/drawing/2014/main" id="{6C634ADB-F372-029A-986E-E52FD53741B4}"/>
              </a:ext>
            </a:extLst>
          </p:cNvPr>
          <p:cNvSpPr/>
          <p:nvPr userDrawn="1"/>
        </p:nvSpPr>
        <p:spPr>
          <a:xfrm>
            <a:off x="7323131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Google Shape;825;g3e47ced7bc8_0_215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215900" y="1015139"/>
            <a:ext cx="1584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7" name="Скругленный прямоугольник 1">
            <a:extLst>
              <a:ext uri="{FF2B5EF4-FFF2-40B4-BE49-F238E27FC236}">
                <a16:creationId xmlns:a16="http://schemas.microsoft.com/office/drawing/2014/main" id="{234634E2-1699-1671-3922-46DBEDB309E2}"/>
              </a:ext>
            </a:extLst>
          </p:cNvPr>
          <p:cNvSpPr/>
          <p:nvPr userDrawn="1"/>
        </p:nvSpPr>
        <p:spPr>
          <a:xfrm>
            <a:off x="215899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8" name="Скругленный прямоугольник 1">
            <a:extLst>
              <a:ext uri="{FF2B5EF4-FFF2-40B4-BE49-F238E27FC236}">
                <a16:creationId xmlns:a16="http://schemas.microsoft.com/office/drawing/2014/main" id="{B7D47739-8F7F-B1E8-E08C-D75B1ACEE53D}"/>
              </a:ext>
            </a:extLst>
          </p:cNvPr>
          <p:cNvSpPr/>
          <p:nvPr userDrawn="1"/>
        </p:nvSpPr>
        <p:spPr>
          <a:xfrm>
            <a:off x="1997207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9" name="Скругленный прямоугольник 1">
            <a:extLst>
              <a:ext uri="{FF2B5EF4-FFF2-40B4-BE49-F238E27FC236}">
                <a16:creationId xmlns:a16="http://schemas.microsoft.com/office/drawing/2014/main" id="{5B0359AC-7C9A-56E7-79EA-9C59DFAAA237}"/>
              </a:ext>
            </a:extLst>
          </p:cNvPr>
          <p:cNvSpPr/>
          <p:nvPr userDrawn="1"/>
        </p:nvSpPr>
        <p:spPr>
          <a:xfrm>
            <a:off x="3778515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0" name="Скругленный прямоугольник 1">
            <a:extLst>
              <a:ext uri="{FF2B5EF4-FFF2-40B4-BE49-F238E27FC236}">
                <a16:creationId xmlns:a16="http://schemas.microsoft.com/office/drawing/2014/main" id="{53187CE4-8182-1CEB-E235-27C6C06F2494}"/>
              </a:ext>
            </a:extLst>
          </p:cNvPr>
          <p:cNvSpPr/>
          <p:nvPr userDrawn="1"/>
        </p:nvSpPr>
        <p:spPr>
          <a:xfrm>
            <a:off x="5559823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1" name="Скругленный прямоугольник 1">
            <a:extLst>
              <a:ext uri="{FF2B5EF4-FFF2-40B4-BE49-F238E27FC236}">
                <a16:creationId xmlns:a16="http://schemas.microsoft.com/office/drawing/2014/main" id="{351DDAAD-1869-ED67-94E0-0384B8B77331}"/>
              </a:ext>
            </a:extLst>
          </p:cNvPr>
          <p:cNvSpPr/>
          <p:nvPr userDrawn="1"/>
        </p:nvSpPr>
        <p:spPr>
          <a:xfrm>
            <a:off x="7341131" y="1906463"/>
            <a:ext cx="1584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2" name="Oval 22">
            <a:extLst>
              <a:ext uri="{FF2B5EF4-FFF2-40B4-BE49-F238E27FC236}">
                <a16:creationId xmlns:a16="http://schemas.microsoft.com/office/drawing/2014/main" id="{234E6233-62A2-41A0-A50D-22E9597F19F0}"/>
              </a:ext>
            </a:extLst>
          </p:cNvPr>
          <p:cNvSpPr>
            <a:spLocks noChangeAspect="1"/>
          </p:cNvSpPr>
          <p:nvPr userDrawn="1"/>
        </p:nvSpPr>
        <p:spPr>
          <a:xfrm>
            <a:off x="881899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3" name="Oval 23">
            <a:extLst>
              <a:ext uri="{FF2B5EF4-FFF2-40B4-BE49-F238E27FC236}">
                <a16:creationId xmlns:a16="http://schemas.microsoft.com/office/drawing/2014/main" id="{8B0F3E61-8400-792E-8537-A365A3C344BB}"/>
              </a:ext>
            </a:extLst>
          </p:cNvPr>
          <p:cNvSpPr>
            <a:spLocks noChangeAspect="1"/>
          </p:cNvSpPr>
          <p:nvPr userDrawn="1"/>
        </p:nvSpPr>
        <p:spPr>
          <a:xfrm>
            <a:off x="2663207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4" name="Oval 24">
            <a:extLst>
              <a:ext uri="{FF2B5EF4-FFF2-40B4-BE49-F238E27FC236}">
                <a16:creationId xmlns:a16="http://schemas.microsoft.com/office/drawing/2014/main" id="{D9072A6D-0F6F-802E-3410-F420A31B86E1}"/>
              </a:ext>
            </a:extLst>
          </p:cNvPr>
          <p:cNvSpPr>
            <a:spLocks noChangeAspect="1"/>
          </p:cNvSpPr>
          <p:nvPr userDrawn="1"/>
        </p:nvSpPr>
        <p:spPr>
          <a:xfrm>
            <a:off x="4444515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5" name="Oval 25">
            <a:extLst>
              <a:ext uri="{FF2B5EF4-FFF2-40B4-BE49-F238E27FC236}">
                <a16:creationId xmlns:a16="http://schemas.microsoft.com/office/drawing/2014/main" id="{5E64E610-EC63-C3E4-7735-4DA95548C1AB}"/>
              </a:ext>
            </a:extLst>
          </p:cNvPr>
          <p:cNvSpPr>
            <a:spLocks noChangeAspect="1"/>
          </p:cNvSpPr>
          <p:nvPr userDrawn="1"/>
        </p:nvSpPr>
        <p:spPr>
          <a:xfrm>
            <a:off x="6225823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6" name="Oval 26">
            <a:extLst>
              <a:ext uri="{FF2B5EF4-FFF2-40B4-BE49-F238E27FC236}">
                <a16:creationId xmlns:a16="http://schemas.microsoft.com/office/drawing/2014/main" id="{475958F8-CA9F-351E-09DB-97E3832E1678}"/>
              </a:ext>
            </a:extLst>
          </p:cNvPr>
          <p:cNvSpPr>
            <a:spLocks noChangeAspect="1"/>
          </p:cNvSpPr>
          <p:nvPr userDrawn="1"/>
        </p:nvSpPr>
        <p:spPr>
          <a:xfrm>
            <a:off x="8007131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Investing in talent, learning, and scalable processes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Talent and processes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21"/>
          </p:nvPr>
        </p:nvSpPr>
        <p:spPr/>
        <p:txBody>
          <a:bodyPr/>
          <a:lstStyle/>
          <a:p>
            <a:pPr algn="ctr"/>
            <a:r>
              <a:t>Future focus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r>
              <a:t>Stronger delivery capability and faster iteration cycles for customers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Delivery and iteration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0"/>
          </p:nvPr>
        </p:nvSpPr>
        <p:spPr/>
        <p:txBody>
          <a:bodyPr/>
          <a:lstStyle/>
          <a:p>
            <a:pPr algn="ctr"/>
            <a:r>
              <a:t>Impact results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Hiring ramp across engineering, GTM, and operations to support growth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Hiring ramp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9"/>
          </p:nvPr>
        </p:nvSpPr>
        <p:spPr/>
        <p:txBody>
          <a:bodyPr/>
          <a:lstStyle/>
          <a:p>
            <a:pPr algn="ctr"/>
            <a:r>
              <a:t>Team expansion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Expanding adoption that strengthens recurring value and retention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Adoption and retention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ctr"/>
            <a:r>
              <a:t>Customer momentum</a:t>
            </a:r>
          </a:p>
        </p:txBody>
      </p:sp>
      <p:sp>
        <p:nvSpPr>
          <p:cNvPr id="16" name="Subtitle 1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Strategic capital to scale product, hiring, and global operations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Strategic capital</a:t>
            </a:r>
          </a:p>
        </p:txBody>
      </p:sp>
      <p:sp>
        <p:nvSpPr>
          <p:cNvPr id="18" name="Subtitle 17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ctr"/>
            <a:r>
              <a:t>Funding milestone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Growth Trajectory and Company Traction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cxnSp>
        <p:nvCxnSpPr>
          <p:cNvPr id="17" name="Google Shape;280;g3e4a1d512f3_0_1121">
            <a:extLst>
              <a:ext uri="{FF2B5EF4-FFF2-40B4-BE49-F238E27FC236}">
                <a16:creationId xmlns:a16="http://schemas.microsoft.com/office/drawing/2014/main" id="{55D54061-1790-E21F-C225-E98407A0CC93}"/>
              </a:ext>
            </a:extLst>
          </p:cNvPr>
          <p:cNvCxnSpPr/>
          <p:nvPr userDrawn="1"/>
        </p:nvCxnSpPr>
        <p:spPr>
          <a:xfrm>
            <a:off x="1995742" y="971423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" name="Google Shape;281;g3e4a1d512f3_0_1121">
            <a:extLst>
              <a:ext uri="{FF2B5EF4-FFF2-40B4-BE49-F238E27FC236}">
                <a16:creationId xmlns:a16="http://schemas.microsoft.com/office/drawing/2014/main" id="{A1A2EDB1-1671-4E18-59EE-32325CF0195A}"/>
              </a:ext>
            </a:extLst>
          </p:cNvPr>
          <p:cNvCxnSpPr/>
          <p:nvPr userDrawn="1"/>
        </p:nvCxnSpPr>
        <p:spPr>
          <a:xfrm>
            <a:off x="1995742" y="1763717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9" name="Google Shape;282;g3e4a1d512f3_0_1121">
            <a:extLst>
              <a:ext uri="{FF2B5EF4-FFF2-40B4-BE49-F238E27FC236}">
                <a16:creationId xmlns:a16="http://schemas.microsoft.com/office/drawing/2014/main" id="{8795B084-B90B-8B8C-EE8B-C7286F0EE713}"/>
              </a:ext>
            </a:extLst>
          </p:cNvPr>
          <p:cNvCxnSpPr/>
          <p:nvPr userDrawn="1"/>
        </p:nvCxnSpPr>
        <p:spPr>
          <a:xfrm>
            <a:off x="1995742" y="2537169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0" name="Google Shape;283;g3e4a1d512f3_0_1121">
            <a:extLst>
              <a:ext uri="{FF2B5EF4-FFF2-40B4-BE49-F238E27FC236}">
                <a16:creationId xmlns:a16="http://schemas.microsoft.com/office/drawing/2014/main" id="{93E21EB9-73A9-A6DF-0D37-CE4D10ACB10E}"/>
              </a:ext>
            </a:extLst>
          </p:cNvPr>
          <p:cNvCxnSpPr/>
          <p:nvPr userDrawn="1"/>
        </p:nvCxnSpPr>
        <p:spPr>
          <a:xfrm>
            <a:off x="1995742" y="3334024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1" name="Google Shape;284;g3e4a1d512f3_0_1121">
            <a:extLst>
              <a:ext uri="{FF2B5EF4-FFF2-40B4-BE49-F238E27FC236}">
                <a16:creationId xmlns:a16="http://schemas.microsoft.com/office/drawing/2014/main" id="{BF4F7791-60BB-245D-1910-367F0F4B01C6}"/>
              </a:ext>
            </a:extLst>
          </p:cNvPr>
          <p:cNvCxnSpPr/>
          <p:nvPr userDrawn="1"/>
        </p:nvCxnSpPr>
        <p:spPr>
          <a:xfrm>
            <a:off x="1995742" y="4112182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2" name="Infographics">
            <a:extLst>
              <a:ext uri="{FF2B5EF4-FFF2-40B4-BE49-F238E27FC236}">
                <a16:creationId xmlns:a16="http://schemas.microsoft.com/office/drawing/2014/main" id="{6E75BD11-77D9-3AB0-5740-727DA9F44EB0}"/>
              </a:ext>
            </a:extLst>
          </p:cNvPr>
          <p:cNvGrpSpPr/>
          <p:nvPr userDrawn="1"/>
        </p:nvGrpSpPr>
        <p:grpSpPr>
          <a:xfrm>
            <a:off x="218753" y="777443"/>
            <a:ext cx="3355200" cy="3923518"/>
            <a:chOff x="218753" y="769098"/>
            <a:chExt cx="3356559" cy="3669141"/>
          </a:xfrm>
          <a:effectLst/>
        </p:grpSpPr>
        <p:sp>
          <p:nvSpPr>
            <p:cNvPr id="23" name="Item 1">
              <a:extLst>
                <a:ext uri="{FF2B5EF4-FFF2-40B4-BE49-F238E27FC236}">
                  <a16:creationId xmlns:a16="http://schemas.microsoft.com/office/drawing/2014/main" id="{15D6964C-2D47-608C-9542-121B1945AECA}"/>
                </a:ext>
              </a:extLst>
            </p:cNvPr>
            <p:cNvSpPr/>
            <p:nvPr/>
          </p:nvSpPr>
          <p:spPr>
            <a:xfrm>
              <a:off x="218753" y="3746148"/>
              <a:ext cx="3356559" cy="692091"/>
            </a:xfrm>
            <a:custGeom>
              <a:avLst/>
              <a:gdLst>
                <a:gd name="csX0" fmla="*/ 3356559 w 3356559"/>
                <a:gd name="csY0" fmla="*/ 692092 h 692091"/>
                <a:gd name="csX1" fmla="*/ 0 w 3356559"/>
                <a:gd name="csY1" fmla="*/ 692092 h 692091"/>
                <a:gd name="csX2" fmla="*/ 312254 w 3356559"/>
                <a:gd name="csY2" fmla="*/ 0 h 692091"/>
                <a:gd name="csX3" fmla="*/ 3044305 w 3356559"/>
                <a:gd name="csY3" fmla="*/ 0 h 692091"/>
                <a:gd name="csX4" fmla="*/ 3356559 w 3356559"/>
                <a:gd name="csY4" fmla="*/ 692092 h 692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6559" h="692091">
                  <a:moveTo>
                    <a:pt x="3356559" y="692092"/>
                  </a:moveTo>
                  <a:lnTo>
                    <a:pt x="0" y="692092"/>
                  </a:lnTo>
                  <a:lnTo>
                    <a:pt x="312254" y="0"/>
                  </a:lnTo>
                  <a:lnTo>
                    <a:pt x="3044305" y="0"/>
                  </a:lnTo>
                  <a:lnTo>
                    <a:pt x="3356559" y="692092"/>
                  </a:lnTo>
                  <a:close/>
                </a:path>
              </a:pathLst>
            </a:custGeom>
            <a:solidFill>
              <a:schemeClr val="accent3"/>
            </a:solidFill>
            <a:ln w="3784" cap="flat">
              <a:noFill/>
              <a:prstDash val="solid"/>
              <a:miter/>
            </a:ln>
          </p:spPr>
        </p:sp>
        <p:sp>
          <p:nvSpPr>
            <p:cNvPr id="24" name="Item 2">
              <a:extLst>
                <a:ext uri="{FF2B5EF4-FFF2-40B4-BE49-F238E27FC236}">
                  <a16:creationId xmlns:a16="http://schemas.microsoft.com/office/drawing/2014/main" id="{956800F6-764C-DFC4-2569-CAA126C35580}"/>
                </a:ext>
              </a:extLst>
            </p:cNvPr>
            <p:cNvSpPr/>
            <p:nvPr/>
          </p:nvSpPr>
          <p:spPr>
            <a:xfrm>
              <a:off x="567150" y="2983295"/>
              <a:ext cx="2657658" cy="690419"/>
            </a:xfrm>
            <a:custGeom>
              <a:avLst/>
              <a:gdLst>
                <a:gd name="csX0" fmla="*/ 2657658 w 2657658"/>
                <a:gd name="csY0" fmla="*/ 690419 h 690419"/>
                <a:gd name="csX1" fmla="*/ 0 w 2657658"/>
                <a:gd name="csY1" fmla="*/ 690419 h 690419"/>
                <a:gd name="csX2" fmla="*/ 311019 w 2657658"/>
                <a:gd name="csY2" fmla="*/ 0 h 690419"/>
                <a:gd name="csX3" fmla="*/ 2346646 w 2657658"/>
                <a:gd name="csY3" fmla="*/ 0 h 690419"/>
                <a:gd name="csX4" fmla="*/ 2657658 w 2657658"/>
                <a:gd name="csY4" fmla="*/ 690419 h 690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57658" h="690419">
                  <a:moveTo>
                    <a:pt x="2657658" y="690419"/>
                  </a:moveTo>
                  <a:lnTo>
                    <a:pt x="0" y="690419"/>
                  </a:lnTo>
                  <a:lnTo>
                    <a:pt x="311019" y="0"/>
                  </a:lnTo>
                  <a:lnTo>
                    <a:pt x="2346646" y="0"/>
                  </a:lnTo>
                  <a:lnTo>
                    <a:pt x="2657658" y="690419"/>
                  </a:lnTo>
                  <a:close/>
                </a:path>
              </a:pathLst>
            </a:custGeom>
            <a:solidFill>
              <a:schemeClr val="accent2"/>
            </a:solidFill>
            <a:ln w="3759" cap="flat">
              <a:noFill/>
              <a:prstDash val="solid"/>
              <a:miter/>
            </a:ln>
          </p:spPr>
        </p:sp>
        <p:sp>
          <p:nvSpPr>
            <p:cNvPr id="25" name="Item 3">
              <a:extLst>
                <a:ext uri="{FF2B5EF4-FFF2-40B4-BE49-F238E27FC236}">
                  <a16:creationId xmlns:a16="http://schemas.microsoft.com/office/drawing/2014/main" id="{955C517A-ACF8-82AC-B3BF-B150A46F77FB}"/>
                </a:ext>
              </a:extLst>
            </p:cNvPr>
            <p:cNvSpPr/>
            <p:nvPr/>
          </p:nvSpPr>
          <p:spPr>
            <a:xfrm>
              <a:off x="907110" y="2221291"/>
              <a:ext cx="1977526" cy="689571"/>
            </a:xfrm>
            <a:custGeom>
              <a:avLst/>
              <a:gdLst>
                <a:gd name="csX0" fmla="*/ 1977526 w 1977526"/>
                <a:gd name="csY0" fmla="*/ 689572 h 689571"/>
                <a:gd name="csX1" fmla="*/ 0 w 1977526"/>
                <a:gd name="csY1" fmla="*/ 689572 h 689571"/>
                <a:gd name="csX2" fmla="*/ 310587 w 1977526"/>
                <a:gd name="csY2" fmla="*/ 0 h 689571"/>
                <a:gd name="csX3" fmla="*/ 1666939 w 1977526"/>
                <a:gd name="csY3" fmla="*/ 0 h 689571"/>
                <a:gd name="csX4" fmla="*/ 1977526 w 1977526"/>
                <a:gd name="csY4" fmla="*/ 689572 h 689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7526" h="689571">
                  <a:moveTo>
                    <a:pt x="1977526" y="689572"/>
                  </a:moveTo>
                  <a:lnTo>
                    <a:pt x="0" y="689572"/>
                  </a:lnTo>
                  <a:lnTo>
                    <a:pt x="310587" y="0"/>
                  </a:lnTo>
                  <a:lnTo>
                    <a:pt x="1666939" y="0"/>
                  </a:lnTo>
                  <a:lnTo>
                    <a:pt x="1977526" y="689572"/>
                  </a:lnTo>
                  <a:close/>
                </a:path>
              </a:pathLst>
            </a:custGeom>
            <a:solidFill>
              <a:schemeClr val="accent4"/>
            </a:solidFill>
            <a:ln w="3741" cap="flat">
              <a:noFill/>
              <a:prstDash val="solid"/>
              <a:miter/>
            </a:ln>
          </p:spPr>
        </p:sp>
        <p:sp>
          <p:nvSpPr>
            <p:cNvPr id="26" name="Item 4">
              <a:extLst>
                <a:ext uri="{FF2B5EF4-FFF2-40B4-BE49-F238E27FC236}">
                  <a16:creationId xmlns:a16="http://schemas.microsoft.com/office/drawing/2014/main" id="{953D8AEA-1761-B979-A1AA-A6323D8BF52C}"/>
                </a:ext>
              </a:extLst>
            </p:cNvPr>
            <p:cNvSpPr/>
            <p:nvPr/>
          </p:nvSpPr>
          <p:spPr>
            <a:xfrm>
              <a:off x="1238990" y="1452442"/>
              <a:ext cx="1313521" cy="696395"/>
            </a:xfrm>
            <a:custGeom>
              <a:avLst/>
              <a:gdLst>
                <a:gd name="csX0" fmla="*/ 1313521 w 1313521"/>
                <a:gd name="csY0" fmla="*/ 696396 h 696395"/>
                <a:gd name="csX1" fmla="*/ 0 w 1313521"/>
                <a:gd name="csY1" fmla="*/ 696396 h 696395"/>
                <a:gd name="csX2" fmla="*/ 313558 w 1313521"/>
                <a:gd name="csY2" fmla="*/ 0 h 696395"/>
                <a:gd name="csX3" fmla="*/ 999963 w 1313521"/>
                <a:gd name="csY3" fmla="*/ 0 h 696395"/>
                <a:gd name="csX4" fmla="*/ 1313521 w 1313521"/>
                <a:gd name="csY4" fmla="*/ 696396 h 696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3521" h="696395">
                  <a:moveTo>
                    <a:pt x="1313521" y="696396"/>
                  </a:moveTo>
                  <a:lnTo>
                    <a:pt x="0" y="696396"/>
                  </a:lnTo>
                  <a:lnTo>
                    <a:pt x="313558" y="0"/>
                  </a:lnTo>
                  <a:lnTo>
                    <a:pt x="999963" y="0"/>
                  </a:lnTo>
                  <a:lnTo>
                    <a:pt x="1313521" y="696396"/>
                  </a:lnTo>
                  <a:close/>
                </a:path>
              </a:pathLst>
            </a:custGeom>
            <a:solidFill>
              <a:schemeClr val="accent5"/>
            </a:solidFill>
            <a:ln w="3788" cap="flat">
              <a:noFill/>
              <a:prstDash val="solid"/>
              <a:miter/>
            </a:ln>
          </p:spPr>
        </p:sp>
        <p:sp>
          <p:nvSpPr>
            <p:cNvPr id="27" name="Item 5">
              <a:extLst>
                <a:ext uri="{FF2B5EF4-FFF2-40B4-BE49-F238E27FC236}">
                  <a16:creationId xmlns:a16="http://schemas.microsoft.com/office/drawing/2014/main" id="{F401F8C0-3468-D42B-0E3D-C4183D090DC0}"/>
                </a:ext>
              </a:extLst>
            </p:cNvPr>
            <p:cNvSpPr/>
            <p:nvPr/>
          </p:nvSpPr>
          <p:spPr>
            <a:xfrm>
              <a:off x="1580383" y="769098"/>
              <a:ext cx="630514" cy="611204"/>
            </a:xfrm>
            <a:custGeom>
              <a:avLst/>
              <a:gdLst>
                <a:gd name="csX0" fmla="*/ 259940 w 630514"/>
                <a:gd name="csY0" fmla="*/ 35669 h 611204"/>
                <a:gd name="csX1" fmla="*/ 370573 w 630514"/>
                <a:gd name="csY1" fmla="*/ 35669 h 611204"/>
                <a:gd name="csX2" fmla="*/ 630515 w 630514"/>
                <a:gd name="csY2" fmla="*/ 611204 h 611204"/>
                <a:gd name="csX3" fmla="*/ 0 w 630514"/>
                <a:gd name="csY3" fmla="*/ 611204 h 611204"/>
                <a:gd name="csX4" fmla="*/ 259940 w 630514"/>
                <a:gd name="csY4" fmla="*/ 35669 h 611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0514" h="611204">
                  <a:moveTo>
                    <a:pt x="259940" y="35669"/>
                  </a:moveTo>
                  <a:cubicBezTo>
                    <a:pt x="281419" y="-11890"/>
                    <a:pt x="349094" y="-11890"/>
                    <a:pt x="370573" y="35669"/>
                  </a:cubicBezTo>
                  <a:lnTo>
                    <a:pt x="630515" y="611204"/>
                  </a:lnTo>
                  <a:lnTo>
                    <a:pt x="0" y="611204"/>
                  </a:lnTo>
                  <a:lnTo>
                    <a:pt x="259940" y="35669"/>
                  </a:lnTo>
                  <a:close/>
                </a:path>
              </a:pathLst>
            </a:custGeom>
            <a:solidFill>
              <a:schemeClr val="tx2"/>
            </a:solidFill>
            <a:ln w="3764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How values show up in meetings, planning, and day-to-day execution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Values in Practice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Feedback loops, knowledge sharing, and skill-building as a habit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Ongoing Continuous Learning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Cross-functional partners align early and communicate with clarity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Aligned Collaboration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We commit, deliver, and improve—taking responsibility for outcomes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Accountable Ownership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Teams make decisions close to the work, with guardrails and shared goals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Decision Autonomy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Culture and Core Values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grpSp>
        <p:nvGrpSpPr>
          <p:cNvPr id="15" name="Infographics">
            <a:extLst>
              <a:ext uri="{FF2B5EF4-FFF2-40B4-BE49-F238E27FC236}">
                <a16:creationId xmlns:a16="http://schemas.microsoft.com/office/drawing/2014/main" id="{F4B4AC52-1468-526E-DDCA-788569BE3488}"/>
              </a:ext>
            </a:extLst>
          </p:cNvPr>
          <p:cNvGrpSpPr/>
          <p:nvPr userDrawn="1"/>
        </p:nvGrpSpPr>
        <p:grpSpPr>
          <a:xfrm>
            <a:off x="238892" y="902171"/>
            <a:ext cx="8686239" cy="3394724"/>
            <a:chOff x="238892" y="902171"/>
            <a:chExt cx="8686239" cy="3394724"/>
          </a:xfrm>
        </p:grpSpPr>
      </p:grpSp>
      <p:sp>
        <p:nvSpPr>
          <p:cNvPr id="16" name="Card 1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216374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Badge 1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214213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Num 1"/>
          <p:cNvSpPr txBox="1"/>
          <p:nvPr/>
        </p:nvSpPr>
        <p:spPr>
          <a:xfrm>
            <a:off x="214213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19" name="Card 2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2435293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Badge 2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2433852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1" name="Num 2"/>
          <p:cNvSpPr txBox="1"/>
          <p:nvPr/>
        </p:nvSpPr>
        <p:spPr>
          <a:xfrm>
            <a:off x="2433852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2" name="Card 3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4654212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Badge 3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4653491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Num 3"/>
          <p:cNvSpPr txBox="1"/>
          <p:nvPr/>
        </p:nvSpPr>
        <p:spPr>
          <a:xfrm>
            <a:off x="4653491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5" name="Card 4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6873131" y="896475"/>
            <a:ext cx="2052000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Badge 4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6873131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7" name="Num 4"/>
          <p:cNvSpPr txBox="1"/>
          <p:nvPr/>
        </p:nvSpPr>
        <p:spPr>
          <a:xfrm>
            <a:off x="6873131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Role mastery onboarding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Onboarding to role mastery with clear expectations, success metrics, and early support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Impact-based promotions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Promotion frameworks built on impact, scope, and leadership behaviors—not just tenure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Mentorship and peer learning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Mentorship programs pairing you with experienced leaders and peer learning circles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Education support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Education stipends and learning time to strengthen skills and accelerate growth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Career Progression and Learning Pathways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Wellness resources, employee assistance, and benefits that reduce friction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Additional supports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Paid vacation, holidays, and wellbeing-focused leave policies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PTO and time off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Hybrid or remote options with collaboration norms and reliable communication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Remote flexibility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Meaningful ownership programs that align long-term success with individual impact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Equity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Comprehensive medical, dental, and vision options tailored to employee needs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Healthcare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Total Rewards, Wellness, and Benefits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What you can expect to learn, contribute, and become here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Candidate takeaway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How teams build trust, support one another, and celebrate wins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Community and belonging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Show multiple career stages across functions to help candidates picture themselves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Role variety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Highlight what employees value most—growth, autonomy, collaboration, and impact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Employee values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Authentic day-in-the-life moments that reflect how work feels in practice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Day-in-the-life moments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Life at the Company Employee Spotlight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6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7" name="Google Shape;825;g3e47ced7bc8_0_215">
            <a:extLst>
              <a:ext uri="{FF2B5EF4-FFF2-40B4-BE49-F238E27FC236}">
                <a16:creationId xmlns:a16="http://schemas.microsoft.com/office/drawing/2014/main" id="{041C944B-320C-8048-25DC-FAB73AC87CC9}"/>
              </a:ext>
            </a:extLst>
          </p:cNvPr>
          <p:cNvSpPr/>
          <p:nvPr userDrawn="1"/>
        </p:nvSpPr>
        <p:spPr>
          <a:xfrm>
            <a:off x="216374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Google Shape;825;g3e47ced7bc8_0_215">
            <a:extLst>
              <a:ext uri="{FF2B5EF4-FFF2-40B4-BE49-F238E27FC236}">
                <a16:creationId xmlns:a16="http://schemas.microsoft.com/office/drawing/2014/main" id="{2723077C-11DE-1B70-B317-067B98787A7E}"/>
              </a:ext>
            </a:extLst>
          </p:cNvPr>
          <p:cNvSpPr/>
          <p:nvPr userDrawn="1"/>
        </p:nvSpPr>
        <p:spPr>
          <a:xfrm>
            <a:off x="1975479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825;g3e47ced7bc8_0_215">
            <a:extLst>
              <a:ext uri="{FF2B5EF4-FFF2-40B4-BE49-F238E27FC236}">
                <a16:creationId xmlns:a16="http://schemas.microsoft.com/office/drawing/2014/main" id="{62A1E8BC-3EF2-ED65-0BAF-A68CA275B1C2}"/>
              </a:ext>
            </a:extLst>
          </p:cNvPr>
          <p:cNvSpPr/>
          <p:nvPr userDrawn="1"/>
        </p:nvSpPr>
        <p:spPr>
          <a:xfrm>
            <a:off x="3734584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825;g3e47ced7bc8_0_215">
            <a:extLst>
              <a:ext uri="{FF2B5EF4-FFF2-40B4-BE49-F238E27FC236}">
                <a16:creationId xmlns:a16="http://schemas.microsoft.com/office/drawing/2014/main" id="{AAC2B7BB-455E-172F-6115-70F55F8B2A21}"/>
              </a:ext>
            </a:extLst>
          </p:cNvPr>
          <p:cNvSpPr/>
          <p:nvPr userDrawn="1"/>
        </p:nvSpPr>
        <p:spPr>
          <a:xfrm>
            <a:off x="5493689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825;g3e47ced7bc8_0_215">
            <a:extLst>
              <a:ext uri="{FF2B5EF4-FFF2-40B4-BE49-F238E27FC236}">
                <a16:creationId xmlns:a16="http://schemas.microsoft.com/office/drawing/2014/main" id="{23EC5B8F-39FD-2496-E9C4-6B7E88192300}"/>
              </a:ext>
            </a:extLst>
          </p:cNvPr>
          <p:cNvSpPr/>
          <p:nvPr userDrawn="1"/>
        </p:nvSpPr>
        <p:spPr>
          <a:xfrm>
            <a:off x="7252794" y="896475"/>
            <a:ext cx="1681596" cy="3742432"/>
          </a:xfrm>
          <a:prstGeom prst="roundRect">
            <a:avLst>
              <a:gd name="adj" fmla="val 12611"/>
            </a:avLst>
          </a:prstGeom>
          <a:solidFill>
            <a:schemeClr val="tx2"/>
          </a:solidFill>
          <a:ln>
            <a:noFill/>
          </a:ln>
          <a:effectLst/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DB7C3EDA-D554-2236-1EA4-3AEAC42584D2}"/>
              </a:ext>
            </a:extLst>
          </p:cNvPr>
          <p:cNvSpPr/>
          <p:nvPr userDrawn="1"/>
        </p:nvSpPr>
        <p:spPr>
          <a:xfrm>
            <a:off x="214213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3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2E1756D2-C528-FB86-3B24-8F450815AC46}"/>
              </a:ext>
            </a:extLst>
          </p:cNvPr>
          <p:cNvSpPr/>
          <p:nvPr userDrawn="1"/>
        </p:nvSpPr>
        <p:spPr>
          <a:xfrm>
            <a:off x="1973858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78B2D6F8-ED65-45CB-6541-6E7E10853620}"/>
              </a:ext>
            </a:extLst>
          </p:cNvPr>
          <p:cNvSpPr/>
          <p:nvPr userDrawn="1"/>
        </p:nvSpPr>
        <p:spPr>
          <a:xfrm>
            <a:off x="3733503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5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14FDDF8A-3B6D-59E2-888F-F8546425A4E1}"/>
              </a:ext>
            </a:extLst>
          </p:cNvPr>
          <p:cNvSpPr/>
          <p:nvPr userDrawn="1"/>
        </p:nvSpPr>
        <p:spPr>
          <a:xfrm>
            <a:off x="5493148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6" name="Прямоугольник с двумя скругленными противолежащими углами 12">
            <a:extLst>
              <a:ext uri="{FF2B5EF4-FFF2-40B4-BE49-F238E27FC236}">
                <a16:creationId xmlns:a16="http://schemas.microsoft.com/office/drawing/2014/main" id="{879A42BC-9B76-A8AF-9F74-21B2A45A4FC7}"/>
              </a:ext>
            </a:extLst>
          </p:cNvPr>
          <p:cNvSpPr/>
          <p:nvPr userDrawn="1"/>
        </p:nvSpPr>
        <p:spPr>
          <a:xfrm>
            <a:off x="7252794" y="891161"/>
            <a:ext cx="619418" cy="622800"/>
          </a:xfrm>
          <a:prstGeom prst="round2DiagRect">
            <a:avLst>
              <a:gd name="adj1" fmla="val 33379"/>
              <a:gd name="adj2" fmla="val 0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7" name="Google Shape;354;g3e47ced7bc8_0_22"/>
          <p:cNvSpPr txBox="1"/>
          <p:nvPr/>
        </p:nvSpPr>
        <p:spPr>
          <a:xfrm>
            <a:off x="216374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01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355;g3e47ced7bc8_0_22"/>
          <p:cNvSpPr txBox="1"/>
          <p:nvPr/>
        </p:nvSpPr>
        <p:spPr>
          <a:xfrm>
            <a:off x="1971127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02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9" name="Google Shape;356;g3e47ced7bc8_0_22"/>
          <p:cNvSpPr txBox="1"/>
          <p:nvPr/>
        </p:nvSpPr>
        <p:spPr>
          <a:xfrm>
            <a:off x="3725141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03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0" name="Google Shape;357;g3e47ced7bc8_0_22"/>
          <p:cNvSpPr txBox="1"/>
          <p:nvPr/>
        </p:nvSpPr>
        <p:spPr>
          <a:xfrm>
            <a:off x="5486207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04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31" name="Google Shape;358;g3e47ced7bc8_0_22"/>
          <p:cNvSpPr txBox="1"/>
          <p:nvPr/>
        </p:nvSpPr>
        <p:spPr>
          <a:xfrm>
            <a:off x="7245112" y="1033284"/>
            <a:ext cx="612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rPr>
              <a:t>05</a:t>
            </a:r>
            <a:endParaRPr sz="2200" b="1" dirty="0">
              <a:solidFill>
                <a:schemeClr val="bg1"/>
              </a:solidFill>
              <a:latin typeface="+mj-lt"/>
              <a:ea typeface="+mn-ea"/>
              <a:cs typeface="+mn-cs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Career Opportunities Overview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Application link, recruiter contact, and what to prepare for each stage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Next actions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Decision and offer, followed by a transparent timeline and onboarding planning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Offer decision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Hiring loop interviews with structured questions and job-relevant assessments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Hiring loop interviews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Recruiter screen to align on role fit, motivation, and logistics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Recruiter screen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Apply with your resume and a short summary of what you want to build and learn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Application materials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Interview Process and Next Steps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rius [1790859278338]">
  <a:themeElements>
    <a:clrScheme name="Custom 5">
      <a:dk1>
        <a:srgbClr val="FFFFFF"/>
      </a:dk1>
      <a:lt1>
        <a:srgbClr val="212121"/>
      </a:lt1>
      <a:dk2>
        <a:srgbClr val="FEFFFF"/>
      </a:dk2>
      <a:lt2>
        <a:srgbClr val="002A9D"/>
      </a:lt2>
      <a:accent1>
        <a:srgbClr val="5000E0"/>
      </a:accent1>
      <a:accent2>
        <a:srgbClr val="CC1C71"/>
      </a:accent2>
      <a:accent3>
        <a:srgbClr val="009CCC"/>
      </a:accent3>
      <a:accent4>
        <a:srgbClr val="D27A00"/>
      </a:accent4>
      <a:accent5>
        <a:srgbClr val="00AA89"/>
      </a:accent5>
      <a:accent6>
        <a:srgbClr val="FFFFFF"/>
      </a:accent6>
      <a:hlink>
        <a:srgbClr val="191919"/>
      </a:hlink>
      <a:folHlink>
        <a:srgbClr val="0097A7"/>
      </a:folHlink>
    </a:clrScheme>
    <a:fontScheme name="Century Gothic">
      <a:majorFont>
        <a:latin typeface="Arial Black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8731535-2B55-3E45-9968-27D04326DB1E}">
  <we:reference id="wa200010725" version="1.0.0.1" store="ru-RU" storeType="OMEX"/>
  <we:alternateReferences>
    <we:reference id="wa200010725" version="1.0.0.1" store="wa200010725" storeType="OMEX"/>
  </we:alternateReferences>
  <we:properties>
    <we:property name="claude.fileId" value="&quot;84d3d9f2-56f9-4239-96f1-84bba80d1fff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297E212-FF82-8A4F-9523-5891BED536E2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0f8d8ad6-105d-4a7a-9b00-91887fd0dae5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9111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Arial Black</vt:lpstr>
      <vt:lpstr>Sirius [1790859278338]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261</cp:revision>
  <dcterms:modified xsi:type="dcterms:W3CDTF">2026-10-02T13:43:15Z</dcterms:modified>
  <dc:title>Career Opportunities Overview</dc:title>
</cp:coreProperties>
</file>