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6361" r:id="rId1"/>
  </p:sldMasterIdLst>
  <p:notesMasterIdLst>
    <p:notesMasterId r:id="rId62"/>
  </p:notesMasterIdLst>
  <p:handoutMasterIdLst>
    <p:handoutMasterId r:id="rId63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6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DE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76"/>
    <p:restoredTop sz="94720"/>
  </p:normalViewPr>
  <p:slideViewPr>
    <p:cSldViewPr snapToGrid="0">
      <p:cViewPr varScale="1">
        <p:scale>
          <a:sx n="100" d="100"/>
          <a:sy n="100" d="100"/>
        </p:scale>
        <p:origin x="168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62" Type="http://schemas.openxmlformats.org/officeDocument/2006/relationships/notesMaster" Target="notesMasters/notesMaster1.xml"/><Relationship Id="rId63" Type="http://schemas.openxmlformats.org/officeDocument/2006/relationships/handoutMaster" Target="handoutMasters/handoutMaster1.xml"/><Relationship Id="rId64" Type="http://schemas.openxmlformats.org/officeDocument/2006/relationships/font" Target="fonts/font1.fntdata"/><Relationship Id="rId76" Type="http://customschemas.google.com/relationships/presentationmetadata" Target="metadata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8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51B9CD-BE5C-99DF-D6D9-3926E9CA43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53EF-D887-165F-5AF2-1EDF7D0508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11A7D-0436-8145-8781-F523B731D118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0E005-51EA-21F5-F8E1-94817DC254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7ADE4-2180-9F28-44E3-2D3E4C0D90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78052-B9B1-0043-BF67-90835BC9C51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960718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svg"/><Relationship Id="rId3" Type="http://schemas.openxmlformats.org/officeDocument/2006/relationships/image" Target="../media/image1-fallback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0330FA-7F94-CB4D-910A-D37040A6078E}"/>
              </a:ext>
            </a:extLst>
          </p:cNvPr>
          <p:cNvSpPr/>
          <p:nvPr userDrawn="1"/>
        </p:nvSpPr>
        <p:spPr>
          <a:xfrm>
            <a:off x="-194733" y="1828799"/>
            <a:ext cx="9533467" cy="353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26437" y="340147"/>
            <a:ext cx="3346315" cy="446400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13651" y="3166030"/>
            <a:ext cx="3178577" cy="85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+mn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FFE5965-5092-5945-84C2-F0589F0E86CD}"/>
              </a:ext>
            </a:extLst>
          </p:cNvPr>
          <p:cNvGrpSpPr/>
          <p:nvPr userDrawn="1"/>
        </p:nvGrpSpPr>
        <p:grpSpPr>
          <a:xfrm>
            <a:off x="3717564" y="2384536"/>
            <a:ext cx="892696" cy="855116"/>
            <a:chOff x="10613504" y="1499666"/>
            <a:chExt cx="892696" cy="855116"/>
          </a:xfrm>
        </p:grpSpPr>
        <p:cxnSp>
          <p:nvCxnSpPr>
            <p:cNvPr id="12" name="Straight Connector 26">
              <a:extLst>
                <a:ext uri="{FF2B5EF4-FFF2-40B4-BE49-F238E27FC236}">
                  <a16:creationId xmlns:a16="http://schemas.microsoft.com/office/drawing/2014/main" id="{F4571DCF-9F76-FD42-AF83-EF37192A8B9F}"/>
                </a:ext>
              </a:extLst>
            </p:cNvPr>
            <p:cNvCxnSpPr/>
            <p:nvPr/>
          </p:nvCxnSpPr>
          <p:spPr>
            <a:xfrm flipV="1">
              <a:off x="11059852" y="1499666"/>
              <a:ext cx="0" cy="85511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7">
              <a:extLst>
                <a:ext uri="{FF2B5EF4-FFF2-40B4-BE49-F238E27FC236}">
                  <a16:creationId xmlns:a16="http://schemas.microsoft.com/office/drawing/2014/main" id="{2897350D-81D3-564F-AD7D-CFE411457A1A}"/>
                </a:ext>
              </a:extLst>
            </p:cNvPr>
            <p:cNvCxnSpPr/>
            <p:nvPr/>
          </p:nvCxnSpPr>
          <p:spPr>
            <a:xfrm flipV="1">
              <a:off x="10613504" y="1927224"/>
              <a:ext cx="89269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9">
              <a:extLst>
                <a:ext uri="{FF2B5EF4-FFF2-40B4-BE49-F238E27FC236}">
                  <a16:creationId xmlns:a16="http://schemas.microsoft.com/office/drawing/2014/main" id="{63D85426-3BFA-C642-B4A6-2FED5FC0843C}"/>
                </a:ext>
              </a:extLst>
            </p:cNvPr>
            <p:cNvCxnSpPr/>
            <p:nvPr/>
          </p:nvCxnSpPr>
          <p:spPr>
            <a:xfrm flipH="1" flipV="1">
              <a:off x="10742103" y="1609473"/>
              <a:ext cx="635498" cy="63550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31">
              <a:extLst>
                <a:ext uri="{FF2B5EF4-FFF2-40B4-BE49-F238E27FC236}">
                  <a16:creationId xmlns:a16="http://schemas.microsoft.com/office/drawing/2014/main" id="{07E737CD-89E4-C044-B971-24317F478802}"/>
                </a:ext>
              </a:extLst>
            </p:cNvPr>
            <p:cNvCxnSpPr/>
            <p:nvPr/>
          </p:nvCxnSpPr>
          <p:spPr>
            <a:xfrm flipV="1">
              <a:off x="10741307" y="1608679"/>
              <a:ext cx="637091" cy="63709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313651" y="288634"/>
            <a:ext cx="4741538" cy="2738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tabLst/>
              <a:defRPr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5200"/>
              <a:buFont typeface="Arial"/>
              <a:buNone/>
              <a:defRPr sz="5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" name="Graphic 3662">
            <a:extLst>
              <a:ext uri="{FF2B5EF4-FFF2-40B4-BE49-F238E27FC236}">
                <a16:creationId xmlns:a16="http://schemas.microsoft.com/office/drawing/2014/main" id="{0DB62600-A1AB-F2D9-F334-BC5E935AB0F2}"/>
              </a:ext>
            </a:extLst>
          </p:cNvPr>
          <p:cNvSpPr/>
          <p:nvPr userDrawn="1"/>
        </p:nvSpPr>
        <p:spPr>
          <a:xfrm>
            <a:off x="3492228" y="3823222"/>
            <a:ext cx="3502483" cy="1536662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/>
          <p:nvPr/>
        </p:nvSpPr>
        <p:spPr>
          <a:xfrm>
            <a:off x="-270932" y="-135466"/>
            <a:ext cx="6735196" cy="5414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218787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  <a:endParaRPr sz="1600" b="1" dirty="0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18787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18787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  <a:endParaRPr sz="1600" b="1" dirty="0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18787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18787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05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218787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06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218787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07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218787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08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85887" y="4316583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685887" y="3890048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685887" y="3463513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685887" y="3036978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685887" y="2610443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685887" y="2183907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685887" y="1757372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685887" y="1330837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accent6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685887" y="904302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accent6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685887" y="478800"/>
            <a:ext cx="5400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smtClean="0">
                <a:solidFill>
                  <a:schemeClr val="accent6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6698788" y="184056"/>
            <a:ext cx="2226425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dirty="0"/>
              <a:t>TABLE </a:t>
            </a:r>
            <a:br>
              <a:rPr lang="en-US" dirty="0"/>
            </a:br>
            <a:r>
              <a:rPr lang="en-US" dirty="0"/>
              <a:t>OF CONTENTS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E4858D-B6AF-9E0C-6D9A-7A0C99E2D3FB}"/>
              </a:ext>
            </a:extLst>
          </p:cNvPr>
          <p:cNvGrpSpPr/>
          <p:nvPr userDrawn="1"/>
        </p:nvGrpSpPr>
        <p:grpSpPr>
          <a:xfrm>
            <a:off x="6708346" y="1340195"/>
            <a:ext cx="642696" cy="591571"/>
            <a:chOff x="6708346" y="1340195"/>
            <a:chExt cx="642696" cy="591571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AE78FCF6-E28A-6579-6326-698B939269F3}"/>
                </a:ext>
              </a:extLst>
            </p:cNvPr>
            <p:cNvSpPr/>
            <p:nvPr/>
          </p:nvSpPr>
          <p:spPr>
            <a:xfrm>
              <a:off x="6708346" y="1739609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69 h 192157"/>
                <a:gd name="csX2" fmla="*/ 321339 w 642696"/>
                <a:gd name="csY2" fmla="*/ 192157 h 192157"/>
                <a:gd name="csX3" fmla="*/ 0 w 642696"/>
                <a:gd name="csY3" fmla="*/ 96069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47"/>
                    <a:pt x="642696" y="96069"/>
                  </a:cubicBezTo>
                  <a:cubicBezTo>
                    <a:pt x="642696" y="149092"/>
                    <a:pt x="498707" y="192157"/>
                    <a:pt x="321339" y="192157"/>
                  </a:cubicBezTo>
                  <a:cubicBezTo>
                    <a:pt x="143989" y="192157"/>
                    <a:pt x="0" y="149092"/>
                    <a:pt x="0" y="96069"/>
                  </a:cubicBezTo>
                  <a:cubicBezTo>
                    <a:pt x="0" y="4304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E45CFA7-CDCE-1003-A9A9-7E056E30101D}"/>
                </a:ext>
              </a:extLst>
            </p:cNvPr>
            <p:cNvSpPr/>
            <p:nvPr/>
          </p:nvSpPr>
          <p:spPr>
            <a:xfrm>
              <a:off x="6708346" y="1659737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71 h 192157"/>
                <a:gd name="csX2" fmla="*/ 321339 w 642696"/>
                <a:gd name="csY2" fmla="*/ 192157 h 192157"/>
                <a:gd name="csX3" fmla="*/ 0 w 642696"/>
                <a:gd name="csY3" fmla="*/ 96071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67"/>
                    <a:pt x="642696" y="96071"/>
                  </a:cubicBezTo>
                  <a:cubicBezTo>
                    <a:pt x="642696" y="149094"/>
                    <a:pt x="498707" y="192157"/>
                    <a:pt x="321339" y="192157"/>
                  </a:cubicBezTo>
                  <a:cubicBezTo>
                    <a:pt x="143989" y="192157"/>
                    <a:pt x="0" y="149094"/>
                    <a:pt x="0" y="96071"/>
                  </a:cubicBezTo>
                  <a:cubicBezTo>
                    <a:pt x="0" y="4306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49D322D-F841-441D-7551-05C992A6C605}"/>
                </a:ext>
              </a:extLst>
            </p:cNvPr>
            <p:cNvSpPr/>
            <p:nvPr/>
          </p:nvSpPr>
          <p:spPr>
            <a:xfrm>
              <a:off x="6708346" y="1579847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88 h 192157"/>
                <a:gd name="csX2" fmla="*/ 321339 w 642696"/>
                <a:gd name="csY2" fmla="*/ 192157 h 192157"/>
                <a:gd name="csX3" fmla="*/ 0 w 642696"/>
                <a:gd name="csY3" fmla="*/ 96088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66"/>
                    <a:pt x="642696" y="96088"/>
                  </a:cubicBezTo>
                  <a:cubicBezTo>
                    <a:pt x="642696" y="149110"/>
                    <a:pt x="498707" y="192157"/>
                    <a:pt x="321339" y="192157"/>
                  </a:cubicBezTo>
                  <a:cubicBezTo>
                    <a:pt x="143989" y="192157"/>
                    <a:pt x="0" y="149110"/>
                    <a:pt x="0" y="96088"/>
                  </a:cubicBezTo>
                  <a:cubicBezTo>
                    <a:pt x="0" y="43066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BB0854-B371-3F15-19DD-5528B1B778BA}"/>
                </a:ext>
              </a:extLst>
            </p:cNvPr>
            <p:cNvSpPr/>
            <p:nvPr/>
          </p:nvSpPr>
          <p:spPr>
            <a:xfrm>
              <a:off x="6708346" y="1499975"/>
              <a:ext cx="642696" cy="192156"/>
            </a:xfrm>
            <a:custGeom>
              <a:avLst/>
              <a:gdLst>
                <a:gd name="csX0" fmla="*/ 321339 w 642696"/>
                <a:gd name="csY0" fmla="*/ 0 h 192156"/>
                <a:gd name="csX1" fmla="*/ 642696 w 642696"/>
                <a:gd name="csY1" fmla="*/ 96069 h 192156"/>
                <a:gd name="csX2" fmla="*/ 321339 w 642696"/>
                <a:gd name="csY2" fmla="*/ 192157 h 192156"/>
                <a:gd name="csX3" fmla="*/ 0 w 642696"/>
                <a:gd name="csY3" fmla="*/ 96069 h 192156"/>
                <a:gd name="csX4" fmla="*/ 321339 w 642696"/>
                <a:gd name="csY4" fmla="*/ 0 h 1921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6">
                  <a:moveTo>
                    <a:pt x="321339" y="0"/>
                  </a:moveTo>
                  <a:cubicBezTo>
                    <a:pt x="498707" y="0"/>
                    <a:pt x="642696" y="43047"/>
                    <a:pt x="642696" y="96069"/>
                  </a:cubicBezTo>
                  <a:cubicBezTo>
                    <a:pt x="642696" y="149091"/>
                    <a:pt x="498707" y="192157"/>
                    <a:pt x="321339" y="192157"/>
                  </a:cubicBezTo>
                  <a:cubicBezTo>
                    <a:pt x="143989" y="192157"/>
                    <a:pt x="0" y="149091"/>
                    <a:pt x="0" y="96069"/>
                  </a:cubicBezTo>
                  <a:cubicBezTo>
                    <a:pt x="0" y="4304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D1B4F64-3B51-9273-9F7F-8466CF46A5B2}"/>
                </a:ext>
              </a:extLst>
            </p:cNvPr>
            <p:cNvSpPr/>
            <p:nvPr/>
          </p:nvSpPr>
          <p:spPr>
            <a:xfrm>
              <a:off x="6708346" y="1420085"/>
              <a:ext cx="642696" cy="192158"/>
            </a:xfrm>
            <a:custGeom>
              <a:avLst/>
              <a:gdLst>
                <a:gd name="csX0" fmla="*/ 321339 w 642696"/>
                <a:gd name="csY0" fmla="*/ 0 h 192158"/>
                <a:gd name="csX1" fmla="*/ 642696 w 642696"/>
                <a:gd name="csY1" fmla="*/ 96070 h 192158"/>
                <a:gd name="csX2" fmla="*/ 321339 w 642696"/>
                <a:gd name="csY2" fmla="*/ 192158 h 192158"/>
                <a:gd name="csX3" fmla="*/ 0 w 642696"/>
                <a:gd name="csY3" fmla="*/ 96070 h 192158"/>
                <a:gd name="csX4" fmla="*/ 321339 w 642696"/>
                <a:gd name="csY4" fmla="*/ 0 h 192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8">
                  <a:moveTo>
                    <a:pt x="321339" y="0"/>
                  </a:moveTo>
                  <a:cubicBezTo>
                    <a:pt x="498707" y="0"/>
                    <a:pt x="642696" y="43066"/>
                    <a:pt x="642696" y="96070"/>
                  </a:cubicBezTo>
                  <a:cubicBezTo>
                    <a:pt x="642696" y="149093"/>
                    <a:pt x="498707" y="192158"/>
                    <a:pt x="321339" y="192158"/>
                  </a:cubicBezTo>
                  <a:cubicBezTo>
                    <a:pt x="143989" y="192158"/>
                    <a:pt x="0" y="149093"/>
                    <a:pt x="0" y="96070"/>
                  </a:cubicBezTo>
                  <a:cubicBezTo>
                    <a:pt x="0" y="4304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80F641A-D73F-F714-CB97-37B2FEDC115B}"/>
                </a:ext>
              </a:extLst>
            </p:cNvPr>
            <p:cNvSpPr/>
            <p:nvPr/>
          </p:nvSpPr>
          <p:spPr>
            <a:xfrm>
              <a:off x="6708346" y="1340195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88 h 192157"/>
                <a:gd name="csX2" fmla="*/ 321339 w 642696"/>
                <a:gd name="csY2" fmla="*/ 192157 h 192157"/>
                <a:gd name="csX3" fmla="*/ 0 w 642696"/>
                <a:gd name="csY3" fmla="*/ 96088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66"/>
                    <a:pt x="642696" y="96088"/>
                  </a:cubicBezTo>
                  <a:cubicBezTo>
                    <a:pt x="642696" y="149110"/>
                    <a:pt x="498707" y="192157"/>
                    <a:pt x="321339" y="192157"/>
                  </a:cubicBezTo>
                  <a:cubicBezTo>
                    <a:pt x="143989" y="192157"/>
                    <a:pt x="0" y="149110"/>
                    <a:pt x="0" y="96088"/>
                  </a:cubicBezTo>
                  <a:cubicBezTo>
                    <a:pt x="0" y="43066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48;g3e478b0359b_0_110">
            <a:extLst>
              <a:ext uri="{FF2B5EF4-FFF2-40B4-BE49-F238E27FC236}">
                <a16:creationId xmlns:a16="http://schemas.microsoft.com/office/drawing/2014/main" id="{5D627FE8-010B-4571-736B-640BA2C22A68}"/>
              </a:ext>
            </a:extLst>
          </p:cNvPr>
          <p:cNvSpPr/>
          <p:nvPr userDrawn="1"/>
        </p:nvSpPr>
        <p:spPr>
          <a:xfrm>
            <a:off x="-186266" y="1006275"/>
            <a:ext cx="9516533" cy="42896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748;g3e478b0359b_0_110">
            <a:extLst>
              <a:ext uri="{FF2B5EF4-FFF2-40B4-BE49-F238E27FC236}">
                <a16:creationId xmlns:a16="http://schemas.microsoft.com/office/drawing/2014/main" id="{60AE63BD-2CF5-4D29-8C23-6795CDCC8AB5}"/>
              </a:ext>
            </a:extLst>
          </p:cNvPr>
          <p:cNvSpPr/>
          <p:nvPr userDrawn="1"/>
        </p:nvSpPr>
        <p:spPr>
          <a:xfrm>
            <a:off x="-186267" y="4680857"/>
            <a:ext cx="9516533" cy="61505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3211878" y="3601652"/>
            <a:ext cx="27360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3211878" y="2985526"/>
            <a:ext cx="23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234625" y="3601651"/>
            <a:ext cx="27360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234625" y="2985526"/>
            <a:ext cx="23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189131" y="1855529"/>
            <a:ext cx="27360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189131" y="1231603"/>
            <a:ext cx="23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211878" y="1855517"/>
            <a:ext cx="27360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211878" y="1231606"/>
            <a:ext cx="23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4625" y="1855523"/>
            <a:ext cx="27360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34625" y="1231606"/>
            <a:ext cx="23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" name="Slide title">
            <a:extLst>
              <a:ext uri="{FF2B5EF4-FFF2-40B4-BE49-F238E27FC236}">
                <a16:creationId xmlns:a16="http://schemas.microsoft.com/office/drawing/2014/main" id="{C79298C3-2248-DEF4-E8F4-CAC63CFE968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25" y="184056"/>
            <a:ext cx="684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437D03-7ABC-D557-7CF3-57D674758FD6}"/>
              </a:ext>
            </a:extLst>
          </p:cNvPr>
          <p:cNvGrpSpPr/>
          <p:nvPr userDrawn="1"/>
        </p:nvGrpSpPr>
        <p:grpSpPr>
          <a:xfrm>
            <a:off x="6861091" y="3703542"/>
            <a:ext cx="1381249" cy="578423"/>
            <a:chOff x="244042" y="1292648"/>
            <a:chExt cx="1381249" cy="5784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F2FC230-E2AA-4CA4-F215-7D46FF9A81A2}"/>
                </a:ext>
              </a:extLst>
            </p:cNvPr>
            <p:cNvSpPr/>
            <p:nvPr/>
          </p:nvSpPr>
          <p:spPr>
            <a:xfrm>
              <a:off x="244042" y="1292648"/>
              <a:ext cx="1381249" cy="578423"/>
            </a:xfrm>
            <a:custGeom>
              <a:avLst/>
              <a:gdLst>
                <a:gd name="csX0" fmla="*/ 690625 w 1381249"/>
                <a:gd name="csY0" fmla="*/ 578424 h 578423"/>
                <a:gd name="csX1" fmla="*/ 1381249 w 1381249"/>
                <a:gd name="csY1" fmla="*/ 289212 h 578423"/>
                <a:gd name="csX2" fmla="*/ 690625 w 1381249"/>
                <a:gd name="csY2" fmla="*/ 0 h 578423"/>
                <a:gd name="csX3" fmla="*/ 0 w 1381249"/>
                <a:gd name="csY3" fmla="*/ 289212 h 578423"/>
                <a:gd name="csX4" fmla="*/ 690625 w 1381249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1249" h="578423">
                  <a:moveTo>
                    <a:pt x="690625" y="578424"/>
                  </a:moveTo>
                  <a:cubicBezTo>
                    <a:pt x="1072045" y="578424"/>
                    <a:pt x="1381249" y="448939"/>
                    <a:pt x="1381249" y="289212"/>
                  </a:cubicBezTo>
                  <a:cubicBezTo>
                    <a:pt x="1381249" y="129484"/>
                    <a:pt x="1072045" y="0"/>
                    <a:pt x="690625" y="0"/>
                  </a:cubicBezTo>
                  <a:cubicBezTo>
                    <a:pt x="309204" y="0"/>
                    <a:pt x="0" y="129484"/>
                    <a:pt x="0" y="289212"/>
                  </a:cubicBezTo>
                  <a:cubicBezTo>
                    <a:pt x="0" y="448939"/>
                    <a:pt x="309204" y="578424"/>
                    <a:pt x="690625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40D0046-E5BC-15AB-EC64-D7BBA05D6762}"/>
                </a:ext>
              </a:extLst>
            </p:cNvPr>
            <p:cNvSpPr/>
            <p:nvPr/>
          </p:nvSpPr>
          <p:spPr>
            <a:xfrm>
              <a:off x="494669" y="1292648"/>
              <a:ext cx="880044" cy="578423"/>
            </a:xfrm>
            <a:custGeom>
              <a:avLst/>
              <a:gdLst>
                <a:gd name="csX0" fmla="*/ 440013 w 880044"/>
                <a:gd name="csY0" fmla="*/ 0 h 578423"/>
                <a:gd name="csX1" fmla="*/ 880044 w 880044"/>
                <a:gd name="csY1" fmla="*/ 289212 h 578423"/>
                <a:gd name="csX2" fmla="*/ 440013 w 880044"/>
                <a:gd name="csY2" fmla="*/ 578424 h 578423"/>
                <a:gd name="csX3" fmla="*/ 0 w 880044"/>
                <a:gd name="csY3" fmla="*/ 289212 h 578423"/>
                <a:gd name="csX4" fmla="*/ 440013 w 880044"/>
                <a:gd name="csY4" fmla="*/ 0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0044" h="578423">
                  <a:moveTo>
                    <a:pt x="440013" y="0"/>
                  </a:moveTo>
                  <a:cubicBezTo>
                    <a:pt x="682865" y="0"/>
                    <a:pt x="880044" y="129582"/>
                    <a:pt x="880044" y="289212"/>
                  </a:cubicBezTo>
                  <a:cubicBezTo>
                    <a:pt x="880044" y="448824"/>
                    <a:pt x="682865" y="578424"/>
                    <a:pt x="440013" y="578424"/>
                  </a:cubicBezTo>
                  <a:cubicBezTo>
                    <a:pt x="197160" y="578424"/>
                    <a:pt x="0" y="448842"/>
                    <a:pt x="0" y="289212"/>
                  </a:cubicBezTo>
                  <a:cubicBezTo>
                    <a:pt x="0" y="129600"/>
                    <a:pt x="197160" y="0"/>
                    <a:pt x="440013" y="0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17CDCC3-5A4E-B0AB-82E6-61E6367442A1}"/>
                </a:ext>
              </a:extLst>
            </p:cNvPr>
            <p:cNvSpPr/>
            <p:nvPr/>
          </p:nvSpPr>
          <p:spPr>
            <a:xfrm>
              <a:off x="712786" y="1292648"/>
              <a:ext cx="443732" cy="578423"/>
            </a:xfrm>
            <a:custGeom>
              <a:avLst/>
              <a:gdLst>
                <a:gd name="csX0" fmla="*/ 221866 w 443732"/>
                <a:gd name="csY0" fmla="*/ 578424 h 578423"/>
                <a:gd name="csX1" fmla="*/ 443733 w 443732"/>
                <a:gd name="csY1" fmla="*/ 289212 h 578423"/>
                <a:gd name="csX2" fmla="*/ 221866 w 443732"/>
                <a:gd name="csY2" fmla="*/ 0 h 578423"/>
                <a:gd name="csX3" fmla="*/ 0 w 443732"/>
                <a:gd name="csY3" fmla="*/ 289212 h 578423"/>
                <a:gd name="csX4" fmla="*/ 221866 w 443732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732" h="578423">
                  <a:moveTo>
                    <a:pt x="221866" y="578424"/>
                  </a:moveTo>
                  <a:cubicBezTo>
                    <a:pt x="344399" y="578424"/>
                    <a:pt x="443733" y="448939"/>
                    <a:pt x="443733" y="289212"/>
                  </a:cubicBezTo>
                  <a:cubicBezTo>
                    <a:pt x="443733" y="129484"/>
                    <a:pt x="344399" y="0"/>
                    <a:pt x="221866" y="0"/>
                  </a:cubicBezTo>
                  <a:cubicBezTo>
                    <a:pt x="99334" y="0"/>
                    <a:pt x="0" y="129484"/>
                    <a:pt x="0" y="289212"/>
                  </a:cubicBezTo>
                  <a:cubicBezTo>
                    <a:pt x="0" y="448939"/>
                    <a:pt x="99334" y="578424"/>
                    <a:pt x="221866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A26F997-4025-30F6-A9B2-8CA25B6E1A88}"/>
                </a:ext>
              </a:extLst>
            </p:cNvPr>
            <p:cNvSpPr/>
            <p:nvPr/>
          </p:nvSpPr>
          <p:spPr>
            <a:xfrm>
              <a:off x="934682" y="1292648"/>
              <a:ext cx="18787" cy="578423"/>
            </a:xfrm>
            <a:custGeom>
              <a:avLst/>
              <a:gdLst>
                <a:gd name="csX0" fmla="*/ 0 w 18787"/>
                <a:gd name="csY0" fmla="*/ 0 h 578423"/>
                <a:gd name="csX1" fmla="*/ 0 w 18787"/>
                <a:gd name="csY1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787" h="578423">
                  <a:moveTo>
                    <a:pt x="0" y="0"/>
                  </a:moveTo>
                  <a:lnTo>
                    <a:pt x="0" y="578424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DF5F1A-1FC0-B39D-63F2-FF83A9FE2874}"/>
                </a:ext>
              </a:extLst>
            </p:cNvPr>
            <p:cNvSpPr/>
            <p:nvPr/>
          </p:nvSpPr>
          <p:spPr>
            <a:xfrm>
              <a:off x="244042" y="1581873"/>
              <a:ext cx="1381249" cy="18299"/>
            </a:xfrm>
            <a:custGeom>
              <a:avLst/>
              <a:gdLst>
                <a:gd name="csX0" fmla="*/ 1381249 w 1381249"/>
                <a:gd name="csY0" fmla="*/ 0 h 18299"/>
                <a:gd name="csX1" fmla="*/ 0 w 1381249"/>
                <a:gd name="csY1" fmla="*/ 0 h 18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81249" h="18299">
                  <a:moveTo>
                    <a:pt x="1381249" y="0"/>
                  </a:moveTo>
                  <a:lnTo>
                    <a:pt x="0" y="0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 userDrawn="1">
  <p:cSld name="Process / Steps / 4 Items / Option A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8;g3e478b0359b_0_110">
            <a:extLst>
              <a:ext uri="{FF2B5EF4-FFF2-40B4-BE49-F238E27FC236}">
                <a16:creationId xmlns:a16="http://schemas.microsoft.com/office/drawing/2014/main" id="{5E497978-B8C6-DD9E-7E07-3CEDC0A0A7F4}"/>
              </a:ext>
            </a:extLst>
          </p:cNvPr>
          <p:cNvSpPr/>
          <p:nvPr userDrawn="1"/>
        </p:nvSpPr>
        <p:spPr>
          <a:xfrm flipV="1">
            <a:off x="-203200" y="-118535"/>
            <a:ext cx="9601200" cy="112480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7" name="Step number 01"/>
          <p:cNvSpPr txBox="1"/>
          <p:nvPr/>
        </p:nvSpPr>
        <p:spPr>
          <a:xfrm>
            <a:off x="234650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</a:p>
        </p:txBody>
      </p:sp>
      <p:sp>
        <p:nvSpPr>
          <p:cNvPr id="378" name="Step number 02"/>
          <p:cNvSpPr txBox="1"/>
          <p:nvPr/>
        </p:nvSpPr>
        <p:spPr>
          <a:xfrm>
            <a:off x="2466675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</a:p>
        </p:txBody>
      </p:sp>
      <p:sp>
        <p:nvSpPr>
          <p:cNvPr id="379" name="Step number 03"/>
          <p:cNvSpPr txBox="1"/>
          <p:nvPr/>
        </p:nvSpPr>
        <p:spPr>
          <a:xfrm>
            <a:off x="4698700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</a:p>
        </p:txBody>
      </p:sp>
      <p:sp>
        <p:nvSpPr>
          <p:cNvPr id="382" name="Step number 04"/>
          <p:cNvSpPr txBox="1"/>
          <p:nvPr/>
        </p:nvSpPr>
        <p:spPr>
          <a:xfrm>
            <a:off x="6930725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30725" y="2459589"/>
            <a:ext cx="1994405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30725" y="1755049"/>
            <a:ext cx="199440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2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698700" y="2459589"/>
            <a:ext cx="1994405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698700" y="1755049"/>
            <a:ext cx="199440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2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466675" y="2459589"/>
            <a:ext cx="1994405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466675" y="1755049"/>
            <a:ext cx="199440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2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4650" y="2459589"/>
            <a:ext cx="1994405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34650" y="1755049"/>
            <a:ext cx="1994405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2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09D69518-CD1D-2F27-F359-FDD3E388476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1" y="184056"/>
            <a:ext cx="684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  <p:cxnSp>
        <p:nvCxnSpPr>
          <p:cNvPr id="900" name="Step arrow 900"/>
          <p:cNvCxnSpPr>
            <a:cxnSpLocks/>
          </p:cNvCxnSpPr>
          <p:nvPr userDrawn="1"/>
        </p:nvCxnSpPr>
        <p:spPr>
          <a:xfrm>
            <a:off x="682320" y="1453121"/>
            <a:ext cx="1633368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1" name="Step arrow 901"/>
          <p:cNvCxnSpPr>
            <a:cxnSpLocks/>
          </p:cNvCxnSpPr>
          <p:nvPr userDrawn="1"/>
        </p:nvCxnSpPr>
        <p:spPr>
          <a:xfrm>
            <a:off x="2914345" y="1453121"/>
            <a:ext cx="1636595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2" name="Step arrow 902"/>
          <p:cNvCxnSpPr>
            <a:cxnSpLocks/>
          </p:cNvCxnSpPr>
          <p:nvPr userDrawn="1"/>
        </p:nvCxnSpPr>
        <p:spPr>
          <a:xfrm>
            <a:off x="5146370" y="1453121"/>
            <a:ext cx="1636595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Timeline / 4 Items / Option A" userDrawn="1">
  <p:cSld name="Process / Timeline / 4 Items / Option A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9;g3e4a1d512f3_0_1496">
            <a:extLst>
              <a:ext uri="{FF2B5EF4-FFF2-40B4-BE49-F238E27FC236}">
                <a16:creationId xmlns:a16="http://schemas.microsoft.com/office/drawing/2014/main" id="{890DC764-172A-276D-1A86-5D1443F121EF}"/>
              </a:ext>
            </a:extLst>
          </p:cNvPr>
          <p:cNvSpPr/>
          <p:nvPr userDrawn="1"/>
        </p:nvSpPr>
        <p:spPr>
          <a:xfrm>
            <a:off x="-154283" y="1905374"/>
            <a:ext cx="9452566" cy="34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8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95" name="Item 4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6938822" y="2881839"/>
            <a:ext cx="1988780" cy="1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6" name="Item 4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6938822" y="2228249"/>
            <a:ext cx="198878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4" name="Item 4 / Name"/>
          <p:cNvSpPr txBox="1">
            <a:spLocks noGrp="1"/>
          </p:cNvSpPr>
          <p:nvPr>
            <p:ph type="subTitle" idx="9" hasCustomPrompt="1"/>
          </p:nvPr>
        </p:nvSpPr>
        <p:spPr>
          <a:xfrm>
            <a:off x="6938822" y="1089480"/>
            <a:ext cx="198878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3" name="Item 3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4704923" y="2881839"/>
            <a:ext cx="1988780" cy="1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4" name="Item 3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4704923" y="2228249"/>
            <a:ext cx="198878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3" name="Item 3 / Name"/>
          <p:cNvSpPr txBox="1">
            <a:spLocks noGrp="1"/>
          </p:cNvSpPr>
          <p:nvPr>
            <p:ph type="subTitle" idx="8" hasCustomPrompt="1"/>
          </p:nvPr>
        </p:nvSpPr>
        <p:spPr>
          <a:xfrm>
            <a:off x="4704923" y="1089480"/>
            <a:ext cx="198878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2471024" y="2881839"/>
            <a:ext cx="1988780" cy="1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2471024" y="2228249"/>
            <a:ext cx="198878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2" name="Item 2 / Name"/>
          <p:cNvSpPr txBox="1">
            <a:spLocks noGrp="1"/>
          </p:cNvSpPr>
          <p:nvPr>
            <p:ph type="subTitle" idx="7" hasCustomPrompt="1"/>
          </p:nvPr>
        </p:nvSpPr>
        <p:spPr>
          <a:xfrm>
            <a:off x="2471024" y="1089480"/>
            <a:ext cx="198878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7125" y="2881839"/>
            <a:ext cx="1988780" cy="1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 more complicated. It should help people understand what needs to happen, where things stand, and how to move forward with confidence.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37125" y="2228249"/>
            <a:ext cx="198878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81" name="Item 1 / Name"/>
          <p:cNvSpPr txBox="1">
            <a:spLocks noGrp="1"/>
          </p:cNvSpPr>
          <p:nvPr>
            <p:ph type="subTitle" idx="6" hasCustomPrompt="1"/>
          </p:nvPr>
        </p:nvSpPr>
        <p:spPr>
          <a:xfrm>
            <a:off x="237125" y="1089480"/>
            <a:ext cx="198878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4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FFB830F3-1762-2B11-689E-31A9E379AA8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1" y="184056"/>
            <a:ext cx="684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  <p:grpSp>
        <p:nvGrpSpPr>
          <p:cNvPr id="2002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237125" y="1725736"/>
            <a:ext cx="349337" cy="349337"/>
            <a:chOff x="229844" y="1749486"/>
            <a:chExt cx="349337" cy="349337"/>
          </a:xfrm>
        </p:grpSpPr>
        <p:sp>
          <p:nvSpPr>
            <p:cNvPr id="2003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004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5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2471024" y="1725736"/>
            <a:ext cx="349337" cy="349337"/>
            <a:chOff x="229844" y="1749486"/>
            <a:chExt cx="349337" cy="349337"/>
          </a:xfrm>
        </p:grpSpPr>
        <p:sp>
          <p:nvSpPr>
            <p:cNvPr id="2006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007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8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4704923" y="1725736"/>
            <a:ext cx="349337" cy="349337"/>
            <a:chOff x="229844" y="1749486"/>
            <a:chExt cx="349337" cy="349337"/>
          </a:xfrm>
        </p:grpSpPr>
        <p:sp>
          <p:nvSpPr>
            <p:cNvPr id="2009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010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1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6938822" y="1725736"/>
            <a:ext cx="349337" cy="349337"/>
            <a:chOff x="229844" y="1749486"/>
            <a:chExt cx="349337" cy="349337"/>
          </a:xfrm>
        </p:grpSpPr>
        <p:sp>
          <p:nvSpPr>
            <p:cNvPr id="2012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013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13E86506-FDAC-750F-0E9A-D8E05682346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1" y="184056"/>
            <a:ext cx="684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/ Summary / 4 Items / Option A" userDrawn="1">
  <p:cSld name="Closing / Summary / 4 Items / Option A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e4eb65d001_0_303"/>
          <p:cNvSpPr/>
          <p:nvPr/>
        </p:nvSpPr>
        <p:spPr>
          <a:xfrm>
            <a:off x="237075" y="1022886"/>
            <a:ext cx="2058000" cy="3627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26" name="Google Shape;726;g3e4eb65d001_0_303"/>
          <p:cNvSpPr/>
          <p:nvPr/>
        </p:nvSpPr>
        <p:spPr>
          <a:xfrm>
            <a:off x="2447934" y="1022886"/>
            <a:ext cx="2058000" cy="3627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27" name="Google Shape;727;g3e4eb65d001_0_303"/>
          <p:cNvSpPr/>
          <p:nvPr/>
        </p:nvSpPr>
        <p:spPr>
          <a:xfrm>
            <a:off x="4658792" y="1022886"/>
            <a:ext cx="2058000" cy="36270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28" name="Google Shape;728;g3e4eb65d001_0_303"/>
          <p:cNvSpPr/>
          <p:nvPr/>
        </p:nvSpPr>
        <p:spPr>
          <a:xfrm>
            <a:off x="6869650" y="1022886"/>
            <a:ext cx="2058000" cy="36270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23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2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5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034525" y="1874550"/>
            <a:ext cx="17283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6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34500" y="1183628"/>
            <a:ext cx="1728300" cy="59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823650" y="1874550"/>
            <a:ext cx="17283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823625" y="1183628"/>
            <a:ext cx="1728300" cy="59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3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612800" y="1874550"/>
            <a:ext cx="17283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612775" y="1183628"/>
            <a:ext cx="1728300" cy="59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2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99375" y="1874550"/>
            <a:ext cx="17283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73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99350" y="1183628"/>
            <a:ext cx="1728300" cy="595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lang="en-UA" sz="1100" b="1" i="0" u="none" strike="noStrike" smtClean="0">
                <a:solidFill>
                  <a:schemeClr val="tx2"/>
                </a:solidFill>
                <a:effectLst/>
                <a:latin typeface="+mn-l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REMOVE UNNECESSARY STEPS, AND DESIGN EACH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E17BCCD0-BBA6-34BA-BBE8-ADC2A30E524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1" y="184056"/>
            <a:ext cx="684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  <p:sp>
        <p:nvSpPr>
          <p:cNvPr id="9" name="Graphic 3">
            <a:extLst>
              <a:ext uri="{FF2B5EF4-FFF2-40B4-BE49-F238E27FC236}">
                <a16:creationId xmlns:a16="http://schemas.microsoft.com/office/drawing/2014/main" id="{FBE1D9B5-0F71-C5D6-4C0E-B2A7CDB01DDC}"/>
              </a:ext>
            </a:extLst>
          </p:cNvPr>
          <p:cNvSpPr/>
          <p:nvPr/>
        </p:nvSpPr>
        <p:spPr>
          <a:xfrm>
            <a:off x="4829229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bg1"/>
            </a:solidFill>
            <a:prstDash val="solid"/>
            <a:round/>
          </a:ln>
        </p:spPr>
      </p:sp>
      <p:sp>
        <p:nvSpPr>
          <p:cNvPr id="8" name="Graphic 4">
            <a:extLst>
              <a:ext uri="{FF2B5EF4-FFF2-40B4-BE49-F238E27FC236}">
                <a16:creationId xmlns:a16="http://schemas.microsoft.com/office/drawing/2014/main" id="{38A4972A-C135-B32A-ED3E-C92A30BF2649}"/>
              </a:ext>
            </a:extLst>
          </p:cNvPr>
          <p:cNvSpPr/>
          <p:nvPr/>
        </p:nvSpPr>
        <p:spPr>
          <a:xfrm>
            <a:off x="2618379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tx1"/>
            </a:solidFill>
            <a:prstDash val="solid"/>
            <a:round/>
          </a:ln>
        </p:spPr>
      </p:sp>
      <p:sp>
        <p:nvSpPr>
          <p:cNvPr id="3" name="Graphic 5">
            <a:extLst>
              <a:ext uri="{FF2B5EF4-FFF2-40B4-BE49-F238E27FC236}">
                <a16:creationId xmlns:a16="http://schemas.microsoft.com/office/drawing/2014/main" id="{C331A010-889E-A122-6441-C2F1029DF8C1}"/>
              </a:ext>
            </a:extLst>
          </p:cNvPr>
          <p:cNvSpPr/>
          <p:nvPr/>
        </p:nvSpPr>
        <p:spPr>
          <a:xfrm>
            <a:off x="404954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tx1"/>
            </a:solidFill>
            <a:prstDash val="solid"/>
            <a:round/>
          </a:ln>
        </p:spPr>
      </p:sp>
      <p:sp>
        <p:nvSpPr>
          <p:cNvPr id="10" name="Graphic 6">
            <a:extLst>
              <a:ext uri="{FF2B5EF4-FFF2-40B4-BE49-F238E27FC236}">
                <a16:creationId xmlns:a16="http://schemas.microsoft.com/office/drawing/2014/main" id="{35D7E22E-5DEB-487A-D756-51E556981ADE}"/>
              </a:ext>
            </a:extLst>
          </p:cNvPr>
          <p:cNvSpPr/>
          <p:nvPr/>
        </p:nvSpPr>
        <p:spPr>
          <a:xfrm>
            <a:off x="7036509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tx2"/>
            </a:solidFill>
            <a:prstDash val="solid"/>
            <a:round/>
          </a:ln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3.xml"/><Relationship Id="rId43" Type="http://schemas.openxmlformats.org/officeDocument/2006/relationships/slideLayout" Target="../slideLayouts/slideLayout43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4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6301" r:id="rId1"/>
    <p:sldLayoutId id="2147486302" r:id="rId2"/>
    <p:sldLayoutId id="2147486313" r:id="rId13"/>
    <p:sldLayoutId id="2147486317" r:id="rId17"/>
    <p:sldLayoutId id="2147486323" r:id="rId23"/>
    <p:sldLayoutId id="2147486343" r:id="rId43"/>
    <p:sldLayoutId id="2147486357" r:id="rId5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5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3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1-fallback.png"/><Relationship Id="rId4" Type="http://schemas.openxmlformats.org/officeDocument/2006/relationships/image" Target="../media/image1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440330FA-7F94-CB4D-910A-D37040A6078E}"/>
              </a:ext>
            </a:extLst>
          </p:cNvPr>
          <p:cNvSpPr/>
          <p:nvPr userDrawn="1"/>
        </p:nvSpPr>
        <p:spPr>
          <a:xfrm>
            <a:off x="-194733" y="1828799"/>
            <a:ext cx="9533467" cy="353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grpSp>
        <p:nvGrpSpPr>
          <p:cNvPr id="6" name="Группа 8">
            <a:extLst>
              <a:ext uri="{FF2B5EF4-FFF2-40B4-BE49-F238E27FC236}">
                <a16:creationId xmlns:a16="http://schemas.microsoft.com/office/drawing/2014/main" id="{7FFE5965-5092-5945-84C2-F0589F0E86CD}"/>
              </a:ext>
            </a:extLst>
          </p:cNvPr>
          <p:cNvGrpSpPr/>
          <p:nvPr userDrawn="1"/>
        </p:nvGrpSpPr>
        <p:grpSpPr>
          <a:xfrm>
            <a:off x="3717564" y="2384536"/>
            <a:ext cx="892696" cy="855116"/>
            <a:chOff x="10613504" y="1499666"/>
            <a:chExt cx="892696" cy="855116"/>
          </a:xfrm>
        </p:grpSpPr>
        <p:cxnSp>
          <p:nvCxnSpPr>
            <p:cNvPr id="7" name="Straight Connector 26">
              <a:extLst>
                <a:ext uri="{FF2B5EF4-FFF2-40B4-BE49-F238E27FC236}">
                  <a16:creationId xmlns:a16="http://schemas.microsoft.com/office/drawing/2014/main" id="{F4571DCF-9F76-FD42-AF83-EF37192A8B9F}"/>
                </a:ext>
              </a:extLst>
            </p:cNvPr>
            <p:cNvCxnSpPr/>
            <p:nvPr/>
          </p:nvCxnSpPr>
          <p:spPr>
            <a:xfrm flipV="1">
              <a:off x="11059852" y="1499666"/>
              <a:ext cx="0" cy="855116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7">
              <a:extLst>
                <a:ext uri="{FF2B5EF4-FFF2-40B4-BE49-F238E27FC236}">
                  <a16:creationId xmlns:a16="http://schemas.microsoft.com/office/drawing/2014/main" id="{2897350D-81D3-564F-AD7D-CFE411457A1A}"/>
                </a:ext>
              </a:extLst>
            </p:cNvPr>
            <p:cNvCxnSpPr/>
            <p:nvPr/>
          </p:nvCxnSpPr>
          <p:spPr>
            <a:xfrm flipV="1">
              <a:off x="10613504" y="1927224"/>
              <a:ext cx="89269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9">
              <a:extLst>
                <a:ext uri="{FF2B5EF4-FFF2-40B4-BE49-F238E27FC236}">
                  <a16:creationId xmlns:a16="http://schemas.microsoft.com/office/drawing/2014/main" id="{63D85426-3BFA-C642-B4A6-2FED5FC0843C}"/>
                </a:ext>
              </a:extLst>
            </p:cNvPr>
            <p:cNvCxnSpPr/>
            <p:nvPr/>
          </p:nvCxnSpPr>
          <p:spPr>
            <a:xfrm flipH="1" flipV="1">
              <a:off x="10742103" y="1609473"/>
              <a:ext cx="635498" cy="63550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1">
              <a:extLst>
                <a:ext uri="{FF2B5EF4-FFF2-40B4-BE49-F238E27FC236}">
                  <a16:creationId xmlns:a16="http://schemas.microsoft.com/office/drawing/2014/main" id="{07E737CD-89E4-C044-B971-24317F478802}"/>
                </a:ext>
              </a:extLst>
            </p:cNvPr>
            <p:cNvCxnSpPr/>
            <p:nvPr/>
          </p:nvCxnSpPr>
          <p:spPr>
            <a:xfrm flipV="1">
              <a:off x="10741307" y="1608679"/>
              <a:ext cx="637091" cy="63709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Graphic 3662">
            <a:extLst>
              <a:ext uri="{FF2B5EF4-FFF2-40B4-BE49-F238E27FC236}">
                <a16:creationId xmlns:a16="http://schemas.microsoft.com/office/drawing/2014/main" id="{0DB62600-A1AB-F2D9-F334-BC5E935AB0F2}"/>
              </a:ext>
            </a:extLst>
          </p:cNvPr>
          <p:cNvSpPr/>
          <p:nvPr userDrawn="1"/>
        </p:nvSpPr>
        <p:spPr>
          <a:xfrm>
            <a:off x="3492228" y="3823222"/>
            <a:ext cx="3502483" cy="1536662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 dirty="0"/>
          </a:p>
        </p:txBody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24999" r="24999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Outlines scope, methodology, timeline, team, and investment for execution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cap="all"/>
              <a:t>Proposal for Strategic Delivery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Google Shape;17;p25"/>
          <p:cNvSpPr/>
          <p:nvPr/>
        </p:nvSpPr>
        <p:spPr>
          <a:xfrm>
            <a:off x="-270932" y="-135466"/>
            <a:ext cx="6735196" cy="5414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Google Shape;28;p25"/>
          <p:cNvSpPr txBox="1"/>
          <p:nvPr/>
        </p:nvSpPr>
        <p:spPr>
          <a:xfrm>
            <a:off x="218787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  <a:endParaRPr sz="1600" b="1" dirty="0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4" name="Google Shape;29;p25"/>
          <p:cNvSpPr txBox="1"/>
          <p:nvPr/>
        </p:nvSpPr>
        <p:spPr>
          <a:xfrm>
            <a:off x="218787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5" name="Google Shape;30;p25"/>
          <p:cNvSpPr txBox="1"/>
          <p:nvPr/>
        </p:nvSpPr>
        <p:spPr>
          <a:xfrm>
            <a:off x="218787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  <a:endParaRPr sz="1600" b="1" dirty="0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31;p25"/>
          <p:cNvSpPr txBox="1"/>
          <p:nvPr/>
        </p:nvSpPr>
        <p:spPr>
          <a:xfrm>
            <a:off x="218787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7" name="Google Shape;32;p25"/>
          <p:cNvSpPr txBox="1"/>
          <p:nvPr/>
        </p:nvSpPr>
        <p:spPr>
          <a:xfrm>
            <a:off x="218787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05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8" name="Google Shape;33;p25"/>
          <p:cNvSpPr txBox="1"/>
          <p:nvPr/>
        </p:nvSpPr>
        <p:spPr>
          <a:xfrm>
            <a:off x="218787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06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34;p25"/>
          <p:cNvSpPr txBox="1"/>
          <p:nvPr/>
        </p:nvSpPr>
        <p:spPr>
          <a:xfrm>
            <a:off x="218787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07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35;p25"/>
          <p:cNvSpPr txBox="1"/>
          <p:nvPr/>
        </p:nvSpPr>
        <p:spPr>
          <a:xfrm>
            <a:off x="218787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08</a:t>
            </a:r>
            <a:endParaRPr sz="1600" b="1">
              <a:solidFill>
                <a:schemeClr val="tx2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1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6698788" y="184056"/>
            <a:ext cx="2226425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dirty="0"/>
              <a:t>TABLE </a:t>
            </a:r>
            <a:br>
              <a:rPr lang="en-US" dirty="0"/>
            </a:br>
            <a:r>
              <a:rPr lang="en-US" dirty="0"/>
              <a:t>OF CONTENTS</a:t>
            </a:r>
            <a:endParaRPr lang="en-GB" dirty="0"/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2DE4858D-B6AF-9E0C-6D9A-7A0C99E2D3FB}"/>
              </a:ext>
            </a:extLst>
          </p:cNvPr>
          <p:cNvGrpSpPr/>
          <p:nvPr userDrawn="1"/>
        </p:nvGrpSpPr>
        <p:grpSpPr>
          <a:xfrm>
            <a:off x="6708346" y="1340195"/>
            <a:ext cx="642696" cy="591571"/>
            <a:chOff x="6708346" y="1340195"/>
            <a:chExt cx="642696" cy="591571"/>
          </a:xfrm>
        </p:grpSpPr>
        <p:sp>
          <p:nvSpPr>
            <p:cNvPr id="23" name="Freeform 2">
              <a:extLst>
                <a:ext uri="{FF2B5EF4-FFF2-40B4-BE49-F238E27FC236}">
                  <a16:creationId xmlns:a16="http://schemas.microsoft.com/office/drawing/2014/main" id="{AE78FCF6-E28A-6579-6326-698B939269F3}"/>
                </a:ext>
              </a:extLst>
            </p:cNvPr>
            <p:cNvSpPr/>
            <p:nvPr/>
          </p:nvSpPr>
          <p:spPr>
            <a:xfrm>
              <a:off x="6708346" y="1739609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69 h 192157"/>
                <a:gd name="csX2" fmla="*/ 321339 w 642696"/>
                <a:gd name="csY2" fmla="*/ 192157 h 192157"/>
                <a:gd name="csX3" fmla="*/ 0 w 642696"/>
                <a:gd name="csY3" fmla="*/ 96069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47"/>
                    <a:pt x="642696" y="96069"/>
                  </a:cubicBezTo>
                  <a:cubicBezTo>
                    <a:pt x="642696" y="149092"/>
                    <a:pt x="498707" y="192157"/>
                    <a:pt x="321339" y="192157"/>
                  </a:cubicBezTo>
                  <a:cubicBezTo>
                    <a:pt x="143989" y="192157"/>
                    <a:pt x="0" y="149092"/>
                    <a:pt x="0" y="96069"/>
                  </a:cubicBezTo>
                  <a:cubicBezTo>
                    <a:pt x="0" y="4304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E45CFA7-CDCE-1003-A9A9-7E056E30101D}"/>
                </a:ext>
              </a:extLst>
            </p:cNvPr>
            <p:cNvSpPr/>
            <p:nvPr/>
          </p:nvSpPr>
          <p:spPr>
            <a:xfrm>
              <a:off x="6708346" y="1659737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71 h 192157"/>
                <a:gd name="csX2" fmla="*/ 321339 w 642696"/>
                <a:gd name="csY2" fmla="*/ 192157 h 192157"/>
                <a:gd name="csX3" fmla="*/ 0 w 642696"/>
                <a:gd name="csY3" fmla="*/ 96071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67"/>
                    <a:pt x="642696" y="96071"/>
                  </a:cubicBezTo>
                  <a:cubicBezTo>
                    <a:pt x="642696" y="149094"/>
                    <a:pt x="498707" y="192157"/>
                    <a:pt x="321339" y="192157"/>
                  </a:cubicBezTo>
                  <a:cubicBezTo>
                    <a:pt x="143989" y="192157"/>
                    <a:pt x="0" y="149094"/>
                    <a:pt x="0" y="96071"/>
                  </a:cubicBezTo>
                  <a:cubicBezTo>
                    <a:pt x="0" y="4306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949D322D-F841-441D-7551-05C992A6C605}"/>
                </a:ext>
              </a:extLst>
            </p:cNvPr>
            <p:cNvSpPr/>
            <p:nvPr/>
          </p:nvSpPr>
          <p:spPr>
            <a:xfrm>
              <a:off x="6708346" y="1579847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88 h 192157"/>
                <a:gd name="csX2" fmla="*/ 321339 w 642696"/>
                <a:gd name="csY2" fmla="*/ 192157 h 192157"/>
                <a:gd name="csX3" fmla="*/ 0 w 642696"/>
                <a:gd name="csY3" fmla="*/ 96088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66"/>
                    <a:pt x="642696" y="96088"/>
                  </a:cubicBezTo>
                  <a:cubicBezTo>
                    <a:pt x="642696" y="149110"/>
                    <a:pt x="498707" y="192157"/>
                    <a:pt x="321339" y="192157"/>
                  </a:cubicBezTo>
                  <a:cubicBezTo>
                    <a:pt x="143989" y="192157"/>
                    <a:pt x="0" y="149110"/>
                    <a:pt x="0" y="96088"/>
                  </a:cubicBezTo>
                  <a:cubicBezTo>
                    <a:pt x="0" y="43066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24BB0854-B371-3F15-19DD-5528B1B778BA}"/>
                </a:ext>
              </a:extLst>
            </p:cNvPr>
            <p:cNvSpPr/>
            <p:nvPr/>
          </p:nvSpPr>
          <p:spPr>
            <a:xfrm>
              <a:off x="6708346" y="1499975"/>
              <a:ext cx="642696" cy="192156"/>
            </a:xfrm>
            <a:custGeom>
              <a:avLst/>
              <a:gdLst>
                <a:gd name="csX0" fmla="*/ 321339 w 642696"/>
                <a:gd name="csY0" fmla="*/ 0 h 192156"/>
                <a:gd name="csX1" fmla="*/ 642696 w 642696"/>
                <a:gd name="csY1" fmla="*/ 96069 h 192156"/>
                <a:gd name="csX2" fmla="*/ 321339 w 642696"/>
                <a:gd name="csY2" fmla="*/ 192157 h 192156"/>
                <a:gd name="csX3" fmla="*/ 0 w 642696"/>
                <a:gd name="csY3" fmla="*/ 96069 h 192156"/>
                <a:gd name="csX4" fmla="*/ 321339 w 642696"/>
                <a:gd name="csY4" fmla="*/ 0 h 1921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6">
                  <a:moveTo>
                    <a:pt x="321339" y="0"/>
                  </a:moveTo>
                  <a:cubicBezTo>
                    <a:pt x="498707" y="0"/>
                    <a:pt x="642696" y="43047"/>
                    <a:pt x="642696" y="96069"/>
                  </a:cubicBezTo>
                  <a:cubicBezTo>
                    <a:pt x="642696" y="149091"/>
                    <a:pt x="498707" y="192157"/>
                    <a:pt x="321339" y="192157"/>
                  </a:cubicBezTo>
                  <a:cubicBezTo>
                    <a:pt x="143989" y="192157"/>
                    <a:pt x="0" y="149091"/>
                    <a:pt x="0" y="96069"/>
                  </a:cubicBezTo>
                  <a:cubicBezTo>
                    <a:pt x="0" y="4304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FD1B4F64-3B51-9273-9F7F-8466CF46A5B2}"/>
                </a:ext>
              </a:extLst>
            </p:cNvPr>
            <p:cNvSpPr/>
            <p:nvPr/>
          </p:nvSpPr>
          <p:spPr>
            <a:xfrm>
              <a:off x="6708346" y="1420085"/>
              <a:ext cx="642696" cy="192158"/>
            </a:xfrm>
            <a:custGeom>
              <a:avLst/>
              <a:gdLst>
                <a:gd name="csX0" fmla="*/ 321339 w 642696"/>
                <a:gd name="csY0" fmla="*/ 0 h 192158"/>
                <a:gd name="csX1" fmla="*/ 642696 w 642696"/>
                <a:gd name="csY1" fmla="*/ 96070 h 192158"/>
                <a:gd name="csX2" fmla="*/ 321339 w 642696"/>
                <a:gd name="csY2" fmla="*/ 192158 h 192158"/>
                <a:gd name="csX3" fmla="*/ 0 w 642696"/>
                <a:gd name="csY3" fmla="*/ 96070 h 192158"/>
                <a:gd name="csX4" fmla="*/ 321339 w 642696"/>
                <a:gd name="csY4" fmla="*/ 0 h 192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8">
                  <a:moveTo>
                    <a:pt x="321339" y="0"/>
                  </a:moveTo>
                  <a:cubicBezTo>
                    <a:pt x="498707" y="0"/>
                    <a:pt x="642696" y="43066"/>
                    <a:pt x="642696" y="96070"/>
                  </a:cubicBezTo>
                  <a:cubicBezTo>
                    <a:pt x="642696" y="149093"/>
                    <a:pt x="498707" y="192158"/>
                    <a:pt x="321339" y="192158"/>
                  </a:cubicBezTo>
                  <a:cubicBezTo>
                    <a:pt x="143989" y="192158"/>
                    <a:pt x="0" y="149093"/>
                    <a:pt x="0" y="96070"/>
                  </a:cubicBezTo>
                  <a:cubicBezTo>
                    <a:pt x="0" y="43047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780F641A-D73F-F714-CB97-37B2FEDC115B}"/>
                </a:ext>
              </a:extLst>
            </p:cNvPr>
            <p:cNvSpPr/>
            <p:nvPr/>
          </p:nvSpPr>
          <p:spPr>
            <a:xfrm>
              <a:off x="6708346" y="1340195"/>
              <a:ext cx="642696" cy="192157"/>
            </a:xfrm>
            <a:custGeom>
              <a:avLst/>
              <a:gdLst>
                <a:gd name="csX0" fmla="*/ 321339 w 642696"/>
                <a:gd name="csY0" fmla="*/ 0 h 192157"/>
                <a:gd name="csX1" fmla="*/ 642696 w 642696"/>
                <a:gd name="csY1" fmla="*/ 96088 h 192157"/>
                <a:gd name="csX2" fmla="*/ 321339 w 642696"/>
                <a:gd name="csY2" fmla="*/ 192157 h 192157"/>
                <a:gd name="csX3" fmla="*/ 0 w 642696"/>
                <a:gd name="csY3" fmla="*/ 96088 h 192157"/>
                <a:gd name="csX4" fmla="*/ 321339 w 642696"/>
                <a:gd name="csY4" fmla="*/ 0 h 192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42696" h="192157">
                  <a:moveTo>
                    <a:pt x="321339" y="0"/>
                  </a:moveTo>
                  <a:cubicBezTo>
                    <a:pt x="498707" y="0"/>
                    <a:pt x="642696" y="43066"/>
                    <a:pt x="642696" y="96088"/>
                  </a:cubicBezTo>
                  <a:cubicBezTo>
                    <a:pt x="642696" y="149110"/>
                    <a:pt x="498707" y="192157"/>
                    <a:pt x="321339" y="192157"/>
                  </a:cubicBezTo>
                  <a:cubicBezTo>
                    <a:pt x="143989" y="192157"/>
                    <a:pt x="0" y="149110"/>
                    <a:pt x="0" y="96088"/>
                  </a:cubicBezTo>
                  <a:cubicBezTo>
                    <a:pt x="0" y="43066"/>
                    <a:pt x="143970" y="0"/>
                    <a:pt x="321339" y="0"/>
                  </a:cubicBezTo>
                  <a:close/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/>
            <a:p/>
          </p:txBody>
        </p:sp>
      </p:grp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Acceptance &amp; Next Steps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Commercials &amp; Investment Structure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Core Team &amp; Subject Matter Experts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Timeline &amp; Milestone Sign-Off Gates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Proposed Strategic Methodology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Scope of Work &amp; Deliverables Matrix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Executive Summary &amp; Objectives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Proposal Cover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oogle Shape;748;g3e478b0359b_0_110">
            <a:extLst>
              <a:ext uri="{FF2B5EF4-FFF2-40B4-BE49-F238E27FC236}">
                <a16:creationId xmlns:a16="http://schemas.microsoft.com/office/drawing/2014/main" id="{5D627FE8-010B-4571-736B-640BA2C22A68}"/>
              </a:ext>
            </a:extLst>
          </p:cNvPr>
          <p:cNvSpPr/>
          <p:nvPr userDrawn="1"/>
        </p:nvSpPr>
        <p:spPr>
          <a:xfrm>
            <a:off x="-186266" y="1006275"/>
            <a:ext cx="9516533" cy="42896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748;g3e478b0359b_0_110">
            <a:extLst>
              <a:ext uri="{FF2B5EF4-FFF2-40B4-BE49-F238E27FC236}">
                <a16:creationId xmlns:a16="http://schemas.microsoft.com/office/drawing/2014/main" id="{60AE63BD-2CF5-4D29-8C23-6795CDCC8AB5}"/>
              </a:ext>
            </a:extLst>
          </p:cNvPr>
          <p:cNvSpPr/>
          <p:nvPr userDrawn="1"/>
        </p:nvSpPr>
        <p:spPr>
          <a:xfrm>
            <a:off x="-186267" y="4680857"/>
            <a:ext cx="9516533" cy="61505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437D03-7ABC-D557-7CF3-57D674758FD6}"/>
              </a:ext>
            </a:extLst>
          </p:cNvPr>
          <p:cNvGrpSpPr/>
          <p:nvPr userDrawn="1"/>
        </p:nvGrpSpPr>
        <p:grpSpPr>
          <a:xfrm>
            <a:off x="6861091" y="3703542"/>
            <a:ext cx="1381249" cy="578423"/>
            <a:chOff x="244042" y="1292648"/>
            <a:chExt cx="1381249" cy="5784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F2FC230-E2AA-4CA4-F215-7D46FF9A81A2}"/>
                </a:ext>
              </a:extLst>
            </p:cNvPr>
            <p:cNvSpPr/>
            <p:nvPr/>
          </p:nvSpPr>
          <p:spPr>
            <a:xfrm>
              <a:off x="244042" y="1292648"/>
              <a:ext cx="1381249" cy="578423"/>
            </a:xfrm>
            <a:custGeom>
              <a:avLst/>
              <a:gdLst>
                <a:gd name="csX0" fmla="*/ 690625 w 1381249"/>
                <a:gd name="csY0" fmla="*/ 578424 h 578423"/>
                <a:gd name="csX1" fmla="*/ 1381249 w 1381249"/>
                <a:gd name="csY1" fmla="*/ 289212 h 578423"/>
                <a:gd name="csX2" fmla="*/ 690625 w 1381249"/>
                <a:gd name="csY2" fmla="*/ 0 h 578423"/>
                <a:gd name="csX3" fmla="*/ 0 w 1381249"/>
                <a:gd name="csY3" fmla="*/ 289212 h 578423"/>
                <a:gd name="csX4" fmla="*/ 690625 w 1381249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1249" h="578423">
                  <a:moveTo>
                    <a:pt x="690625" y="578424"/>
                  </a:moveTo>
                  <a:cubicBezTo>
                    <a:pt x="1072045" y="578424"/>
                    <a:pt x="1381249" y="448939"/>
                    <a:pt x="1381249" y="289212"/>
                  </a:cubicBezTo>
                  <a:cubicBezTo>
                    <a:pt x="1381249" y="129484"/>
                    <a:pt x="1072045" y="0"/>
                    <a:pt x="690625" y="0"/>
                  </a:cubicBezTo>
                  <a:cubicBezTo>
                    <a:pt x="309204" y="0"/>
                    <a:pt x="0" y="129484"/>
                    <a:pt x="0" y="289212"/>
                  </a:cubicBezTo>
                  <a:cubicBezTo>
                    <a:pt x="0" y="448939"/>
                    <a:pt x="309204" y="578424"/>
                    <a:pt x="690625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40D0046-E5BC-15AB-EC64-D7BBA05D6762}"/>
                </a:ext>
              </a:extLst>
            </p:cNvPr>
            <p:cNvSpPr/>
            <p:nvPr/>
          </p:nvSpPr>
          <p:spPr>
            <a:xfrm>
              <a:off x="494669" y="1292648"/>
              <a:ext cx="880044" cy="578423"/>
            </a:xfrm>
            <a:custGeom>
              <a:avLst/>
              <a:gdLst>
                <a:gd name="csX0" fmla="*/ 440013 w 880044"/>
                <a:gd name="csY0" fmla="*/ 0 h 578423"/>
                <a:gd name="csX1" fmla="*/ 880044 w 880044"/>
                <a:gd name="csY1" fmla="*/ 289212 h 578423"/>
                <a:gd name="csX2" fmla="*/ 440013 w 880044"/>
                <a:gd name="csY2" fmla="*/ 578424 h 578423"/>
                <a:gd name="csX3" fmla="*/ 0 w 880044"/>
                <a:gd name="csY3" fmla="*/ 289212 h 578423"/>
                <a:gd name="csX4" fmla="*/ 440013 w 880044"/>
                <a:gd name="csY4" fmla="*/ 0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0044" h="578423">
                  <a:moveTo>
                    <a:pt x="440013" y="0"/>
                  </a:moveTo>
                  <a:cubicBezTo>
                    <a:pt x="682865" y="0"/>
                    <a:pt x="880044" y="129582"/>
                    <a:pt x="880044" y="289212"/>
                  </a:cubicBezTo>
                  <a:cubicBezTo>
                    <a:pt x="880044" y="448824"/>
                    <a:pt x="682865" y="578424"/>
                    <a:pt x="440013" y="578424"/>
                  </a:cubicBezTo>
                  <a:cubicBezTo>
                    <a:pt x="197160" y="578424"/>
                    <a:pt x="0" y="448842"/>
                    <a:pt x="0" y="289212"/>
                  </a:cubicBezTo>
                  <a:cubicBezTo>
                    <a:pt x="0" y="129600"/>
                    <a:pt x="197160" y="0"/>
                    <a:pt x="440013" y="0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17CDCC3-5A4E-B0AB-82E6-61E6367442A1}"/>
                </a:ext>
              </a:extLst>
            </p:cNvPr>
            <p:cNvSpPr/>
            <p:nvPr/>
          </p:nvSpPr>
          <p:spPr>
            <a:xfrm>
              <a:off x="712786" y="1292648"/>
              <a:ext cx="443732" cy="578423"/>
            </a:xfrm>
            <a:custGeom>
              <a:avLst/>
              <a:gdLst>
                <a:gd name="csX0" fmla="*/ 221866 w 443732"/>
                <a:gd name="csY0" fmla="*/ 578424 h 578423"/>
                <a:gd name="csX1" fmla="*/ 443733 w 443732"/>
                <a:gd name="csY1" fmla="*/ 289212 h 578423"/>
                <a:gd name="csX2" fmla="*/ 221866 w 443732"/>
                <a:gd name="csY2" fmla="*/ 0 h 578423"/>
                <a:gd name="csX3" fmla="*/ 0 w 443732"/>
                <a:gd name="csY3" fmla="*/ 289212 h 578423"/>
                <a:gd name="csX4" fmla="*/ 221866 w 443732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732" h="578423">
                  <a:moveTo>
                    <a:pt x="221866" y="578424"/>
                  </a:moveTo>
                  <a:cubicBezTo>
                    <a:pt x="344399" y="578424"/>
                    <a:pt x="443733" y="448939"/>
                    <a:pt x="443733" y="289212"/>
                  </a:cubicBezTo>
                  <a:cubicBezTo>
                    <a:pt x="443733" y="129484"/>
                    <a:pt x="344399" y="0"/>
                    <a:pt x="221866" y="0"/>
                  </a:cubicBezTo>
                  <a:cubicBezTo>
                    <a:pt x="99334" y="0"/>
                    <a:pt x="0" y="129484"/>
                    <a:pt x="0" y="289212"/>
                  </a:cubicBezTo>
                  <a:cubicBezTo>
                    <a:pt x="0" y="448939"/>
                    <a:pt x="99334" y="578424"/>
                    <a:pt x="221866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A26F997-4025-30F6-A9B2-8CA25B6E1A88}"/>
                </a:ext>
              </a:extLst>
            </p:cNvPr>
            <p:cNvSpPr/>
            <p:nvPr/>
          </p:nvSpPr>
          <p:spPr>
            <a:xfrm>
              <a:off x="934682" y="1292648"/>
              <a:ext cx="18787" cy="578423"/>
            </a:xfrm>
            <a:custGeom>
              <a:avLst/>
              <a:gdLst>
                <a:gd name="csX0" fmla="*/ 0 w 18787"/>
                <a:gd name="csY0" fmla="*/ 0 h 578423"/>
                <a:gd name="csX1" fmla="*/ 0 w 18787"/>
                <a:gd name="csY1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787" h="578423">
                  <a:moveTo>
                    <a:pt x="0" y="0"/>
                  </a:moveTo>
                  <a:lnTo>
                    <a:pt x="0" y="578424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DF5F1A-1FC0-B39D-63F2-FF83A9FE2874}"/>
                </a:ext>
              </a:extLst>
            </p:cNvPr>
            <p:cNvSpPr/>
            <p:nvPr/>
          </p:nvSpPr>
          <p:spPr>
            <a:xfrm>
              <a:off x="244042" y="1581873"/>
              <a:ext cx="1381249" cy="18299"/>
            </a:xfrm>
            <a:custGeom>
              <a:avLst/>
              <a:gdLst>
                <a:gd name="csX0" fmla="*/ 1381249 w 1381249"/>
                <a:gd name="csY0" fmla="*/ 0 h 18299"/>
                <a:gd name="csX1" fmla="*/ 0 w 1381249"/>
                <a:gd name="csY1" fmla="*/ 0 h 18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81249" h="18299">
                  <a:moveTo>
                    <a:pt x="1381249" y="0"/>
                  </a:moveTo>
                  <a:lnTo>
                    <a:pt x="0" y="0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Brand color system cues: slate blue base, platinum gray neutrals, emerald accents for investments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Brand color cues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Optional confidentiality and proposal reference line for compliance-ready distribution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Confidentiality and reference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Date and Version fields to control document governance and controlled updates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Document date and version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Project Title plus proposal intent to win the enterprise RFP in one clear line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Enterprise RFP win intent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Client Name and Agency/Vendor Name presented as the primary header block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Client and agency names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Proposal Cover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oogle Shape;748;g3e478b0359b_0_110">
            <a:extLst>
              <a:ext uri="{FF2B5EF4-FFF2-40B4-BE49-F238E27FC236}">
                <a16:creationId xmlns:a16="http://schemas.microsoft.com/office/drawing/2014/main" id="{5D627FE8-010B-4571-736B-640BA2C22A68}"/>
              </a:ext>
            </a:extLst>
          </p:cNvPr>
          <p:cNvSpPr/>
          <p:nvPr userDrawn="1"/>
        </p:nvSpPr>
        <p:spPr>
          <a:xfrm>
            <a:off x="-186266" y="1006275"/>
            <a:ext cx="9516533" cy="42896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748;g3e478b0359b_0_110">
            <a:extLst>
              <a:ext uri="{FF2B5EF4-FFF2-40B4-BE49-F238E27FC236}">
                <a16:creationId xmlns:a16="http://schemas.microsoft.com/office/drawing/2014/main" id="{60AE63BD-2CF5-4D29-8C23-6795CDCC8AB5}"/>
              </a:ext>
            </a:extLst>
          </p:cNvPr>
          <p:cNvSpPr/>
          <p:nvPr userDrawn="1"/>
        </p:nvSpPr>
        <p:spPr>
          <a:xfrm>
            <a:off x="-186267" y="4680857"/>
            <a:ext cx="9516533" cy="61505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437D03-7ABC-D557-7CF3-57D674758FD6}"/>
              </a:ext>
            </a:extLst>
          </p:cNvPr>
          <p:cNvGrpSpPr/>
          <p:nvPr userDrawn="1"/>
        </p:nvGrpSpPr>
        <p:grpSpPr>
          <a:xfrm>
            <a:off x="6861091" y="3703542"/>
            <a:ext cx="1381249" cy="578423"/>
            <a:chOff x="244042" y="1292648"/>
            <a:chExt cx="1381249" cy="5784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F2FC230-E2AA-4CA4-F215-7D46FF9A81A2}"/>
                </a:ext>
              </a:extLst>
            </p:cNvPr>
            <p:cNvSpPr/>
            <p:nvPr/>
          </p:nvSpPr>
          <p:spPr>
            <a:xfrm>
              <a:off x="244042" y="1292648"/>
              <a:ext cx="1381249" cy="578423"/>
            </a:xfrm>
            <a:custGeom>
              <a:avLst/>
              <a:gdLst>
                <a:gd name="csX0" fmla="*/ 690625 w 1381249"/>
                <a:gd name="csY0" fmla="*/ 578424 h 578423"/>
                <a:gd name="csX1" fmla="*/ 1381249 w 1381249"/>
                <a:gd name="csY1" fmla="*/ 289212 h 578423"/>
                <a:gd name="csX2" fmla="*/ 690625 w 1381249"/>
                <a:gd name="csY2" fmla="*/ 0 h 578423"/>
                <a:gd name="csX3" fmla="*/ 0 w 1381249"/>
                <a:gd name="csY3" fmla="*/ 289212 h 578423"/>
                <a:gd name="csX4" fmla="*/ 690625 w 1381249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1249" h="578423">
                  <a:moveTo>
                    <a:pt x="690625" y="578424"/>
                  </a:moveTo>
                  <a:cubicBezTo>
                    <a:pt x="1072045" y="578424"/>
                    <a:pt x="1381249" y="448939"/>
                    <a:pt x="1381249" y="289212"/>
                  </a:cubicBezTo>
                  <a:cubicBezTo>
                    <a:pt x="1381249" y="129484"/>
                    <a:pt x="1072045" y="0"/>
                    <a:pt x="690625" y="0"/>
                  </a:cubicBezTo>
                  <a:cubicBezTo>
                    <a:pt x="309204" y="0"/>
                    <a:pt x="0" y="129484"/>
                    <a:pt x="0" y="289212"/>
                  </a:cubicBezTo>
                  <a:cubicBezTo>
                    <a:pt x="0" y="448939"/>
                    <a:pt x="309204" y="578424"/>
                    <a:pt x="690625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40D0046-E5BC-15AB-EC64-D7BBA05D6762}"/>
                </a:ext>
              </a:extLst>
            </p:cNvPr>
            <p:cNvSpPr/>
            <p:nvPr/>
          </p:nvSpPr>
          <p:spPr>
            <a:xfrm>
              <a:off x="494669" y="1292648"/>
              <a:ext cx="880044" cy="578423"/>
            </a:xfrm>
            <a:custGeom>
              <a:avLst/>
              <a:gdLst>
                <a:gd name="csX0" fmla="*/ 440013 w 880044"/>
                <a:gd name="csY0" fmla="*/ 0 h 578423"/>
                <a:gd name="csX1" fmla="*/ 880044 w 880044"/>
                <a:gd name="csY1" fmla="*/ 289212 h 578423"/>
                <a:gd name="csX2" fmla="*/ 440013 w 880044"/>
                <a:gd name="csY2" fmla="*/ 578424 h 578423"/>
                <a:gd name="csX3" fmla="*/ 0 w 880044"/>
                <a:gd name="csY3" fmla="*/ 289212 h 578423"/>
                <a:gd name="csX4" fmla="*/ 440013 w 880044"/>
                <a:gd name="csY4" fmla="*/ 0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0044" h="578423">
                  <a:moveTo>
                    <a:pt x="440013" y="0"/>
                  </a:moveTo>
                  <a:cubicBezTo>
                    <a:pt x="682865" y="0"/>
                    <a:pt x="880044" y="129582"/>
                    <a:pt x="880044" y="289212"/>
                  </a:cubicBezTo>
                  <a:cubicBezTo>
                    <a:pt x="880044" y="448824"/>
                    <a:pt x="682865" y="578424"/>
                    <a:pt x="440013" y="578424"/>
                  </a:cubicBezTo>
                  <a:cubicBezTo>
                    <a:pt x="197160" y="578424"/>
                    <a:pt x="0" y="448842"/>
                    <a:pt x="0" y="289212"/>
                  </a:cubicBezTo>
                  <a:cubicBezTo>
                    <a:pt x="0" y="129600"/>
                    <a:pt x="197160" y="0"/>
                    <a:pt x="440013" y="0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17CDCC3-5A4E-B0AB-82E6-61E6367442A1}"/>
                </a:ext>
              </a:extLst>
            </p:cNvPr>
            <p:cNvSpPr/>
            <p:nvPr/>
          </p:nvSpPr>
          <p:spPr>
            <a:xfrm>
              <a:off x="712786" y="1292648"/>
              <a:ext cx="443732" cy="578423"/>
            </a:xfrm>
            <a:custGeom>
              <a:avLst/>
              <a:gdLst>
                <a:gd name="csX0" fmla="*/ 221866 w 443732"/>
                <a:gd name="csY0" fmla="*/ 578424 h 578423"/>
                <a:gd name="csX1" fmla="*/ 443733 w 443732"/>
                <a:gd name="csY1" fmla="*/ 289212 h 578423"/>
                <a:gd name="csX2" fmla="*/ 221866 w 443732"/>
                <a:gd name="csY2" fmla="*/ 0 h 578423"/>
                <a:gd name="csX3" fmla="*/ 0 w 443732"/>
                <a:gd name="csY3" fmla="*/ 289212 h 578423"/>
                <a:gd name="csX4" fmla="*/ 221866 w 443732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732" h="578423">
                  <a:moveTo>
                    <a:pt x="221866" y="578424"/>
                  </a:moveTo>
                  <a:cubicBezTo>
                    <a:pt x="344399" y="578424"/>
                    <a:pt x="443733" y="448939"/>
                    <a:pt x="443733" y="289212"/>
                  </a:cubicBezTo>
                  <a:cubicBezTo>
                    <a:pt x="443733" y="129484"/>
                    <a:pt x="344399" y="0"/>
                    <a:pt x="221866" y="0"/>
                  </a:cubicBezTo>
                  <a:cubicBezTo>
                    <a:pt x="99334" y="0"/>
                    <a:pt x="0" y="129484"/>
                    <a:pt x="0" y="289212"/>
                  </a:cubicBezTo>
                  <a:cubicBezTo>
                    <a:pt x="0" y="448939"/>
                    <a:pt x="99334" y="578424"/>
                    <a:pt x="221866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A26F997-4025-30F6-A9B2-8CA25B6E1A88}"/>
                </a:ext>
              </a:extLst>
            </p:cNvPr>
            <p:cNvSpPr/>
            <p:nvPr/>
          </p:nvSpPr>
          <p:spPr>
            <a:xfrm>
              <a:off x="934682" y="1292648"/>
              <a:ext cx="18787" cy="578423"/>
            </a:xfrm>
            <a:custGeom>
              <a:avLst/>
              <a:gdLst>
                <a:gd name="csX0" fmla="*/ 0 w 18787"/>
                <a:gd name="csY0" fmla="*/ 0 h 578423"/>
                <a:gd name="csX1" fmla="*/ 0 w 18787"/>
                <a:gd name="csY1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787" h="578423">
                  <a:moveTo>
                    <a:pt x="0" y="0"/>
                  </a:moveTo>
                  <a:lnTo>
                    <a:pt x="0" y="578424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DF5F1A-1FC0-B39D-63F2-FF83A9FE2874}"/>
                </a:ext>
              </a:extLst>
            </p:cNvPr>
            <p:cNvSpPr/>
            <p:nvPr/>
          </p:nvSpPr>
          <p:spPr>
            <a:xfrm>
              <a:off x="244042" y="1581873"/>
              <a:ext cx="1381249" cy="18299"/>
            </a:xfrm>
            <a:custGeom>
              <a:avLst/>
              <a:gdLst>
                <a:gd name="csX0" fmla="*/ 1381249 w 1381249"/>
                <a:gd name="csY0" fmla="*/ 0 h 18299"/>
                <a:gd name="csX1" fmla="*/ 0 w 1381249"/>
                <a:gd name="csY1" fmla="*/ 0 h 18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81249" h="18299">
                  <a:moveTo>
                    <a:pt x="1381249" y="0"/>
                  </a:moveTo>
                  <a:lnTo>
                    <a:pt x="0" y="0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Assumptions and dependencies stated upfront to prevent scope drift later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Scope assumptions &amp; dependencies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Why our approach fits: differentiation in delivery model, expertise, and stakeholder alignment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Approach fit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What we will achieve: prioritized outcomes mapped to measurable KPIs and executive priorities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Prioritized outcomes to KPIs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Enterprise risk posture: how the proposal de-risks delivery with governance, QA, and stakeholder cadence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Delivery risk posture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Aligned understanding of the client’s strategic goals, business outcomes, and success criteria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Strategic goals alignment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Executive Summary &amp; Objectives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Scope of Work &amp; Deliverables Matrix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1072067"/>
          <a:ext cx="8684396" cy="2516915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1736879"/>
                <a:gridCol w="1736879"/>
                <a:gridCol w="1736879"/>
                <a:gridCol w="1736879"/>
                <a:gridCol w="1736880"/>
              </a:tblGrid>
              <a:tr h="503383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Work Package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Inclusions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Exclusions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Deliverables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</a:rPr>
                        <a:t>Acceptance Criteria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3383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Discovery &amp; Requirements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Workshops, stakeholder interviews, requirements capture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Third-party systems build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BRD, requirements traceability, prioritized backlog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Client sign-off on documented requirements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Solution Design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Architecture, UX flows, technical design documents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Custom product development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Solution blueprint, design specs, implementation plan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Client approval of design artifacts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3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Build &amp; Configuration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Implementation, integration configuration, QA execution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Production operations staffing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Working solution components, test evidence pack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Passing test results and demo acceptance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Launch &amp; Enablement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Deployment support, training sessions, go-live readiness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Ongoing managed services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Runbooks, training materials, go-live checklist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</a:rPr>
                        <a:t>Successful launch and training completion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Google Shape;748;g3e478b0359b_0_110">
            <a:extLst>
              <a:ext uri="{FF2B5EF4-FFF2-40B4-BE49-F238E27FC236}">
                <a16:creationId xmlns:a16="http://schemas.microsoft.com/office/drawing/2014/main" id="{5E497978-B8C6-DD9E-7E07-3CEDC0A0A7F4}"/>
              </a:ext>
            </a:extLst>
          </p:cNvPr>
          <p:cNvSpPr/>
          <p:nvPr userDrawn="1"/>
        </p:nvSpPr>
        <p:spPr>
          <a:xfrm flipV="1">
            <a:off x="-203200" y="-118535"/>
            <a:ext cx="9601200" cy="112480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Step number 01"/>
          <p:cNvSpPr txBox="1"/>
          <p:nvPr/>
        </p:nvSpPr>
        <p:spPr>
          <a:xfrm>
            <a:off x="234650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</a:p>
        </p:txBody>
      </p:sp>
      <p:sp>
        <p:nvSpPr>
          <p:cNvPr id="15" name="Step number 02"/>
          <p:cNvSpPr txBox="1"/>
          <p:nvPr/>
        </p:nvSpPr>
        <p:spPr>
          <a:xfrm>
            <a:off x="2466675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</a:p>
        </p:txBody>
      </p:sp>
      <p:sp>
        <p:nvSpPr>
          <p:cNvPr id="16" name="Step number 03"/>
          <p:cNvSpPr txBox="1"/>
          <p:nvPr/>
        </p:nvSpPr>
        <p:spPr>
          <a:xfrm>
            <a:off x="4698700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</a:p>
        </p:txBody>
      </p:sp>
      <p:sp>
        <p:nvSpPr>
          <p:cNvPr id="17" name="Step number 04"/>
          <p:cNvSpPr txBox="1"/>
          <p:nvPr/>
        </p:nvSpPr>
        <p:spPr>
          <a:xfrm>
            <a:off x="6930725" y="1290809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2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</a:p>
        </p:txBody>
      </p:sp>
      <p:cxnSp>
        <p:nvCxnSpPr>
          <p:cNvPr id="18" name="Step arrow 900"/>
          <p:cNvCxnSpPr>
            <a:cxnSpLocks/>
          </p:cNvCxnSpPr>
          <p:nvPr userDrawn="1"/>
        </p:nvCxnSpPr>
        <p:spPr>
          <a:xfrm>
            <a:off x="682320" y="1453121"/>
            <a:ext cx="1633368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ep arrow 901"/>
          <p:cNvCxnSpPr>
            <a:cxnSpLocks/>
          </p:cNvCxnSpPr>
          <p:nvPr userDrawn="1"/>
        </p:nvCxnSpPr>
        <p:spPr>
          <a:xfrm>
            <a:off x="2914345" y="1453121"/>
            <a:ext cx="1636595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ep arrow 902"/>
          <p:cNvCxnSpPr>
            <a:cxnSpLocks/>
          </p:cNvCxnSpPr>
          <p:nvPr userDrawn="1"/>
        </p:nvCxnSpPr>
        <p:spPr>
          <a:xfrm>
            <a:off x="5146370" y="1453121"/>
            <a:ext cx="1636595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Deploy, enable users, and transition to agreed operational ownership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Deployment and operational handover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Execute in controlled increments with QA, integration checkpoints, and change control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Controlled build and QA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Produce solution architecture and delivery plan, validate trade-offs with stakeholders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Solution architecture and plan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Confirm objectives, map requirements, define success metrics, and lock decision gates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Objectives and decision gates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Proposed Strategic Methodology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7" name="Google Shape;199;g3e4a1d512f3_0_1496">
            <a:extLst>
              <a:ext uri="{FF2B5EF4-FFF2-40B4-BE49-F238E27FC236}">
                <a16:creationId xmlns:a16="http://schemas.microsoft.com/office/drawing/2014/main" id="{890DC764-172A-276D-1A86-5D1443F121EF}"/>
              </a:ext>
            </a:extLst>
          </p:cNvPr>
          <p:cNvSpPr/>
          <p:nvPr userDrawn="1"/>
        </p:nvSpPr>
        <p:spPr>
          <a:xfrm>
            <a:off x="-154283" y="1905374"/>
            <a:ext cx="9452566" cy="3428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8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237125" y="1725736"/>
            <a:ext cx="349337" cy="349337"/>
            <a:chOff x="229844" y="1749486"/>
            <a:chExt cx="349337" cy="349337"/>
          </a:xfrm>
        </p:grpSpPr>
        <p:sp>
          <p:nvSpPr>
            <p:cNvPr id="19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0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2471024" y="1725736"/>
            <a:ext cx="349337" cy="349337"/>
            <a:chOff x="229844" y="1749486"/>
            <a:chExt cx="349337" cy="349337"/>
          </a:xfrm>
        </p:grpSpPr>
        <p:sp>
          <p:nvSpPr>
            <p:cNvPr id="22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3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4704923" y="1725736"/>
            <a:ext cx="349337" cy="349337"/>
            <a:chOff x="229844" y="1749486"/>
            <a:chExt cx="349337" cy="349337"/>
          </a:xfrm>
        </p:grpSpPr>
        <p:sp>
          <p:nvSpPr>
            <p:cNvPr id="25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6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па 10">
            <a:extLst>
              <a:ext uri="{FF2B5EF4-FFF2-40B4-BE49-F238E27FC236}">
                <a16:creationId xmlns:a16="http://schemas.microsoft.com/office/drawing/2014/main" id="{219D6AE8-2710-7945-942A-D14DC881A80C}"/>
              </a:ext>
            </a:extLst>
          </p:cNvPr>
          <p:cNvGrpSpPr/>
          <p:nvPr userDrawn="1"/>
        </p:nvGrpSpPr>
        <p:grpSpPr>
          <a:xfrm>
            <a:off x="6938822" y="1725736"/>
            <a:ext cx="349337" cy="349337"/>
            <a:chOff x="229844" y="1749486"/>
            <a:chExt cx="349337" cy="349337"/>
          </a:xfrm>
        </p:grpSpPr>
        <p:sp>
          <p:nvSpPr>
            <p:cNvPr id="28" name="Google Shape;219;g3e4a1d512f3_0_1496"/>
            <p:cNvSpPr/>
            <p:nvPr/>
          </p:nvSpPr>
          <p:spPr>
            <a:xfrm>
              <a:off x="229844" y="1749486"/>
              <a:ext cx="349337" cy="349337"/>
            </a:xfrm>
            <a:prstGeom prst="ellipse">
              <a:avLst/>
            </a:prstGeom>
            <a:solidFill>
              <a:schemeClr val="bg1"/>
            </a:solidFill>
            <a:ln w="12700" cap="flat" cmpd="sng">
              <a:solidFill>
                <a:schemeClr val="tx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29" name="Straight Arrow Connector 40">
              <a:extLst>
                <a:ext uri="{FF2B5EF4-FFF2-40B4-BE49-F238E27FC236}">
                  <a16:creationId xmlns:a16="http://schemas.microsoft.com/office/drawing/2014/main" id="{430D48C2-A453-0A44-9288-3FAB88F64D11}"/>
                </a:ext>
              </a:extLst>
            </p:cNvPr>
            <p:cNvCxnSpPr>
              <a:cxnSpLocks/>
              <a:stCxn id="219" idx="4"/>
            </p:cNvCxnSpPr>
            <p:nvPr userDrawn="1"/>
          </p:nvCxnSpPr>
          <p:spPr>
            <a:xfrm flipV="1">
              <a:off x="404513" y="1881663"/>
              <a:ext cx="0" cy="217160"/>
            </a:xfrm>
            <a:prstGeom prst="straightConnector1">
              <a:avLst/>
            </a:prstGeom>
            <a:ln w="127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Launch sign-off after deployment readiness and enablement completion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Deployment Readiness &amp; Enablement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Phase 4 Gate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Build acceptance after QA evidence and integrated demo completion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QA Evidence &amp; Integrated Demo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rPr cap="all"/>
              <a:t>Phase 3 Gate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Design sign-off upon architecture and implementation approach approval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Architecture &amp; Approach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Phase 2 Gate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Discovery sign-off after requirements and success metrics are approved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Requirements &amp; Success Metrics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rPr cap="all"/>
              <a:t>Phase 1 Gate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Timeline &amp; Milestone Sign-Off Gates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oogle Shape;748;g3e478b0359b_0_110">
            <a:extLst>
              <a:ext uri="{FF2B5EF4-FFF2-40B4-BE49-F238E27FC236}">
                <a16:creationId xmlns:a16="http://schemas.microsoft.com/office/drawing/2014/main" id="{5D627FE8-010B-4571-736B-640BA2C22A68}"/>
              </a:ext>
            </a:extLst>
          </p:cNvPr>
          <p:cNvSpPr/>
          <p:nvPr userDrawn="1"/>
        </p:nvSpPr>
        <p:spPr>
          <a:xfrm>
            <a:off x="-186266" y="1006275"/>
            <a:ext cx="9516533" cy="42896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748;g3e478b0359b_0_110">
            <a:extLst>
              <a:ext uri="{FF2B5EF4-FFF2-40B4-BE49-F238E27FC236}">
                <a16:creationId xmlns:a16="http://schemas.microsoft.com/office/drawing/2014/main" id="{60AE63BD-2CF5-4D29-8C23-6795CDCC8AB5}"/>
              </a:ext>
            </a:extLst>
          </p:cNvPr>
          <p:cNvSpPr/>
          <p:nvPr userDrawn="1"/>
        </p:nvSpPr>
        <p:spPr>
          <a:xfrm>
            <a:off x="-186267" y="4680857"/>
            <a:ext cx="9516533" cy="61505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437D03-7ABC-D557-7CF3-57D674758FD6}"/>
              </a:ext>
            </a:extLst>
          </p:cNvPr>
          <p:cNvGrpSpPr/>
          <p:nvPr userDrawn="1"/>
        </p:nvGrpSpPr>
        <p:grpSpPr>
          <a:xfrm>
            <a:off x="6861091" y="3703542"/>
            <a:ext cx="1381249" cy="578423"/>
            <a:chOff x="244042" y="1292648"/>
            <a:chExt cx="1381249" cy="5784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F2FC230-E2AA-4CA4-F215-7D46FF9A81A2}"/>
                </a:ext>
              </a:extLst>
            </p:cNvPr>
            <p:cNvSpPr/>
            <p:nvPr/>
          </p:nvSpPr>
          <p:spPr>
            <a:xfrm>
              <a:off x="244042" y="1292648"/>
              <a:ext cx="1381249" cy="578423"/>
            </a:xfrm>
            <a:custGeom>
              <a:avLst/>
              <a:gdLst>
                <a:gd name="csX0" fmla="*/ 690625 w 1381249"/>
                <a:gd name="csY0" fmla="*/ 578424 h 578423"/>
                <a:gd name="csX1" fmla="*/ 1381249 w 1381249"/>
                <a:gd name="csY1" fmla="*/ 289212 h 578423"/>
                <a:gd name="csX2" fmla="*/ 690625 w 1381249"/>
                <a:gd name="csY2" fmla="*/ 0 h 578423"/>
                <a:gd name="csX3" fmla="*/ 0 w 1381249"/>
                <a:gd name="csY3" fmla="*/ 289212 h 578423"/>
                <a:gd name="csX4" fmla="*/ 690625 w 1381249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1249" h="578423">
                  <a:moveTo>
                    <a:pt x="690625" y="578424"/>
                  </a:moveTo>
                  <a:cubicBezTo>
                    <a:pt x="1072045" y="578424"/>
                    <a:pt x="1381249" y="448939"/>
                    <a:pt x="1381249" y="289212"/>
                  </a:cubicBezTo>
                  <a:cubicBezTo>
                    <a:pt x="1381249" y="129484"/>
                    <a:pt x="1072045" y="0"/>
                    <a:pt x="690625" y="0"/>
                  </a:cubicBezTo>
                  <a:cubicBezTo>
                    <a:pt x="309204" y="0"/>
                    <a:pt x="0" y="129484"/>
                    <a:pt x="0" y="289212"/>
                  </a:cubicBezTo>
                  <a:cubicBezTo>
                    <a:pt x="0" y="448939"/>
                    <a:pt x="309204" y="578424"/>
                    <a:pt x="690625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40D0046-E5BC-15AB-EC64-D7BBA05D6762}"/>
                </a:ext>
              </a:extLst>
            </p:cNvPr>
            <p:cNvSpPr/>
            <p:nvPr/>
          </p:nvSpPr>
          <p:spPr>
            <a:xfrm>
              <a:off x="494669" y="1292648"/>
              <a:ext cx="880044" cy="578423"/>
            </a:xfrm>
            <a:custGeom>
              <a:avLst/>
              <a:gdLst>
                <a:gd name="csX0" fmla="*/ 440013 w 880044"/>
                <a:gd name="csY0" fmla="*/ 0 h 578423"/>
                <a:gd name="csX1" fmla="*/ 880044 w 880044"/>
                <a:gd name="csY1" fmla="*/ 289212 h 578423"/>
                <a:gd name="csX2" fmla="*/ 440013 w 880044"/>
                <a:gd name="csY2" fmla="*/ 578424 h 578423"/>
                <a:gd name="csX3" fmla="*/ 0 w 880044"/>
                <a:gd name="csY3" fmla="*/ 289212 h 578423"/>
                <a:gd name="csX4" fmla="*/ 440013 w 880044"/>
                <a:gd name="csY4" fmla="*/ 0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0044" h="578423">
                  <a:moveTo>
                    <a:pt x="440013" y="0"/>
                  </a:moveTo>
                  <a:cubicBezTo>
                    <a:pt x="682865" y="0"/>
                    <a:pt x="880044" y="129582"/>
                    <a:pt x="880044" y="289212"/>
                  </a:cubicBezTo>
                  <a:cubicBezTo>
                    <a:pt x="880044" y="448824"/>
                    <a:pt x="682865" y="578424"/>
                    <a:pt x="440013" y="578424"/>
                  </a:cubicBezTo>
                  <a:cubicBezTo>
                    <a:pt x="197160" y="578424"/>
                    <a:pt x="0" y="448842"/>
                    <a:pt x="0" y="289212"/>
                  </a:cubicBezTo>
                  <a:cubicBezTo>
                    <a:pt x="0" y="129600"/>
                    <a:pt x="197160" y="0"/>
                    <a:pt x="440013" y="0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17CDCC3-5A4E-B0AB-82E6-61E6367442A1}"/>
                </a:ext>
              </a:extLst>
            </p:cNvPr>
            <p:cNvSpPr/>
            <p:nvPr/>
          </p:nvSpPr>
          <p:spPr>
            <a:xfrm>
              <a:off x="712786" y="1292648"/>
              <a:ext cx="443732" cy="578423"/>
            </a:xfrm>
            <a:custGeom>
              <a:avLst/>
              <a:gdLst>
                <a:gd name="csX0" fmla="*/ 221866 w 443732"/>
                <a:gd name="csY0" fmla="*/ 578424 h 578423"/>
                <a:gd name="csX1" fmla="*/ 443733 w 443732"/>
                <a:gd name="csY1" fmla="*/ 289212 h 578423"/>
                <a:gd name="csX2" fmla="*/ 221866 w 443732"/>
                <a:gd name="csY2" fmla="*/ 0 h 578423"/>
                <a:gd name="csX3" fmla="*/ 0 w 443732"/>
                <a:gd name="csY3" fmla="*/ 289212 h 578423"/>
                <a:gd name="csX4" fmla="*/ 221866 w 443732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732" h="578423">
                  <a:moveTo>
                    <a:pt x="221866" y="578424"/>
                  </a:moveTo>
                  <a:cubicBezTo>
                    <a:pt x="344399" y="578424"/>
                    <a:pt x="443733" y="448939"/>
                    <a:pt x="443733" y="289212"/>
                  </a:cubicBezTo>
                  <a:cubicBezTo>
                    <a:pt x="443733" y="129484"/>
                    <a:pt x="344399" y="0"/>
                    <a:pt x="221866" y="0"/>
                  </a:cubicBezTo>
                  <a:cubicBezTo>
                    <a:pt x="99334" y="0"/>
                    <a:pt x="0" y="129484"/>
                    <a:pt x="0" y="289212"/>
                  </a:cubicBezTo>
                  <a:cubicBezTo>
                    <a:pt x="0" y="448939"/>
                    <a:pt x="99334" y="578424"/>
                    <a:pt x="221866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A26F997-4025-30F6-A9B2-8CA25B6E1A88}"/>
                </a:ext>
              </a:extLst>
            </p:cNvPr>
            <p:cNvSpPr/>
            <p:nvPr/>
          </p:nvSpPr>
          <p:spPr>
            <a:xfrm>
              <a:off x="934682" y="1292648"/>
              <a:ext cx="18787" cy="578423"/>
            </a:xfrm>
            <a:custGeom>
              <a:avLst/>
              <a:gdLst>
                <a:gd name="csX0" fmla="*/ 0 w 18787"/>
                <a:gd name="csY0" fmla="*/ 0 h 578423"/>
                <a:gd name="csX1" fmla="*/ 0 w 18787"/>
                <a:gd name="csY1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787" h="578423">
                  <a:moveTo>
                    <a:pt x="0" y="0"/>
                  </a:moveTo>
                  <a:lnTo>
                    <a:pt x="0" y="578424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DF5F1A-1FC0-B39D-63F2-FF83A9FE2874}"/>
                </a:ext>
              </a:extLst>
            </p:cNvPr>
            <p:cNvSpPr/>
            <p:nvPr/>
          </p:nvSpPr>
          <p:spPr>
            <a:xfrm>
              <a:off x="244042" y="1581873"/>
              <a:ext cx="1381249" cy="18299"/>
            </a:xfrm>
            <a:custGeom>
              <a:avLst/>
              <a:gdLst>
                <a:gd name="csX0" fmla="*/ 1381249 w 1381249"/>
                <a:gd name="csY0" fmla="*/ 0 h 18299"/>
                <a:gd name="csX1" fmla="*/ 0 w 1381249"/>
                <a:gd name="csY1" fmla="*/ 0 h 18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81249" h="18299">
                  <a:moveTo>
                    <a:pt x="1381249" y="0"/>
                  </a:moveTo>
                  <a:lnTo>
                    <a:pt x="0" y="0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Named roles plus availability principles to maintain delivery continuity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Resource Model Roles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Assurance approach, testing rigor, and compliance-by-design posture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Quality &amp; Security Approach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Relevant mastery areas that directly map to the client’s RFP requirements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Domain Expert Coverage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Delivery governance, stakeholder cadence, and scope-change control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Engagement Lead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Enterprise-level alignment, escalation path, and executive decision support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Project Sponsor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Core Team &amp; Subject Matter Experts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oogle Shape;748;g3e478b0359b_0_110">
            <a:extLst>
              <a:ext uri="{FF2B5EF4-FFF2-40B4-BE49-F238E27FC236}">
                <a16:creationId xmlns:a16="http://schemas.microsoft.com/office/drawing/2014/main" id="{5D627FE8-010B-4571-736B-640BA2C22A68}"/>
              </a:ext>
            </a:extLst>
          </p:cNvPr>
          <p:cNvSpPr/>
          <p:nvPr userDrawn="1"/>
        </p:nvSpPr>
        <p:spPr>
          <a:xfrm>
            <a:off x="-186266" y="1006275"/>
            <a:ext cx="9516533" cy="42896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748;g3e478b0359b_0_110">
            <a:extLst>
              <a:ext uri="{FF2B5EF4-FFF2-40B4-BE49-F238E27FC236}">
                <a16:creationId xmlns:a16="http://schemas.microsoft.com/office/drawing/2014/main" id="{60AE63BD-2CF5-4D29-8C23-6795CDCC8AB5}"/>
              </a:ext>
            </a:extLst>
          </p:cNvPr>
          <p:cNvSpPr/>
          <p:nvPr userDrawn="1"/>
        </p:nvSpPr>
        <p:spPr>
          <a:xfrm>
            <a:off x="-186267" y="4680857"/>
            <a:ext cx="9516533" cy="61505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437D03-7ABC-D557-7CF3-57D674758FD6}"/>
              </a:ext>
            </a:extLst>
          </p:cNvPr>
          <p:cNvGrpSpPr/>
          <p:nvPr userDrawn="1"/>
        </p:nvGrpSpPr>
        <p:grpSpPr>
          <a:xfrm>
            <a:off x="6861091" y="3703542"/>
            <a:ext cx="1381249" cy="578423"/>
            <a:chOff x="244042" y="1292648"/>
            <a:chExt cx="1381249" cy="5784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F2FC230-E2AA-4CA4-F215-7D46FF9A81A2}"/>
                </a:ext>
              </a:extLst>
            </p:cNvPr>
            <p:cNvSpPr/>
            <p:nvPr/>
          </p:nvSpPr>
          <p:spPr>
            <a:xfrm>
              <a:off x="244042" y="1292648"/>
              <a:ext cx="1381249" cy="578423"/>
            </a:xfrm>
            <a:custGeom>
              <a:avLst/>
              <a:gdLst>
                <a:gd name="csX0" fmla="*/ 690625 w 1381249"/>
                <a:gd name="csY0" fmla="*/ 578424 h 578423"/>
                <a:gd name="csX1" fmla="*/ 1381249 w 1381249"/>
                <a:gd name="csY1" fmla="*/ 289212 h 578423"/>
                <a:gd name="csX2" fmla="*/ 690625 w 1381249"/>
                <a:gd name="csY2" fmla="*/ 0 h 578423"/>
                <a:gd name="csX3" fmla="*/ 0 w 1381249"/>
                <a:gd name="csY3" fmla="*/ 289212 h 578423"/>
                <a:gd name="csX4" fmla="*/ 690625 w 1381249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1249" h="578423">
                  <a:moveTo>
                    <a:pt x="690625" y="578424"/>
                  </a:moveTo>
                  <a:cubicBezTo>
                    <a:pt x="1072045" y="578424"/>
                    <a:pt x="1381249" y="448939"/>
                    <a:pt x="1381249" y="289212"/>
                  </a:cubicBezTo>
                  <a:cubicBezTo>
                    <a:pt x="1381249" y="129484"/>
                    <a:pt x="1072045" y="0"/>
                    <a:pt x="690625" y="0"/>
                  </a:cubicBezTo>
                  <a:cubicBezTo>
                    <a:pt x="309204" y="0"/>
                    <a:pt x="0" y="129484"/>
                    <a:pt x="0" y="289212"/>
                  </a:cubicBezTo>
                  <a:cubicBezTo>
                    <a:pt x="0" y="448939"/>
                    <a:pt x="309204" y="578424"/>
                    <a:pt x="690625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40D0046-E5BC-15AB-EC64-D7BBA05D6762}"/>
                </a:ext>
              </a:extLst>
            </p:cNvPr>
            <p:cNvSpPr/>
            <p:nvPr/>
          </p:nvSpPr>
          <p:spPr>
            <a:xfrm>
              <a:off x="494669" y="1292648"/>
              <a:ext cx="880044" cy="578423"/>
            </a:xfrm>
            <a:custGeom>
              <a:avLst/>
              <a:gdLst>
                <a:gd name="csX0" fmla="*/ 440013 w 880044"/>
                <a:gd name="csY0" fmla="*/ 0 h 578423"/>
                <a:gd name="csX1" fmla="*/ 880044 w 880044"/>
                <a:gd name="csY1" fmla="*/ 289212 h 578423"/>
                <a:gd name="csX2" fmla="*/ 440013 w 880044"/>
                <a:gd name="csY2" fmla="*/ 578424 h 578423"/>
                <a:gd name="csX3" fmla="*/ 0 w 880044"/>
                <a:gd name="csY3" fmla="*/ 289212 h 578423"/>
                <a:gd name="csX4" fmla="*/ 440013 w 880044"/>
                <a:gd name="csY4" fmla="*/ 0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80044" h="578423">
                  <a:moveTo>
                    <a:pt x="440013" y="0"/>
                  </a:moveTo>
                  <a:cubicBezTo>
                    <a:pt x="682865" y="0"/>
                    <a:pt x="880044" y="129582"/>
                    <a:pt x="880044" y="289212"/>
                  </a:cubicBezTo>
                  <a:cubicBezTo>
                    <a:pt x="880044" y="448824"/>
                    <a:pt x="682865" y="578424"/>
                    <a:pt x="440013" y="578424"/>
                  </a:cubicBezTo>
                  <a:cubicBezTo>
                    <a:pt x="197160" y="578424"/>
                    <a:pt x="0" y="448842"/>
                    <a:pt x="0" y="289212"/>
                  </a:cubicBezTo>
                  <a:cubicBezTo>
                    <a:pt x="0" y="129600"/>
                    <a:pt x="197160" y="0"/>
                    <a:pt x="440013" y="0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17CDCC3-5A4E-B0AB-82E6-61E6367442A1}"/>
                </a:ext>
              </a:extLst>
            </p:cNvPr>
            <p:cNvSpPr/>
            <p:nvPr/>
          </p:nvSpPr>
          <p:spPr>
            <a:xfrm>
              <a:off x="712786" y="1292648"/>
              <a:ext cx="443732" cy="578423"/>
            </a:xfrm>
            <a:custGeom>
              <a:avLst/>
              <a:gdLst>
                <a:gd name="csX0" fmla="*/ 221866 w 443732"/>
                <a:gd name="csY0" fmla="*/ 578424 h 578423"/>
                <a:gd name="csX1" fmla="*/ 443733 w 443732"/>
                <a:gd name="csY1" fmla="*/ 289212 h 578423"/>
                <a:gd name="csX2" fmla="*/ 221866 w 443732"/>
                <a:gd name="csY2" fmla="*/ 0 h 578423"/>
                <a:gd name="csX3" fmla="*/ 0 w 443732"/>
                <a:gd name="csY3" fmla="*/ 289212 h 578423"/>
                <a:gd name="csX4" fmla="*/ 221866 w 443732"/>
                <a:gd name="csY4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3732" h="578423">
                  <a:moveTo>
                    <a:pt x="221866" y="578424"/>
                  </a:moveTo>
                  <a:cubicBezTo>
                    <a:pt x="344399" y="578424"/>
                    <a:pt x="443733" y="448939"/>
                    <a:pt x="443733" y="289212"/>
                  </a:cubicBezTo>
                  <a:cubicBezTo>
                    <a:pt x="443733" y="129484"/>
                    <a:pt x="344399" y="0"/>
                    <a:pt x="221866" y="0"/>
                  </a:cubicBezTo>
                  <a:cubicBezTo>
                    <a:pt x="99334" y="0"/>
                    <a:pt x="0" y="129484"/>
                    <a:pt x="0" y="289212"/>
                  </a:cubicBezTo>
                  <a:cubicBezTo>
                    <a:pt x="0" y="448939"/>
                    <a:pt x="99334" y="578424"/>
                    <a:pt x="221866" y="578424"/>
                  </a:cubicBezTo>
                  <a:close/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A26F997-4025-30F6-A9B2-8CA25B6E1A88}"/>
                </a:ext>
              </a:extLst>
            </p:cNvPr>
            <p:cNvSpPr/>
            <p:nvPr/>
          </p:nvSpPr>
          <p:spPr>
            <a:xfrm>
              <a:off x="934682" y="1292648"/>
              <a:ext cx="18787" cy="578423"/>
            </a:xfrm>
            <a:custGeom>
              <a:avLst/>
              <a:gdLst>
                <a:gd name="csX0" fmla="*/ 0 w 18787"/>
                <a:gd name="csY0" fmla="*/ 0 h 578423"/>
                <a:gd name="csX1" fmla="*/ 0 w 18787"/>
                <a:gd name="csY1" fmla="*/ 578424 h 578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787" h="578423">
                  <a:moveTo>
                    <a:pt x="0" y="0"/>
                  </a:moveTo>
                  <a:lnTo>
                    <a:pt x="0" y="578424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DF5F1A-1FC0-B39D-63F2-FF83A9FE2874}"/>
                </a:ext>
              </a:extLst>
            </p:cNvPr>
            <p:cNvSpPr/>
            <p:nvPr/>
          </p:nvSpPr>
          <p:spPr>
            <a:xfrm>
              <a:off x="244042" y="1581873"/>
              <a:ext cx="1381249" cy="18299"/>
            </a:xfrm>
            <a:custGeom>
              <a:avLst/>
              <a:gdLst>
                <a:gd name="csX0" fmla="*/ 1381249 w 1381249"/>
                <a:gd name="csY0" fmla="*/ 0 h 18299"/>
                <a:gd name="csX1" fmla="*/ 0 w 1381249"/>
                <a:gd name="csY1" fmla="*/ 0 h 18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81249" h="18299">
                  <a:moveTo>
                    <a:pt x="1381249" y="0"/>
                  </a:moveTo>
                  <a:lnTo>
                    <a:pt x="0" y="0"/>
                  </a:lnTo>
                </a:path>
              </a:pathLst>
            </a:custGeom>
            <a:noFill/>
            <a:ln w="18669" cap="rnd">
              <a:solidFill>
                <a:schemeClr val="tx1"/>
              </a:solidFill>
              <a:prstDash val="solid"/>
              <a:round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Commercial terms summary: assumptions, payment terms, and change order mechanism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Commercial terms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ROI projection summary: expected value drivers, cost avoidance, and performance outcomes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ROI drivers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Investment items highlighted with subtle emerald accents to visually separate commercial components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Investment components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Payment milestones tied to measurable deliverables and client sign-off gates for predictable cash flow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Milestone payments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Pricing schedule presented as clear line items with scope mapping to the work package matrix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Line-item pricing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Commercials &amp; Investment Structure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Google Shape;725;g3e4eb65d001_0_303"/>
          <p:cNvSpPr/>
          <p:nvPr/>
        </p:nvSpPr>
        <p:spPr>
          <a:xfrm>
            <a:off x="237075" y="1022886"/>
            <a:ext cx="2058000" cy="3627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Google Shape;726;g3e4eb65d001_0_303"/>
          <p:cNvSpPr/>
          <p:nvPr/>
        </p:nvSpPr>
        <p:spPr>
          <a:xfrm>
            <a:off x="2447934" y="1022886"/>
            <a:ext cx="2058000" cy="36270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Google Shape;727;g3e4eb65d001_0_303"/>
          <p:cNvSpPr/>
          <p:nvPr/>
        </p:nvSpPr>
        <p:spPr>
          <a:xfrm>
            <a:off x="4658792" y="1022886"/>
            <a:ext cx="2058000" cy="36270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728;g3e4eb65d001_0_303"/>
          <p:cNvSpPr/>
          <p:nvPr/>
        </p:nvSpPr>
        <p:spPr>
          <a:xfrm>
            <a:off x="6869650" y="1022886"/>
            <a:ext cx="2058000" cy="36270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bg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Graphic 3">
            <a:extLst>
              <a:ext uri="{FF2B5EF4-FFF2-40B4-BE49-F238E27FC236}">
                <a16:creationId xmlns:a16="http://schemas.microsoft.com/office/drawing/2014/main" id="{FBE1D9B5-0F71-C5D6-4C0E-B2A7CDB01DDC}"/>
              </a:ext>
            </a:extLst>
          </p:cNvPr>
          <p:cNvSpPr/>
          <p:nvPr/>
        </p:nvSpPr>
        <p:spPr>
          <a:xfrm>
            <a:off x="4829229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bg1"/>
            </a:solidFill>
            <a:prstDash val="solid"/>
            <a:round/>
          </a:ln>
        </p:spPr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38A4972A-C135-B32A-ED3E-C92A30BF2649}"/>
              </a:ext>
            </a:extLst>
          </p:cNvPr>
          <p:cNvSpPr/>
          <p:nvPr/>
        </p:nvSpPr>
        <p:spPr>
          <a:xfrm>
            <a:off x="2618379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tx1"/>
            </a:solidFill>
            <a:prstDash val="solid"/>
            <a:round/>
          </a:ln>
        </p:spPr>
      </p:sp>
      <p:sp>
        <p:nvSpPr>
          <p:cNvPr id="19" name="Graphic 5">
            <a:extLst>
              <a:ext uri="{FF2B5EF4-FFF2-40B4-BE49-F238E27FC236}">
                <a16:creationId xmlns:a16="http://schemas.microsoft.com/office/drawing/2014/main" id="{C331A010-889E-A122-6441-C2F1029DF8C1}"/>
              </a:ext>
            </a:extLst>
          </p:cNvPr>
          <p:cNvSpPr/>
          <p:nvPr/>
        </p:nvSpPr>
        <p:spPr>
          <a:xfrm>
            <a:off x="404954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tx1"/>
            </a:solidFill>
            <a:prstDash val="solid"/>
            <a:round/>
          </a:ln>
        </p:spPr>
      </p:sp>
      <p:sp>
        <p:nvSpPr>
          <p:cNvPr id="20" name="Graphic 6">
            <a:extLst>
              <a:ext uri="{FF2B5EF4-FFF2-40B4-BE49-F238E27FC236}">
                <a16:creationId xmlns:a16="http://schemas.microsoft.com/office/drawing/2014/main" id="{35D7E22E-5DEB-487A-D756-51E556981ADE}"/>
              </a:ext>
            </a:extLst>
          </p:cNvPr>
          <p:cNvSpPr/>
          <p:nvPr/>
        </p:nvSpPr>
        <p:spPr>
          <a:xfrm>
            <a:off x="7036509" y="4136126"/>
            <a:ext cx="901499" cy="344814"/>
          </a:xfrm>
          <a:custGeom>
            <a:avLst/>
            <a:gdLst>
              <a:gd name="csX0" fmla="*/ 450738 w 901499"/>
              <a:gd name="csY0" fmla="*/ 30382 h 344814"/>
              <a:gd name="csX1" fmla="*/ 450738 w 901499"/>
              <a:gd name="csY1" fmla="*/ 0 h 344814"/>
              <a:gd name="csX2" fmla="*/ 450738 w 901499"/>
              <a:gd name="csY2" fmla="*/ 30382 h 344814"/>
              <a:gd name="csX3" fmla="*/ 450738 w 901499"/>
              <a:gd name="csY3" fmla="*/ 30382 h 344814"/>
              <a:gd name="csX4" fmla="*/ 596023 w 901499"/>
              <a:gd name="csY4" fmla="*/ 172396 h 344814"/>
              <a:gd name="csX5" fmla="*/ 450738 w 901499"/>
              <a:gd name="csY5" fmla="*/ 30382 h 344814"/>
              <a:gd name="csX6" fmla="*/ 305476 w 901499"/>
              <a:gd name="csY6" fmla="*/ 172396 h 344814"/>
              <a:gd name="csX7" fmla="*/ 596023 w 901499"/>
              <a:gd name="csY7" fmla="*/ 172396 h 344814"/>
              <a:gd name="csX8" fmla="*/ 901499 w 901499"/>
              <a:gd name="csY8" fmla="*/ 172396 h 344814"/>
              <a:gd name="csX9" fmla="*/ 596023 w 901499"/>
              <a:gd name="csY9" fmla="*/ 172396 h 344814"/>
              <a:gd name="csX10" fmla="*/ 596023 w 901499"/>
              <a:gd name="csY10" fmla="*/ 172396 h 344814"/>
              <a:gd name="csX11" fmla="*/ 450738 w 901499"/>
              <a:gd name="csY11" fmla="*/ 314433 h 344814"/>
              <a:gd name="csX12" fmla="*/ 450738 w 901499"/>
              <a:gd name="csY12" fmla="*/ 314433 h 344814"/>
              <a:gd name="csX13" fmla="*/ 450738 w 901499"/>
              <a:gd name="csY13" fmla="*/ 344815 h 344814"/>
              <a:gd name="csX14" fmla="*/ 450738 w 901499"/>
              <a:gd name="csY14" fmla="*/ 314433 h 344814"/>
              <a:gd name="csX15" fmla="*/ 450738 w 901499"/>
              <a:gd name="csY15" fmla="*/ 314433 h 344814"/>
              <a:gd name="csX16" fmla="*/ 305476 w 901499"/>
              <a:gd name="csY16" fmla="*/ 172396 h 344814"/>
              <a:gd name="csX17" fmla="*/ 305476 w 901499"/>
              <a:gd name="csY17" fmla="*/ 172396 h 344814"/>
              <a:gd name="csX18" fmla="*/ 0 w 901499"/>
              <a:gd name="csY18" fmla="*/ 172396 h 344814"/>
              <a:gd name="csX19" fmla="*/ 305476 w 901499"/>
              <a:gd name="csY19" fmla="*/ 172396 h 344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901499" h="344814">
                <a:moveTo>
                  <a:pt x="450738" y="30382"/>
                </a:moveTo>
                <a:lnTo>
                  <a:pt x="450738" y="0"/>
                </a:lnTo>
                <a:cubicBezTo>
                  <a:pt x="450738" y="0"/>
                  <a:pt x="450738" y="12316"/>
                  <a:pt x="450738" y="30382"/>
                </a:cubicBezTo>
                <a:close/>
                <a:moveTo>
                  <a:pt x="450738" y="30382"/>
                </a:moveTo>
                <a:cubicBezTo>
                  <a:pt x="450738" y="108818"/>
                  <a:pt x="515782" y="172396"/>
                  <a:pt x="596023" y="172396"/>
                </a:cubicBezTo>
                <a:moveTo>
                  <a:pt x="450738" y="30382"/>
                </a:moveTo>
                <a:cubicBezTo>
                  <a:pt x="450738" y="108818"/>
                  <a:pt x="385695" y="172396"/>
                  <a:pt x="305476" y="172396"/>
                </a:cubicBezTo>
                <a:moveTo>
                  <a:pt x="596023" y="172396"/>
                </a:moveTo>
                <a:cubicBezTo>
                  <a:pt x="727761" y="172396"/>
                  <a:pt x="901499" y="172396"/>
                  <a:pt x="901499" y="172396"/>
                </a:cubicBezTo>
                <a:lnTo>
                  <a:pt x="596023" y="172396"/>
                </a:lnTo>
                <a:close/>
                <a:moveTo>
                  <a:pt x="596023" y="172396"/>
                </a:moveTo>
                <a:cubicBezTo>
                  <a:pt x="515793" y="172396"/>
                  <a:pt x="450738" y="235985"/>
                  <a:pt x="450738" y="314433"/>
                </a:cubicBezTo>
                <a:moveTo>
                  <a:pt x="450738" y="314433"/>
                </a:moveTo>
                <a:cubicBezTo>
                  <a:pt x="450738" y="332487"/>
                  <a:pt x="450738" y="344815"/>
                  <a:pt x="450738" y="344815"/>
                </a:cubicBezTo>
                <a:lnTo>
                  <a:pt x="450738" y="314433"/>
                </a:lnTo>
                <a:close/>
                <a:moveTo>
                  <a:pt x="450738" y="314433"/>
                </a:moveTo>
                <a:cubicBezTo>
                  <a:pt x="450738" y="235996"/>
                  <a:pt x="385695" y="172396"/>
                  <a:pt x="305476" y="172396"/>
                </a:cubicBezTo>
                <a:moveTo>
                  <a:pt x="305476" y="172396"/>
                </a:moveTo>
                <a:cubicBezTo>
                  <a:pt x="173727" y="172396"/>
                  <a:pt x="0" y="172396"/>
                  <a:pt x="0" y="172396"/>
                </a:cubicBezTo>
                <a:lnTo>
                  <a:pt x="305476" y="172396"/>
                </a:lnTo>
                <a:close/>
              </a:path>
            </a:pathLst>
          </a:custGeom>
          <a:noFill/>
          <a:ln w="11151" cap="rnd">
            <a:solidFill>
              <a:schemeClr val="tx2"/>
            </a:solidFill>
            <a:prstDash val="solid"/>
            <a:round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Proposal for Strategic Delivery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Approve proposal version, confirm start date, and nominate decision-makers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Immediate next actions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RFP win checklist recap: scope confirmation, timeline gates, and delivery readiness items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RFP win checklist recap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Contract onboarding sequence: kickoff scheduling, stakeholder mapping, and governance setup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Contract onboarding sequence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Sign-off signature blocks for client acceptance and agency/vendor authorization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rPr cap="all"/>
              <a:t>Client acceptance signatures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Acceptance &amp; Next Steps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rmes  [1790862637697]">
  <a:themeElements>
    <a:clrScheme name="Пользовательские 22">
      <a:dk1>
        <a:srgbClr val="191919"/>
      </a:dk1>
      <a:lt1>
        <a:srgbClr val="FFFFFF"/>
      </a:lt1>
      <a:dk2>
        <a:srgbClr val="232322"/>
      </a:dk2>
      <a:lt2>
        <a:srgbClr val="FF5C45"/>
      </a:lt2>
      <a:accent1>
        <a:srgbClr val="FFCA59"/>
      </a:accent1>
      <a:accent2>
        <a:srgbClr val="FF7D78"/>
      </a:accent2>
      <a:accent3>
        <a:srgbClr val="77BE1E"/>
      </a:accent3>
      <a:accent4>
        <a:srgbClr val="75D5FF"/>
      </a:accent4>
      <a:accent5>
        <a:srgbClr val="D783FF"/>
      </a:accent5>
      <a:accent6>
        <a:srgbClr val="F2F2F2"/>
      </a:accent6>
      <a:hlink>
        <a:srgbClr val="191919"/>
      </a:hlink>
      <a:folHlink>
        <a:srgbClr val="0097A7"/>
      </a:folHlink>
    </a:clrScheme>
    <a:fontScheme name="Arial Black/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86AF8BA-5D51-D641-834F-DE23D6EE6856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7bf2916a-4034-47da-b50f-cd5309150f9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7692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Arial Black</vt:lpstr>
      <vt:lpstr>Hermes  [1790862637697]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for Strategic Delivery</dc:title>
  <cp:lastModifiedBy>Daria Shendorova</cp:lastModifiedBy>
  <cp:revision>182</cp:revision>
  <dcterms:modified xsi:type="dcterms:W3CDTF">2026-10-02T13:21:47Z</dcterms:modified>
</cp:coreProperties>
</file>