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0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804" r:id="rId1"/>
    <p:sldMasterId id="2147484865" r:id="rId2"/>
  </p:sldMasterIdLst>
  <p:notesMasterIdLst>
    <p:notesMasterId r:id="rId63"/>
  </p:notes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  <p:embeddedFont>
      <p:font typeface="Funnel Sans" pitchFamily="2" charset="0"/>
      <p:regular r:id="rId65"/>
      <p:bold r:id="rId66"/>
      <p:italic r:id="rId67"/>
      <p:boldItalic r:id="rId68"/>
    </p:embeddedFont>
    <p:embeddedFont>
      <p:font typeface="Geist" pitchFamily="2" charset="77"/>
      <p:regular r:id="rId69"/>
      <p:bold r:id="rId70"/>
      <p:italic r:id="rId71"/>
      <p:boldItalic r:id="rId72"/>
    </p:embeddedFont>
    <p:embeddedFont>
      <p:font typeface="IBM Plex Sans" panose="020B0503050203000203" pitchFamily="34" charset="0"/>
      <p:regular r:id="rId73"/>
      <p:bold r:id="rId74"/>
      <p:italic r:id="rId75"/>
      <p:boldItalic r:id="rId76"/>
    </p:embeddedFont>
    <p:embeddedFont>
      <p:font typeface="Open Sans" panose="020B0606030504020204" pitchFamily="34" charset="0"/>
      <p:regular r:id="rId77"/>
      <p:bold r:id="rId78"/>
      <p:italic r:id="rId79"/>
      <p:boldItalic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1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1"/>
    <p:restoredTop sz="94720"/>
  </p:normalViewPr>
  <p:slideViewPr>
    <p:cSldViewPr snapToGrid="0">
      <p:cViewPr varScale="1">
        <p:scale>
          <a:sx n="102" d="100"/>
          <a:sy n="102" d="100"/>
        </p:scale>
        <p:origin x="19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26" Type="http://schemas.openxmlformats.org/officeDocument/2006/relationships/slide" Target="slides/slide1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5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slide" Target="slides/slide8.xml"/><Relationship Id="rId63" Type="http://schemas.openxmlformats.org/officeDocument/2006/relationships/notesMaster" Target="notesMasters/notes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68" Type="http://schemas.openxmlformats.org/officeDocument/2006/relationships/font" Target="fonts/font5.fntdata"/><Relationship Id="rId69" Type="http://schemas.openxmlformats.org/officeDocument/2006/relationships/font" Target="fonts/font6.fntdata"/><Relationship Id="rId70" Type="http://schemas.openxmlformats.org/officeDocument/2006/relationships/font" Target="fonts/font7.fntdata"/><Relationship Id="rId71" Type="http://schemas.openxmlformats.org/officeDocument/2006/relationships/font" Target="fonts/font8.fntdata"/><Relationship Id="rId72" Type="http://schemas.openxmlformats.org/officeDocument/2006/relationships/font" Target="fonts/font9.fntdata"/><Relationship Id="rId73" Type="http://schemas.openxmlformats.org/officeDocument/2006/relationships/font" Target="fonts/font10.fntdata"/><Relationship Id="rId74" Type="http://schemas.openxmlformats.org/officeDocument/2006/relationships/font" Target="fonts/font11.fntdata"/><Relationship Id="rId75" Type="http://schemas.openxmlformats.org/officeDocument/2006/relationships/font" Target="fonts/font12.fntdata"/><Relationship Id="rId76" Type="http://schemas.openxmlformats.org/officeDocument/2006/relationships/font" Target="fonts/font13.fntdata"/><Relationship Id="rId77" Type="http://schemas.openxmlformats.org/officeDocument/2006/relationships/font" Target="fonts/font14.fntdata"/><Relationship Id="rId78" Type="http://schemas.openxmlformats.org/officeDocument/2006/relationships/font" Target="fonts/font15.fntdata"/><Relationship Id="rId79" Type="http://schemas.openxmlformats.org/officeDocument/2006/relationships/font" Target="fonts/font16.fntdata"/><Relationship Id="rId80" Type="http://schemas.openxmlformats.org/officeDocument/2006/relationships/font" Target="fonts/font17.fntdata"/><Relationship Id="rId81" Type="http://customschemas.google.com/relationships/presentationmetadata" Target="metadata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2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4469" y="-46300"/>
            <a:ext cx="4095532" cy="4188176"/>
          </a:xfrm>
          <a:prstGeom prst="round2SameRect">
            <a:avLst>
              <a:gd name="adj1" fmla="val 0"/>
              <a:gd name="adj2" fmla="val 12481"/>
            </a:avLst>
          </a:prstGeom>
          <a:solidFill>
            <a:schemeClr val="tx2"/>
          </a:solidFill>
        </p:spPr>
        <p:txBody>
          <a:bodyPr/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034748"/>
            <a:ext cx="3779308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250825" y="1884461"/>
            <a:ext cx="3779308" cy="183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2800" b="1">
                <a:solidFill>
                  <a:schemeClr val="bg2"/>
                </a:solidFill>
                <a:latin typeface="+mj-lt"/>
                <a:ea typeface="FUTURA MEDIUM" panose="020B0602020204020303" pitchFamily="34" charset="-79"/>
                <a:cs typeface="FUTURA MEDIUM" panose="020B0602020204020303" pitchFamily="34" charset="-79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6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bg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251304" y="431658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4251304" y="389004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4251304" y="346351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251304" y="303697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251304" y="261044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4251304" y="218390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4251304" y="1757372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4251304" y="133083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252332" y="904302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252332" y="478800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chemeClr val="bg2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57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316925" y="3429121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31690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71075" y="34291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105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16775" y="15132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16750" y="984295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2972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2970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47142"/>
            <a:ext cx="70257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>
                    <a:alpha val="99000"/>
                  </a:schemeClr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3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bg>
      <p:bgPr>
        <a:solidFill>
          <a:schemeClr val="bg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1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4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5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2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12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59679" y="2669525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59679" y="2039492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74447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74447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89216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89216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985" y="2673447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985" y="2043415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4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>
  <p:cSld name="Process / Funnel / 4 Items / Option A">
    <p:bg>
      <p:bgPr>
        <a:solidFill>
          <a:schemeClr val="tx2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17">
            <a:extLst>
              <a:ext uri="{FF2B5EF4-FFF2-40B4-BE49-F238E27FC236}">
                <a16:creationId xmlns:a16="http://schemas.microsoft.com/office/drawing/2014/main" id="{950454E2-C7F5-61E0-2BAB-0C273248BA6F}"/>
              </a:ext>
            </a:extLst>
          </p:cNvPr>
          <p:cNvSpPr/>
          <p:nvPr userDrawn="1"/>
        </p:nvSpPr>
        <p:spPr>
          <a:xfrm>
            <a:off x="-775854" y="-74250"/>
            <a:ext cx="2493490" cy="5292000"/>
          </a:xfrm>
          <a:custGeom>
            <a:avLst/>
            <a:gdLst>
              <a:gd name="csX0" fmla="*/ 2493491 w 2493490"/>
              <a:gd name="csY0" fmla="*/ 856819 h 5142104"/>
              <a:gd name="csX1" fmla="*/ 2096322 w 2493490"/>
              <a:gd name="csY1" fmla="*/ 428384 h 5142104"/>
              <a:gd name="csX2" fmla="*/ 2493491 w 2493490"/>
              <a:gd name="csY2" fmla="*/ 0 h 5142104"/>
              <a:gd name="csX3" fmla="*/ 1113517 w 2493490"/>
              <a:gd name="csY3" fmla="*/ 0 h 5142104"/>
              <a:gd name="csX4" fmla="*/ 0 w 2493490"/>
              <a:gd name="csY4" fmla="*/ 0 h 5142104"/>
              <a:gd name="csX5" fmla="*/ 397169 w 2493490"/>
              <a:gd name="csY5" fmla="*/ 428616 h 5142104"/>
              <a:gd name="csX6" fmla="*/ 0 w 2493490"/>
              <a:gd name="csY6" fmla="*/ 857233 h 5142104"/>
              <a:gd name="csX7" fmla="*/ 397169 w 2493490"/>
              <a:gd name="csY7" fmla="*/ 1285798 h 5142104"/>
              <a:gd name="csX8" fmla="*/ 0 w 2493490"/>
              <a:gd name="csY8" fmla="*/ 1714336 h 5142104"/>
              <a:gd name="csX9" fmla="*/ 397169 w 2493490"/>
              <a:gd name="csY9" fmla="*/ 2142875 h 5142104"/>
              <a:gd name="csX10" fmla="*/ 0 w 2493490"/>
              <a:gd name="csY10" fmla="*/ 2571414 h 5142104"/>
              <a:gd name="csX11" fmla="*/ 397169 w 2493490"/>
              <a:gd name="csY11" fmla="*/ 2999901 h 5142104"/>
              <a:gd name="csX12" fmla="*/ 0 w 2493490"/>
              <a:gd name="csY12" fmla="*/ 3428363 h 5142104"/>
              <a:gd name="csX13" fmla="*/ 397169 w 2493490"/>
              <a:gd name="csY13" fmla="*/ 3856798 h 5142104"/>
              <a:gd name="csX14" fmla="*/ 0 w 2493490"/>
              <a:gd name="csY14" fmla="*/ 4285285 h 5142104"/>
              <a:gd name="csX15" fmla="*/ 397169 w 2493490"/>
              <a:gd name="csY15" fmla="*/ 4713721 h 5142104"/>
              <a:gd name="csX16" fmla="*/ 0 w 2493490"/>
              <a:gd name="csY16" fmla="*/ 5142105 h 5142104"/>
              <a:gd name="csX17" fmla="*/ 1379974 w 2493490"/>
              <a:gd name="csY17" fmla="*/ 5142105 h 5142104"/>
              <a:gd name="csX18" fmla="*/ 2493491 w 2493490"/>
              <a:gd name="csY18" fmla="*/ 5142105 h 5142104"/>
              <a:gd name="csX19" fmla="*/ 2096322 w 2493490"/>
              <a:gd name="csY19" fmla="*/ 4713488 h 5142104"/>
              <a:gd name="csX20" fmla="*/ 2493491 w 2493490"/>
              <a:gd name="csY20" fmla="*/ 4284872 h 5142104"/>
              <a:gd name="csX21" fmla="*/ 2096322 w 2493490"/>
              <a:gd name="csY21" fmla="*/ 3856307 h 5142104"/>
              <a:gd name="csX22" fmla="*/ 2493491 w 2493490"/>
              <a:gd name="csY22" fmla="*/ 3427768 h 5142104"/>
              <a:gd name="csX23" fmla="*/ 2096322 w 2493490"/>
              <a:gd name="csY23" fmla="*/ 2999229 h 5142104"/>
              <a:gd name="csX24" fmla="*/ 2493491 w 2493490"/>
              <a:gd name="csY24" fmla="*/ 2570690 h 5142104"/>
              <a:gd name="csX25" fmla="*/ 2096322 w 2493490"/>
              <a:gd name="csY25" fmla="*/ 2142203 h 5142104"/>
              <a:gd name="csX26" fmla="*/ 2493491 w 2493490"/>
              <a:gd name="csY26" fmla="*/ 1713742 h 5142104"/>
              <a:gd name="csX27" fmla="*/ 2096322 w 2493490"/>
              <a:gd name="csY27" fmla="*/ 1285306 h 5142104"/>
              <a:gd name="csX28" fmla="*/ 2493491 w 2493490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3490" h="5142104">
                <a:moveTo>
                  <a:pt x="2493491" y="856819"/>
                </a:moveTo>
                <a:cubicBezTo>
                  <a:pt x="2493491" y="642602"/>
                  <a:pt x="2096322" y="642602"/>
                  <a:pt x="2096322" y="428384"/>
                </a:cubicBezTo>
                <a:cubicBezTo>
                  <a:pt x="2096322" y="214192"/>
                  <a:pt x="2493491" y="214192"/>
                  <a:pt x="2493491" y="0"/>
                </a:cubicBezTo>
                <a:lnTo>
                  <a:pt x="1113517" y="0"/>
                </a:lnTo>
                <a:lnTo>
                  <a:pt x="0" y="0"/>
                </a:lnTo>
                <a:cubicBezTo>
                  <a:pt x="0" y="214321"/>
                  <a:pt x="397169" y="214321"/>
                  <a:pt x="397169" y="428616"/>
                </a:cubicBezTo>
                <a:cubicBezTo>
                  <a:pt x="397169" y="642912"/>
                  <a:pt x="0" y="642912"/>
                  <a:pt x="0" y="857233"/>
                </a:cubicBezTo>
                <a:cubicBezTo>
                  <a:pt x="0" y="1071502"/>
                  <a:pt x="397169" y="1071502"/>
                  <a:pt x="397169" y="1285798"/>
                </a:cubicBezTo>
                <a:cubicBezTo>
                  <a:pt x="397169" y="1500067"/>
                  <a:pt x="0" y="1500067"/>
                  <a:pt x="0" y="1714336"/>
                </a:cubicBezTo>
                <a:cubicBezTo>
                  <a:pt x="0" y="1928606"/>
                  <a:pt x="397169" y="1928606"/>
                  <a:pt x="397169" y="2142875"/>
                </a:cubicBezTo>
                <a:cubicBezTo>
                  <a:pt x="397169" y="2357145"/>
                  <a:pt x="0" y="2357145"/>
                  <a:pt x="0" y="2571414"/>
                </a:cubicBezTo>
                <a:cubicBezTo>
                  <a:pt x="0" y="2785658"/>
                  <a:pt x="397169" y="2785658"/>
                  <a:pt x="397169" y="2999901"/>
                </a:cubicBezTo>
                <a:cubicBezTo>
                  <a:pt x="397169" y="3214145"/>
                  <a:pt x="0" y="3214145"/>
                  <a:pt x="0" y="3428363"/>
                </a:cubicBezTo>
                <a:cubicBezTo>
                  <a:pt x="0" y="3642580"/>
                  <a:pt x="397169" y="3642580"/>
                  <a:pt x="397169" y="3856798"/>
                </a:cubicBezTo>
                <a:cubicBezTo>
                  <a:pt x="397169" y="4071042"/>
                  <a:pt x="0" y="4071042"/>
                  <a:pt x="0" y="4285285"/>
                </a:cubicBezTo>
                <a:cubicBezTo>
                  <a:pt x="0" y="4499503"/>
                  <a:pt x="397169" y="4499503"/>
                  <a:pt x="397169" y="4713721"/>
                </a:cubicBezTo>
                <a:cubicBezTo>
                  <a:pt x="397169" y="4927913"/>
                  <a:pt x="0" y="4927913"/>
                  <a:pt x="0" y="5142105"/>
                </a:cubicBezTo>
                <a:lnTo>
                  <a:pt x="1379974" y="5142105"/>
                </a:lnTo>
                <a:lnTo>
                  <a:pt x="2493491" y="5142105"/>
                </a:lnTo>
                <a:cubicBezTo>
                  <a:pt x="2493491" y="4927784"/>
                  <a:pt x="2096322" y="4927784"/>
                  <a:pt x="2096322" y="4713488"/>
                </a:cubicBezTo>
                <a:cubicBezTo>
                  <a:pt x="2096322" y="4499167"/>
                  <a:pt x="2493491" y="4499167"/>
                  <a:pt x="2493491" y="4284872"/>
                </a:cubicBezTo>
                <a:cubicBezTo>
                  <a:pt x="2493491" y="4070602"/>
                  <a:pt x="2096322" y="4070602"/>
                  <a:pt x="2096322" y="3856307"/>
                </a:cubicBezTo>
                <a:cubicBezTo>
                  <a:pt x="2096322" y="3642037"/>
                  <a:pt x="2493491" y="3642037"/>
                  <a:pt x="2493491" y="3427768"/>
                </a:cubicBezTo>
                <a:cubicBezTo>
                  <a:pt x="2493491" y="3213499"/>
                  <a:pt x="2096322" y="3213499"/>
                  <a:pt x="2096322" y="2999229"/>
                </a:cubicBezTo>
                <a:cubicBezTo>
                  <a:pt x="2096322" y="2784960"/>
                  <a:pt x="2493491" y="2784960"/>
                  <a:pt x="2493491" y="2570690"/>
                </a:cubicBezTo>
                <a:cubicBezTo>
                  <a:pt x="2493491" y="2356447"/>
                  <a:pt x="2096322" y="2356447"/>
                  <a:pt x="2096322" y="2142203"/>
                </a:cubicBezTo>
                <a:cubicBezTo>
                  <a:pt x="2096322" y="1927960"/>
                  <a:pt x="2493491" y="1927960"/>
                  <a:pt x="2493491" y="1713742"/>
                </a:cubicBezTo>
                <a:cubicBezTo>
                  <a:pt x="2493491" y="1499524"/>
                  <a:pt x="2096322" y="1499524"/>
                  <a:pt x="2096322" y="1285306"/>
                </a:cubicBezTo>
                <a:cubicBezTo>
                  <a:pt x="2096322" y="1071063"/>
                  <a:pt x="2493491" y="1071063"/>
                  <a:pt x="2493491" y="856819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8272" cap="flat">
            <a:noFill/>
            <a:prstDash val="solid"/>
            <a:miter/>
          </a:ln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52800" y="894083"/>
            <a:ext cx="4440375" cy="3763920"/>
            <a:chOff x="3913318" y="729491"/>
            <a:chExt cx="4440375" cy="3763920"/>
          </a:xfrm>
        </p:grpSpPr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2"/>
            </a:solidFill>
            <a:ln w="3931" cap="flat">
              <a:noFill/>
              <a:prstDash val="solid"/>
              <a:miter/>
            </a:ln>
          </p:spPr>
          <p:txBody>
            <a:bodyPr/>
            <a:lstStyle/>
            <a:p>
              <a:endParaRPr lang="en-UA" dirty="0"/>
            </a:p>
          </p:txBody>
        </p:sp>
        <p:sp>
          <p:nvSpPr>
            <p:cNvPr id="20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7" cap="flat">
              <a:noFill/>
              <a:prstDash val="solid"/>
              <a:miter/>
            </a:ln>
          </p:spPr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2"/>
            </a:solidFill>
            <a:ln w="3928" cap="flat">
              <a:noFill/>
              <a:prstDash val="solid"/>
              <a:miter/>
            </a:ln>
          </p:spPr>
        </p:sp>
        <p:sp>
          <p:nvSpPr>
            <p:cNvPr id="19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21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5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582353" y="3542287"/>
            <a:ext cx="3190689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9" name="Item 4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774068" y="4087786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9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582353" y="2905662"/>
            <a:ext cx="3190689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20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609233" y="3190634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1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582353" y="2269037"/>
            <a:ext cx="3190689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8" name="Item 2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390173" y="2402317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05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582353" y="1632412"/>
            <a:ext cx="3190689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7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5399456" y="1597665"/>
            <a:ext cx="24918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313225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ACF53E2-5C72-0B94-097E-33B66987A232}"/>
              </a:ext>
            </a:extLst>
          </p:cNvPr>
          <p:cNvCxnSpPr>
            <a:cxnSpLocks/>
          </p:cNvCxnSpPr>
          <p:nvPr userDrawn="1"/>
        </p:nvCxnSpPr>
        <p:spPr>
          <a:xfrm>
            <a:off x="374402" y="1592798"/>
            <a:ext cx="342485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3B7DA3F-0D48-7E2B-0C01-19A29CC9C8CA}"/>
              </a:ext>
            </a:extLst>
          </p:cNvPr>
          <p:cNvCxnSpPr>
            <a:cxnSpLocks/>
          </p:cNvCxnSpPr>
          <p:nvPr userDrawn="1"/>
        </p:nvCxnSpPr>
        <p:spPr>
          <a:xfrm>
            <a:off x="374402" y="2245940"/>
            <a:ext cx="342485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024D04D-291E-666E-B919-6AC285310D83}"/>
              </a:ext>
            </a:extLst>
          </p:cNvPr>
          <p:cNvCxnSpPr>
            <a:cxnSpLocks/>
          </p:cNvCxnSpPr>
          <p:nvPr userDrawn="1"/>
        </p:nvCxnSpPr>
        <p:spPr>
          <a:xfrm>
            <a:off x="374402" y="2875332"/>
            <a:ext cx="342485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A7FFF5-802A-B0BF-EF86-F0DB0459ACC1}"/>
              </a:ext>
            </a:extLst>
          </p:cNvPr>
          <p:cNvCxnSpPr>
            <a:cxnSpLocks/>
          </p:cNvCxnSpPr>
          <p:nvPr userDrawn="1"/>
        </p:nvCxnSpPr>
        <p:spPr>
          <a:xfrm>
            <a:off x="374402" y="3516599"/>
            <a:ext cx="342485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1">
            <a:extLst>
              <a:ext uri="{FF2B5EF4-FFF2-40B4-BE49-F238E27FC236}">
                <a16:creationId xmlns:a16="http://schemas.microsoft.com/office/drawing/2014/main" id="{8C7C14BE-09AB-1578-415B-1E216EDD2AD3}"/>
              </a:ext>
            </a:extLst>
          </p:cNvPr>
          <p:cNvSpPr/>
          <p:nvPr/>
        </p:nvSpPr>
        <p:spPr>
          <a:xfrm>
            <a:off x="152400" y="12890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2"/>
          </a:solidFill>
          <a:ln w="4963" cap="flat">
            <a:noFill/>
            <a:prstDash val="solid"/>
            <a:miter/>
          </a:ln>
        </p:spPr>
      </p:sp>
      <p:sp>
        <p:nvSpPr>
          <p:cNvPr id="14" name="Graphic 1">
            <a:extLst>
              <a:ext uri="{FF2B5EF4-FFF2-40B4-BE49-F238E27FC236}">
                <a16:creationId xmlns:a16="http://schemas.microsoft.com/office/drawing/2014/main" id="{64D35AD1-3010-2215-CEF3-9B7B6C7B8F66}"/>
              </a:ext>
            </a:extLst>
          </p:cNvPr>
          <p:cNvSpPr/>
          <p:nvPr/>
        </p:nvSpPr>
        <p:spPr>
          <a:xfrm>
            <a:off x="152400" y="19494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3"/>
          </a:solidFill>
          <a:ln w="4963" cap="flat">
            <a:noFill/>
            <a:prstDash val="solid"/>
            <a:miter/>
          </a:ln>
        </p:spPr>
      </p:sp>
      <p:sp>
        <p:nvSpPr>
          <p:cNvPr id="10" name="Graphic 20">
            <a:extLst>
              <a:ext uri="{FF2B5EF4-FFF2-40B4-BE49-F238E27FC236}">
                <a16:creationId xmlns:a16="http://schemas.microsoft.com/office/drawing/2014/main" id="{6FE3B938-CE4E-9348-F078-3EA4C95C1D8E}"/>
              </a:ext>
            </a:extLst>
          </p:cNvPr>
          <p:cNvSpPr/>
          <p:nvPr/>
        </p:nvSpPr>
        <p:spPr>
          <a:xfrm>
            <a:off x="152400" y="25717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1"/>
          </a:solidFill>
          <a:ln w="4963" cap="flat">
            <a:noFill/>
            <a:prstDash val="solid"/>
            <a:miter/>
          </a:ln>
        </p:spPr>
      </p:sp>
      <p:sp>
        <p:nvSpPr>
          <p:cNvPr id="6" name="Graphic 22">
            <a:extLst>
              <a:ext uri="{FF2B5EF4-FFF2-40B4-BE49-F238E27FC236}">
                <a16:creationId xmlns:a16="http://schemas.microsoft.com/office/drawing/2014/main" id="{65D940A3-2723-CB56-499F-B845AD15A31E}"/>
              </a:ext>
            </a:extLst>
          </p:cNvPr>
          <p:cNvSpPr/>
          <p:nvPr/>
        </p:nvSpPr>
        <p:spPr>
          <a:xfrm>
            <a:off x="152400" y="32194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5"/>
          </a:solidFill>
          <a:ln w="4963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bg>
      <p:bgPr>
        <a:solidFill>
          <a:schemeClr val="bg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74189"/>
            <a:ext cx="7337169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4 Items / Option A">
  <p:cSld name="Frameworks / Pyramid / 4 Items / Option A">
    <p:bg>
      <p:bgPr>
        <a:solidFill>
          <a:schemeClr val="tx2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21">
            <a:extLst>
              <a:ext uri="{FF2B5EF4-FFF2-40B4-BE49-F238E27FC236}">
                <a16:creationId xmlns:a16="http://schemas.microsoft.com/office/drawing/2014/main" id="{E56D043A-B257-C60E-7ED3-77CD0529E966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248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2" name="Item 4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8" y="1022080"/>
            <a:ext cx="4856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1" name="Item 4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8" y="1237470"/>
            <a:ext cx="4856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8" y="2157326"/>
            <a:ext cx="4856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4" name="Item 3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8" y="1931545"/>
            <a:ext cx="4856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6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034948" y="3049693"/>
            <a:ext cx="4856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6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034948" y="2834303"/>
            <a:ext cx="4856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5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8" y="3981888"/>
            <a:ext cx="4856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6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8" y="3766498"/>
            <a:ext cx="4856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234650" y="933573"/>
            <a:ext cx="3376835" cy="3663261"/>
            <a:chOff x="234650" y="756875"/>
            <a:chExt cx="3376835" cy="3663261"/>
          </a:xfrm>
        </p:grpSpPr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4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3"/>
            </a:solidFill>
            <a:ln w="3804" cap="flat">
              <a:noFill/>
              <a:prstDash val="solid"/>
              <a:miter/>
            </a:ln>
          </p:spPr>
        </p:sp>
        <p:sp>
          <p:nvSpPr>
            <p:cNvPr id="8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2"/>
            </a:solidFill>
            <a:ln w="3810" cap="flat">
              <a:noFill/>
              <a:prstDash val="solid"/>
              <a:miter/>
            </a:ln>
          </p:spPr>
        </p:sp>
        <p:sp>
          <p:nvSpPr>
            <p:cNvPr id="12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4"/>
            </a:solidFill>
            <a:ln w="3828" cap="flat">
              <a:noFill/>
              <a:prstDash val="solid"/>
              <a:miter/>
            </a:ln>
          </p:spPr>
        </p:sp>
      </p:grpSp>
      <p:sp>
        <p:nvSpPr>
          <p:cNvPr id="25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7400929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451C63F-8CA9-FAA8-77BF-0D346477BC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240652"/>
            <a:ext cx="2016000" cy="0"/>
          </a:xfrm>
          <a:prstGeom prst="line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4F0D94D-33C8-E9B0-EF30-0AD706EE42DB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136618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3279BA2-1FE3-8BBB-8244-0B5FE52E493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071889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9FD16A6-3123-8B1B-E47A-89D7E268EE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4025366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59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101.xml"/><Relationship Id="rId45" Type="http://schemas.openxmlformats.org/officeDocument/2006/relationships/slideLayout" Target="../slideLayouts/slideLayout103.xml"/><Relationship Id="rId6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78" r:id="rId13"/>
    <p:sldLayoutId id="2147484882" r:id="rId17"/>
    <p:sldLayoutId id="2147484891" r:id="rId26"/>
    <p:sldLayoutId id="2147484908" r:id="rId43"/>
    <p:sldLayoutId id="2147484910" r:id="rId4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6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17387" r="17387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 teacher introduction and guide to curriculum, routines, and communication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3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0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Communication &amp; How to Help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Daily Schedule &amp; Important Dates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Curriculum Highlights &amp; Goals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Classroom Philosophy &amp; Values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About Me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Welcome to [Grade/Subject]!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Look for a friendly photo in our scrapbook-style frame—let’s capture our first moments in class!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Scrapbook-style photo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Today we’ll go over what to expect, where to find key classroom information, and how we’ll start the year together.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Today’s expectations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We’re kicking off the year with a quick orientation to help families and students get started strong.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Back-to-school orientation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[Teacher Name], [Role] — Room [Number]. I’m here to support every student and partner with families throughout the year.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Teacher and classroom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Welcome to our classroom! I’m excited to meet you and help you learn, grow, and feel confident this year.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Welcome message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Welcome to [Grade/Subject]!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I have a pet or family detail that makes me feel more grounded and approachable. Sharing it helps students see me as real and builds warmer classroom relationships.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Personal detail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In my free time, I enjoy hobbies that help me connect with students and families. These interests keep me energized and let me relate to what matters outside of school.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Family connections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I’ve taught for several years, and each year has shaped how I support learners. Students’ questions and progress have taught me what works best in the classroom.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Years teaching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My education and professional training support my classroom work, from subject knowledge to effective instructional strategies. These credentials help ensure I plan with purpose and deliver with consistency.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Credentials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I teach by making lessons clear, engaging, and student-centered. My focus is building strong foundational skills while encouraging curiosity, confidence, and respectful collaboration.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Teaching approach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About 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Freeform: Shape 21">
            <a:extLst>
              <a:ext uri="{FF2B5EF4-FFF2-40B4-BE49-F238E27FC236}">
                <a16:creationId xmlns:a16="http://schemas.microsoft.com/office/drawing/2014/main" id="{E56D043A-B257-C60E-7ED3-77CD0529E966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grpSp>
        <p:nvGrpSpPr>
          <p:cNvPr id="14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234650" y="933573"/>
            <a:ext cx="3376835" cy="3663261"/>
            <a:chOff x="234650" y="756875"/>
            <a:chExt cx="3376835" cy="3663261"/>
          </a:xfrm>
        </p:grpSpPr>
        <p:sp>
          <p:nvSpPr>
            <p:cNvPr id="15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16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3"/>
            </a:solidFill>
            <a:ln w="3804" cap="flat">
              <a:noFill/>
              <a:prstDash val="solid"/>
              <a:miter/>
            </a:ln>
          </p:spPr>
        </p:sp>
        <p:sp>
          <p:nvSpPr>
            <p:cNvPr id="17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2"/>
            </a:solidFill>
            <a:ln w="3810" cap="flat">
              <a:noFill/>
              <a:prstDash val="solid"/>
              <a:miter/>
            </a:ln>
          </p:spPr>
        </p:sp>
        <p:sp>
          <p:nvSpPr>
            <p:cNvPr id="18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4"/>
            </a:solidFill>
            <a:ln w="3828" cap="flat">
              <a:noFill/>
              <a:prstDash val="solid"/>
              <a:miter/>
            </a:ln>
          </p:spPr>
        </p:sp>
      </p:grpSp>
      <p:cxnSp>
        <p:nvCxnSpPr>
          <p:cNvPr id="19" name="Прямая соединительная линия 5">
            <a:extLst>
              <a:ext uri="{FF2B5EF4-FFF2-40B4-BE49-F238E27FC236}">
                <a16:creationId xmlns:a16="http://schemas.microsoft.com/office/drawing/2014/main" id="{D451C63F-8CA9-FAA8-77BF-0D346477BC5E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240652"/>
            <a:ext cx="2016000" cy="0"/>
          </a:xfrm>
          <a:prstGeom prst="line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0">
            <a:extLst>
              <a:ext uri="{FF2B5EF4-FFF2-40B4-BE49-F238E27FC236}">
                <a16:creationId xmlns:a16="http://schemas.microsoft.com/office/drawing/2014/main" id="{B4F0D94D-33C8-E9B0-EF30-0AD706EE42DB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136618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12">
            <a:extLst>
              <a:ext uri="{FF2B5EF4-FFF2-40B4-BE49-F238E27FC236}">
                <a16:creationId xmlns:a16="http://schemas.microsoft.com/office/drawing/2014/main" id="{E3279BA2-1FE3-8BBB-8244-0B5FE52E493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071889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14">
            <a:extLst>
              <a:ext uri="{FF2B5EF4-FFF2-40B4-BE49-F238E27FC236}">
                <a16:creationId xmlns:a16="http://schemas.microsoft.com/office/drawing/2014/main" id="{39FD16A6-3123-8B1B-E47A-89D7E268EE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4025366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Classroom expectations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Simple routines for learning and behavior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Kind choices, clear boundaries, and shared accountability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Mutual respect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Students feel seen, heard, and supported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Safety and belonging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Effort, practice, and reflection come first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Growth mindset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Classroom Philosophy &amp; Values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Curriculum Highlights &amp; Goals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989191"/>
          <a:ext cx="8684396" cy="2552630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894798"/>
                <a:gridCol w="2894798"/>
                <a:gridCol w="2894800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Subject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Quarter Focus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Learning Goals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Reading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Comprehension and skills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Build vocabulary, fluency, and understanding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Math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Concepts and problem solving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Reason, model, and master grade-level skills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Science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Inquiry and investigations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Ask questions, observe patterns, and explain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Social Studies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Community and civics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Connect history and culture to real life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6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7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8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19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20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Upcoming tests, field trips, and holiday breaks are scheduled on specific dates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Important dates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After school, students complete a quick review, reflect on the day, and follow homework expectations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Afternoon wrap-up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Learning time follows a set sequence: reading, math, science, and social studies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Learning blocks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Students arrive and go to the designated area, then begin the first activity right away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Morning arrival routine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Daily Schedule &amp; Important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raphic 17">
            <a:extLst>
              <a:ext uri="{FF2B5EF4-FFF2-40B4-BE49-F238E27FC236}">
                <a16:creationId xmlns:a16="http://schemas.microsoft.com/office/drawing/2014/main" id="{950454E2-C7F5-61E0-2BAB-0C273248BA6F}"/>
              </a:ext>
            </a:extLst>
          </p:cNvPr>
          <p:cNvSpPr/>
          <p:nvPr userDrawn="1"/>
        </p:nvSpPr>
        <p:spPr>
          <a:xfrm>
            <a:off x="-775854" y="-74250"/>
            <a:ext cx="2493490" cy="5292000"/>
          </a:xfrm>
          <a:custGeom>
            <a:avLst/>
            <a:gdLst>
              <a:gd name="csX0" fmla="*/ 2493491 w 2493490"/>
              <a:gd name="csY0" fmla="*/ 856819 h 5142104"/>
              <a:gd name="csX1" fmla="*/ 2096322 w 2493490"/>
              <a:gd name="csY1" fmla="*/ 428384 h 5142104"/>
              <a:gd name="csX2" fmla="*/ 2493491 w 2493490"/>
              <a:gd name="csY2" fmla="*/ 0 h 5142104"/>
              <a:gd name="csX3" fmla="*/ 1113517 w 2493490"/>
              <a:gd name="csY3" fmla="*/ 0 h 5142104"/>
              <a:gd name="csX4" fmla="*/ 0 w 2493490"/>
              <a:gd name="csY4" fmla="*/ 0 h 5142104"/>
              <a:gd name="csX5" fmla="*/ 397169 w 2493490"/>
              <a:gd name="csY5" fmla="*/ 428616 h 5142104"/>
              <a:gd name="csX6" fmla="*/ 0 w 2493490"/>
              <a:gd name="csY6" fmla="*/ 857233 h 5142104"/>
              <a:gd name="csX7" fmla="*/ 397169 w 2493490"/>
              <a:gd name="csY7" fmla="*/ 1285798 h 5142104"/>
              <a:gd name="csX8" fmla="*/ 0 w 2493490"/>
              <a:gd name="csY8" fmla="*/ 1714336 h 5142104"/>
              <a:gd name="csX9" fmla="*/ 397169 w 2493490"/>
              <a:gd name="csY9" fmla="*/ 2142875 h 5142104"/>
              <a:gd name="csX10" fmla="*/ 0 w 2493490"/>
              <a:gd name="csY10" fmla="*/ 2571414 h 5142104"/>
              <a:gd name="csX11" fmla="*/ 397169 w 2493490"/>
              <a:gd name="csY11" fmla="*/ 2999901 h 5142104"/>
              <a:gd name="csX12" fmla="*/ 0 w 2493490"/>
              <a:gd name="csY12" fmla="*/ 3428363 h 5142104"/>
              <a:gd name="csX13" fmla="*/ 397169 w 2493490"/>
              <a:gd name="csY13" fmla="*/ 3856798 h 5142104"/>
              <a:gd name="csX14" fmla="*/ 0 w 2493490"/>
              <a:gd name="csY14" fmla="*/ 4285285 h 5142104"/>
              <a:gd name="csX15" fmla="*/ 397169 w 2493490"/>
              <a:gd name="csY15" fmla="*/ 4713721 h 5142104"/>
              <a:gd name="csX16" fmla="*/ 0 w 2493490"/>
              <a:gd name="csY16" fmla="*/ 5142105 h 5142104"/>
              <a:gd name="csX17" fmla="*/ 1379974 w 2493490"/>
              <a:gd name="csY17" fmla="*/ 5142105 h 5142104"/>
              <a:gd name="csX18" fmla="*/ 2493491 w 2493490"/>
              <a:gd name="csY18" fmla="*/ 5142105 h 5142104"/>
              <a:gd name="csX19" fmla="*/ 2096322 w 2493490"/>
              <a:gd name="csY19" fmla="*/ 4713488 h 5142104"/>
              <a:gd name="csX20" fmla="*/ 2493491 w 2493490"/>
              <a:gd name="csY20" fmla="*/ 4284872 h 5142104"/>
              <a:gd name="csX21" fmla="*/ 2096322 w 2493490"/>
              <a:gd name="csY21" fmla="*/ 3856307 h 5142104"/>
              <a:gd name="csX22" fmla="*/ 2493491 w 2493490"/>
              <a:gd name="csY22" fmla="*/ 3427768 h 5142104"/>
              <a:gd name="csX23" fmla="*/ 2096322 w 2493490"/>
              <a:gd name="csY23" fmla="*/ 2999229 h 5142104"/>
              <a:gd name="csX24" fmla="*/ 2493491 w 2493490"/>
              <a:gd name="csY24" fmla="*/ 2570690 h 5142104"/>
              <a:gd name="csX25" fmla="*/ 2096322 w 2493490"/>
              <a:gd name="csY25" fmla="*/ 2142203 h 5142104"/>
              <a:gd name="csX26" fmla="*/ 2493491 w 2493490"/>
              <a:gd name="csY26" fmla="*/ 1713742 h 5142104"/>
              <a:gd name="csX27" fmla="*/ 2096322 w 2493490"/>
              <a:gd name="csY27" fmla="*/ 1285306 h 5142104"/>
              <a:gd name="csX28" fmla="*/ 2493491 w 2493490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3490" h="5142104">
                <a:moveTo>
                  <a:pt x="2493491" y="856819"/>
                </a:moveTo>
                <a:cubicBezTo>
                  <a:pt x="2493491" y="642602"/>
                  <a:pt x="2096322" y="642602"/>
                  <a:pt x="2096322" y="428384"/>
                </a:cubicBezTo>
                <a:cubicBezTo>
                  <a:pt x="2096322" y="214192"/>
                  <a:pt x="2493491" y="214192"/>
                  <a:pt x="2493491" y="0"/>
                </a:cubicBezTo>
                <a:lnTo>
                  <a:pt x="1113517" y="0"/>
                </a:lnTo>
                <a:lnTo>
                  <a:pt x="0" y="0"/>
                </a:lnTo>
                <a:cubicBezTo>
                  <a:pt x="0" y="214321"/>
                  <a:pt x="397169" y="214321"/>
                  <a:pt x="397169" y="428616"/>
                </a:cubicBezTo>
                <a:cubicBezTo>
                  <a:pt x="397169" y="642912"/>
                  <a:pt x="0" y="642912"/>
                  <a:pt x="0" y="857233"/>
                </a:cubicBezTo>
                <a:cubicBezTo>
                  <a:pt x="0" y="1071502"/>
                  <a:pt x="397169" y="1071502"/>
                  <a:pt x="397169" y="1285798"/>
                </a:cubicBezTo>
                <a:cubicBezTo>
                  <a:pt x="397169" y="1500067"/>
                  <a:pt x="0" y="1500067"/>
                  <a:pt x="0" y="1714336"/>
                </a:cubicBezTo>
                <a:cubicBezTo>
                  <a:pt x="0" y="1928606"/>
                  <a:pt x="397169" y="1928606"/>
                  <a:pt x="397169" y="2142875"/>
                </a:cubicBezTo>
                <a:cubicBezTo>
                  <a:pt x="397169" y="2357145"/>
                  <a:pt x="0" y="2357145"/>
                  <a:pt x="0" y="2571414"/>
                </a:cubicBezTo>
                <a:cubicBezTo>
                  <a:pt x="0" y="2785658"/>
                  <a:pt x="397169" y="2785658"/>
                  <a:pt x="397169" y="2999901"/>
                </a:cubicBezTo>
                <a:cubicBezTo>
                  <a:pt x="397169" y="3214145"/>
                  <a:pt x="0" y="3214145"/>
                  <a:pt x="0" y="3428363"/>
                </a:cubicBezTo>
                <a:cubicBezTo>
                  <a:pt x="0" y="3642580"/>
                  <a:pt x="397169" y="3642580"/>
                  <a:pt x="397169" y="3856798"/>
                </a:cubicBezTo>
                <a:cubicBezTo>
                  <a:pt x="397169" y="4071042"/>
                  <a:pt x="0" y="4071042"/>
                  <a:pt x="0" y="4285285"/>
                </a:cubicBezTo>
                <a:cubicBezTo>
                  <a:pt x="0" y="4499503"/>
                  <a:pt x="397169" y="4499503"/>
                  <a:pt x="397169" y="4713721"/>
                </a:cubicBezTo>
                <a:cubicBezTo>
                  <a:pt x="397169" y="4927913"/>
                  <a:pt x="0" y="4927913"/>
                  <a:pt x="0" y="5142105"/>
                </a:cubicBezTo>
                <a:lnTo>
                  <a:pt x="1379974" y="5142105"/>
                </a:lnTo>
                <a:lnTo>
                  <a:pt x="2493491" y="5142105"/>
                </a:lnTo>
                <a:cubicBezTo>
                  <a:pt x="2493491" y="4927784"/>
                  <a:pt x="2096322" y="4927784"/>
                  <a:pt x="2096322" y="4713488"/>
                </a:cubicBezTo>
                <a:cubicBezTo>
                  <a:pt x="2096322" y="4499167"/>
                  <a:pt x="2493491" y="4499167"/>
                  <a:pt x="2493491" y="4284872"/>
                </a:cubicBezTo>
                <a:cubicBezTo>
                  <a:pt x="2493491" y="4070602"/>
                  <a:pt x="2096322" y="4070602"/>
                  <a:pt x="2096322" y="3856307"/>
                </a:cubicBezTo>
                <a:cubicBezTo>
                  <a:pt x="2096322" y="3642037"/>
                  <a:pt x="2493491" y="3642037"/>
                  <a:pt x="2493491" y="3427768"/>
                </a:cubicBezTo>
                <a:cubicBezTo>
                  <a:pt x="2493491" y="3213499"/>
                  <a:pt x="2096322" y="3213499"/>
                  <a:pt x="2096322" y="2999229"/>
                </a:cubicBezTo>
                <a:cubicBezTo>
                  <a:pt x="2096322" y="2784960"/>
                  <a:pt x="2493491" y="2784960"/>
                  <a:pt x="2493491" y="2570690"/>
                </a:cubicBezTo>
                <a:cubicBezTo>
                  <a:pt x="2493491" y="2356447"/>
                  <a:pt x="2096322" y="2356447"/>
                  <a:pt x="2096322" y="2142203"/>
                </a:cubicBezTo>
                <a:cubicBezTo>
                  <a:pt x="2096322" y="1927960"/>
                  <a:pt x="2493491" y="1927960"/>
                  <a:pt x="2493491" y="1713742"/>
                </a:cubicBezTo>
                <a:cubicBezTo>
                  <a:pt x="2493491" y="1499524"/>
                  <a:pt x="2096322" y="1499524"/>
                  <a:pt x="2096322" y="1285306"/>
                </a:cubicBezTo>
                <a:cubicBezTo>
                  <a:pt x="2096322" y="1071063"/>
                  <a:pt x="2493491" y="1071063"/>
                  <a:pt x="2493491" y="856819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8272" cap="flat">
            <a:noFill/>
            <a:prstDash val="solid"/>
            <a:miter/>
          </a:ln>
        </p:spPr>
      </p:sp>
      <p:grpSp>
        <p:nvGrpSpPr>
          <p:cNvPr id="14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52800" y="894083"/>
            <a:ext cx="4440375" cy="3763920"/>
            <a:chOff x="3913318" y="729491"/>
            <a:chExt cx="4440375" cy="3763920"/>
          </a:xfrm>
        </p:grpSpPr>
        <p:sp>
          <p:nvSpPr>
            <p:cNvPr id="15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2"/>
            </a:solidFill>
            <a:ln w="3931" cap="flat">
              <a:noFill/>
              <a:prstDash val="solid"/>
              <a:miter/>
            </a:ln>
          </p:spPr>
          <p:txBody>
            <a:bodyPr/>
            <a:lstStyle/>
            <a:p>
              <a:endParaRPr lang="en-UA" dirty="0"/>
            </a:p>
          </p:txBody>
        </p:sp>
        <p:sp>
          <p:nvSpPr>
            <p:cNvPr id="16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7" cap="flat">
              <a:noFill/>
              <a:prstDash val="solid"/>
              <a:miter/>
            </a:ln>
          </p:spPr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2"/>
            </a:solidFill>
            <a:ln w="3928" cap="flat">
              <a:noFill/>
              <a:prstDash val="solid"/>
              <a:miter/>
            </a:ln>
          </p:spPr>
        </p:sp>
        <p:sp>
          <p:nvSpPr>
            <p:cNvPr id="18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19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3912" cap="flat">
              <a:noFill/>
              <a:prstDash val="solid"/>
              <a:miter/>
            </a:ln>
          </p:spPr>
        </p:sp>
      </p:grpSp>
      <p:cxnSp>
        <p:nvCxnSpPr>
          <p:cNvPr id="20" name="Прямая соединительная линия 3">
            <a:extLst>
              <a:ext uri="{FF2B5EF4-FFF2-40B4-BE49-F238E27FC236}">
                <a16:creationId xmlns:a16="http://schemas.microsoft.com/office/drawing/2014/main" id="{EACF53E2-5C72-0B94-097E-33B66987A232}"/>
              </a:ext>
            </a:extLst>
          </p:cNvPr>
          <p:cNvCxnSpPr>
            <a:cxnSpLocks/>
          </p:cNvCxnSpPr>
          <p:nvPr userDrawn="1"/>
        </p:nvCxnSpPr>
        <p:spPr>
          <a:xfrm>
            <a:off x="374402" y="1592798"/>
            <a:ext cx="342485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7">
            <a:extLst>
              <a:ext uri="{FF2B5EF4-FFF2-40B4-BE49-F238E27FC236}">
                <a16:creationId xmlns:a16="http://schemas.microsoft.com/office/drawing/2014/main" id="{A3B7DA3F-0D48-7E2B-0C01-19A29CC9C8CA}"/>
              </a:ext>
            </a:extLst>
          </p:cNvPr>
          <p:cNvCxnSpPr>
            <a:cxnSpLocks/>
          </p:cNvCxnSpPr>
          <p:nvPr userDrawn="1"/>
        </p:nvCxnSpPr>
        <p:spPr>
          <a:xfrm>
            <a:off x="374402" y="2245940"/>
            <a:ext cx="342485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11">
            <a:extLst>
              <a:ext uri="{FF2B5EF4-FFF2-40B4-BE49-F238E27FC236}">
                <a16:creationId xmlns:a16="http://schemas.microsoft.com/office/drawing/2014/main" id="{2024D04D-291E-666E-B919-6AC285310D83}"/>
              </a:ext>
            </a:extLst>
          </p:cNvPr>
          <p:cNvCxnSpPr>
            <a:cxnSpLocks/>
          </p:cNvCxnSpPr>
          <p:nvPr userDrawn="1"/>
        </p:nvCxnSpPr>
        <p:spPr>
          <a:xfrm>
            <a:off x="374402" y="2875332"/>
            <a:ext cx="342485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14">
            <a:extLst>
              <a:ext uri="{FF2B5EF4-FFF2-40B4-BE49-F238E27FC236}">
                <a16:creationId xmlns:a16="http://schemas.microsoft.com/office/drawing/2014/main" id="{7DA7FFF5-802A-B0BF-EF86-F0DB0459ACC1}"/>
              </a:ext>
            </a:extLst>
          </p:cNvPr>
          <p:cNvCxnSpPr>
            <a:cxnSpLocks/>
          </p:cNvCxnSpPr>
          <p:nvPr userDrawn="1"/>
        </p:nvCxnSpPr>
        <p:spPr>
          <a:xfrm>
            <a:off x="374402" y="3516599"/>
            <a:ext cx="342485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raphic 21">
            <a:extLst>
              <a:ext uri="{FF2B5EF4-FFF2-40B4-BE49-F238E27FC236}">
                <a16:creationId xmlns:a16="http://schemas.microsoft.com/office/drawing/2014/main" id="{8C7C14BE-09AB-1578-415B-1E216EDD2AD3}"/>
              </a:ext>
            </a:extLst>
          </p:cNvPr>
          <p:cNvSpPr/>
          <p:nvPr/>
        </p:nvSpPr>
        <p:spPr>
          <a:xfrm>
            <a:off x="152400" y="12890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2"/>
          </a:solidFill>
          <a:ln w="4963" cap="flat">
            <a:noFill/>
            <a:prstDash val="solid"/>
            <a:miter/>
          </a:ln>
        </p:spPr>
      </p:sp>
      <p:sp>
        <p:nvSpPr>
          <p:cNvPr id="25" name="Graphic 1">
            <a:extLst>
              <a:ext uri="{FF2B5EF4-FFF2-40B4-BE49-F238E27FC236}">
                <a16:creationId xmlns:a16="http://schemas.microsoft.com/office/drawing/2014/main" id="{64D35AD1-3010-2215-CEF3-9B7B6C7B8F66}"/>
              </a:ext>
            </a:extLst>
          </p:cNvPr>
          <p:cNvSpPr/>
          <p:nvPr/>
        </p:nvSpPr>
        <p:spPr>
          <a:xfrm>
            <a:off x="152400" y="19494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3"/>
          </a:solidFill>
          <a:ln w="4963" cap="flat">
            <a:noFill/>
            <a:prstDash val="solid"/>
            <a:miter/>
          </a:ln>
        </p:spPr>
      </p:sp>
      <p:sp>
        <p:nvSpPr>
          <p:cNvPr id="26" name="Graphic 20">
            <a:extLst>
              <a:ext uri="{FF2B5EF4-FFF2-40B4-BE49-F238E27FC236}">
                <a16:creationId xmlns:a16="http://schemas.microsoft.com/office/drawing/2014/main" id="{6FE3B938-CE4E-9348-F078-3EA4C95C1D8E}"/>
              </a:ext>
            </a:extLst>
          </p:cNvPr>
          <p:cNvSpPr/>
          <p:nvPr/>
        </p:nvSpPr>
        <p:spPr>
          <a:xfrm>
            <a:off x="152400" y="25717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1"/>
          </a:solidFill>
          <a:ln w="4963" cap="flat">
            <a:noFill/>
            <a:prstDash val="solid"/>
            <a:miter/>
          </a:ln>
        </p:spPr>
      </p:sp>
      <p:sp>
        <p:nvSpPr>
          <p:cNvPr id="27" name="Graphic 22">
            <a:extLst>
              <a:ext uri="{FF2B5EF4-FFF2-40B4-BE49-F238E27FC236}">
                <a16:creationId xmlns:a16="http://schemas.microsoft.com/office/drawing/2014/main" id="{65D940A3-2723-CB56-499F-B845AD15A31E}"/>
              </a:ext>
            </a:extLst>
          </p:cNvPr>
          <p:cNvSpPr/>
          <p:nvPr/>
        </p:nvSpPr>
        <p:spPr>
          <a:xfrm>
            <a:off x="152400" y="32194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5"/>
          </a:solidFill>
          <a:ln w="4963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Grade-Level Classroom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Volunteer sign-up and at-home supports aligned to learning goals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t>Volunteer &amp; at-home support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Scan QR code to join the class channel fast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t>Class channel QR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Classroom messaging app for quick reminders and alerts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Messaging app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Email for questions, updates, and scheduling needs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Email support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Communication &amp; How to Help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llatrix [1790860672373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llatrix [1790946650964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8EA1C1E-B309-A54B-97D4-3EA9B84A1358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315bcc80-f768-4d20-bd0c-88d49a855039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3D7C47D-E610-C440-8172-58EAD9538A7E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4e69fb39-6ea0-46f1-8640-4a4ce279eaa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10284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Geist</vt:lpstr>
      <vt:lpstr>Open Sans</vt:lpstr>
      <vt:lpstr>Arial</vt:lpstr>
      <vt:lpstr>Arial Black</vt:lpstr>
      <vt:lpstr>Funnel Sans</vt:lpstr>
      <vt:lpstr>IBM Plex Sans</vt:lpstr>
      <vt:lpstr>Bellatrix [1790860672373]</vt:lpstr>
      <vt:lpstr>Bellatrix [1790946650964]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155</cp:revision>
  <dcterms:modified xsi:type="dcterms:W3CDTF">2026-10-02T13:11:39Z</dcterms:modified>
  <dc:title>Grade-Level Classroom Overview</dc:title>
</cp:coreProperties>
</file>