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handoutMasters/handoutMaster1.xml" ContentType="application/vnd.openxmlformats-officedocument.presentationml.handoutMaster+xml"/>
  <Override PartName="/ppt/metadata" ContentType="application/binary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</Types>
</file>

<file path=_rels/.rels><?xml version='1.0' encoding='UTF-8' standalone='yes'?>
<Relationships xmlns="http://schemas.openxmlformats.org/package/2006/relationships"><Relationship Id="rId1" Type="http://schemas.microsoft.com/office/2011/relationships/webextensiontaskpanes" Target="ppt/webextensions/taskpanes.xml"/><Relationship Id="rId2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7857" r:id="rId1"/>
  </p:sldMasterIdLst>
  <p:notesMasterIdLst>
    <p:notesMasterId r:id="rId62"/>
  </p:notesMasterIdLst>
  <p:handoutMasterIdLst>
    <p:handoutMasterId r:id="rId63"/>
  </p:handout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</p:sldIdLst>
  <p:sldSz cx="9144000" cy="5143500" type="screen16x9"/>
  <p:notesSz cx="6858000" cy="9144000"/>
  <p:embeddedFontLst>
    <p:embeddedFont>
      <p:font typeface="Arial Black" panose="020B0604020202020204" pitchFamily="34" charset="0"/>
      <p:bold r:id="rId6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75" roundtripDataSignature="AMtx7miEfnWiAfuaHh6KLS/AKlaDrw5w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ED337F2-5EF9-4EC5-8057-203B44DC6CB3}">
  <a:tblStyle styleId="{0ED337F2-5EF9-4EC5-8057-203B44DC6CB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84"/>
    <p:restoredTop sz="94720"/>
  </p:normalViewPr>
  <p:slideViewPr>
    <p:cSldViewPr snapToGrid="0">
      <p:cViewPr varScale="1">
        <p:scale>
          <a:sx n="98" d="100"/>
          <a:sy n="98" d="100"/>
        </p:scale>
        <p:origin x="184" y="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4024" y="200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Relationship Id="rId18" Type="http://schemas.openxmlformats.org/officeDocument/2006/relationships/slide" Target="slides/slide9.xml"/><Relationship Id="rId19" Type="http://schemas.openxmlformats.org/officeDocument/2006/relationships/slide" Target="slides/slide10.xml"/><Relationship Id="rId20" Type="http://schemas.openxmlformats.org/officeDocument/2006/relationships/slide" Target="slides/slide11.xml"/><Relationship Id="rId62" Type="http://schemas.openxmlformats.org/officeDocument/2006/relationships/notesMaster" Target="notesMasters/notesMaster1.xml"/><Relationship Id="rId63" Type="http://schemas.openxmlformats.org/officeDocument/2006/relationships/handoutMaster" Target="handoutMasters/handoutMaster1.xml"/><Relationship Id="rId64" Type="http://schemas.openxmlformats.org/officeDocument/2006/relationships/font" Target="fonts/font1.fntdata"/><Relationship Id="rId75" Type="http://customschemas.google.com/relationships/presentationmetadata" Target="metadata"/><Relationship Id="rId76" Type="http://schemas.openxmlformats.org/officeDocument/2006/relationships/presProps" Target="presProps.xml"/><Relationship Id="rId77" Type="http://schemas.openxmlformats.org/officeDocument/2006/relationships/viewProps" Target="viewProps.xml"/><Relationship Id="rId78" Type="http://schemas.openxmlformats.org/officeDocument/2006/relationships/theme" Target="theme/theme1.xml"/><Relationship Id="rId79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MQL to SQL rate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Month 1</c:v>
                </c:pt>
                <c:pt idx="1">
                  <c:v>Month 3</c:v>
                </c:pt>
                <c:pt idx="2">
                  <c:v>Month 6</c:v>
                </c:pt>
                <c:pt idx="3">
                  <c:v>Month 9</c:v>
                </c:pt>
                <c:pt idx="4">
                  <c:v>Month 12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0.18</c:v>
                </c:pt>
                <c:pt idx="1">
                  <c:v>0.22</c:v>
                </c:pt>
                <c:pt idx="2">
                  <c:v>0.26</c:v>
                </c:pt>
                <c:pt idx="3">
                  <c:v>0.28</c:v>
                </c:pt>
                <c:pt idx="4">
                  <c:v>0.3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Blended CAC index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A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Month 1</c:v>
                </c:pt>
                <c:pt idx="1">
                  <c:v>Month 3</c:v>
                </c:pt>
                <c:pt idx="2">
                  <c:v>Month 6</c:v>
                </c:pt>
                <c:pt idx="3">
                  <c:v>Month 9</c:v>
                </c:pt>
                <c:pt idx="4">
                  <c:v>Month 12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110.0</c:v>
                </c:pt>
                <c:pt idx="1">
                  <c:v>103.0</c:v>
                </c:pt>
                <c:pt idx="2">
                  <c:v>98.0</c:v>
                </c:pt>
                <c:pt idx="3">
                  <c:v>95.0</c:v>
                </c:pt>
                <c:pt idx="4">
                  <c:v>92.0</c:v>
                </c:pt>
              </c:numCache>
            </c:numRef>
          </c:val>
          <c:smooth val="0"/>
        </c:ser>
        <c:dLbls>
          <c:dLblPos val="t"/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t>Planning horizon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A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vert="horz"/>
              <a:lstStyle/>
              <a:p>
                <a:pPr>
                  <a:defRPr sz="9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r>
                  <a:t>Rate and index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A"/>
          </a:p>
        </c:txPr>
        <c:crossAx val="2118791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730789678852723"/>
          <c:y val="0.93951723146052357"/>
          <c:w val="0.75199455627953449"/>
          <c:h val="6.048276853947645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A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A"/>
    </a:p>
  </c:txPr>
  <c:externalData r:id="rId1">
    <c:autoUpdate val="0"/>
  </c:externalData>
</c:chartSpace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316C1D-8447-81C7-448F-E271D5C39F1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3AA982-DCBE-9B62-D913-AB53C26178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57B853-92DC-FF40-B0A3-B553AF35C496}" type="datetimeFigureOut">
              <a:rPr lang="en-UA" smtClean="0"/>
              <a:t>02.10.2026</a:t>
            </a:fld>
            <a:endParaRPr lang="en-U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B2B59F-056A-8071-19EB-E9134C9F01E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DFFA23-4D12-6326-341C-49492E81AA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2FC21F-A07D-7040-984F-E4B88E3166DB}" type="slidenum">
              <a:rPr lang="en-UA" smtClean="0"/>
              <a:t>‹#›</a:t>
            </a:fld>
            <a:endParaRPr lang="en-UA"/>
          </a:p>
        </p:txBody>
      </p:sp>
    </p:spTree>
    <p:extLst>
      <p:ext uri="{BB962C8B-B14F-4D97-AF65-F5344CB8AC3E}">
        <p14:creationId xmlns:p14="http://schemas.microsoft.com/office/powerpoint/2010/main" val="40700788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/ Option A" userDrawn="1">
  <p:cSld name="Title / Option A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5DEFBAD-35C6-0C69-E31B-20653D49E2C3}"/>
              </a:ext>
            </a:extLst>
          </p:cNvPr>
          <p:cNvSpPr/>
          <p:nvPr userDrawn="1"/>
        </p:nvSpPr>
        <p:spPr>
          <a:xfrm>
            <a:off x="0" y="4550376"/>
            <a:ext cx="951471" cy="593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F7519DA4-BA4A-BA3C-A416-C088E133C7AE}"/>
              </a:ext>
            </a:extLst>
          </p:cNvPr>
          <p:cNvSpPr/>
          <p:nvPr userDrawn="1"/>
        </p:nvSpPr>
        <p:spPr>
          <a:xfrm>
            <a:off x="98854" y="95254"/>
            <a:ext cx="8946292" cy="1465324"/>
          </a:xfrm>
          <a:prstGeom prst="roundRect">
            <a:avLst>
              <a:gd name="adj" fmla="val 25226"/>
            </a:avLst>
          </a:prstGeom>
          <a:blipFill>
            <a:blip r:embed="rId2"/>
            <a:stretch>
              <a:fillRect t="-1" b="-3926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Скругленный прямоугольник 12">
            <a:extLst>
              <a:ext uri="{FF2B5EF4-FFF2-40B4-BE49-F238E27FC236}">
                <a16:creationId xmlns:a16="http://schemas.microsoft.com/office/drawing/2014/main" id="{BE29EB22-F1CF-C226-3B70-9B932EDE33E4}"/>
              </a:ext>
            </a:extLst>
          </p:cNvPr>
          <p:cNvSpPr/>
          <p:nvPr userDrawn="1"/>
        </p:nvSpPr>
        <p:spPr>
          <a:xfrm>
            <a:off x="5998941" y="450262"/>
            <a:ext cx="2731448" cy="4435115"/>
          </a:xfrm>
          <a:prstGeom prst="roundRect">
            <a:avLst>
              <a:gd name="adj" fmla="val 9625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F0A806B0-4135-1601-CB79-BA1AE3C677A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142774" y="583096"/>
            <a:ext cx="2448000" cy="4176000"/>
          </a:xfrm>
          <a:prstGeom prst="roundRect">
            <a:avLst>
              <a:gd name="adj" fmla="val 9625"/>
            </a:avLst>
          </a:prstGeom>
          <a:solidFill>
            <a:schemeClr val="tx1">
              <a:lumMod val="95000"/>
            </a:schemeClr>
          </a:solidFill>
          <a:ln>
            <a:noFill/>
          </a:ln>
          <a:effectLst/>
        </p:spPr>
        <p:txBody>
          <a:bodyPr>
            <a:noAutofit/>
          </a:bodyPr>
          <a:lstStyle/>
          <a:p>
            <a:endParaRPr lang="en-UA"/>
          </a:p>
        </p:txBody>
      </p:sp>
      <p:sp>
        <p:nvSpPr>
          <p:cNvPr id="11" name="Sub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413611" y="4087364"/>
            <a:ext cx="5256000" cy="51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lvl="0" indent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lang="en-UA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launch, organizing client requests, or tracking internal tasks, having</a:t>
            </a:r>
            <a:endParaRPr dirty="0"/>
          </a:p>
        </p:txBody>
      </p:sp>
      <p:sp>
        <p:nvSpPr>
          <p:cNvPr id="10" name="Slide title"/>
          <p:cNvSpPr txBox="1">
            <a:spLocks noGrp="1"/>
          </p:cNvSpPr>
          <p:nvPr>
            <p:ph type="ctrTitle" hasCustomPrompt="1"/>
          </p:nvPr>
        </p:nvSpPr>
        <p:spPr>
          <a:xfrm>
            <a:off x="413611" y="2402026"/>
            <a:ext cx="5256000" cy="1465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Arial"/>
              <a:buNone/>
              <a:tabLst/>
              <a:defRPr sz="28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5200"/>
              <a:buFont typeface="Arial"/>
              <a:buNone/>
              <a:defRPr sz="52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42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  <a:endParaRPr dirty="0"/>
          </a:p>
        </p:txBody>
      </p:sp>
      <p:sp>
        <p:nvSpPr>
          <p:cNvPr id="3" name="Скругленный прямоугольник 1">
            <a:extLst>
              <a:ext uri="{FF2B5EF4-FFF2-40B4-BE49-F238E27FC236}">
                <a16:creationId xmlns:a16="http://schemas.microsoft.com/office/drawing/2014/main" id="{757C1112-2D68-6E73-EEEB-953B303520D8}"/>
              </a:ext>
            </a:extLst>
          </p:cNvPr>
          <p:cNvSpPr/>
          <p:nvPr userDrawn="1"/>
        </p:nvSpPr>
        <p:spPr>
          <a:xfrm>
            <a:off x="413611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OC / Page 1 / Option A" userDrawn="1">
  <p:cSld name="TOC / Page 1 / Option A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2">
            <a:extLst>
              <a:ext uri="{FF2B5EF4-FFF2-40B4-BE49-F238E27FC236}">
                <a16:creationId xmlns:a16="http://schemas.microsoft.com/office/drawing/2014/main" id="{6913F2B6-371A-A50C-1836-A08B52C95689}"/>
              </a:ext>
            </a:extLst>
          </p:cNvPr>
          <p:cNvSpPr/>
          <p:nvPr userDrawn="1"/>
        </p:nvSpPr>
        <p:spPr>
          <a:xfrm>
            <a:off x="2584262" y="117474"/>
            <a:ext cx="6451788" cy="4911726"/>
          </a:xfrm>
          <a:prstGeom prst="roundRect">
            <a:avLst>
              <a:gd name="adj" fmla="val 715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17;p25"/>
          <p:cNvSpPr/>
          <p:nvPr userDrawn="1"/>
        </p:nvSpPr>
        <p:spPr>
          <a:xfrm>
            <a:off x="3396624" y="231774"/>
            <a:ext cx="5531476" cy="4679951"/>
          </a:xfrm>
          <a:prstGeom prst="roundRect">
            <a:avLst>
              <a:gd name="adj" fmla="val 5735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8" name="Google Shape;28;p25"/>
          <p:cNvSpPr txBox="1"/>
          <p:nvPr/>
        </p:nvSpPr>
        <p:spPr>
          <a:xfrm>
            <a:off x="292952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1600" b="1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9" name="Google Shape;29;p25"/>
          <p:cNvSpPr txBox="1"/>
          <p:nvPr/>
        </p:nvSpPr>
        <p:spPr>
          <a:xfrm>
            <a:off x="292952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0" name="Google Shape;30;p25"/>
          <p:cNvSpPr txBox="1"/>
          <p:nvPr/>
        </p:nvSpPr>
        <p:spPr>
          <a:xfrm>
            <a:off x="292952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03</a:t>
            </a:r>
            <a:endParaRPr sz="1600" b="1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1" name="Google Shape;31;p25"/>
          <p:cNvSpPr txBox="1"/>
          <p:nvPr/>
        </p:nvSpPr>
        <p:spPr>
          <a:xfrm>
            <a:off x="292952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04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2" name="Google Shape;32;p25"/>
          <p:cNvSpPr txBox="1"/>
          <p:nvPr/>
        </p:nvSpPr>
        <p:spPr>
          <a:xfrm>
            <a:off x="292952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05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3" name="Google Shape;33;p25"/>
          <p:cNvSpPr txBox="1"/>
          <p:nvPr/>
        </p:nvSpPr>
        <p:spPr>
          <a:xfrm>
            <a:off x="292952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06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4" name="Google Shape;34;p25"/>
          <p:cNvSpPr txBox="1"/>
          <p:nvPr/>
        </p:nvSpPr>
        <p:spPr>
          <a:xfrm>
            <a:off x="292952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07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5" name="Google Shape;35;p25"/>
          <p:cNvSpPr txBox="1"/>
          <p:nvPr/>
        </p:nvSpPr>
        <p:spPr>
          <a:xfrm>
            <a:off x="292952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08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6" name="Google Shape;36;p25"/>
          <p:cNvSpPr txBox="1"/>
          <p:nvPr/>
        </p:nvSpPr>
        <p:spPr>
          <a:xfrm>
            <a:off x="2929524" y="390139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09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6" name="Item 10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3621325" y="431658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7" name="Item 9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3621325" y="3890048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21" name="Item 8 / Title"/>
          <p:cNvSpPr txBox="1">
            <a:spLocks noGrp="1"/>
          </p:cNvSpPr>
          <p:nvPr>
            <p:ph type="subTitle" idx="4" hasCustomPrompt="1"/>
          </p:nvPr>
        </p:nvSpPr>
        <p:spPr>
          <a:xfrm>
            <a:off x="3621325" y="346351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2" name="Item 7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621325" y="3036978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</a:p>
        </p:txBody>
      </p:sp>
      <p:sp>
        <p:nvSpPr>
          <p:cNvPr id="24" name="Item 6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621325" y="2610443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</a:p>
        </p:txBody>
      </p:sp>
      <p:sp>
        <p:nvSpPr>
          <p:cNvPr id="20" name="Item 5 / Title"/>
          <p:cNvSpPr txBox="1">
            <a:spLocks noGrp="1"/>
          </p:cNvSpPr>
          <p:nvPr>
            <p:ph type="subTitle" idx="3" hasCustomPrompt="1"/>
          </p:nvPr>
        </p:nvSpPr>
        <p:spPr>
          <a:xfrm>
            <a:off x="3621325" y="2183907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Clear notes, visible deadlines, and easy access</a:t>
            </a:r>
          </a:p>
        </p:txBody>
      </p:sp>
      <p:sp>
        <p:nvSpPr>
          <p:cNvPr id="23" name="Item 4 / Title"/>
          <p:cNvSpPr txBox="1">
            <a:spLocks noGrp="1"/>
          </p:cNvSpPr>
          <p:nvPr>
            <p:ph type="subTitle" idx="6" hasCustomPrompt="1"/>
          </p:nvPr>
        </p:nvSpPr>
        <p:spPr>
          <a:xfrm>
            <a:off x="3621325" y="1757372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Whether you are planning a launch</a:t>
            </a:r>
          </a:p>
        </p:txBody>
      </p:sp>
      <p:sp>
        <p:nvSpPr>
          <p:cNvPr id="19" name="Item 3 / Title"/>
          <p:cNvSpPr txBox="1">
            <a:spLocks noGrp="1"/>
          </p:cNvSpPr>
          <p:nvPr>
            <p:ph type="subTitle" idx="2" hasCustomPrompt="1"/>
          </p:nvPr>
        </p:nvSpPr>
        <p:spPr>
          <a:xfrm>
            <a:off x="3621325" y="1330837"/>
            <a:ext cx="52113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100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Clear notes, visible deadlines, and easy access</a:t>
            </a:r>
            <a:endParaRPr dirty="0"/>
          </a:p>
        </p:txBody>
      </p:sp>
      <p:sp>
        <p:nvSpPr>
          <p:cNvPr id="18" name="Item 2 / Title"/>
          <p:cNvSpPr txBox="1">
            <a:spLocks noGrp="1"/>
          </p:cNvSpPr>
          <p:nvPr>
            <p:ph type="subTitle" idx="1" hasCustomPrompt="1"/>
          </p:nvPr>
        </p:nvSpPr>
        <p:spPr>
          <a:xfrm>
            <a:off x="3621325" y="904302"/>
            <a:ext cx="5220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100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Whether you are planning a launch</a:t>
            </a:r>
            <a:endParaRPr dirty="0"/>
          </a:p>
        </p:txBody>
      </p:sp>
      <p:sp>
        <p:nvSpPr>
          <p:cNvPr id="25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3621325" y="478800"/>
            <a:ext cx="5220600" cy="3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lang="en-UA" sz="1100" b="0" i="0" u="none" strike="noStrike" smtClean="0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defRPr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9525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15900" y="227600"/>
            <a:ext cx="2160000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Table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of Contents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" name="Рисунок 7">
            <a:extLst>
              <a:ext uri="{FF2B5EF4-FFF2-40B4-BE49-F238E27FC236}">
                <a16:creationId xmlns:a16="http://schemas.microsoft.com/office/drawing/2014/main" id="{D1300016-90AC-3BDB-6270-9288EE44958A}"/>
              </a:ext>
            </a:extLst>
          </p:cNvPr>
          <p:cNvSpPr/>
          <p:nvPr/>
        </p:nvSpPr>
        <p:spPr>
          <a:xfrm flipV="1">
            <a:off x="1900410" y="2419348"/>
            <a:ext cx="378870" cy="302734"/>
          </a:xfrm>
          <a:custGeom>
            <a:avLst/>
            <a:gdLst>
              <a:gd name="csX0" fmla="*/ 267366 w 378870"/>
              <a:gd name="csY0" fmla="*/ 0 h 302734"/>
              <a:gd name="csX1" fmla="*/ 265989 w 378870"/>
              <a:gd name="csY1" fmla="*/ 113112 h 302734"/>
              <a:gd name="csX2" fmla="*/ 154255 w 378870"/>
              <a:gd name="csY2" fmla="*/ 0 h 302734"/>
              <a:gd name="csX3" fmla="*/ 0 w 378870"/>
              <a:gd name="csY3" fmla="*/ 1341 h 302734"/>
              <a:gd name="csX4" fmla="*/ 186189 w 378870"/>
              <a:gd name="csY4" fmla="*/ 190532 h 302734"/>
              <a:gd name="csX5" fmla="*/ 72387 w 378870"/>
              <a:gd name="csY5" fmla="*/ 189163 h 302734"/>
              <a:gd name="csX6" fmla="*/ 71045 w 378870"/>
              <a:gd name="csY6" fmla="*/ 299985 h 302734"/>
              <a:gd name="csX7" fmla="*/ 223118 w 378870"/>
              <a:gd name="csY7" fmla="*/ 301818 h 302734"/>
              <a:gd name="csX8" fmla="*/ 299154 w 378870"/>
              <a:gd name="csY8" fmla="*/ 302734 h 302734"/>
              <a:gd name="csX9" fmla="*/ 376111 w 378870"/>
              <a:gd name="csY9" fmla="*/ 228073 h 302734"/>
              <a:gd name="csX10" fmla="*/ 377031 w 378870"/>
              <a:gd name="csY10" fmla="*/ 152495 h 302734"/>
              <a:gd name="csX11" fmla="*/ 378870 w 378870"/>
              <a:gd name="csY11" fmla="*/ 1341 h 302734"/>
              <a:gd name="csX12" fmla="*/ 267366 w 378870"/>
              <a:gd name="csY12" fmla="*/ 0 h 3027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78870" h="302734">
                <a:moveTo>
                  <a:pt x="267366" y="0"/>
                </a:moveTo>
                <a:lnTo>
                  <a:pt x="265989" y="113112"/>
                </a:lnTo>
                <a:lnTo>
                  <a:pt x="154255" y="0"/>
                </a:lnTo>
                <a:lnTo>
                  <a:pt x="0" y="1341"/>
                </a:lnTo>
                <a:lnTo>
                  <a:pt x="186189" y="190532"/>
                </a:lnTo>
                <a:lnTo>
                  <a:pt x="72387" y="189163"/>
                </a:lnTo>
                <a:lnTo>
                  <a:pt x="71045" y="299985"/>
                </a:lnTo>
                <a:lnTo>
                  <a:pt x="223118" y="301818"/>
                </a:lnTo>
                <a:lnTo>
                  <a:pt x="299154" y="302734"/>
                </a:lnTo>
                <a:lnTo>
                  <a:pt x="376111" y="228073"/>
                </a:lnTo>
                <a:lnTo>
                  <a:pt x="377031" y="152495"/>
                </a:lnTo>
                <a:lnTo>
                  <a:pt x="378870" y="1341"/>
                </a:lnTo>
                <a:lnTo>
                  <a:pt x="267366" y="0"/>
                </a:lnTo>
                <a:close/>
              </a:path>
            </a:pathLst>
          </a:custGeom>
          <a:solidFill>
            <a:schemeClr val="tx2"/>
          </a:solidFill>
          <a:ln w="9293" cap="flat">
            <a:noFill/>
            <a:prstDash val="solid"/>
            <a:miter/>
          </a:ln>
        </p:spPr>
        <p:txBody>
          <a:bodyPr/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/ Items / 5 Items / Option A" userDrawn="1">
  <p:cSld name="Content / Items / 5 Items / Option A">
    <p:spTree>
      <p:nvGrpSpPr>
        <p:cNvPr id="1" name="Shape 5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77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78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85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86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575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72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89" name="Item 5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6304583" y="3470246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90" name="Item 5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6304583" y="2991367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7" name="Item 4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3333605" y="3470245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8" name="Item 4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3333605" y="2991367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3" name="Item 3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6304583" y="1554209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4" name="Item 3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6291759" y="1075374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81" name="Item 2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333605" y="1554221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2" name="Item 2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3333605" y="1075378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5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383875" y="1554332"/>
            <a:ext cx="2489400" cy="100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dirty="0"/>
              <a:t>Good software should make work feel lighter, not more complicated. It should help people understand what needs to happen, where things stand, and how to move forward with confidence.</a:t>
            </a:r>
          </a:p>
        </p:txBody>
      </p:sp>
      <p:sp>
        <p:nvSpPr>
          <p:cNvPr id="5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371051" y="1075378"/>
            <a:ext cx="2322241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100" b="1">
                <a:solidFill>
                  <a:schemeClr val="tx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 design each</a:t>
            </a:r>
          </a:p>
        </p:txBody>
      </p:sp>
      <p:sp>
        <p:nvSpPr>
          <p:cNvPr id="3" name="Slide title">
            <a:extLst>
              <a:ext uri="{FF2B5EF4-FFF2-40B4-BE49-F238E27FC236}">
                <a16:creationId xmlns:a16="http://schemas.microsoft.com/office/drawing/2014/main" id="{85C6D708-AE43-48C9-5E80-68CA562C10B3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2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6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8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5" name="Picture placeholder">
            <a:extLst>
              <a:ext uri="{FF2B5EF4-FFF2-40B4-BE49-F238E27FC236}">
                <a16:creationId xmlns:a16="http://schemas.microsoft.com/office/drawing/2014/main" id="{C2E21394-CC37-0FB8-CD5F-8C2D81C32EB5}"/>
              </a:ext>
            </a:extLst>
          </p:cNvPr>
          <p:cNvSpPr>
            <a:spLocks noGrp="1"/>
          </p:cNvSpPr>
          <p:nvPr>
            <p:ph type="pic" idx="17"/>
          </p:nvPr>
        </p:nvSpPr>
        <p:spPr>
          <a:xfrm>
            <a:off x="243041" y="2855655"/>
            <a:ext cx="2772000" cy="1734901"/>
          </a:xfrm>
          <a:prstGeom prst="roundRect">
            <a:avLst>
              <a:gd name="adj" fmla="val 6532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>
            <a:noAutofit/>
          </a:bodyPr>
          <a:lstStyle/>
          <a:p>
            <a:endParaRPr lang="ru-UA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Timeline / 4 Items / Option A" userDrawn="1">
  <p:cSld name="Process / Timeline / 4 Items / Option A"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7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701" name="Label 1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215898" y="1015139"/>
            <a:ext cx="1980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03" name="Label 2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2458976" y="1015139"/>
            <a:ext cx="1980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05" name="Label 3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4702054" y="1015139"/>
            <a:ext cx="1980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707" name="Label 4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6945131" y="1015139"/>
            <a:ext cx="1980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81" name="Item 1 / Name"/>
          <p:cNvSpPr txBox="1">
            <a:spLocks noGrp="1"/>
          </p:cNvSpPr>
          <p:nvPr>
            <p:ph type="subTitle" idx="6" hasCustomPrompt="1"/>
          </p:nvPr>
        </p:nvSpPr>
        <p:spPr>
          <a:xfrm>
            <a:off x="344980" y="1134318"/>
            <a:ext cx="1692000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3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80" name="Item 1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237125" y="2193177"/>
            <a:ext cx="1980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79" name="Item 1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237125" y="2824808"/>
            <a:ext cx="19800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lang="en-UA" sz="1050" b="0" i="0" u="none" strike="noStrike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 more complicated. I  should help people understand what needs to happen, where things stand, and how to move forward with confidence.</a:t>
            </a:r>
          </a:p>
        </p:txBody>
      </p:sp>
      <p:sp>
        <p:nvSpPr>
          <p:cNvPr id="182" name="Item 2 / Name"/>
          <p:cNvSpPr txBox="1">
            <a:spLocks noGrp="1"/>
          </p:cNvSpPr>
          <p:nvPr>
            <p:ph type="subTitle" idx="7" hasCustomPrompt="1"/>
          </p:nvPr>
        </p:nvSpPr>
        <p:spPr>
          <a:xfrm>
            <a:off x="2593030" y="1134318"/>
            <a:ext cx="1692000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3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92" name="Item 2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2473127" y="2193177"/>
            <a:ext cx="1980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91" name="Item 2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2473127" y="2824808"/>
            <a:ext cx="19800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lang="en-UA" sz="1050" b="0" i="0" u="none" strike="noStrike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 more complicated. I  should help people understand what needs to happen, where things stand, and how to move forward with confidence.</a:t>
            </a:r>
          </a:p>
        </p:txBody>
      </p:sp>
      <p:sp>
        <p:nvSpPr>
          <p:cNvPr id="183" name="Item 3 / Name"/>
          <p:cNvSpPr txBox="1">
            <a:spLocks noGrp="1"/>
          </p:cNvSpPr>
          <p:nvPr>
            <p:ph type="subTitle" idx="8" hasCustomPrompt="1"/>
          </p:nvPr>
        </p:nvSpPr>
        <p:spPr>
          <a:xfrm>
            <a:off x="4841080" y="1134318"/>
            <a:ext cx="1692000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3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94" name="Item 3 / Title"/>
          <p:cNvSpPr txBox="1">
            <a:spLocks noGrp="1"/>
          </p:cNvSpPr>
          <p:nvPr>
            <p:ph type="subTitle" idx="16" hasCustomPrompt="1"/>
          </p:nvPr>
        </p:nvSpPr>
        <p:spPr>
          <a:xfrm>
            <a:off x="4709129" y="2193177"/>
            <a:ext cx="1980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93" name="Item 3 / Text"/>
          <p:cNvSpPr txBox="1">
            <a:spLocks noGrp="1"/>
          </p:cNvSpPr>
          <p:nvPr>
            <p:ph type="subTitle" idx="15" hasCustomPrompt="1"/>
          </p:nvPr>
        </p:nvSpPr>
        <p:spPr>
          <a:xfrm>
            <a:off x="4709129" y="2824808"/>
            <a:ext cx="19800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lang="en-UA" sz="1050" b="0" i="0" u="none" strike="noStrike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 more complicated. I  should help people understand what needs to happen, where things stand, and how to move forward with confidence.</a:t>
            </a:r>
          </a:p>
        </p:txBody>
      </p:sp>
      <p:sp>
        <p:nvSpPr>
          <p:cNvPr id="184" name="Item 4 / Name"/>
          <p:cNvSpPr txBox="1">
            <a:spLocks noGrp="1"/>
          </p:cNvSpPr>
          <p:nvPr>
            <p:ph type="subTitle" idx="9" hasCustomPrompt="1"/>
          </p:nvPr>
        </p:nvSpPr>
        <p:spPr>
          <a:xfrm>
            <a:off x="7089131" y="1134318"/>
            <a:ext cx="1692000" cy="4206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3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The best tools</a:t>
            </a:r>
          </a:p>
        </p:txBody>
      </p:sp>
      <p:sp>
        <p:nvSpPr>
          <p:cNvPr id="196" name="Item 4 / Title"/>
          <p:cNvSpPr txBox="1">
            <a:spLocks noGrp="1"/>
          </p:cNvSpPr>
          <p:nvPr>
            <p:ph type="subTitle" idx="18" hasCustomPrompt="1"/>
          </p:nvPr>
        </p:nvSpPr>
        <p:spPr>
          <a:xfrm>
            <a:off x="6945131" y="2193177"/>
            <a:ext cx="1980000" cy="54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 sz="1200" b="1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  <a:defRPr b="1">
                <a:solidFill>
                  <a:schemeClr val="lt2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195" name="Item 4 / Text"/>
          <p:cNvSpPr txBox="1">
            <a:spLocks noGrp="1"/>
          </p:cNvSpPr>
          <p:nvPr>
            <p:ph type="subTitle" idx="17" hasCustomPrompt="1"/>
          </p:nvPr>
        </p:nvSpPr>
        <p:spPr>
          <a:xfrm>
            <a:off x="6945131" y="2824808"/>
            <a:ext cx="1980000" cy="18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tabLst/>
              <a:defRPr lang="en-UA" sz="1050" b="0" i="0" u="none" strike="noStrike">
                <a:solidFill>
                  <a:schemeClr val="bg1"/>
                </a:solidFill>
                <a:effectLst/>
                <a:latin typeface="+mn-lt"/>
                <a:cs typeface="+mn-cs" panose="020B0604020202020204" pitchFamily="34" charset="0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GB" b="0" i="0" u="none" strike="noStrike" dirty="0">
                <a:solidFill>
                  <a:schemeClr val="bg1"/>
                </a:solidFill>
                <a:effectLst/>
              </a:rPr>
              <a:t>Good software should make work feel lighter, not more complicated. I  should help people understand what needs to happen, where things stand, and how to move forward with confidence.</a:t>
            </a:r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85774505-AC42-5A66-6B3F-E15DA31AD7E7}"/>
              </a:ext>
            </a:extLst>
          </p:cNvPr>
          <p:cNvSpPr/>
          <p:nvPr userDrawn="1"/>
        </p:nvSpPr>
        <p:spPr>
          <a:xfrm>
            <a:off x="215899" y="1906463"/>
            <a:ext cx="1980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Скругленный прямоугольник 1">
            <a:extLst>
              <a:ext uri="{FF2B5EF4-FFF2-40B4-BE49-F238E27FC236}">
                <a16:creationId xmlns:a16="http://schemas.microsoft.com/office/drawing/2014/main" id="{92761388-720F-5F5F-EC04-8D3838E7B611}"/>
              </a:ext>
            </a:extLst>
          </p:cNvPr>
          <p:cNvSpPr/>
          <p:nvPr userDrawn="1"/>
        </p:nvSpPr>
        <p:spPr>
          <a:xfrm>
            <a:off x="2452891" y="1906463"/>
            <a:ext cx="1980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4" name="Скругленный прямоугольник 1">
            <a:extLst>
              <a:ext uri="{FF2B5EF4-FFF2-40B4-BE49-F238E27FC236}">
                <a16:creationId xmlns:a16="http://schemas.microsoft.com/office/drawing/2014/main" id="{366BCB04-8C2A-AC01-C42C-43A5B1786186}"/>
              </a:ext>
            </a:extLst>
          </p:cNvPr>
          <p:cNvSpPr/>
          <p:nvPr userDrawn="1"/>
        </p:nvSpPr>
        <p:spPr>
          <a:xfrm>
            <a:off x="4689883" y="1906463"/>
            <a:ext cx="1980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DDC907A1-C114-A83D-D282-08C25BAF07A6}"/>
              </a:ext>
            </a:extLst>
          </p:cNvPr>
          <p:cNvSpPr/>
          <p:nvPr userDrawn="1"/>
        </p:nvSpPr>
        <p:spPr>
          <a:xfrm>
            <a:off x="6945131" y="1906463"/>
            <a:ext cx="1980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Slide title">
            <a:extLst>
              <a:ext uri="{FF2B5EF4-FFF2-40B4-BE49-F238E27FC236}">
                <a16:creationId xmlns:a16="http://schemas.microsoft.com/office/drawing/2014/main" id="{1E4DAC56-254D-C874-2F4E-AE68E1F61A6A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E6139B1-7B63-EACD-D558-C519AC8594C5}"/>
              </a:ext>
            </a:extLst>
          </p:cNvPr>
          <p:cNvSpPr>
            <a:spLocks noChangeAspect="1"/>
          </p:cNvSpPr>
          <p:nvPr userDrawn="1"/>
        </p:nvSpPr>
        <p:spPr>
          <a:xfrm>
            <a:off x="1101125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0952D222-E99D-701D-B657-969F970FD1C8}"/>
              </a:ext>
            </a:extLst>
          </p:cNvPr>
          <p:cNvSpPr>
            <a:spLocks noChangeAspect="1"/>
          </p:cNvSpPr>
          <p:nvPr userDrawn="1"/>
        </p:nvSpPr>
        <p:spPr>
          <a:xfrm>
            <a:off x="3337127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D5826A5-596A-65E9-8AF4-5DD11C18A504}"/>
              </a:ext>
            </a:extLst>
          </p:cNvPr>
          <p:cNvSpPr>
            <a:spLocks noChangeAspect="1"/>
          </p:cNvSpPr>
          <p:nvPr userDrawn="1"/>
        </p:nvSpPr>
        <p:spPr>
          <a:xfrm>
            <a:off x="5573129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C1647C7-33D7-945B-6254-1B3AB9997F99}"/>
              </a:ext>
            </a:extLst>
          </p:cNvPr>
          <p:cNvSpPr>
            <a:spLocks noChangeAspect="1"/>
          </p:cNvSpPr>
          <p:nvPr userDrawn="1"/>
        </p:nvSpPr>
        <p:spPr>
          <a:xfrm>
            <a:off x="7809131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ocess / Funnel / 4 Items / Option A" userDrawn="1">
  <p:cSld name="Process / Funnel / 4 Items / Option A"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468975" y="857632"/>
            <a:ext cx="4440375" cy="3763920"/>
            <a:chOff x="3913318" y="729491"/>
            <a:chExt cx="4440375" cy="3763920"/>
          </a:xfrm>
        </p:grpSpPr>
        <p:sp>
          <p:nvSpPr>
            <p:cNvPr id="17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3931" cap="flat">
              <a:noFill/>
              <a:prstDash val="solid"/>
              <a:miter/>
            </a:ln>
          </p:spPr>
        </p:sp>
        <p:sp>
          <p:nvSpPr>
            <p:cNvPr id="14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897" cap="flat">
              <a:noFill/>
              <a:prstDash val="solid"/>
              <a:miter/>
            </a:ln>
          </p:spPr>
        </p:sp>
        <p:sp>
          <p:nvSpPr>
            <p:cNvPr id="16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tx2"/>
            </a:solidFill>
            <a:ln w="3928" cap="flat">
              <a:noFill/>
              <a:prstDash val="solid"/>
              <a:miter/>
            </a:ln>
          </p:spPr>
        </p:sp>
        <p:sp>
          <p:nvSpPr>
            <p:cNvPr id="15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890" cap="flat">
              <a:noFill/>
              <a:prstDash val="solid"/>
              <a:miter/>
            </a:ln>
          </p:spPr>
        </p:sp>
        <p:sp>
          <p:nvSpPr>
            <p:cNvPr id="12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3912" cap="flat">
              <a:noFill/>
              <a:prstDash val="solid"/>
              <a:miter/>
            </a:ln>
          </p:spPr>
        </p:sp>
      </p:grpSp>
      <p:sp>
        <p:nvSpPr>
          <p:cNvPr id="309" name="Page #"/>
          <p:cNvSpPr txBox="1">
            <a:spLocks noGrp="1"/>
          </p:cNvSpPr>
          <p:nvPr>
            <p:ph type="subTitle" idx="4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06" name="Presentation name"/>
          <p:cNvSpPr txBox="1">
            <a:spLocks noGrp="1"/>
          </p:cNvSpPr>
          <p:nvPr>
            <p:ph type="subTitle" idx="2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315" name="Item 4 / Text"/>
          <p:cNvSpPr txBox="1">
            <a:spLocks noGrp="1"/>
          </p:cNvSpPr>
          <p:nvPr>
            <p:ph type="subTitle" idx="7" hasCustomPrompt="1"/>
          </p:nvPr>
        </p:nvSpPr>
        <p:spPr>
          <a:xfrm>
            <a:off x="381843" y="3865341"/>
            <a:ext cx="39600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9" name="Item 4 / Title"/>
          <p:cNvSpPr txBox="1">
            <a:spLocks noGrp="1"/>
          </p:cNvSpPr>
          <p:nvPr>
            <p:ph type="subTitle" idx="13" hasCustomPrompt="1"/>
          </p:nvPr>
        </p:nvSpPr>
        <p:spPr>
          <a:xfrm>
            <a:off x="5790243" y="4051335"/>
            <a:ext cx="1780032" cy="41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 sz="9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31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381843" y="3228716"/>
            <a:ext cx="39600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20" name="Item 3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5625408" y="3154183"/>
            <a:ext cx="2127507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0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311" name="Item 2 / Text"/>
          <p:cNvSpPr txBox="1">
            <a:spLocks noGrp="1"/>
          </p:cNvSpPr>
          <p:nvPr>
            <p:ph type="subTitle" idx="5" hasCustomPrompt="1"/>
          </p:nvPr>
        </p:nvSpPr>
        <p:spPr>
          <a:xfrm>
            <a:off x="381843" y="2592091"/>
            <a:ext cx="39600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8" name="Item 2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5406348" y="2365866"/>
            <a:ext cx="25050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305" name="Item 1 / Text"/>
          <p:cNvSpPr txBox="1">
            <a:spLocks noGrp="1"/>
          </p:cNvSpPr>
          <p:nvPr>
            <p:ph type="subTitle" idx="1" hasCustomPrompt="1"/>
          </p:nvPr>
        </p:nvSpPr>
        <p:spPr>
          <a:xfrm>
            <a:off x="381843" y="1955466"/>
            <a:ext cx="3960000" cy="4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what.</a:t>
            </a:r>
          </a:p>
        </p:txBody>
      </p:sp>
      <p:sp>
        <p:nvSpPr>
          <p:cNvPr id="317" name="Item 1 / Title"/>
          <p:cNvSpPr txBox="1">
            <a:spLocks noGrp="1"/>
          </p:cNvSpPr>
          <p:nvPr>
            <p:ph type="subTitle" idx="8" hasCustomPrompt="1"/>
          </p:nvPr>
        </p:nvSpPr>
        <p:spPr>
          <a:xfrm>
            <a:off x="5415631" y="1561214"/>
            <a:ext cx="2491809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 sz="1100" b="1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100"/>
              <a:buFont typeface="Arial"/>
              <a:buNone/>
              <a:defRPr sz="1100">
                <a:solidFill>
                  <a:schemeClr val="accent6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1200"/>
              <a:buFont typeface="Arial"/>
              <a:buNone/>
              <a:tabLst/>
              <a:defRPr/>
            </a:pPr>
            <a:r>
              <a:rPr lang="en-GB" dirty="0"/>
              <a:t>Remove unnecessary steps, and</a:t>
            </a:r>
            <a:r>
              <a:rPr lang="uk-UA" dirty="0"/>
              <a:t> </a:t>
            </a:r>
            <a:r>
              <a:rPr lang="en-GB" dirty="0"/>
              <a:t>design each</a:t>
            </a:r>
          </a:p>
        </p:txBody>
      </p:sp>
      <p:sp>
        <p:nvSpPr>
          <p:cNvPr id="2" name="Slide title">
            <a:extLst>
              <a:ext uri="{FF2B5EF4-FFF2-40B4-BE49-F238E27FC236}">
                <a16:creationId xmlns:a16="http://schemas.microsoft.com/office/drawing/2014/main" id="{F881E4AB-2260-B998-0499-4D1F28053C1D}"/>
              </a:ext>
            </a:extLst>
          </p:cNvPr>
          <p:cNvSpPr txBox="1">
            <a:spLocks noGrp="1"/>
          </p:cNvSpPr>
          <p:nvPr>
            <p:ph type="title" hasCustomPrompt="1"/>
          </p:nvPr>
        </p:nvSpPr>
        <p:spPr>
          <a:xfrm>
            <a:off x="218869" y="227600"/>
            <a:ext cx="4353132" cy="1247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4" name="Google Shape;293;g3e4a1d512f3_0_1058">
            <a:extLst>
              <a:ext uri="{FF2B5EF4-FFF2-40B4-BE49-F238E27FC236}">
                <a16:creationId xmlns:a16="http://schemas.microsoft.com/office/drawing/2014/main" id="{D54FC859-33BB-FBFE-D7FB-4444716DD995}"/>
              </a:ext>
            </a:extLst>
          </p:cNvPr>
          <p:cNvSpPr/>
          <p:nvPr userDrawn="1"/>
        </p:nvSpPr>
        <p:spPr>
          <a:xfrm>
            <a:off x="234650" y="1931489"/>
            <a:ext cx="72000" cy="4104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Google Shape;295;g3e4a1d512f3_0_1058">
            <a:extLst>
              <a:ext uri="{FF2B5EF4-FFF2-40B4-BE49-F238E27FC236}">
                <a16:creationId xmlns:a16="http://schemas.microsoft.com/office/drawing/2014/main" id="{E530DC27-CC1F-9D57-B116-77A3673B4A42}"/>
              </a:ext>
            </a:extLst>
          </p:cNvPr>
          <p:cNvSpPr/>
          <p:nvPr userDrawn="1"/>
        </p:nvSpPr>
        <p:spPr>
          <a:xfrm>
            <a:off x="234650" y="2570030"/>
            <a:ext cx="72000" cy="410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8" name="Google Shape;297;g3e4a1d512f3_0_1058">
            <a:extLst>
              <a:ext uri="{FF2B5EF4-FFF2-40B4-BE49-F238E27FC236}">
                <a16:creationId xmlns:a16="http://schemas.microsoft.com/office/drawing/2014/main" id="{1842D45D-AACE-CC34-E8B6-10163AF50025}"/>
              </a:ext>
            </a:extLst>
          </p:cNvPr>
          <p:cNvSpPr/>
          <p:nvPr userDrawn="1"/>
        </p:nvSpPr>
        <p:spPr>
          <a:xfrm>
            <a:off x="234650" y="3208571"/>
            <a:ext cx="72000" cy="41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0" name="Google Shape;297;g3e4a1d512f3_0_1058">
            <a:extLst>
              <a:ext uri="{FF2B5EF4-FFF2-40B4-BE49-F238E27FC236}">
                <a16:creationId xmlns:a16="http://schemas.microsoft.com/office/drawing/2014/main" id="{F4345622-D700-F229-FCEE-76C172832B22}"/>
              </a:ext>
            </a:extLst>
          </p:cNvPr>
          <p:cNvSpPr/>
          <p:nvPr userDrawn="1"/>
        </p:nvSpPr>
        <p:spPr>
          <a:xfrm>
            <a:off x="234650" y="3847112"/>
            <a:ext cx="72000" cy="4104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Line Chart / Option A" userDrawn="1">
  <p:cSld name="Data &amp; Charts / Line Chart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970;g3e4a1d512f3_0_603">
            <a:extLst>
              <a:ext uri="{FF2B5EF4-FFF2-40B4-BE49-F238E27FC236}">
                <a16:creationId xmlns:a16="http://schemas.microsoft.com/office/drawing/2014/main" id="{61BE8335-33AA-8B08-E419-F3B97E4B9DEC}"/>
              </a:ext>
            </a:extLst>
          </p:cNvPr>
          <p:cNvSpPr/>
          <p:nvPr userDrawn="1"/>
        </p:nvSpPr>
        <p:spPr>
          <a:xfrm>
            <a:off x="2934649" y="830861"/>
            <a:ext cx="5974699" cy="3826111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4" name="Рисунок 1">
            <a:extLst>
              <a:ext uri="{FF2B5EF4-FFF2-40B4-BE49-F238E27FC236}">
                <a16:creationId xmlns:a16="http://schemas.microsoft.com/office/drawing/2014/main" id="{D6791408-38ED-9697-1BFC-3E837934E955}"/>
              </a:ext>
            </a:extLst>
          </p:cNvPr>
          <p:cNvSpPr/>
          <p:nvPr/>
        </p:nvSpPr>
        <p:spPr>
          <a:xfrm>
            <a:off x="278656" y="4136274"/>
            <a:ext cx="707403" cy="565245"/>
          </a:xfrm>
          <a:custGeom>
            <a:avLst/>
            <a:gdLst>
              <a:gd name="csX0" fmla="*/ 499209 w 707403"/>
              <a:gd name="csY0" fmla="*/ 565246 h 565245"/>
              <a:gd name="csX1" fmla="*/ 496638 w 707403"/>
              <a:gd name="csY1" fmla="*/ 354049 h 565245"/>
              <a:gd name="csX2" fmla="*/ 288016 w 707403"/>
              <a:gd name="csY2" fmla="*/ 565246 h 565245"/>
              <a:gd name="csX3" fmla="*/ 0 w 707403"/>
              <a:gd name="csY3" fmla="*/ 562742 h 565245"/>
              <a:gd name="csX4" fmla="*/ 347642 w 707403"/>
              <a:gd name="csY4" fmla="*/ 209497 h 565245"/>
              <a:gd name="csX5" fmla="*/ 135157 w 707403"/>
              <a:gd name="csY5" fmla="*/ 212053 h 565245"/>
              <a:gd name="csX6" fmla="*/ 132650 w 707403"/>
              <a:gd name="csY6" fmla="*/ 5131 h 565245"/>
              <a:gd name="csX7" fmla="*/ 416592 w 707403"/>
              <a:gd name="csY7" fmla="*/ 1710 h 565245"/>
              <a:gd name="csX8" fmla="*/ 558562 w 707403"/>
              <a:gd name="csY8" fmla="*/ 0 h 565245"/>
              <a:gd name="csX9" fmla="*/ 702251 w 707403"/>
              <a:gd name="csY9" fmla="*/ 139403 h 565245"/>
              <a:gd name="csX10" fmla="*/ 703968 w 707403"/>
              <a:gd name="csY10" fmla="*/ 280516 h 565245"/>
              <a:gd name="csX11" fmla="*/ 707404 w 707403"/>
              <a:gd name="csY11" fmla="*/ 562742 h 565245"/>
              <a:gd name="csX12" fmla="*/ 499209 w 707403"/>
              <a:gd name="csY12" fmla="*/ 565246 h 5652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707403" h="565245">
                <a:moveTo>
                  <a:pt x="499209" y="565246"/>
                </a:moveTo>
                <a:lnTo>
                  <a:pt x="496638" y="354049"/>
                </a:lnTo>
                <a:lnTo>
                  <a:pt x="288016" y="565246"/>
                </a:lnTo>
                <a:lnTo>
                  <a:pt x="0" y="562742"/>
                </a:lnTo>
                <a:lnTo>
                  <a:pt x="347642" y="209497"/>
                </a:lnTo>
                <a:lnTo>
                  <a:pt x="135157" y="212053"/>
                </a:lnTo>
                <a:lnTo>
                  <a:pt x="132650" y="5131"/>
                </a:lnTo>
                <a:lnTo>
                  <a:pt x="416592" y="1710"/>
                </a:lnTo>
                <a:lnTo>
                  <a:pt x="558562" y="0"/>
                </a:lnTo>
                <a:lnTo>
                  <a:pt x="702251" y="139403"/>
                </a:lnTo>
                <a:lnTo>
                  <a:pt x="703968" y="280516"/>
                </a:lnTo>
                <a:lnTo>
                  <a:pt x="707404" y="562742"/>
                </a:lnTo>
                <a:lnTo>
                  <a:pt x="499209" y="565246"/>
                </a:lnTo>
                <a:close/>
              </a:path>
            </a:pathLst>
          </a:custGeom>
          <a:solidFill>
            <a:schemeClr val="tx2"/>
          </a:solidFill>
          <a:ln w="17191" cap="flat">
            <a:noFill/>
            <a:prstDash val="solid"/>
            <a:miter/>
          </a:ln>
        </p:spPr>
      </p:sp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" name="Item 1 / Text">
            <a:extLst>
              <a:ext uri="{FF2B5EF4-FFF2-40B4-BE49-F238E27FC236}">
                <a16:creationId xmlns:a16="http://schemas.microsoft.com/office/drawing/2014/main" id="{EBA0C436-DA01-42E5-150C-822057F38D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4651" y="2106512"/>
            <a:ext cx="2386012" cy="1608879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>
                <a:solidFill>
                  <a:schemeClr val="bg1"/>
                </a:solidFill>
                <a:latin typeface="+mn-lt"/>
                <a:cs typeface="+mn-cs" panose="020B0604020202020204" pitchFamily="34" charset="0"/>
              </a:defRPr>
            </a:lvl1pPr>
            <a:lvl5pPr>
              <a:buFontTx/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 stand, and how to move forward with confidence.</a:t>
            </a:r>
          </a:p>
        </p:txBody>
      </p:sp>
      <p:sp>
        <p:nvSpPr>
          <p:cNvPr id="6" name="Item 1 / Title">
            <a:extLst>
              <a:ext uri="{FF2B5EF4-FFF2-40B4-BE49-F238E27FC236}">
                <a16:creationId xmlns:a16="http://schemas.microsoft.com/office/drawing/2014/main" id="{EB614F2D-1F3A-C246-7639-14E4662CBC4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34650" y="1591661"/>
            <a:ext cx="2386012" cy="478274"/>
          </a:xfrm>
        </p:spPr>
        <p:txBody>
          <a:bodyPr lIns="0" tIns="0" rIns="0" bIns="0">
            <a:noAutofit/>
          </a:bodyPr>
          <a:lstStyle>
            <a:lvl1pPr marL="0" marR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tabLst/>
              <a:defRPr sz="1200" b="1">
                <a:solidFill>
                  <a:schemeClr val="bg1"/>
                </a:solidFill>
                <a:latin typeface="+mn-lt"/>
                <a:cs typeface="+mn-cs" panose="020B0604020202020204" pitchFamily="34" charset="0"/>
              </a:defRPr>
            </a:lvl1pPr>
            <a:lvl5pPr>
              <a:buFontTx/>
              <a:buNone/>
              <a:defRPr/>
            </a:lvl5pPr>
          </a:lstStyle>
          <a:p>
            <a:pPr lvl="0"/>
            <a:r>
              <a:rPr lang="en-GB" dirty="0"/>
              <a:t>Remove unnecessary steps, and 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sp>
        <p:nvSpPr>
          <p:cNvPr id="10" name="Скругленный прямоугольник 1">
            <a:extLst>
              <a:ext uri="{FF2B5EF4-FFF2-40B4-BE49-F238E27FC236}">
                <a16:creationId xmlns:a16="http://schemas.microsoft.com/office/drawing/2014/main" id="{75D859B9-35C1-A71F-C579-C7ED9B74A3DF}"/>
              </a:ext>
            </a:extLst>
          </p:cNvPr>
          <p:cNvSpPr/>
          <p:nvPr userDrawn="1"/>
        </p:nvSpPr>
        <p:spPr>
          <a:xfrm>
            <a:off x="215899" y="1310800"/>
            <a:ext cx="3600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</p:spTree>
    <p:extLst>
      <p:ext uri="{BB962C8B-B14F-4D97-AF65-F5344CB8AC3E}">
        <p14:creationId xmlns:p14="http://schemas.microsoft.com/office/powerpoint/2010/main" val="17530853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ata &amp; Charts / Table / Option A" userDrawn="1">
  <p:cSld name="Data &amp; Charts / Table / Option A"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17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52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546901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rameworks / Pyramid / 4 Items / Option A">
  <p:cSld name="Frameworks / Pyramid / 4 Items / Option A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Page #"/>
          <p:cNvSpPr txBox="1">
            <a:spLocks noGrp="1"/>
          </p:cNvSpPr>
          <p:nvPr>
            <p:ph type="subTitle" idx="3"/>
          </p:nvPr>
        </p:nvSpPr>
        <p:spPr>
          <a:xfrm>
            <a:off x="6336731" y="4917010"/>
            <a:ext cx="25884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45" name="Presentation name"/>
          <p:cNvSpPr txBox="1">
            <a:spLocks noGrp="1"/>
          </p:cNvSpPr>
          <p:nvPr>
            <p:ph type="subTitle" idx="1" hasCustomPrompt="1"/>
          </p:nvPr>
        </p:nvSpPr>
        <p:spPr>
          <a:xfrm>
            <a:off x="234650" y="4917010"/>
            <a:ext cx="5400000" cy="16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 sz="8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200"/>
              <a:buFont typeface="Arial"/>
              <a:buNone/>
              <a:defRPr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1"/>
              </a:buClr>
              <a:buSzPts val="10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52" name="Item 4 / Title"/>
          <p:cNvSpPr txBox="1">
            <a:spLocks noGrp="1"/>
          </p:cNvSpPr>
          <p:nvPr>
            <p:ph type="subTitle" idx="5" hasCustomPrompt="1"/>
          </p:nvPr>
        </p:nvSpPr>
        <p:spPr>
          <a:xfrm>
            <a:off x="4034948" y="1044102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5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51" name="Item 4 / Text"/>
          <p:cNvSpPr txBox="1">
            <a:spLocks noGrp="1"/>
          </p:cNvSpPr>
          <p:nvPr>
            <p:ph type="subTitle" idx="4" hasCustomPrompt="1"/>
          </p:nvPr>
        </p:nvSpPr>
        <p:spPr>
          <a:xfrm>
            <a:off x="4034948" y="1277308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53" name="Item 3 / Text"/>
          <p:cNvSpPr txBox="1">
            <a:spLocks noGrp="1"/>
          </p:cNvSpPr>
          <p:nvPr>
            <p:ph type="subTitle" idx="6" hasCustomPrompt="1"/>
          </p:nvPr>
        </p:nvSpPr>
        <p:spPr>
          <a:xfrm>
            <a:off x="4034948" y="2214543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54" name="Item 3 / Title"/>
          <p:cNvSpPr txBox="1">
            <a:spLocks noGrp="1"/>
          </p:cNvSpPr>
          <p:nvPr>
            <p:ph type="subTitle" idx="7" hasCustomPrompt="1"/>
          </p:nvPr>
        </p:nvSpPr>
        <p:spPr>
          <a:xfrm>
            <a:off x="4034948" y="1981337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4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61" name="Item 2 / Text"/>
          <p:cNvSpPr txBox="1">
            <a:spLocks noGrp="1"/>
          </p:cNvSpPr>
          <p:nvPr>
            <p:ph type="subTitle" idx="13" hasCustomPrompt="1"/>
          </p:nvPr>
        </p:nvSpPr>
        <p:spPr>
          <a:xfrm>
            <a:off x="4034948" y="3154499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62" name="Item 2 / Title"/>
          <p:cNvSpPr txBox="1">
            <a:spLocks noGrp="1"/>
          </p:cNvSpPr>
          <p:nvPr>
            <p:ph type="subTitle" idx="14" hasCustomPrompt="1"/>
          </p:nvPr>
        </p:nvSpPr>
        <p:spPr>
          <a:xfrm>
            <a:off x="4034948" y="2921293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2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55" name="Item 1 / Text"/>
          <p:cNvSpPr txBox="1">
            <a:spLocks noGrp="1"/>
          </p:cNvSpPr>
          <p:nvPr>
            <p:ph type="subTitle" idx="8" hasCustomPrompt="1"/>
          </p:nvPr>
        </p:nvSpPr>
        <p:spPr>
          <a:xfrm>
            <a:off x="4034948" y="4091734"/>
            <a:ext cx="4890300" cy="3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000">
                <a:solidFill>
                  <a:schemeClr val="bg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Good software should make work feel lighter, not more complicated. It should help people understand what needs to happen, where things.</a:t>
            </a:r>
          </a:p>
        </p:txBody>
      </p:sp>
      <p:sp>
        <p:nvSpPr>
          <p:cNvPr id="256" name="Item 1 / Title"/>
          <p:cNvSpPr txBox="1">
            <a:spLocks noGrp="1"/>
          </p:cNvSpPr>
          <p:nvPr>
            <p:ph type="subTitle" idx="9" hasCustomPrompt="1"/>
          </p:nvPr>
        </p:nvSpPr>
        <p:spPr>
          <a:xfrm>
            <a:off x="4034948" y="3858528"/>
            <a:ext cx="4890300" cy="20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 sz="1100" b="1">
                <a:solidFill>
                  <a:schemeClr val="accent3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lvl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2pPr>
            <a:lvl3pPr lvl="2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3pPr>
            <a:lvl4pPr lvl="3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4pPr>
            <a:lvl5pPr lvl="4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5pPr>
            <a:lvl6pPr lvl="5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6pPr>
            <a:lvl7pPr lvl="6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7pPr>
            <a:lvl8pPr lvl="7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8pPr>
            <a:lvl9pPr lvl="8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None/>
              <a:defRPr b="1"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None/>
              <a:tabLst/>
              <a:defRPr/>
            </a:pPr>
            <a:r>
              <a:rPr lang="en-GB" dirty="0"/>
              <a:t>Remove unnecessary steps, and design each</a:t>
            </a:r>
          </a:p>
        </p:txBody>
      </p:sp>
      <p:sp>
        <p:nvSpPr>
          <p:cNvPr id="250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215900" y="227600"/>
            <a:ext cx="7488350" cy="389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000" b="1">
                <a:solidFill>
                  <a:schemeClr val="bg1"/>
                </a:solidFill>
                <a:latin typeface="+mj-lt"/>
                <a:ea typeface="+mn-ea"/>
                <a:cs typeface="+mn-cs"/>
                <a:sym typeface="Arial"/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/>
            </a:lvl9pPr>
          </a:lstStyle>
          <a:p>
            <a:r>
              <a:rPr lang="en-GB" dirty="0"/>
              <a:t>Designing Digital Tools for More Reliable Work</a:t>
            </a:r>
            <a:endParaRPr dirty="0"/>
          </a:p>
        </p:txBody>
      </p:sp>
      <p:cxnSp>
        <p:nvCxnSpPr>
          <p:cNvPr id="11" name="Google Shape;280;g3e4a1d512f3_0_1121">
            <a:extLst>
              <a:ext uri="{FF2B5EF4-FFF2-40B4-BE49-F238E27FC236}">
                <a16:creationId xmlns:a16="http://schemas.microsoft.com/office/drawing/2014/main" id="{B401D50B-6101-A7F3-9633-660C8D5CC766}"/>
              </a:ext>
            </a:extLst>
          </p:cNvPr>
          <p:cNvCxnSpPr/>
          <p:nvPr userDrawn="1"/>
        </p:nvCxnSpPr>
        <p:spPr>
          <a:xfrm>
            <a:off x="1995742" y="1148847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3" name="Google Shape;282;g3e4a1d512f3_0_1121">
            <a:extLst>
              <a:ext uri="{FF2B5EF4-FFF2-40B4-BE49-F238E27FC236}">
                <a16:creationId xmlns:a16="http://schemas.microsoft.com/office/drawing/2014/main" id="{3F30A88F-040B-FE61-8EEE-820B811F5D7E}"/>
              </a:ext>
            </a:extLst>
          </p:cNvPr>
          <p:cNvCxnSpPr/>
          <p:nvPr userDrawn="1"/>
        </p:nvCxnSpPr>
        <p:spPr>
          <a:xfrm>
            <a:off x="1995742" y="2076873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4" name="Google Shape;283;g3e4a1d512f3_0_1121">
            <a:extLst>
              <a:ext uri="{FF2B5EF4-FFF2-40B4-BE49-F238E27FC236}">
                <a16:creationId xmlns:a16="http://schemas.microsoft.com/office/drawing/2014/main" id="{D8E85682-9D40-5537-3B0F-6E39F11868AC}"/>
              </a:ext>
            </a:extLst>
          </p:cNvPr>
          <p:cNvCxnSpPr/>
          <p:nvPr userDrawn="1"/>
        </p:nvCxnSpPr>
        <p:spPr>
          <a:xfrm>
            <a:off x="1995742" y="3009483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5" name="Google Shape;284;g3e4a1d512f3_0_1121">
            <a:extLst>
              <a:ext uri="{FF2B5EF4-FFF2-40B4-BE49-F238E27FC236}">
                <a16:creationId xmlns:a16="http://schemas.microsoft.com/office/drawing/2014/main" id="{B2191161-B26D-827F-6100-E339EB803C59}"/>
              </a:ext>
            </a:extLst>
          </p:cNvPr>
          <p:cNvCxnSpPr/>
          <p:nvPr userDrawn="1"/>
        </p:nvCxnSpPr>
        <p:spPr>
          <a:xfrm>
            <a:off x="1995742" y="3958988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0" name="Infographics">
            <a:extLst>
              <a:ext uri="{FF2B5EF4-FFF2-40B4-BE49-F238E27FC236}">
                <a16:creationId xmlns:a16="http://schemas.microsoft.com/office/drawing/2014/main" id="{4F3C94F7-A32A-65AA-0BA8-C737D5E0362E}"/>
              </a:ext>
            </a:extLst>
          </p:cNvPr>
          <p:cNvGrpSpPr/>
          <p:nvPr userDrawn="1"/>
        </p:nvGrpSpPr>
        <p:grpSpPr>
          <a:xfrm>
            <a:off x="234650" y="800355"/>
            <a:ext cx="3376835" cy="3920213"/>
            <a:chOff x="234650" y="756875"/>
            <a:chExt cx="3376835" cy="3663261"/>
          </a:xfrm>
        </p:grpSpPr>
        <p:sp>
          <p:nvSpPr>
            <p:cNvPr id="2" name="Item 1">
              <a:extLst>
                <a:ext uri="{FF2B5EF4-FFF2-40B4-BE49-F238E27FC236}">
                  <a16:creationId xmlns:a16="http://schemas.microsoft.com/office/drawing/2014/main" id="{345D0273-C618-D61B-08C7-B19A2976A7BD}"/>
                </a:ext>
              </a:extLst>
            </p:cNvPr>
            <p:cNvSpPr/>
            <p:nvPr/>
          </p:nvSpPr>
          <p:spPr>
            <a:xfrm>
              <a:off x="234650" y="3553219"/>
              <a:ext cx="3376835" cy="866917"/>
            </a:xfrm>
            <a:custGeom>
              <a:avLst/>
              <a:gdLst>
                <a:gd name="csX0" fmla="*/ 3376835 w 3376835"/>
                <a:gd name="csY0" fmla="*/ 866918 h 866917"/>
                <a:gd name="csX1" fmla="*/ 0 w 3376835"/>
                <a:gd name="csY1" fmla="*/ 866918 h 866917"/>
                <a:gd name="csX2" fmla="*/ 395182 w 3376835"/>
                <a:gd name="csY2" fmla="*/ 0 h 866917"/>
                <a:gd name="csX3" fmla="*/ 2981653 w 3376835"/>
                <a:gd name="csY3" fmla="*/ 0 h 866917"/>
                <a:gd name="csX4" fmla="*/ 3376835 w 3376835"/>
                <a:gd name="csY4" fmla="*/ 866918 h 8669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6835" h="866917">
                  <a:moveTo>
                    <a:pt x="3376835" y="866918"/>
                  </a:moveTo>
                  <a:lnTo>
                    <a:pt x="0" y="866918"/>
                  </a:lnTo>
                  <a:lnTo>
                    <a:pt x="395182" y="0"/>
                  </a:lnTo>
                  <a:lnTo>
                    <a:pt x="2981653" y="0"/>
                  </a:lnTo>
                  <a:lnTo>
                    <a:pt x="3376835" y="866918"/>
                  </a:lnTo>
                  <a:close/>
                </a:path>
              </a:pathLst>
            </a:custGeom>
            <a:solidFill>
              <a:schemeClr val="accent3"/>
            </a:solidFill>
            <a:ln w="3806" cap="flat">
              <a:noFill/>
              <a:prstDash val="solid"/>
              <a:miter/>
            </a:ln>
          </p:spPr>
        </p:sp>
        <p:sp>
          <p:nvSpPr>
            <p:cNvPr id="4" name="Item 2">
              <a:extLst>
                <a:ext uri="{FF2B5EF4-FFF2-40B4-BE49-F238E27FC236}">
                  <a16:creationId xmlns:a16="http://schemas.microsoft.com/office/drawing/2014/main" id="{935C5215-5CFF-AD76-98AE-65A7F0CA5029}"/>
                </a:ext>
              </a:extLst>
            </p:cNvPr>
            <p:cNvSpPr/>
            <p:nvPr/>
          </p:nvSpPr>
          <p:spPr>
            <a:xfrm>
              <a:off x="663376" y="2595770"/>
              <a:ext cx="2516250" cy="876938"/>
            </a:xfrm>
            <a:custGeom>
              <a:avLst/>
              <a:gdLst>
                <a:gd name="csX0" fmla="*/ 2516251 w 2516250"/>
                <a:gd name="csY0" fmla="*/ 876939 h 876938"/>
                <a:gd name="csX1" fmla="*/ 0 w 2516250"/>
                <a:gd name="csY1" fmla="*/ 876939 h 876938"/>
                <a:gd name="csX2" fmla="*/ 395201 w 2516250"/>
                <a:gd name="csY2" fmla="*/ 0 h 876938"/>
                <a:gd name="csX3" fmla="*/ 2121049 w 2516250"/>
                <a:gd name="csY3" fmla="*/ 0 h 876938"/>
                <a:gd name="csX4" fmla="*/ 2516251 w 2516250"/>
                <a:gd name="csY4" fmla="*/ 876939 h 876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16250" h="876938">
                  <a:moveTo>
                    <a:pt x="2516251" y="876939"/>
                  </a:moveTo>
                  <a:lnTo>
                    <a:pt x="0" y="876939"/>
                  </a:lnTo>
                  <a:lnTo>
                    <a:pt x="395201" y="0"/>
                  </a:lnTo>
                  <a:lnTo>
                    <a:pt x="2121049" y="0"/>
                  </a:lnTo>
                  <a:lnTo>
                    <a:pt x="2516251" y="876939"/>
                  </a:lnTo>
                  <a:close/>
                </a:path>
              </a:pathLst>
            </a:custGeom>
            <a:solidFill>
              <a:schemeClr val="accent2"/>
            </a:solidFill>
            <a:ln w="3804" cap="flat">
              <a:noFill/>
              <a:prstDash val="solid"/>
              <a:miter/>
            </a:ln>
          </p:spPr>
        </p:sp>
        <p:sp>
          <p:nvSpPr>
            <p:cNvPr id="6" name="Item 3">
              <a:extLst>
                <a:ext uri="{FF2B5EF4-FFF2-40B4-BE49-F238E27FC236}">
                  <a16:creationId xmlns:a16="http://schemas.microsoft.com/office/drawing/2014/main" id="{7F9E373A-C5AD-9C46-2A96-909F28F2E71A}"/>
                </a:ext>
              </a:extLst>
            </p:cNvPr>
            <p:cNvSpPr/>
            <p:nvPr/>
          </p:nvSpPr>
          <p:spPr>
            <a:xfrm>
              <a:off x="1093672" y="1638551"/>
              <a:ext cx="1656320" cy="876704"/>
            </a:xfrm>
            <a:custGeom>
              <a:avLst/>
              <a:gdLst>
                <a:gd name="csX0" fmla="*/ 1656320 w 1656320"/>
                <a:gd name="csY0" fmla="*/ 876705 h 876704"/>
                <a:gd name="csX1" fmla="*/ 0 w 1656320"/>
                <a:gd name="csY1" fmla="*/ 876705 h 876704"/>
                <a:gd name="csX2" fmla="*/ 395389 w 1656320"/>
                <a:gd name="csY2" fmla="*/ 0 h 876704"/>
                <a:gd name="csX3" fmla="*/ 1260931 w 1656320"/>
                <a:gd name="csY3" fmla="*/ 0 h 876704"/>
                <a:gd name="csX4" fmla="*/ 1656320 w 1656320"/>
                <a:gd name="csY4" fmla="*/ 876705 h 8767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6320" h="876704">
                  <a:moveTo>
                    <a:pt x="1656320" y="876705"/>
                  </a:moveTo>
                  <a:lnTo>
                    <a:pt x="0" y="876705"/>
                  </a:lnTo>
                  <a:lnTo>
                    <a:pt x="395389" y="0"/>
                  </a:lnTo>
                  <a:lnTo>
                    <a:pt x="1260931" y="0"/>
                  </a:lnTo>
                  <a:lnTo>
                    <a:pt x="1656320" y="876705"/>
                  </a:lnTo>
                  <a:close/>
                </a:path>
              </a:pathLst>
            </a:custGeom>
            <a:solidFill>
              <a:schemeClr val="accent4"/>
            </a:solidFill>
            <a:ln w="3810" cap="flat">
              <a:noFill/>
              <a:prstDash val="solid"/>
              <a:miter/>
            </a:ln>
          </p:spPr>
        </p:sp>
        <p:sp>
          <p:nvSpPr>
            <p:cNvPr id="8" name="Item 4">
              <a:extLst>
                <a:ext uri="{FF2B5EF4-FFF2-40B4-BE49-F238E27FC236}">
                  <a16:creationId xmlns:a16="http://schemas.microsoft.com/office/drawing/2014/main" id="{B4904F19-3675-548F-06F3-71F6CE631A2A}"/>
                </a:ext>
              </a:extLst>
            </p:cNvPr>
            <p:cNvSpPr/>
            <p:nvPr/>
          </p:nvSpPr>
          <p:spPr>
            <a:xfrm>
              <a:off x="1520701" y="756875"/>
              <a:ext cx="802911" cy="802429"/>
            </a:xfrm>
            <a:custGeom>
              <a:avLst/>
              <a:gdLst>
                <a:gd name="csX0" fmla="*/ 345290 w 802911"/>
                <a:gd name="csY0" fmla="*/ 36293 h 802429"/>
                <a:gd name="csX1" fmla="*/ 457624 w 802911"/>
                <a:gd name="csY1" fmla="*/ 36293 h 802429"/>
                <a:gd name="csX2" fmla="*/ 802911 w 802911"/>
                <a:gd name="csY2" fmla="*/ 802430 h 802429"/>
                <a:gd name="csX3" fmla="*/ 0 w 802911"/>
                <a:gd name="csY3" fmla="*/ 802430 h 802429"/>
                <a:gd name="csX4" fmla="*/ 345290 w 802911"/>
                <a:gd name="csY4" fmla="*/ 36293 h 802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2911" h="802429">
                  <a:moveTo>
                    <a:pt x="345290" y="36293"/>
                  </a:moveTo>
                  <a:cubicBezTo>
                    <a:pt x="367100" y="-12098"/>
                    <a:pt x="435811" y="-12098"/>
                    <a:pt x="457624" y="36293"/>
                  </a:cubicBezTo>
                  <a:lnTo>
                    <a:pt x="802911" y="802430"/>
                  </a:lnTo>
                  <a:lnTo>
                    <a:pt x="0" y="802430"/>
                  </a:lnTo>
                  <a:lnTo>
                    <a:pt x="345290" y="36293"/>
                  </a:lnTo>
                  <a:close/>
                </a:path>
              </a:pathLst>
            </a:custGeom>
            <a:solidFill>
              <a:schemeClr val="accent5"/>
            </a:solidFill>
            <a:ln w="3828" cap="flat">
              <a:noFill/>
              <a:prstDash val="solid"/>
              <a:miter/>
            </a:ln>
          </p:spPr>
        </p:sp>
      </p:grp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13" Type="http://schemas.openxmlformats.org/officeDocument/2006/relationships/slideLayout" Target="../slideLayouts/slideLayout13.xml"/><Relationship Id="rId23" Type="http://schemas.openxmlformats.org/officeDocument/2006/relationships/slideLayout" Target="../slideLayouts/slideLayout23.xml"/><Relationship Id="rId26" Type="http://schemas.openxmlformats.org/officeDocument/2006/relationships/slideLayout" Target="../slideLayouts/slideLayout26.xml"/><Relationship Id="rId41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5.xml"/><Relationship Id="rId61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bg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1"/>
          <p:cNvSpPr txBox="1">
            <a:spLocks noGrp="1"/>
          </p:cNvSpPr>
          <p:nvPr>
            <p:ph type="title"/>
          </p:nvPr>
        </p:nvSpPr>
        <p:spPr>
          <a:xfrm>
            <a:off x="228600" y="228600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uk-UA" dirty="0"/>
              <a:t> </a:t>
            </a:r>
            <a:endParaRPr dirty="0"/>
          </a:p>
        </p:txBody>
      </p:sp>
      <p:sp>
        <p:nvSpPr>
          <p:cNvPr id="7" name="Google Shape;7;p21"/>
          <p:cNvSpPr txBox="1">
            <a:spLocks noGrp="1"/>
          </p:cNvSpPr>
          <p:nvPr>
            <p:ph type="body" idx="1"/>
          </p:nvPr>
        </p:nvSpPr>
        <p:spPr>
          <a:xfrm>
            <a:off x="228600" y="9360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3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7858" r:id="rId1"/>
    <p:sldLayoutId id="2147487859" r:id="rId2"/>
    <p:sldLayoutId id="2147487870" r:id="rId13"/>
    <p:sldLayoutId id="2147487880" r:id="rId23"/>
    <p:sldLayoutId id="2147487883" r:id="rId26"/>
    <p:sldLayoutId id="2147487898" r:id="rId41"/>
    <p:sldLayoutId id="2147487900" r:id="rId43"/>
    <p:sldLayoutId id="2147487902" r:id="rId4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chemeClr val="bg1"/>
        </a:buClr>
        <a:buFont typeface="Arial"/>
        <a:defRPr sz="1400" b="0" i="0" u="none" strike="noStrike" cap="none">
          <a:solidFill>
            <a:schemeClr val="bg1"/>
          </a:solidFill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Relationship Id="rId3" Type="http://schemas.openxmlformats.org/officeDocument/2006/relationships/image" Target="../media/image1.jpe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4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5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6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7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6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7" name="Rectangle 3">
            <a:extLst>
              <a:ext uri="{FF2B5EF4-FFF2-40B4-BE49-F238E27FC236}">
                <a16:creationId xmlns:a16="http://schemas.microsoft.com/office/drawing/2014/main" id="{F5DEFBAD-35C6-0C69-E31B-20653D49E2C3}"/>
              </a:ext>
            </a:extLst>
          </p:cNvPr>
          <p:cNvSpPr/>
          <p:nvPr userDrawn="1"/>
        </p:nvSpPr>
        <p:spPr>
          <a:xfrm>
            <a:off x="0" y="4550376"/>
            <a:ext cx="951471" cy="59312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8" name="Скругленный прямоугольник 1">
            <a:extLst>
              <a:ext uri="{FF2B5EF4-FFF2-40B4-BE49-F238E27FC236}">
                <a16:creationId xmlns:a16="http://schemas.microsoft.com/office/drawing/2014/main" id="{F7519DA4-BA4A-BA3C-A416-C088E133C7AE}"/>
              </a:ext>
            </a:extLst>
          </p:cNvPr>
          <p:cNvSpPr/>
          <p:nvPr userDrawn="1"/>
        </p:nvSpPr>
        <p:spPr>
          <a:xfrm>
            <a:off x="98854" y="95254"/>
            <a:ext cx="8946292" cy="1465324"/>
          </a:xfrm>
          <a:prstGeom prst="roundRect">
            <a:avLst>
              <a:gd name="adj" fmla="val 25226"/>
            </a:avLst>
          </a:prstGeom>
          <a:blipFill>
            <a:blip r:embed="rId3"/>
            <a:stretch>
              <a:fillRect t="-1" b="-39266"/>
            </a:stretch>
          </a:blip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Скругленный прямоугольник 12">
            <a:extLst>
              <a:ext uri="{FF2B5EF4-FFF2-40B4-BE49-F238E27FC236}">
                <a16:creationId xmlns:a16="http://schemas.microsoft.com/office/drawing/2014/main" id="{BE29EB22-F1CF-C226-3B70-9B932EDE33E4}"/>
              </a:ext>
            </a:extLst>
          </p:cNvPr>
          <p:cNvSpPr/>
          <p:nvPr userDrawn="1"/>
        </p:nvSpPr>
        <p:spPr>
          <a:xfrm>
            <a:off x="5998941" y="450262"/>
            <a:ext cx="2731448" cy="4435115"/>
          </a:xfrm>
          <a:prstGeom prst="roundRect">
            <a:avLst>
              <a:gd name="adj" fmla="val 9625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0" name="Скругленный прямоугольник 1">
            <a:extLst>
              <a:ext uri="{FF2B5EF4-FFF2-40B4-BE49-F238E27FC236}">
                <a16:creationId xmlns:a16="http://schemas.microsoft.com/office/drawing/2014/main" id="{757C1112-2D68-6E73-EEEB-953B303520D8}"/>
              </a:ext>
            </a:extLst>
          </p:cNvPr>
          <p:cNvSpPr/>
          <p:nvPr userDrawn="1"/>
        </p:nvSpPr>
        <p:spPr>
          <a:xfrm>
            <a:off x="413611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pic>
        <p:nvPicPr>
          <p:cNvPr id="2" name="Picture Placeholder 1" descr="image.jpg"/>
          <p:cNvPicPr>
            <a:picLocks noGrp="1" noChangeAspect="1"/>
          </p:cNvPicPr>
          <p:nvPr>
            <p:ph type="pic" idx="10" sz="quarter"/>
          </p:nvPr>
        </p:nvPicPr>
        <p:blipFill>
          <a:blip r:embed="rId2"/>
          <a:srcRect l="30418" r="30418"/>
          <a:stretch>
            <a:fillRect/>
          </a:stretch>
        </p:blipFill>
        <p:spPr/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Aligns objectives, positioning, channels, and forecasts into a 12-month plan</a:t>
            </a:r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2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3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4" name="Скругленный прямоугольник 2">
            <a:extLst>
              <a:ext uri="{FF2B5EF4-FFF2-40B4-BE49-F238E27FC236}">
                <a16:creationId xmlns:a16="http://schemas.microsoft.com/office/drawing/2014/main" id="{6913F2B6-371A-A50C-1836-A08B52C95689}"/>
              </a:ext>
            </a:extLst>
          </p:cNvPr>
          <p:cNvSpPr/>
          <p:nvPr userDrawn="1"/>
        </p:nvSpPr>
        <p:spPr>
          <a:xfrm>
            <a:off x="2584262" y="117474"/>
            <a:ext cx="6451788" cy="4911726"/>
          </a:xfrm>
          <a:prstGeom prst="roundRect">
            <a:avLst>
              <a:gd name="adj" fmla="val 7155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5" name="Google Shape;17;p25"/>
          <p:cNvSpPr/>
          <p:nvPr userDrawn="1"/>
        </p:nvSpPr>
        <p:spPr>
          <a:xfrm>
            <a:off x="3396624" y="231774"/>
            <a:ext cx="5531476" cy="4679951"/>
          </a:xfrm>
          <a:prstGeom prst="roundRect">
            <a:avLst>
              <a:gd name="adj" fmla="val 5735"/>
            </a:avLst>
          </a:prstGeom>
          <a:solidFill>
            <a:schemeClr val="tx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6" name="Google Shape;28;p25"/>
          <p:cNvSpPr txBox="1"/>
          <p:nvPr/>
        </p:nvSpPr>
        <p:spPr>
          <a:xfrm>
            <a:off x="2929524" y="476442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01</a:t>
            </a:r>
            <a:endParaRPr sz="1600" b="1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7" name="Google Shape;29;p25"/>
          <p:cNvSpPr txBox="1"/>
          <p:nvPr/>
        </p:nvSpPr>
        <p:spPr>
          <a:xfrm>
            <a:off x="2929524" y="90456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02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8" name="Google Shape;30;p25"/>
          <p:cNvSpPr txBox="1"/>
          <p:nvPr/>
        </p:nvSpPr>
        <p:spPr>
          <a:xfrm>
            <a:off x="2929524" y="1332679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 dirty="0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03</a:t>
            </a:r>
            <a:endParaRPr sz="1600" b="1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31;p25"/>
          <p:cNvSpPr txBox="1"/>
          <p:nvPr/>
        </p:nvSpPr>
        <p:spPr>
          <a:xfrm>
            <a:off x="2929524" y="1760797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04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32;p25"/>
          <p:cNvSpPr txBox="1"/>
          <p:nvPr/>
        </p:nvSpPr>
        <p:spPr>
          <a:xfrm>
            <a:off x="2929524" y="2188916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05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33;p25"/>
          <p:cNvSpPr txBox="1"/>
          <p:nvPr/>
        </p:nvSpPr>
        <p:spPr>
          <a:xfrm>
            <a:off x="2929524" y="2617034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06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34;p25"/>
          <p:cNvSpPr txBox="1"/>
          <p:nvPr/>
        </p:nvSpPr>
        <p:spPr>
          <a:xfrm>
            <a:off x="2929524" y="3045153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07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Google Shape;35;p25"/>
          <p:cNvSpPr txBox="1"/>
          <p:nvPr/>
        </p:nvSpPr>
        <p:spPr>
          <a:xfrm>
            <a:off x="2929524" y="3473271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08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4" name="Google Shape;36;p25"/>
          <p:cNvSpPr txBox="1"/>
          <p:nvPr/>
        </p:nvSpPr>
        <p:spPr>
          <a:xfrm>
            <a:off x="2929524" y="3901390"/>
            <a:ext cx="467100" cy="27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tx1"/>
                </a:solidFill>
                <a:latin typeface="+mn-lt"/>
                <a:ea typeface="+mn-ea"/>
                <a:cs typeface="+mn-cs"/>
                <a:sym typeface="Arial"/>
              </a:rPr>
              <a:t>09</a:t>
            </a:r>
            <a:endParaRPr sz="1600" b="1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5" name="Slide title">
            <a:extLst>
              <a:ext uri="{FF2B5EF4-FFF2-40B4-BE49-F238E27FC236}">
                <a16:creationId xmlns:a16="http://schemas.microsoft.com/office/drawing/2014/main" id="{C926CA19-F848-DE35-8505-6B28ECFE1A19}"/>
              </a:ext>
            </a:extLst>
          </p:cNvPr>
          <p:cNvSpPr txBox="1">
            <a:spLocks/>
          </p:cNvSpPr>
          <p:nvPr userDrawn="1"/>
        </p:nvSpPr>
        <p:spPr>
          <a:xfrm>
            <a:off x="215900" y="227600"/>
            <a:ext cx="2160000" cy="11886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tabLst/>
              <a:defRPr lang="en-UA" sz="2000" b="1" i="0" u="none" strike="noStrike" cap="none" smtClean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</a:rPr>
              <a:t>Table </a:t>
            </a:r>
            <a:br>
              <a:rPr lang="en-US" sz="2000" dirty="0">
                <a:solidFill>
                  <a:schemeClr val="bg1"/>
                </a:solidFill>
              </a:rPr>
            </a:br>
            <a:r>
              <a:rPr lang="en-US" sz="2000" dirty="0">
                <a:solidFill>
                  <a:schemeClr val="bg1"/>
                </a:solidFill>
              </a:rPr>
              <a:t>of Contents</a:t>
            </a:r>
            <a:endParaRPr lang="en-GB" sz="2000" dirty="0">
              <a:solidFill>
                <a:schemeClr val="bg1"/>
              </a:solidFill>
            </a:endParaRPr>
          </a:p>
        </p:txBody>
      </p:sp>
      <p:sp>
        <p:nvSpPr>
          <p:cNvPr id="26" name="Рисунок 7">
            <a:extLst>
              <a:ext uri="{FF2B5EF4-FFF2-40B4-BE49-F238E27FC236}">
                <a16:creationId xmlns:a16="http://schemas.microsoft.com/office/drawing/2014/main" id="{D1300016-90AC-3BDB-6270-9288EE44958A}"/>
              </a:ext>
            </a:extLst>
          </p:cNvPr>
          <p:cNvSpPr/>
          <p:nvPr/>
        </p:nvSpPr>
        <p:spPr>
          <a:xfrm flipV="1">
            <a:off x="1900410" y="2419348"/>
            <a:ext cx="378870" cy="302734"/>
          </a:xfrm>
          <a:custGeom>
            <a:avLst/>
            <a:gdLst>
              <a:gd name="csX0" fmla="*/ 267366 w 378870"/>
              <a:gd name="csY0" fmla="*/ 0 h 302734"/>
              <a:gd name="csX1" fmla="*/ 265989 w 378870"/>
              <a:gd name="csY1" fmla="*/ 113112 h 302734"/>
              <a:gd name="csX2" fmla="*/ 154255 w 378870"/>
              <a:gd name="csY2" fmla="*/ 0 h 302734"/>
              <a:gd name="csX3" fmla="*/ 0 w 378870"/>
              <a:gd name="csY3" fmla="*/ 1341 h 302734"/>
              <a:gd name="csX4" fmla="*/ 186189 w 378870"/>
              <a:gd name="csY4" fmla="*/ 190532 h 302734"/>
              <a:gd name="csX5" fmla="*/ 72387 w 378870"/>
              <a:gd name="csY5" fmla="*/ 189163 h 302734"/>
              <a:gd name="csX6" fmla="*/ 71045 w 378870"/>
              <a:gd name="csY6" fmla="*/ 299985 h 302734"/>
              <a:gd name="csX7" fmla="*/ 223118 w 378870"/>
              <a:gd name="csY7" fmla="*/ 301818 h 302734"/>
              <a:gd name="csX8" fmla="*/ 299154 w 378870"/>
              <a:gd name="csY8" fmla="*/ 302734 h 302734"/>
              <a:gd name="csX9" fmla="*/ 376111 w 378870"/>
              <a:gd name="csY9" fmla="*/ 228073 h 302734"/>
              <a:gd name="csX10" fmla="*/ 377031 w 378870"/>
              <a:gd name="csY10" fmla="*/ 152495 h 302734"/>
              <a:gd name="csX11" fmla="*/ 378870 w 378870"/>
              <a:gd name="csY11" fmla="*/ 1341 h 302734"/>
              <a:gd name="csX12" fmla="*/ 267366 w 378870"/>
              <a:gd name="csY12" fmla="*/ 0 h 30273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78870" h="302734">
                <a:moveTo>
                  <a:pt x="267366" y="0"/>
                </a:moveTo>
                <a:lnTo>
                  <a:pt x="265989" y="113112"/>
                </a:lnTo>
                <a:lnTo>
                  <a:pt x="154255" y="0"/>
                </a:lnTo>
                <a:lnTo>
                  <a:pt x="0" y="1341"/>
                </a:lnTo>
                <a:lnTo>
                  <a:pt x="186189" y="190532"/>
                </a:lnTo>
                <a:lnTo>
                  <a:pt x="72387" y="189163"/>
                </a:lnTo>
                <a:lnTo>
                  <a:pt x="71045" y="299985"/>
                </a:lnTo>
                <a:lnTo>
                  <a:pt x="223118" y="301818"/>
                </a:lnTo>
                <a:lnTo>
                  <a:pt x="299154" y="302734"/>
                </a:lnTo>
                <a:lnTo>
                  <a:pt x="376111" y="228073"/>
                </a:lnTo>
                <a:lnTo>
                  <a:pt x="377031" y="152495"/>
                </a:lnTo>
                <a:lnTo>
                  <a:pt x="378870" y="1341"/>
                </a:lnTo>
                <a:lnTo>
                  <a:pt x="267366" y="0"/>
                </a:lnTo>
                <a:close/>
              </a:path>
            </a:pathLst>
          </a:custGeom>
          <a:solidFill>
            <a:schemeClr val="tx2"/>
          </a:solidFill>
          <a:ln w="9293" cap="flat">
            <a:noFill/>
            <a:prstDash val="solid"/>
            <a:miter/>
          </a:ln>
        </p:spPr>
        <p:txBody>
          <a:bodyPr/>
          <a:p/>
        </p:txBody>
      </p:sp>
      <p:sp>
        <p:nvSpPr>
          <p:cNvPr id="3" name="Subtitle 2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12-Month Execution Roadmap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Revenue Forecast and Unit Economics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r>
              <a:t>Budget Distribution and Channel Modeling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Integrated Growth Engines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pPr algn="l"/>
            <a:r>
              <a:t>Strategic Brand Positioning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Target Audience and Segmentation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r>
              <a:t>Market Dynamics and Category Trends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Executive Summary and Strategic Objectives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Annual Marketing Strategy Cover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6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8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5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6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1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Use the SIRIUS modern leadership design with sapphire and tangerine accents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SIRIUS template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Insert CMO name, title, and reporting line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CMO details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Insert planning horizon and governance cadence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Fiscal year cadence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Insert brand identity and the current positioning baseline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Brand identity baseline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For board approval, this strategy is built for clear investment decisions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Board approval strategy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Annual Marketing Strategy Cover</a:t>
            </a:r>
          </a:p>
        </p:txBody>
      </p:sp>
      <p:pic>
        <p:nvPicPr>
          <p:cNvPr id="15" name="Picture Placeholder 14" descr="image.jpg"/>
          <p:cNvPicPr>
            <a:picLocks noGrp="1" noChangeAspect="1"/>
          </p:cNvPicPr>
          <p:nvPr>
            <p:ph type="pic" idx="17"/>
          </p:nvPr>
        </p:nvPicPr>
        <p:blipFill>
          <a:blip r:embed="rId2"/>
          <a:srcRect t="3085" b="3085"/>
          <a:stretch>
            <a:fillRect/>
          </a:stretch>
        </p:blipFill>
        <p:spPr/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6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8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5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6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2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Pipeline velocity, conversion rates, CAC efficiency, and brand health indicators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Success metrics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Specify funding envelope, expected performance window, and decision milestones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Funding and milestones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Align brand growth to demand creation, conversion, and retention outcomes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Brand growth outcomes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Prioritize regions, segments, and partner channels with highest upside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Market expansion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Define net-new pipeline and sourced revenue contribution by stage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Revenue pipeline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Executive Summary and Strategic Objectives</a:t>
            </a:r>
          </a:p>
        </p:txBody>
      </p:sp>
      <p:pic>
        <p:nvPicPr>
          <p:cNvPr id="15" name="Picture Placeholder 14" descr="image.jpg"/>
          <p:cNvPicPr>
            <a:picLocks noGrp="1" noChangeAspect="1"/>
          </p:cNvPicPr>
          <p:nvPr>
            <p:ph type="pic" idx="17"/>
          </p:nvPr>
        </p:nvPicPr>
        <p:blipFill>
          <a:blip r:embed="rId2"/>
          <a:srcRect t="3085" b="3085"/>
          <a:stretch>
            <a:fillRect/>
          </a:stretch>
        </p:blipFill>
        <p:spPr/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6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8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5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6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This category is compelling now, and the approach is positioned to win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Board takeaway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Incumbents underinvest in specific areas while differentiation opportunities remain open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Competitive underinvestment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Unmet needs, weak messaging areas, and underserved subsegments reveal category gaps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Category unmet needs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Changes across channels, buying criteria, and evaluation behavior show a customer shift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Customer buying behavior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Demand drivers, budget shifts, and buyer urgency themes create macro opportunities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Macro demand drivers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Market Dynamics and Category Trends</a:t>
            </a:r>
          </a:p>
        </p:txBody>
      </p:sp>
      <p:pic>
        <p:nvPicPr>
          <p:cNvPr id="15" name="Picture Placeholder 14" descr="image.jpg"/>
          <p:cNvPicPr>
            <a:picLocks noGrp="1" noChangeAspect="1"/>
          </p:cNvPicPr>
          <p:nvPr>
            <p:ph type="pic" idx="17"/>
          </p:nvPr>
        </p:nvPicPr>
        <p:blipFill>
          <a:blip r:embed="rId2"/>
          <a:srcRect t="3085" b="3085"/>
          <a:stretch>
            <a:fillRect/>
          </a:stretch>
        </p:blipFill>
        <p:spPr/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6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7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8" name="Google Shape;576;g3e478b0359b_0_37"/>
          <p:cNvSpPr/>
          <p:nvPr/>
        </p:nvSpPr>
        <p:spPr>
          <a:xfrm>
            <a:off x="237075" y="961074"/>
            <a:ext cx="27666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lt2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9" name="Google Shape;577;g3e478b0359b_0_37"/>
          <p:cNvSpPr/>
          <p:nvPr/>
        </p:nvSpPr>
        <p:spPr>
          <a:xfrm>
            <a:off x="3180937" y="961074"/>
            <a:ext cx="28029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Google Shape;578;g3e478b0359b_0_37"/>
          <p:cNvSpPr/>
          <p:nvPr/>
        </p:nvSpPr>
        <p:spPr>
          <a:xfrm>
            <a:off x="6161100" y="961074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Google Shape;585;g3e478b0359b_0_37"/>
          <p:cNvSpPr/>
          <p:nvPr/>
        </p:nvSpPr>
        <p:spPr>
          <a:xfrm>
            <a:off x="3184071" y="2855899"/>
            <a:ext cx="2808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586;g3e478b0359b_0_37"/>
          <p:cNvSpPr/>
          <p:nvPr/>
        </p:nvSpPr>
        <p:spPr>
          <a:xfrm>
            <a:off x="6161100" y="2855899"/>
            <a:ext cx="2772000" cy="1734900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8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Рисунок 1">
            <a:extLst>
              <a:ext uri="{FF2B5EF4-FFF2-40B4-BE49-F238E27FC236}">
                <a16:creationId xmlns:a16="http://schemas.microsoft.com/office/drawing/2014/main" id="{13B0F827-BF1D-C730-ED50-6726E28B5ED2}"/>
              </a:ext>
            </a:extLst>
          </p:cNvPr>
          <p:cNvSpPr/>
          <p:nvPr/>
        </p:nvSpPr>
        <p:spPr>
          <a:xfrm>
            <a:off x="270345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4" name="Рисунок 3">
            <a:extLst>
              <a:ext uri="{FF2B5EF4-FFF2-40B4-BE49-F238E27FC236}">
                <a16:creationId xmlns:a16="http://schemas.microsoft.com/office/drawing/2014/main" id="{52C44644-68F6-DD07-619B-C2AB01943290}"/>
              </a:ext>
            </a:extLst>
          </p:cNvPr>
          <p:cNvSpPr/>
          <p:nvPr/>
        </p:nvSpPr>
        <p:spPr>
          <a:xfrm>
            <a:off x="5686535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5" name="Рисунок 5">
            <a:extLst>
              <a:ext uri="{FF2B5EF4-FFF2-40B4-BE49-F238E27FC236}">
                <a16:creationId xmlns:a16="http://schemas.microsoft.com/office/drawing/2014/main" id="{D1EF1E4D-0F1F-73D4-EA5E-BACDA9FDFED0}"/>
              </a:ext>
            </a:extLst>
          </p:cNvPr>
          <p:cNvSpPr/>
          <p:nvPr/>
        </p:nvSpPr>
        <p:spPr>
          <a:xfrm>
            <a:off x="8606100" y="904845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6" name="Рисунок 2">
            <a:extLst>
              <a:ext uri="{FF2B5EF4-FFF2-40B4-BE49-F238E27FC236}">
                <a16:creationId xmlns:a16="http://schemas.microsoft.com/office/drawing/2014/main" id="{3F2F5DB4-2FB6-5EC1-0DC8-2E63587BC573}"/>
              </a:ext>
            </a:extLst>
          </p:cNvPr>
          <p:cNvSpPr/>
          <p:nvPr/>
        </p:nvSpPr>
        <p:spPr>
          <a:xfrm>
            <a:off x="5686535" y="2789487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7" name="Рисунок 4">
            <a:extLst>
              <a:ext uri="{FF2B5EF4-FFF2-40B4-BE49-F238E27FC236}">
                <a16:creationId xmlns:a16="http://schemas.microsoft.com/office/drawing/2014/main" id="{9328ECDC-6050-B43D-FAED-FE2B127EFA64}"/>
              </a:ext>
            </a:extLst>
          </p:cNvPr>
          <p:cNvSpPr/>
          <p:nvPr/>
        </p:nvSpPr>
        <p:spPr>
          <a:xfrm>
            <a:off x="8606100" y="2789486"/>
            <a:ext cx="357447" cy="285616"/>
          </a:xfrm>
          <a:custGeom>
            <a:avLst/>
            <a:gdLst>
              <a:gd name="csX0" fmla="*/ 252248 w 357447"/>
              <a:gd name="csY0" fmla="*/ 285616 h 285616"/>
              <a:gd name="csX1" fmla="*/ 250949 w 357447"/>
              <a:gd name="csY1" fmla="*/ 178900 h 285616"/>
              <a:gd name="csX2" fmla="*/ 145533 w 357447"/>
              <a:gd name="csY2" fmla="*/ 285616 h 285616"/>
              <a:gd name="csX3" fmla="*/ 0 w 357447"/>
              <a:gd name="csY3" fmla="*/ 284351 h 285616"/>
              <a:gd name="csX4" fmla="*/ 175662 w 357447"/>
              <a:gd name="csY4" fmla="*/ 105858 h 285616"/>
              <a:gd name="csX5" fmla="*/ 68294 w 357447"/>
              <a:gd name="csY5" fmla="*/ 107149 h 285616"/>
              <a:gd name="csX6" fmla="*/ 67028 w 357447"/>
              <a:gd name="csY6" fmla="*/ 2593 h 285616"/>
              <a:gd name="csX7" fmla="*/ 210502 w 357447"/>
              <a:gd name="csY7" fmla="*/ 864 h 285616"/>
              <a:gd name="csX8" fmla="*/ 282239 w 357447"/>
              <a:gd name="csY8" fmla="*/ 0 h 285616"/>
              <a:gd name="csX9" fmla="*/ 354844 w 357447"/>
              <a:gd name="csY9" fmla="*/ 70440 h 285616"/>
              <a:gd name="csX10" fmla="*/ 355712 w 357447"/>
              <a:gd name="csY10" fmla="*/ 141744 h 285616"/>
              <a:gd name="csX11" fmla="*/ 357448 w 357447"/>
              <a:gd name="csY11" fmla="*/ 284351 h 285616"/>
              <a:gd name="csX12" fmla="*/ 252248 w 357447"/>
              <a:gd name="csY12" fmla="*/ 285616 h 28561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57447" h="285616">
                <a:moveTo>
                  <a:pt x="252248" y="285616"/>
                </a:moveTo>
                <a:lnTo>
                  <a:pt x="250949" y="178900"/>
                </a:lnTo>
                <a:lnTo>
                  <a:pt x="145533" y="285616"/>
                </a:lnTo>
                <a:lnTo>
                  <a:pt x="0" y="284351"/>
                </a:lnTo>
                <a:lnTo>
                  <a:pt x="175662" y="105858"/>
                </a:lnTo>
                <a:lnTo>
                  <a:pt x="68294" y="107149"/>
                </a:lnTo>
                <a:lnTo>
                  <a:pt x="67028" y="2593"/>
                </a:lnTo>
                <a:lnTo>
                  <a:pt x="210502" y="864"/>
                </a:lnTo>
                <a:lnTo>
                  <a:pt x="282239" y="0"/>
                </a:lnTo>
                <a:lnTo>
                  <a:pt x="354844" y="70440"/>
                </a:lnTo>
                <a:lnTo>
                  <a:pt x="355712" y="141744"/>
                </a:lnTo>
                <a:lnTo>
                  <a:pt x="357448" y="284351"/>
                </a:lnTo>
                <a:lnTo>
                  <a:pt x="252248" y="285616"/>
                </a:lnTo>
                <a:close/>
              </a:path>
            </a:pathLst>
          </a:custGeom>
          <a:solidFill>
            <a:schemeClr val="tx2"/>
          </a:solidFill>
          <a:ln w="8596" cap="flat">
            <a:noFill/>
            <a:prstDash val="solid"/>
            <a:miter/>
          </a:ln>
        </p:spPr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4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Lead scoring signals that connect marketing to sales outcomes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Qualification logic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Tailor messaging, offers, and channels per segment archetype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Segmentation cards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r>
              <a:t>Economic buyer priorities, technical requirements, and risk concerns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Decision drivers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r>
              <a:t>Engagement signals that indicate intent and timing readiness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Behavioral triggers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Firmographics that reflect ideal buyer size, industry, and operating model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ICP matrix</a:t>
            </a:r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Target Audience and Segmentation</a:t>
            </a:r>
          </a:p>
        </p:txBody>
      </p:sp>
      <p:pic>
        <p:nvPicPr>
          <p:cNvPr id="15" name="Picture Placeholder 14" descr="image.jpg"/>
          <p:cNvPicPr>
            <a:picLocks noGrp="1" noChangeAspect="1"/>
          </p:cNvPicPr>
          <p:nvPr>
            <p:ph type="pic" idx="17"/>
          </p:nvPr>
        </p:nvPicPr>
        <p:blipFill>
          <a:blip r:embed="rId2"/>
          <a:srcRect t="3085" b="3085"/>
          <a:stretch>
            <a:fillRect/>
          </a:stretch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4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cxnSp>
        <p:nvCxnSpPr>
          <p:cNvPr id="15" name="Google Shape;280;g3e4a1d512f3_0_1121">
            <a:extLst>
              <a:ext uri="{FF2B5EF4-FFF2-40B4-BE49-F238E27FC236}">
                <a16:creationId xmlns:a16="http://schemas.microsoft.com/office/drawing/2014/main" id="{B401D50B-6101-A7F3-9633-660C8D5CC766}"/>
              </a:ext>
            </a:extLst>
          </p:cNvPr>
          <p:cNvCxnSpPr/>
          <p:nvPr userDrawn="1"/>
        </p:nvCxnSpPr>
        <p:spPr>
          <a:xfrm>
            <a:off x="1995742" y="1148847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6" name="Google Shape;282;g3e4a1d512f3_0_1121">
            <a:extLst>
              <a:ext uri="{FF2B5EF4-FFF2-40B4-BE49-F238E27FC236}">
                <a16:creationId xmlns:a16="http://schemas.microsoft.com/office/drawing/2014/main" id="{3F30A88F-040B-FE61-8EEE-820B811F5D7E}"/>
              </a:ext>
            </a:extLst>
          </p:cNvPr>
          <p:cNvCxnSpPr/>
          <p:nvPr userDrawn="1"/>
        </p:nvCxnSpPr>
        <p:spPr>
          <a:xfrm>
            <a:off x="1995742" y="2076873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7" name="Google Shape;283;g3e4a1d512f3_0_1121">
            <a:extLst>
              <a:ext uri="{FF2B5EF4-FFF2-40B4-BE49-F238E27FC236}">
                <a16:creationId xmlns:a16="http://schemas.microsoft.com/office/drawing/2014/main" id="{D8E85682-9D40-5537-3B0F-6E39F11868AC}"/>
              </a:ext>
            </a:extLst>
          </p:cNvPr>
          <p:cNvCxnSpPr/>
          <p:nvPr userDrawn="1"/>
        </p:nvCxnSpPr>
        <p:spPr>
          <a:xfrm>
            <a:off x="1995742" y="3009483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" name="Google Shape;284;g3e4a1d512f3_0_1121">
            <a:extLst>
              <a:ext uri="{FF2B5EF4-FFF2-40B4-BE49-F238E27FC236}">
                <a16:creationId xmlns:a16="http://schemas.microsoft.com/office/drawing/2014/main" id="{B2191161-B26D-827F-6100-E339EB803C59}"/>
              </a:ext>
            </a:extLst>
          </p:cNvPr>
          <p:cNvCxnSpPr/>
          <p:nvPr userDrawn="1"/>
        </p:nvCxnSpPr>
        <p:spPr>
          <a:xfrm>
            <a:off x="1995742" y="3958988"/>
            <a:ext cx="1879800" cy="0"/>
          </a:xfrm>
          <a:prstGeom prst="straightConnector1">
            <a:avLst/>
          </a:prstGeom>
          <a:noFill/>
          <a:ln w="9525" cap="flat" cmpd="sng">
            <a:solidFill>
              <a:schemeClr val="bg1"/>
            </a:solidFill>
            <a:prstDash val="solid"/>
            <a:round/>
            <a:headEnd type="none" w="med" len="med"/>
            <a:tailEnd type="oval" w="med" len="med"/>
          </a:ln>
        </p:spPr>
      </p:cxnSp>
      <p:grpSp>
        <p:nvGrpSpPr>
          <p:cNvPr id="19" name="Infographics">
            <a:extLst>
              <a:ext uri="{FF2B5EF4-FFF2-40B4-BE49-F238E27FC236}">
                <a16:creationId xmlns:a16="http://schemas.microsoft.com/office/drawing/2014/main" id="{4F3C94F7-A32A-65AA-0BA8-C737D5E0362E}"/>
              </a:ext>
            </a:extLst>
          </p:cNvPr>
          <p:cNvGrpSpPr/>
          <p:nvPr userDrawn="1"/>
        </p:nvGrpSpPr>
        <p:grpSpPr>
          <a:xfrm>
            <a:off x="234650" y="800355"/>
            <a:ext cx="3376835" cy="3920213"/>
            <a:chOff x="234650" y="756875"/>
            <a:chExt cx="3376835" cy="3663261"/>
          </a:xfrm>
        </p:grpSpPr>
        <p:sp>
          <p:nvSpPr>
            <p:cNvPr id="20" name="Item 1">
              <a:extLst>
                <a:ext uri="{FF2B5EF4-FFF2-40B4-BE49-F238E27FC236}">
                  <a16:creationId xmlns:a16="http://schemas.microsoft.com/office/drawing/2014/main" id="{345D0273-C618-D61B-08C7-B19A2976A7BD}"/>
                </a:ext>
              </a:extLst>
            </p:cNvPr>
            <p:cNvSpPr/>
            <p:nvPr/>
          </p:nvSpPr>
          <p:spPr>
            <a:xfrm>
              <a:off x="234650" y="3553219"/>
              <a:ext cx="3376835" cy="866917"/>
            </a:xfrm>
            <a:custGeom>
              <a:avLst/>
              <a:gdLst>
                <a:gd name="csX0" fmla="*/ 3376835 w 3376835"/>
                <a:gd name="csY0" fmla="*/ 866918 h 866917"/>
                <a:gd name="csX1" fmla="*/ 0 w 3376835"/>
                <a:gd name="csY1" fmla="*/ 866918 h 866917"/>
                <a:gd name="csX2" fmla="*/ 395182 w 3376835"/>
                <a:gd name="csY2" fmla="*/ 0 h 866917"/>
                <a:gd name="csX3" fmla="*/ 2981653 w 3376835"/>
                <a:gd name="csY3" fmla="*/ 0 h 866917"/>
                <a:gd name="csX4" fmla="*/ 3376835 w 3376835"/>
                <a:gd name="csY4" fmla="*/ 866918 h 86691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3376835" h="866917">
                  <a:moveTo>
                    <a:pt x="3376835" y="866918"/>
                  </a:moveTo>
                  <a:lnTo>
                    <a:pt x="0" y="866918"/>
                  </a:lnTo>
                  <a:lnTo>
                    <a:pt x="395182" y="0"/>
                  </a:lnTo>
                  <a:lnTo>
                    <a:pt x="2981653" y="0"/>
                  </a:lnTo>
                  <a:lnTo>
                    <a:pt x="3376835" y="866918"/>
                  </a:lnTo>
                  <a:close/>
                </a:path>
              </a:pathLst>
            </a:custGeom>
            <a:solidFill>
              <a:schemeClr val="accent3"/>
            </a:solidFill>
            <a:ln w="3806" cap="flat">
              <a:noFill/>
              <a:prstDash val="solid"/>
              <a:miter/>
            </a:ln>
          </p:spPr>
        </p:sp>
        <p:sp>
          <p:nvSpPr>
            <p:cNvPr id="21" name="Item 2">
              <a:extLst>
                <a:ext uri="{FF2B5EF4-FFF2-40B4-BE49-F238E27FC236}">
                  <a16:creationId xmlns:a16="http://schemas.microsoft.com/office/drawing/2014/main" id="{935C5215-5CFF-AD76-98AE-65A7F0CA5029}"/>
                </a:ext>
              </a:extLst>
            </p:cNvPr>
            <p:cNvSpPr/>
            <p:nvPr/>
          </p:nvSpPr>
          <p:spPr>
            <a:xfrm>
              <a:off x="663376" y="2595770"/>
              <a:ext cx="2516250" cy="876938"/>
            </a:xfrm>
            <a:custGeom>
              <a:avLst/>
              <a:gdLst>
                <a:gd name="csX0" fmla="*/ 2516251 w 2516250"/>
                <a:gd name="csY0" fmla="*/ 876939 h 876938"/>
                <a:gd name="csX1" fmla="*/ 0 w 2516250"/>
                <a:gd name="csY1" fmla="*/ 876939 h 876938"/>
                <a:gd name="csX2" fmla="*/ 395201 w 2516250"/>
                <a:gd name="csY2" fmla="*/ 0 h 876938"/>
                <a:gd name="csX3" fmla="*/ 2121049 w 2516250"/>
                <a:gd name="csY3" fmla="*/ 0 h 876938"/>
                <a:gd name="csX4" fmla="*/ 2516251 w 2516250"/>
                <a:gd name="csY4" fmla="*/ 876939 h 87693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2516250" h="876938">
                  <a:moveTo>
                    <a:pt x="2516251" y="876939"/>
                  </a:moveTo>
                  <a:lnTo>
                    <a:pt x="0" y="876939"/>
                  </a:lnTo>
                  <a:lnTo>
                    <a:pt x="395201" y="0"/>
                  </a:lnTo>
                  <a:lnTo>
                    <a:pt x="2121049" y="0"/>
                  </a:lnTo>
                  <a:lnTo>
                    <a:pt x="2516251" y="876939"/>
                  </a:lnTo>
                  <a:close/>
                </a:path>
              </a:pathLst>
            </a:custGeom>
            <a:solidFill>
              <a:schemeClr val="accent2"/>
            </a:solidFill>
            <a:ln w="3804" cap="flat">
              <a:noFill/>
              <a:prstDash val="solid"/>
              <a:miter/>
            </a:ln>
          </p:spPr>
        </p:sp>
        <p:sp>
          <p:nvSpPr>
            <p:cNvPr id="22" name="Item 3">
              <a:extLst>
                <a:ext uri="{FF2B5EF4-FFF2-40B4-BE49-F238E27FC236}">
                  <a16:creationId xmlns:a16="http://schemas.microsoft.com/office/drawing/2014/main" id="{7F9E373A-C5AD-9C46-2A96-909F28F2E71A}"/>
                </a:ext>
              </a:extLst>
            </p:cNvPr>
            <p:cNvSpPr/>
            <p:nvPr/>
          </p:nvSpPr>
          <p:spPr>
            <a:xfrm>
              <a:off x="1093672" y="1638551"/>
              <a:ext cx="1656320" cy="876704"/>
            </a:xfrm>
            <a:custGeom>
              <a:avLst/>
              <a:gdLst>
                <a:gd name="csX0" fmla="*/ 1656320 w 1656320"/>
                <a:gd name="csY0" fmla="*/ 876705 h 876704"/>
                <a:gd name="csX1" fmla="*/ 0 w 1656320"/>
                <a:gd name="csY1" fmla="*/ 876705 h 876704"/>
                <a:gd name="csX2" fmla="*/ 395389 w 1656320"/>
                <a:gd name="csY2" fmla="*/ 0 h 876704"/>
                <a:gd name="csX3" fmla="*/ 1260931 w 1656320"/>
                <a:gd name="csY3" fmla="*/ 0 h 876704"/>
                <a:gd name="csX4" fmla="*/ 1656320 w 1656320"/>
                <a:gd name="csY4" fmla="*/ 876705 h 87670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656320" h="876704">
                  <a:moveTo>
                    <a:pt x="1656320" y="876705"/>
                  </a:moveTo>
                  <a:lnTo>
                    <a:pt x="0" y="876705"/>
                  </a:lnTo>
                  <a:lnTo>
                    <a:pt x="395389" y="0"/>
                  </a:lnTo>
                  <a:lnTo>
                    <a:pt x="1260931" y="0"/>
                  </a:lnTo>
                  <a:lnTo>
                    <a:pt x="1656320" y="876705"/>
                  </a:lnTo>
                  <a:close/>
                </a:path>
              </a:pathLst>
            </a:custGeom>
            <a:solidFill>
              <a:schemeClr val="accent4"/>
            </a:solidFill>
            <a:ln w="3810" cap="flat">
              <a:noFill/>
              <a:prstDash val="solid"/>
              <a:miter/>
            </a:ln>
          </p:spPr>
        </p:sp>
        <p:sp>
          <p:nvSpPr>
            <p:cNvPr id="23" name="Item 4">
              <a:extLst>
                <a:ext uri="{FF2B5EF4-FFF2-40B4-BE49-F238E27FC236}">
                  <a16:creationId xmlns:a16="http://schemas.microsoft.com/office/drawing/2014/main" id="{B4904F19-3675-548F-06F3-71F6CE631A2A}"/>
                </a:ext>
              </a:extLst>
            </p:cNvPr>
            <p:cNvSpPr/>
            <p:nvPr/>
          </p:nvSpPr>
          <p:spPr>
            <a:xfrm>
              <a:off x="1520701" y="756875"/>
              <a:ext cx="802911" cy="802429"/>
            </a:xfrm>
            <a:custGeom>
              <a:avLst/>
              <a:gdLst>
                <a:gd name="csX0" fmla="*/ 345290 w 802911"/>
                <a:gd name="csY0" fmla="*/ 36293 h 802429"/>
                <a:gd name="csX1" fmla="*/ 457624 w 802911"/>
                <a:gd name="csY1" fmla="*/ 36293 h 802429"/>
                <a:gd name="csX2" fmla="*/ 802911 w 802911"/>
                <a:gd name="csY2" fmla="*/ 802430 h 802429"/>
                <a:gd name="csX3" fmla="*/ 0 w 802911"/>
                <a:gd name="csY3" fmla="*/ 802430 h 802429"/>
                <a:gd name="csX4" fmla="*/ 345290 w 802911"/>
                <a:gd name="csY4" fmla="*/ 36293 h 80242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802911" h="802429">
                  <a:moveTo>
                    <a:pt x="345290" y="36293"/>
                  </a:moveTo>
                  <a:cubicBezTo>
                    <a:pt x="367100" y="-12098"/>
                    <a:pt x="435811" y="-12098"/>
                    <a:pt x="457624" y="36293"/>
                  </a:cubicBezTo>
                  <a:lnTo>
                    <a:pt x="802911" y="802430"/>
                  </a:lnTo>
                  <a:lnTo>
                    <a:pt x="0" y="802430"/>
                  </a:lnTo>
                  <a:lnTo>
                    <a:pt x="345290" y="36293"/>
                  </a:lnTo>
                  <a:close/>
                </a:path>
              </a:pathLst>
            </a:custGeom>
            <a:solidFill>
              <a:schemeClr val="accent5"/>
            </a:solidFill>
            <a:ln w="3828" cap="flat">
              <a:noFill/>
              <a:prstDash val="solid"/>
              <a:miter/>
            </a:ln>
          </p:spPr>
        </p:sp>
      </p:grp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Messaging architecture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pPr algn="l"/>
            <a:r>
              <a:t>Align headlines, proof points, and CTAs across funnel stages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Connect proof, customer language, and emotional resonance to the value story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Brand narrative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l"/>
            <a:r>
              <a:t>Articulate measurable outcomes and the mechanism that delivers them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Core value proposition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l"/>
            <a:r>
              <a:t>Claim the most credible space with clear differentiation and relevance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l"/>
            <a:r>
              <a:t>Category positioning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Strategic Brand Positioning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3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4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grpSp>
        <p:nvGrpSpPr>
          <p:cNvPr id="15" name="Group 12">
            <a:extLst>
              <a:ext uri="{FF2B5EF4-FFF2-40B4-BE49-F238E27FC236}">
                <a16:creationId xmlns:a16="http://schemas.microsoft.com/office/drawing/2014/main" id="{65A4D774-0797-E430-6EE5-3F3CE39E2205}"/>
              </a:ext>
            </a:extLst>
          </p:cNvPr>
          <p:cNvGrpSpPr/>
          <p:nvPr userDrawn="1"/>
        </p:nvGrpSpPr>
        <p:grpSpPr>
          <a:xfrm>
            <a:off x="4468975" y="857632"/>
            <a:ext cx="4440375" cy="3763920"/>
            <a:chOff x="3913318" y="729491"/>
            <a:chExt cx="4440375" cy="3763920"/>
          </a:xfrm>
        </p:grpSpPr>
        <p:sp>
          <p:nvSpPr>
            <p:cNvPr id="16" name="Graphic 2">
              <a:extLst>
                <a:ext uri="{FF2B5EF4-FFF2-40B4-BE49-F238E27FC236}">
                  <a16:creationId xmlns:a16="http://schemas.microsoft.com/office/drawing/2014/main" id="{05351E47-24E9-1FE8-1358-8FF024AA7835}"/>
                </a:ext>
              </a:extLst>
            </p:cNvPr>
            <p:cNvSpPr/>
            <p:nvPr/>
          </p:nvSpPr>
          <p:spPr>
            <a:xfrm>
              <a:off x="3913321" y="729491"/>
              <a:ext cx="4440368" cy="530095"/>
            </a:xfrm>
            <a:custGeom>
              <a:avLst/>
              <a:gdLst>
                <a:gd name="csX0" fmla="*/ 2220192 w 4440368"/>
                <a:gd name="csY0" fmla="*/ 530095 h 530095"/>
                <a:gd name="csX1" fmla="*/ 4440368 w 4440368"/>
                <a:gd name="csY1" fmla="*/ 255466 h 530095"/>
                <a:gd name="csX2" fmla="*/ 2220192 w 4440368"/>
                <a:gd name="csY2" fmla="*/ 0 h 530095"/>
                <a:gd name="csX3" fmla="*/ 0 w 4440368"/>
                <a:gd name="csY3" fmla="*/ 255466 h 530095"/>
                <a:gd name="csX4" fmla="*/ 2220192 w 4440368"/>
                <a:gd name="csY4" fmla="*/ 530095 h 53009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4440368" h="530095">
                  <a:moveTo>
                    <a:pt x="2220192" y="530095"/>
                  </a:moveTo>
                  <a:cubicBezTo>
                    <a:pt x="3446371" y="530095"/>
                    <a:pt x="4440368" y="396557"/>
                    <a:pt x="4440368" y="255466"/>
                  </a:cubicBezTo>
                  <a:cubicBezTo>
                    <a:pt x="4440368" y="114376"/>
                    <a:pt x="3446371" y="0"/>
                    <a:pt x="2220192" y="0"/>
                  </a:cubicBezTo>
                  <a:cubicBezTo>
                    <a:pt x="994013" y="0"/>
                    <a:pt x="0" y="114376"/>
                    <a:pt x="0" y="255466"/>
                  </a:cubicBezTo>
                  <a:cubicBezTo>
                    <a:pt x="0" y="396557"/>
                    <a:pt x="994013" y="530095"/>
                    <a:pt x="2220192" y="530095"/>
                  </a:cubicBezTo>
                  <a:close/>
                </a:path>
              </a:pathLst>
            </a:custGeom>
            <a:solidFill>
              <a:schemeClr val="tx2">
                <a:lumMod val="75000"/>
              </a:schemeClr>
            </a:solidFill>
            <a:ln w="3931" cap="flat">
              <a:noFill/>
              <a:prstDash val="solid"/>
              <a:miter/>
            </a:ln>
          </p:spPr>
        </p:sp>
        <p:sp>
          <p:nvSpPr>
            <p:cNvPr id="17" name="Graphic 4">
              <a:extLst>
                <a:ext uri="{FF2B5EF4-FFF2-40B4-BE49-F238E27FC236}">
                  <a16:creationId xmlns:a16="http://schemas.microsoft.com/office/drawing/2014/main" id="{7067F92B-2BAE-F40B-CEF5-DA16E5301123}"/>
                </a:ext>
              </a:extLst>
            </p:cNvPr>
            <p:cNvSpPr/>
            <p:nvPr/>
          </p:nvSpPr>
          <p:spPr>
            <a:xfrm>
              <a:off x="4546487" y="2738276"/>
              <a:ext cx="3170652" cy="951278"/>
            </a:xfrm>
            <a:custGeom>
              <a:avLst/>
              <a:gdLst>
                <a:gd name="csX0" fmla="*/ 0 w 3170652"/>
                <a:gd name="csY0" fmla="*/ 0 h 951278"/>
                <a:gd name="csX1" fmla="*/ 255871 w 3170652"/>
                <a:gd name="csY1" fmla="*/ 637717 h 951278"/>
                <a:gd name="csX2" fmla="*/ 256745 w 3170652"/>
                <a:gd name="csY2" fmla="*/ 637717 h 951278"/>
                <a:gd name="csX3" fmla="*/ 257087 w 3170652"/>
                <a:gd name="csY3" fmla="*/ 640667 h 951278"/>
                <a:gd name="csX4" fmla="*/ 275849 w 3170652"/>
                <a:gd name="csY4" fmla="*/ 687465 h 951278"/>
                <a:gd name="csX5" fmla="*/ 1585326 w 3170652"/>
                <a:gd name="csY5" fmla="*/ 951278 h 951278"/>
                <a:gd name="csX6" fmla="*/ 2894800 w 3170652"/>
                <a:gd name="csY6" fmla="*/ 687465 h 951278"/>
                <a:gd name="csX7" fmla="*/ 2913602 w 3170652"/>
                <a:gd name="csY7" fmla="*/ 640667 h 951278"/>
                <a:gd name="csX8" fmla="*/ 2913907 w 3170652"/>
                <a:gd name="csY8" fmla="*/ 637717 h 951278"/>
                <a:gd name="csX9" fmla="*/ 2914780 w 3170652"/>
                <a:gd name="csY9" fmla="*/ 637717 h 951278"/>
                <a:gd name="csX10" fmla="*/ 3170653 w 3170652"/>
                <a:gd name="csY10" fmla="*/ 0 h 951278"/>
                <a:gd name="csX11" fmla="*/ 1585365 w 3170652"/>
                <a:gd name="csY11" fmla="*/ 231981 h 951278"/>
                <a:gd name="csX12" fmla="*/ 0 w 3170652"/>
                <a:gd name="csY12" fmla="*/ 0 h 95127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3170652" h="951278">
                  <a:moveTo>
                    <a:pt x="0" y="0"/>
                  </a:moveTo>
                  <a:lnTo>
                    <a:pt x="255871" y="637717"/>
                  </a:lnTo>
                  <a:lnTo>
                    <a:pt x="256745" y="637717"/>
                  </a:lnTo>
                  <a:cubicBezTo>
                    <a:pt x="256745" y="638685"/>
                    <a:pt x="257011" y="639699"/>
                    <a:pt x="257087" y="640667"/>
                  </a:cubicBezTo>
                  <a:lnTo>
                    <a:pt x="275849" y="687465"/>
                  </a:lnTo>
                  <a:cubicBezTo>
                    <a:pt x="376800" y="822621"/>
                    <a:pt x="877376" y="951278"/>
                    <a:pt x="1585326" y="951278"/>
                  </a:cubicBezTo>
                  <a:cubicBezTo>
                    <a:pt x="2293273" y="951278"/>
                    <a:pt x="2793851" y="822621"/>
                    <a:pt x="2894800" y="687465"/>
                  </a:cubicBezTo>
                  <a:lnTo>
                    <a:pt x="2913602" y="640667"/>
                  </a:lnTo>
                  <a:cubicBezTo>
                    <a:pt x="2913641" y="639699"/>
                    <a:pt x="2913907" y="638685"/>
                    <a:pt x="2913907" y="637717"/>
                  </a:cubicBezTo>
                  <a:lnTo>
                    <a:pt x="2914780" y="637717"/>
                  </a:lnTo>
                  <a:lnTo>
                    <a:pt x="3170653" y="0"/>
                  </a:lnTo>
                  <a:cubicBezTo>
                    <a:pt x="2925261" y="151460"/>
                    <a:pt x="2239038" y="231981"/>
                    <a:pt x="1585365" y="231981"/>
                  </a:cubicBezTo>
                  <a:cubicBezTo>
                    <a:pt x="931611" y="231981"/>
                    <a:pt x="245389" y="151414"/>
                    <a:pt x="0" y="0"/>
                  </a:cubicBezTo>
                  <a:close/>
                </a:path>
              </a:pathLst>
            </a:custGeom>
            <a:solidFill>
              <a:schemeClr val="accent2"/>
            </a:solidFill>
            <a:ln w="3897" cap="flat">
              <a:noFill/>
              <a:prstDash val="solid"/>
              <a:miter/>
            </a:ln>
          </p:spPr>
        </p:sp>
        <p:sp>
          <p:nvSpPr>
            <p:cNvPr id="18" name="Graphic 6">
              <a:extLst>
                <a:ext uri="{FF2B5EF4-FFF2-40B4-BE49-F238E27FC236}">
                  <a16:creationId xmlns:a16="http://schemas.microsoft.com/office/drawing/2014/main" id="{23788CD9-CAD0-E145-8F72-3267E167E0E2}"/>
                </a:ext>
              </a:extLst>
            </p:cNvPr>
            <p:cNvSpPr/>
            <p:nvPr/>
          </p:nvSpPr>
          <p:spPr>
            <a:xfrm>
              <a:off x="3913318" y="1100778"/>
              <a:ext cx="4440375" cy="976989"/>
            </a:xfrm>
            <a:custGeom>
              <a:avLst/>
              <a:gdLst>
                <a:gd name="csX0" fmla="*/ 2218694 w 4440375"/>
                <a:gd name="csY0" fmla="*/ 251208 h 976989"/>
                <a:gd name="csX1" fmla="*/ 593521 w 4440375"/>
                <a:gd name="csY1" fmla="*/ 152166 h 976989"/>
                <a:gd name="csX2" fmla="*/ 0 w 4440375"/>
                <a:gd name="csY2" fmla="*/ 2184 h 976989"/>
                <a:gd name="csX3" fmla="*/ 283690 w 4440375"/>
                <a:gd name="csY3" fmla="*/ 710121 h 976989"/>
                <a:gd name="csX4" fmla="*/ 2219728 w 4440375"/>
                <a:gd name="csY4" fmla="*/ 976989 h 976989"/>
                <a:gd name="csX5" fmla="*/ 4155759 w 4440375"/>
                <a:gd name="csY5" fmla="*/ 710168 h 976989"/>
                <a:gd name="csX6" fmla="*/ 4440375 w 4440375"/>
                <a:gd name="csY6" fmla="*/ 0 h 976989"/>
                <a:gd name="csX7" fmla="*/ 2219728 w 4440375"/>
                <a:gd name="csY7" fmla="*/ 251254 h 976989"/>
                <a:gd name="csX8" fmla="*/ 2218694 w 4440375"/>
                <a:gd name="csY8" fmla="*/ 251208 h 97698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</a:cxnLst>
              <a:rect l="l" t="t" r="r" b="b"/>
              <a:pathLst>
                <a:path w="4440375" h="976989">
                  <a:moveTo>
                    <a:pt x="2218694" y="251208"/>
                  </a:moveTo>
                  <a:cubicBezTo>
                    <a:pt x="1604924" y="251208"/>
                    <a:pt x="1027821" y="216025"/>
                    <a:pt x="593521" y="152166"/>
                  </a:cubicBezTo>
                  <a:cubicBezTo>
                    <a:pt x="306310" y="109918"/>
                    <a:pt x="108011" y="59723"/>
                    <a:pt x="0" y="2184"/>
                  </a:cubicBezTo>
                  <a:lnTo>
                    <a:pt x="283690" y="710121"/>
                  </a:lnTo>
                  <a:cubicBezTo>
                    <a:pt x="436214" y="844765"/>
                    <a:pt x="1188539" y="976989"/>
                    <a:pt x="2219728" y="976989"/>
                  </a:cubicBezTo>
                  <a:cubicBezTo>
                    <a:pt x="3250881" y="976989"/>
                    <a:pt x="4003175" y="844765"/>
                    <a:pt x="4155759" y="710168"/>
                  </a:cubicBezTo>
                  <a:lnTo>
                    <a:pt x="4440375" y="0"/>
                  </a:lnTo>
                  <a:cubicBezTo>
                    <a:pt x="4136583" y="163831"/>
                    <a:pt x="3154085" y="251161"/>
                    <a:pt x="2219728" y="251254"/>
                  </a:cubicBezTo>
                  <a:cubicBezTo>
                    <a:pt x="2219461" y="251208"/>
                    <a:pt x="2219040" y="251208"/>
                    <a:pt x="2218694" y="251208"/>
                  </a:cubicBezTo>
                  <a:close/>
                </a:path>
              </a:pathLst>
            </a:custGeom>
            <a:solidFill>
              <a:schemeClr val="tx2"/>
            </a:solidFill>
            <a:ln w="3928" cap="flat">
              <a:noFill/>
              <a:prstDash val="solid"/>
              <a:miter/>
            </a:ln>
          </p:spPr>
        </p:sp>
        <p:sp>
          <p:nvSpPr>
            <p:cNvPr id="19" name="Graphic 8">
              <a:extLst>
                <a:ext uri="{FF2B5EF4-FFF2-40B4-BE49-F238E27FC236}">
                  <a16:creationId xmlns:a16="http://schemas.microsoft.com/office/drawing/2014/main" id="{EA7CFF47-EA40-E539-88F0-643974AF5B05}"/>
                </a:ext>
              </a:extLst>
            </p:cNvPr>
            <p:cNvSpPr/>
            <p:nvPr/>
          </p:nvSpPr>
          <p:spPr>
            <a:xfrm>
              <a:off x="4238544" y="1927867"/>
              <a:ext cx="3788686" cy="961594"/>
            </a:xfrm>
            <a:custGeom>
              <a:avLst/>
              <a:gdLst>
                <a:gd name="csX0" fmla="*/ 0 w 3788686"/>
                <a:gd name="csY0" fmla="*/ 0 h 961594"/>
                <a:gd name="csX1" fmla="*/ 278683 w 3788686"/>
                <a:gd name="csY1" fmla="*/ 695949 h 961594"/>
                <a:gd name="csX2" fmla="*/ 1894342 w 3788686"/>
                <a:gd name="csY2" fmla="*/ 961594 h 961594"/>
                <a:gd name="csX3" fmla="*/ 3510003 w 3788686"/>
                <a:gd name="csY3" fmla="*/ 695949 h 961594"/>
                <a:gd name="csX4" fmla="*/ 3788687 w 3788686"/>
                <a:gd name="csY4" fmla="*/ 0 h 961594"/>
                <a:gd name="csX5" fmla="*/ 1894342 w 3788686"/>
                <a:gd name="csY5" fmla="*/ 240952 h 961594"/>
                <a:gd name="csX6" fmla="*/ 0 w 3788686"/>
                <a:gd name="csY6" fmla="*/ 0 h 96159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</a:cxnLst>
              <a:rect l="l" t="t" r="r" b="b"/>
              <a:pathLst>
                <a:path w="3788686" h="961594">
                  <a:moveTo>
                    <a:pt x="0" y="0"/>
                  </a:moveTo>
                  <a:lnTo>
                    <a:pt x="278683" y="695949"/>
                  </a:lnTo>
                  <a:cubicBezTo>
                    <a:pt x="404426" y="829877"/>
                    <a:pt x="1032661" y="961594"/>
                    <a:pt x="1894342" y="961594"/>
                  </a:cubicBezTo>
                  <a:cubicBezTo>
                    <a:pt x="2756027" y="961594"/>
                    <a:pt x="3384257" y="829834"/>
                    <a:pt x="3510003" y="695949"/>
                  </a:cubicBezTo>
                  <a:lnTo>
                    <a:pt x="3788687" y="0"/>
                  </a:lnTo>
                  <a:cubicBezTo>
                    <a:pt x="3512584" y="157281"/>
                    <a:pt x="2683375" y="240952"/>
                    <a:pt x="1894342" y="240952"/>
                  </a:cubicBezTo>
                  <a:cubicBezTo>
                    <a:pt x="1105312" y="240998"/>
                    <a:pt x="276100" y="157281"/>
                    <a:pt x="0" y="0"/>
                  </a:cubicBezTo>
                  <a:close/>
                </a:path>
              </a:pathLst>
            </a:custGeom>
            <a:solidFill>
              <a:schemeClr val="accent3"/>
            </a:solidFill>
            <a:ln w="3890" cap="flat">
              <a:noFill/>
              <a:prstDash val="solid"/>
              <a:miter/>
            </a:ln>
          </p:spPr>
        </p:sp>
        <p:sp>
          <p:nvSpPr>
            <p:cNvPr id="20" name="Graphic 10">
              <a:extLst>
                <a:ext uri="{FF2B5EF4-FFF2-40B4-BE49-F238E27FC236}">
                  <a16:creationId xmlns:a16="http://schemas.microsoft.com/office/drawing/2014/main" id="{33BBE798-7F3D-5D13-3918-11A41F7E390B}"/>
                </a:ext>
              </a:extLst>
            </p:cNvPr>
            <p:cNvSpPr/>
            <p:nvPr/>
          </p:nvSpPr>
          <p:spPr>
            <a:xfrm>
              <a:off x="4850691" y="3544749"/>
              <a:ext cx="2563376" cy="948662"/>
            </a:xfrm>
            <a:custGeom>
              <a:avLst/>
              <a:gdLst>
                <a:gd name="csX0" fmla="*/ 0 w 2563376"/>
                <a:gd name="csY0" fmla="*/ 0 h 948662"/>
                <a:gd name="csX1" fmla="*/ 253331 w 2563376"/>
                <a:gd name="csY1" fmla="*/ 632878 h 948662"/>
                <a:gd name="csX2" fmla="*/ 255315 w 2563376"/>
                <a:gd name="csY2" fmla="*/ 632878 h 948662"/>
                <a:gd name="csX3" fmla="*/ 255849 w 2563376"/>
                <a:gd name="csY3" fmla="*/ 639186 h 948662"/>
                <a:gd name="csX4" fmla="*/ 278703 w 2563376"/>
                <a:gd name="csY4" fmla="*/ 696329 h 948662"/>
                <a:gd name="csX5" fmla="*/ 1281686 w 2563376"/>
                <a:gd name="csY5" fmla="*/ 948663 h 948662"/>
                <a:gd name="csX6" fmla="*/ 2284636 w 2563376"/>
                <a:gd name="csY6" fmla="*/ 696423 h 948662"/>
                <a:gd name="csX7" fmla="*/ 2307527 w 2563376"/>
                <a:gd name="csY7" fmla="*/ 639186 h 948662"/>
                <a:gd name="csX8" fmla="*/ 2308059 w 2563376"/>
                <a:gd name="csY8" fmla="*/ 632921 h 948662"/>
                <a:gd name="csX9" fmla="*/ 2310045 w 2563376"/>
                <a:gd name="csY9" fmla="*/ 632921 h 948662"/>
                <a:gd name="csX10" fmla="*/ 2563377 w 2563376"/>
                <a:gd name="csY10" fmla="*/ 46 h 948662"/>
                <a:gd name="csX11" fmla="*/ 1281686 w 2563376"/>
                <a:gd name="csY11" fmla="*/ 224410 h 948662"/>
                <a:gd name="csX12" fmla="*/ 0 w 2563376"/>
                <a:gd name="csY12" fmla="*/ 0 h 94866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</a:cxnLst>
              <a:rect l="l" t="t" r="r" b="b"/>
              <a:pathLst>
                <a:path w="2563376" h="948662">
                  <a:moveTo>
                    <a:pt x="0" y="0"/>
                  </a:moveTo>
                  <a:lnTo>
                    <a:pt x="253331" y="632878"/>
                  </a:lnTo>
                  <a:lnTo>
                    <a:pt x="255315" y="632878"/>
                  </a:lnTo>
                  <a:cubicBezTo>
                    <a:pt x="255315" y="634964"/>
                    <a:pt x="255697" y="637096"/>
                    <a:pt x="255849" y="639186"/>
                  </a:cubicBezTo>
                  <a:lnTo>
                    <a:pt x="278703" y="696329"/>
                  </a:lnTo>
                  <a:cubicBezTo>
                    <a:pt x="373549" y="827415"/>
                    <a:pt x="752669" y="948663"/>
                    <a:pt x="1281686" y="948663"/>
                  </a:cubicBezTo>
                  <a:cubicBezTo>
                    <a:pt x="1810633" y="948663"/>
                    <a:pt x="2189751" y="827462"/>
                    <a:pt x="2284636" y="696423"/>
                  </a:cubicBezTo>
                  <a:lnTo>
                    <a:pt x="2307527" y="639186"/>
                  </a:lnTo>
                  <a:cubicBezTo>
                    <a:pt x="2307680" y="637096"/>
                    <a:pt x="2308059" y="635011"/>
                    <a:pt x="2308059" y="632921"/>
                  </a:cubicBezTo>
                  <a:lnTo>
                    <a:pt x="2310045" y="632921"/>
                  </a:lnTo>
                  <a:lnTo>
                    <a:pt x="2563377" y="46"/>
                  </a:lnTo>
                  <a:cubicBezTo>
                    <a:pt x="2350943" y="142680"/>
                    <a:pt x="1809258" y="224410"/>
                    <a:pt x="1281686" y="224410"/>
                  </a:cubicBezTo>
                  <a:cubicBezTo>
                    <a:pt x="754119" y="224410"/>
                    <a:pt x="212432" y="142634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 w="3912" cap="flat">
              <a:noFill/>
              <a:prstDash val="solid"/>
              <a:miter/>
            </a:ln>
          </p:spPr>
        </p:sp>
      </p:grpSp>
      <p:sp>
        <p:nvSpPr>
          <p:cNvPr id="21" name="Google Shape;293;g3e4a1d512f3_0_1058">
            <a:extLst>
              <a:ext uri="{FF2B5EF4-FFF2-40B4-BE49-F238E27FC236}">
                <a16:creationId xmlns:a16="http://schemas.microsoft.com/office/drawing/2014/main" id="{D54FC859-33BB-FBFE-D7FB-4444716DD995}"/>
              </a:ext>
            </a:extLst>
          </p:cNvPr>
          <p:cNvSpPr/>
          <p:nvPr userDrawn="1"/>
        </p:nvSpPr>
        <p:spPr>
          <a:xfrm>
            <a:off x="234650" y="1931489"/>
            <a:ext cx="72000" cy="4104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Google Shape;295;g3e4a1d512f3_0_1058">
            <a:extLst>
              <a:ext uri="{FF2B5EF4-FFF2-40B4-BE49-F238E27FC236}">
                <a16:creationId xmlns:a16="http://schemas.microsoft.com/office/drawing/2014/main" id="{E530DC27-CC1F-9D57-B116-77A3673B4A42}"/>
              </a:ext>
            </a:extLst>
          </p:cNvPr>
          <p:cNvSpPr/>
          <p:nvPr userDrawn="1"/>
        </p:nvSpPr>
        <p:spPr>
          <a:xfrm>
            <a:off x="234650" y="2570030"/>
            <a:ext cx="72000" cy="410400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Google Shape;297;g3e4a1d512f3_0_1058">
            <a:extLst>
              <a:ext uri="{FF2B5EF4-FFF2-40B4-BE49-F238E27FC236}">
                <a16:creationId xmlns:a16="http://schemas.microsoft.com/office/drawing/2014/main" id="{1842D45D-AACE-CC34-E8B6-10163AF50025}"/>
              </a:ext>
            </a:extLst>
          </p:cNvPr>
          <p:cNvSpPr/>
          <p:nvPr userDrawn="1"/>
        </p:nvSpPr>
        <p:spPr>
          <a:xfrm>
            <a:off x="234650" y="3208571"/>
            <a:ext cx="72000" cy="41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4" name="Google Shape;297;g3e4a1d512f3_0_1058">
            <a:extLst>
              <a:ext uri="{FF2B5EF4-FFF2-40B4-BE49-F238E27FC236}">
                <a16:creationId xmlns:a16="http://schemas.microsoft.com/office/drawing/2014/main" id="{F4345622-D700-F229-FCEE-76C172832B22}"/>
              </a:ext>
            </a:extLst>
          </p:cNvPr>
          <p:cNvSpPr/>
          <p:nvPr userDrawn="1"/>
        </p:nvSpPr>
        <p:spPr>
          <a:xfrm>
            <a:off x="234650" y="3847112"/>
            <a:ext cx="72000" cy="41040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" name="Subtitle 1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6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l"/>
            <a:r>
              <a:t>Connect nurture sequences to sales handoff with feedback-based refinement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pPr algn="ctr"/>
            <a:r>
              <a:t>Conversion loop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l"/>
            <a:r>
              <a:t>Scale qualified demand using audience targeting, creative testing, and landing optimization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ctr"/>
            <a:r>
              <a:t>Paid performance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Capture intent with problem-led assets, thought leadership, and conversion paths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ctr"/>
            <a:r>
              <a:t>Inbound content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Raise category salience with high-reach messaging and distinctive creative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ctr"/>
            <a:r>
              <a:t>Brand awareness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Integrated Growth Engines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6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7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7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Budget Distribution and Channel Modeling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240732" y="762001"/>
          <a:ext cx="8684396" cy="2770170"/>
        </p:xfrm>
        <a:graphic>
          <a:graphicData uri="http://schemas.openxmlformats.org/drawingml/2006/table">
            <a:tbl>
              <a:tblPr firstRow="1" bandRow="1">
                <a:tableStyleId>{0ED337F2-5EF9-4EC5-8057-203B44DC6CB3}</a:tableStyleId>
              </a:tblPr>
              <a:tblGrid>
                <a:gridCol w="2171099"/>
                <a:gridCol w="2171099"/>
                <a:gridCol w="2171099"/>
                <a:gridCol w="2171099"/>
              </a:tblGrid>
              <a:tr h="554034">
                <a:tc>
                  <a:txBody>
                    <a:bodyPr/>
                    <a:lstStyle/>
                    <a:p>
                      <a:pPr algn="l"/>
                      <a:r>
                        <a:rPr lang="en-UA" sz="1100" b="1" dirty="0">
                          <a:solidFill>
                            <a:schemeClr val="accent6"/>
                          </a:solidFill>
                          <a:latin typeface="+mn-lt"/>
                        </a:rPr>
                        <a:t>Budget Line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100" b="1" dirty="0">
                          <a:solidFill>
                            <a:schemeClr val="accent6"/>
                          </a:solidFill>
                          <a:latin typeface="+mn-lt"/>
                        </a:rPr>
                        <a:t>Programs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100" b="1" dirty="0">
                          <a:solidFill>
                            <a:schemeClr val="accent6"/>
                          </a:solidFill>
                          <a:latin typeface="+mn-lt"/>
                        </a:rPr>
                        <a:t>Software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A" sz="1100" b="1" dirty="0">
                          <a:solidFill>
                            <a:schemeClr val="accent6"/>
                          </a:solidFill>
                          <a:latin typeface="+mn-lt"/>
                        </a:rPr>
                        <a:t>Headcount</a:t>
                      </a:r>
                    </a:p>
                  </a:txBody>
                  <a:tcPr>
                    <a:solidFill>
                      <a:schemeClr val="tx2"/>
                    </a:solidFill>
                  </a:tcPr>
                </a:tc>
              </a:tr>
              <a:tr h="554034"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  <a:latin typeface="+mn-lt"/>
                        </a:rPr>
                        <a:t>Demand creation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  <a:latin typeface="+mn-lt"/>
                        </a:rPr>
                        <a:t>Core campaigns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  <a:latin typeface="+mn-lt"/>
                        </a:rPr>
                        <a:t>Marketing automation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  <a:latin typeface="+mn-lt"/>
                        </a:rPr>
                        <a:t>Lifecycle marketers</a:t>
                      </a:r>
                    </a:p>
                  </a:txBody>
                  <a:tcPr anchor="ctr"/>
                </a:tc>
              </a:tr>
              <a:tr h="5540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Brand building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  <a:latin typeface="+mn-lt"/>
                        </a:rPr>
                        <a:t>Creative + media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Design systems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Brand strategist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</a:tr>
              <a:tr h="5540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Conversion optimization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  <a:latin typeface="+mn-lt"/>
                        </a:rPr>
                        <a:t>CRO experiments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Analytics + testing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Performance analyst</a:t>
                      </a:r>
                    </a:p>
                  </a:txBody>
                  <a:tcPr anchor="ctr"/>
                </a:tc>
              </a:tr>
              <a:tr h="55403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Enablement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A" sz="1000" b="0" dirty="0">
                          <a:solidFill>
                            <a:schemeClr val="bg1"/>
                          </a:solidFill>
                          <a:latin typeface="+mn-lt"/>
                        </a:rPr>
                        <a:t>Sales collateral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CRM enrichment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bg1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kumimoji="0" lang="en-UA" sz="1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+mn-lt"/>
                          <a:cs typeface="+mn-cs"/>
                          <a:sym typeface="Arial"/>
                        </a:rPr>
                        <a:t>Marketing ops support</a:t>
                      </a:r>
                    </a:p>
                  </a:txBody>
                  <a:tcPr anchor="ctr">
                    <a:solidFill>
                      <a:schemeClr val="accent6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8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9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0" name="Google Shape;970;g3e4a1d512f3_0_603">
            <a:extLst>
              <a:ext uri="{FF2B5EF4-FFF2-40B4-BE49-F238E27FC236}">
                <a16:creationId xmlns:a16="http://schemas.microsoft.com/office/drawing/2014/main" id="{61BE8335-33AA-8B08-E419-F3B97E4B9DEC}"/>
              </a:ext>
            </a:extLst>
          </p:cNvPr>
          <p:cNvSpPr/>
          <p:nvPr userDrawn="1"/>
        </p:nvSpPr>
        <p:spPr>
          <a:xfrm>
            <a:off x="2934649" y="830861"/>
            <a:ext cx="5974699" cy="3826111"/>
          </a:xfrm>
          <a:prstGeom prst="roundRect">
            <a:avLst>
              <a:gd name="adj" fmla="val 6532"/>
            </a:avLst>
          </a:prstGeom>
          <a:solidFill>
            <a:schemeClr val="bg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1" name="Рисунок 1">
            <a:extLst>
              <a:ext uri="{FF2B5EF4-FFF2-40B4-BE49-F238E27FC236}">
                <a16:creationId xmlns:a16="http://schemas.microsoft.com/office/drawing/2014/main" id="{D6791408-38ED-9697-1BFC-3E837934E955}"/>
              </a:ext>
            </a:extLst>
          </p:cNvPr>
          <p:cNvSpPr/>
          <p:nvPr/>
        </p:nvSpPr>
        <p:spPr>
          <a:xfrm>
            <a:off x="278656" y="4136274"/>
            <a:ext cx="707403" cy="565245"/>
          </a:xfrm>
          <a:custGeom>
            <a:avLst/>
            <a:gdLst>
              <a:gd name="csX0" fmla="*/ 499209 w 707403"/>
              <a:gd name="csY0" fmla="*/ 565246 h 565245"/>
              <a:gd name="csX1" fmla="*/ 496638 w 707403"/>
              <a:gd name="csY1" fmla="*/ 354049 h 565245"/>
              <a:gd name="csX2" fmla="*/ 288016 w 707403"/>
              <a:gd name="csY2" fmla="*/ 565246 h 565245"/>
              <a:gd name="csX3" fmla="*/ 0 w 707403"/>
              <a:gd name="csY3" fmla="*/ 562742 h 565245"/>
              <a:gd name="csX4" fmla="*/ 347642 w 707403"/>
              <a:gd name="csY4" fmla="*/ 209497 h 565245"/>
              <a:gd name="csX5" fmla="*/ 135157 w 707403"/>
              <a:gd name="csY5" fmla="*/ 212053 h 565245"/>
              <a:gd name="csX6" fmla="*/ 132650 w 707403"/>
              <a:gd name="csY6" fmla="*/ 5131 h 565245"/>
              <a:gd name="csX7" fmla="*/ 416592 w 707403"/>
              <a:gd name="csY7" fmla="*/ 1710 h 565245"/>
              <a:gd name="csX8" fmla="*/ 558562 w 707403"/>
              <a:gd name="csY8" fmla="*/ 0 h 565245"/>
              <a:gd name="csX9" fmla="*/ 702251 w 707403"/>
              <a:gd name="csY9" fmla="*/ 139403 h 565245"/>
              <a:gd name="csX10" fmla="*/ 703968 w 707403"/>
              <a:gd name="csY10" fmla="*/ 280516 h 565245"/>
              <a:gd name="csX11" fmla="*/ 707404 w 707403"/>
              <a:gd name="csY11" fmla="*/ 562742 h 565245"/>
              <a:gd name="csX12" fmla="*/ 499209 w 707403"/>
              <a:gd name="csY12" fmla="*/ 565246 h 56524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707403" h="565245">
                <a:moveTo>
                  <a:pt x="499209" y="565246"/>
                </a:moveTo>
                <a:lnTo>
                  <a:pt x="496638" y="354049"/>
                </a:lnTo>
                <a:lnTo>
                  <a:pt x="288016" y="565246"/>
                </a:lnTo>
                <a:lnTo>
                  <a:pt x="0" y="562742"/>
                </a:lnTo>
                <a:lnTo>
                  <a:pt x="347642" y="209497"/>
                </a:lnTo>
                <a:lnTo>
                  <a:pt x="135157" y="212053"/>
                </a:lnTo>
                <a:lnTo>
                  <a:pt x="132650" y="5131"/>
                </a:lnTo>
                <a:lnTo>
                  <a:pt x="416592" y="1710"/>
                </a:lnTo>
                <a:lnTo>
                  <a:pt x="558562" y="0"/>
                </a:lnTo>
                <a:lnTo>
                  <a:pt x="702251" y="139403"/>
                </a:lnTo>
                <a:lnTo>
                  <a:pt x="703968" y="280516"/>
                </a:lnTo>
                <a:lnTo>
                  <a:pt x="707404" y="562742"/>
                </a:lnTo>
                <a:lnTo>
                  <a:pt x="499209" y="565246"/>
                </a:lnTo>
                <a:close/>
              </a:path>
            </a:pathLst>
          </a:custGeom>
          <a:solidFill>
            <a:schemeClr val="tx2"/>
          </a:solidFill>
          <a:ln w="17191" cap="flat">
            <a:noFill/>
            <a:prstDash val="solid"/>
            <a:miter/>
          </a:ln>
        </p:spPr>
      </p:sp>
      <p:sp>
        <p:nvSpPr>
          <p:cNvPr id="12" name="Скругленный прямоугольник 1">
            <a:extLst>
              <a:ext uri="{FF2B5EF4-FFF2-40B4-BE49-F238E27FC236}">
                <a16:creationId xmlns:a16="http://schemas.microsoft.com/office/drawing/2014/main" id="{75D859B9-35C1-A71F-C579-C7ED9B74A3DF}"/>
              </a:ext>
            </a:extLst>
          </p:cNvPr>
          <p:cNvSpPr/>
          <p:nvPr userDrawn="1"/>
        </p:nvSpPr>
        <p:spPr>
          <a:xfrm>
            <a:off x="215899" y="1310800"/>
            <a:ext cx="3600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1" sz="quarter"/>
          </p:nvPr>
        </p:nvSpPr>
        <p:spPr/>
        <p:txBody>
          <a:bodyPr/>
          <a:lstStyle/>
          <a:p>
            <a:pPr algn="l"/>
            <a:r>
              <a:t>Demand-to-revenue model rates rise from 0.18 in Month 1 to 0.30 by Month 12, while the blended CAC index improves from 110.0 to 92.0 over the same planning horizon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>
            <a:r>
              <a:t>Unit economics trajectory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Revenue Forecast and Unit Economics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3179793" y="1085053"/>
          <a:ext cx="5499972" cy="3390314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showMasterSp="0">
  <p:cSld>
    <p:spTree>
      <p:nvGrpSpPr>
        <p:cNvPr id="1" name=""/>
        <p:cNvGrpSpPr/>
        <p:nvPr/>
      </p:nvGrpSpPr>
      <p:grpSpPr/>
      <p:sp>
        <p:nvSpPr>
          <p:cNvPr id="17" name="Скругленный прямоугольник 1">
            <a:extLst>
              <a:ext uri="{FF2B5EF4-FFF2-40B4-BE49-F238E27FC236}">
                <a16:creationId xmlns:a16="http://schemas.microsoft.com/office/drawing/2014/main" id="{DFED931F-E98D-A714-A811-BCB75038056D}"/>
              </a:ext>
            </a:extLst>
          </p:cNvPr>
          <p:cNvSpPr/>
          <p:nvPr userDrawn="1"/>
        </p:nvSpPr>
        <p:spPr>
          <a:xfrm>
            <a:off x="215899" y="4872125"/>
            <a:ext cx="836900" cy="396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18" name="Google Shape;7;p21">
            <a:extLst>
              <a:ext uri="{FF2B5EF4-FFF2-40B4-BE49-F238E27FC236}">
                <a16:creationId xmlns:a16="http://schemas.microsoft.com/office/drawing/2014/main" id="{F29BFD91-81ED-6D15-8656-771755B0D435}"/>
              </a:ext>
            </a:extLst>
          </p:cNvPr>
          <p:cNvSpPr txBox="1">
            <a:spLocks/>
          </p:cNvSpPr>
          <p:nvPr userDrawn="1"/>
        </p:nvSpPr>
        <p:spPr>
          <a:xfrm>
            <a:off x="381000" y="1088450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1pPr>
            <a:lvl2pPr marL="914400" marR="0" lvl="1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2pPr>
            <a:lvl3pPr marL="1371600" marR="0" lvl="2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3pPr>
            <a:lvl4pPr marL="1828800" marR="0" lvl="3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4pPr>
            <a:lvl5pPr marL="2286000" marR="0" lvl="4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5pPr>
            <a:lvl6pPr marL="2743200" marR="0" lvl="5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6pPr>
            <a:lvl7pPr marL="3200400" marR="0" lvl="6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●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7pPr>
            <a:lvl8pPr marL="3657600" marR="0" lvl="7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○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8pPr>
            <a:lvl9pPr marL="4114800" marR="0" lvl="8" indent="-3048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■"/>
              <a:defRPr sz="1200" b="0" i="0" u="none" strike="noStrike" cap="none">
                <a:solidFill>
                  <a:schemeClr val="dk1"/>
                </a:solidFill>
                <a:latin typeface="+mn-lt"/>
                <a:ea typeface="+mn-ea"/>
                <a:cs typeface="+mn-cs"/>
                <a:sym typeface="Arial"/>
              </a:defRPr>
            </a:lvl9pPr>
          </a:lstStyle>
          <a:p>
            <a:endParaRPr lang="en-UA" dirty="0"/>
          </a:p>
        </p:txBody>
      </p:sp>
      <p:sp>
        <p:nvSpPr>
          <p:cNvPr id="19" name="Label 1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215898" y="1015139"/>
            <a:ext cx="1980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0" name="Label 2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2458976" y="1015139"/>
            <a:ext cx="1980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Label 3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4702054" y="1015139"/>
            <a:ext cx="1980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2" name="Label 4">
            <a:extLst>
              <a:ext uri="{FF2B5EF4-FFF2-40B4-BE49-F238E27FC236}">
                <a16:creationId xmlns:a16="http://schemas.microsoft.com/office/drawing/2014/main" id="{20C001C5-9BFA-5371-0C06-5E3541B75B80}"/>
              </a:ext>
            </a:extLst>
          </p:cNvPr>
          <p:cNvSpPr/>
          <p:nvPr userDrawn="1"/>
        </p:nvSpPr>
        <p:spPr>
          <a:xfrm>
            <a:off x="6945131" y="1015139"/>
            <a:ext cx="1980000" cy="643180"/>
          </a:xfrm>
          <a:prstGeom prst="roundRect">
            <a:avLst>
              <a:gd name="adj" fmla="val 17683"/>
            </a:avLst>
          </a:prstGeom>
          <a:solidFill>
            <a:schemeClr val="tx2"/>
          </a:solidFill>
          <a:ln>
            <a:noFill/>
          </a:ln>
          <a:effectLst>
            <a:outerShdw blurRad="196910" dir="5400000" algn="ctr" rotWithShape="0">
              <a:prstClr val="black">
                <a:alpha val="10421"/>
              </a:prstClr>
            </a:outerShdw>
          </a:effectLst>
        </p:spPr>
        <p:txBody>
          <a:bodyPr spcFirstLastPara="1" wrap="square" lIns="75150" tIns="37575" rIns="75150" bIns="3757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100" dirty="0">
              <a:solidFill>
                <a:schemeClr val="tx1"/>
              </a:solidFill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3" name="Скругленный прямоугольник 1">
            <a:extLst>
              <a:ext uri="{FF2B5EF4-FFF2-40B4-BE49-F238E27FC236}">
                <a16:creationId xmlns:a16="http://schemas.microsoft.com/office/drawing/2014/main" id="{85774505-AC42-5A66-6B3F-E15DA31AD7E7}"/>
              </a:ext>
            </a:extLst>
          </p:cNvPr>
          <p:cNvSpPr/>
          <p:nvPr userDrawn="1"/>
        </p:nvSpPr>
        <p:spPr>
          <a:xfrm>
            <a:off x="215899" y="1906463"/>
            <a:ext cx="1980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4" name="Скругленный прямоугольник 1">
            <a:extLst>
              <a:ext uri="{FF2B5EF4-FFF2-40B4-BE49-F238E27FC236}">
                <a16:creationId xmlns:a16="http://schemas.microsoft.com/office/drawing/2014/main" id="{92761388-720F-5F5F-EC04-8D3838E7B611}"/>
              </a:ext>
            </a:extLst>
          </p:cNvPr>
          <p:cNvSpPr/>
          <p:nvPr userDrawn="1"/>
        </p:nvSpPr>
        <p:spPr>
          <a:xfrm>
            <a:off x="2452891" y="1906463"/>
            <a:ext cx="1980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5" name="Скругленный прямоугольник 1">
            <a:extLst>
              <a:ext uri="{FF2B5EF4-FFF2-40B4-BE49-F238E27FC236}">
                <a16:creationId xmlns:a16="http://schemas.microsoft.com/office/drawing/2014/main" id="{366BCB04-8C2A-AC01-C42C-43A5B1786186}"/>
              </a:ext>
            </a:extLst>
          </p:cNvPr>
          <p:cNvSpPr/>
          <p:nvPr userDrawn="1"/>
        </p:nvSpPr>
        <p:spPr>
          <a:xfrm>
            <a:off x="4689883" y="1906463"/>
            <a:ext cx="1980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6" name="Скругленный прямоугольник 1">
            <a:extLst>
              <a:ext uri="{FF2B5EF4-FFF2-40B4-BE49-F238E27FC236}">
                <a16:creationId xmlns:a16="http://schemas.microsoft.com/office/drawing/2014/main" id="{DDC907A1-C114-A83D-D282-08C25BAF07A6}"/>
              </a:ext>
            </a:extLst>
          </p:cNvPr>
          <p:cNvSpPr/>
          <p:nvPr userDrawn="1"/>
        </p:nvSpPr>
        <p:spPr>
          <a:xfrm>
            <a:off x="6945131" y="1906463"/>
            <a:ext cx="1980000" cy="1800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UA"/>
          </a:p>
        </p:txBody>
      </p:sp>
      <p:sp>
        <p:nvSpPr>
          <p:cNvPr id="27" name="Oval 6">
            <a:extLst>
              <a:ext uri="{FF2B5EF4-FFF2-40B4-BE49-F238E27FC236}">
                <a16:creationId xmlns:a16="http://schemas.microsoft.com/office/drawing/2014/main" id="{6E6139B1-7B63-EACD-D558-C519AC8594C5}"/>
              </a:ext>
            </a:extLst>
          </p:cNvPr>
          <p:cNvSpPr>
            <a:spLocks noChangeAspect="1"/>
          </p:cNvSpPr>
          <p:nvPr userDrawn="1"/>
        </p:nvSpPr>
        <p:spPr>
          <a:xfrm>
            <a:off x="1101125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8" name="Oval 7">
            <a:extLst>
              <a:ext uri="{FF2B5EF4-FFF2-40B4-BE49-F238E27FC236}">
                <a16:creationId xmlns:a16="http://schemas.microsoft.com/office/drawing/2014/main" id="{0952D222-E99D-701D-B657-969F970FD1C8}"/>
              </a:ext>
            </a:extLst>
          </p:cNvPr>
          <p:cNvSpPr>
            <a:spLocks noChangeAspect="1"/>
          </p:cNvSpPr>
          <p:nvPr userDrawn="1"/>
        </p:nvSpPr>
        <p:spPr>
          <a:xfrm>
            <a:off x="3337127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9" name="Oval 8">
            <a:extLst>
              <a:ext uri="{FF2B5EF4-FFF2-40B4-BE49-F238E27FC236}">
                <a16:creationId xmlns:a16="http://schemas.microsoft.com/office/drawing/2014/main" id="{DD5826A5-596A-65E9-8AF4-5DD11C18A504}"/>
              </a:ext>
            </a:extLst>
          </p:cNvPr>
          <p:cNvSpPr>
            <a:spLocks noChangeAspect="1"/>
          </p:cNvSpPr>
          <p:nvPr userDrawn="1"/>
        </p:nvSpPr>
        <p:spPr>
          <a:xfrm>
            <a:off x="5573129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30" name="Oval 9">
            <a:extLst>
              <a:ext uri="{FF2B5EF4-FFF2-40B4-BE49-F238E27FC236}">
                <a16:creationId xmlns:a16="http://schemas.microsoft.com/office/drawing/2014/main" id="{9C1647C7-33D7-945B-6254-1B3AB9997F99}"/>
              </a:ext>
            </a:extLst>
          </p:cNvPr>
          <p:cNvSpPr>
            <a:spLocks noChangeAspect="1"/>
          </p:cNvSpPr>
          <p:nvPr userDrawn="1"/>
        </p:nvSpPr>
        <p:spPr>
          <a:xfrm>
            <a:off x="7809131" y="1786834"/>
            <a:ext cx="252000" cy="252000"/>
          </a:xfrm>
          <a:prstGeom prst="ellipse">
            <a:avLst/>
          </a:prstGeom>
          <a:solidFill>
            <a:schemeClr val="tx2"/>
          </a:solidFill>
          <a:ln w="3810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A"/>
          </a:p>
        </p:txBody>
      </p:sp>
      <p:sp>
        <p:nvSpPr>
          <p:cNvPr id="2" name="Subtitle 1"/>
          <p:cNvSpPr>
            <a:spLocks noGrp="1"/>
          </p:cNvSpPr>
          <p:nvPr>
            <p:ph type="subTitle" idx="3"/>
          </p:nvPr>
        </p:nvSpPr>
        <p:spPr/>
        <p:txBody>
          <a:bodyPr/>
          <a:lstStyle/>
          <a:p>
            <a:r>
              <a:t>9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/>
            <a:r>
              <a:t>Annual Marketing Strategy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6"/>
          </p:nvPr>
        </p:nvSpPr>
        <p:spPr/>
        <p:txBody>
          <a:bodyPr/>
          <a:lstStyle/>
          <a:p>
            <a:pPr algn="ctr"/>
            <a:r>
              <a:t>Q1 Plan launch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5"/>
          </p:nvPr>
        </p:nvSpPr>
        <p:spPr/>
        <p:txBody>
          <a:bodyPr/>
          <a:lstStyle/>
          <a:p>
            <a:pPr algn="l"/>
            <a:r>
              <a:t>Positioning and ICP</a:t>
            </a:r>
          </a:p>
        </p:txBody>
      </p:sp>
      <p:sp>
        <p:nvSpPr>
          <p:cNvPr id="6" name="Subtitle 5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r>
              <a:t>Finalize positioning, ICP messaging, and measurement foundations</a:t>
            </a:r>
          </a:p>
        </p:txBody>
      </p:sp>
      <p:sp>
        <p:nvSpPr>
          <p:cNvPr id="7" name="Subtitle 6"/>
          <p:cNvSpPr>
            <a:spLocks noGrp="1"/>
          </p:cNvSpPr>
          <p:nvPr>
            <p:ph type="subTitle" idx="7"/>
          </p:nvPr>
        </p:nvSpPr>
        <p:spPr/>
        <p:txBody>
          <a:bodyPr/>
          <a:lstStyle/>
          <a:p>
            <a:pPr algn="ctr"/>
            <a:r>
              <a:t>Q2 Campaign scale</a:t>
            </a:r>
          </a:p>
        </p:txBody>
      </p:sp>
      <p:sp>
        <p:nvSpPr>
          <p:cNvPr id="8" name="Subtitle 7"/>
          <p:cNvSpPr>
            <a:spLocks noGrp="1"/>
          </p:cNvSpPr>
          <p:nvPr>
            <p:ph type="subTitle" idx="14"/>
          </p:nvPr>
        </p:nvSpPr>
        <p:spPr/>
        <p:txBody>
          <a:bodyPr/>
          <a:lstStyle/>
          <a:p>
            <a:pPr algn="l"/>
            <a:r>
              <a:t>Omnichannel deployment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3"/>
          </p:nvPr>
        </p:nvSpPr>
        <p:spPr/>
        <p:txBody>
          <a:bodyPr/>
          <a:lstStyle/>
          <a:p>
            <a:r>
              <a:t>Deploy omnichannel programs with creative testing and inbound conversion upgrades</a:t>
            </a:r>
          </a:p>
        </p:txBody>
      </p:sp>
      <p:sp>
        <p:nvSpPr>
          <p:cNvPr id="10" name="Subtitle 9"/>
          <p:cNvSpPr>
            <a:spLocks noGrp="1"/>
          </p:cNvSpPr>
          <p:nvPr>
            <p:ph type="subTitle" idx="8"/>
          </p:nvPr>
        </p:nvSpPr>
        <p:spPr/>
        <p:txBody>
          <a:bodyPr/>
          <a:lstStyle/>
          <a:p>
            <a:pPr algn="ctr"/>
            <a:r>
              <a:t>Q3 Pipeline acceleration</a:t>
            </a:r>
          </a:p>
        </p:txBody>
      </p:sp>
      <p:sp>
        <p:nvSpPr>
          <p:cNvPr id="11" name="Subtitle 10"/>
          <p:cNvSpPr>
            <a:spLocks noGrp="1"/>
          </p:cNvSpPr>
          <p:nvPr>
            <p:ph type="subTitle" idx="16"/>
          </p:nvPr>
        </p:nvSpPr>
        <p:spPr/>
        <p:txBody>
          <a:bodyPr/>
          <a:lstStyle/>
          <a:p>
            <a:pPr algn="l"/>
            <a:r>
              <a:t>Paid and enablement optimization</a:t>
            </a:r>
          </a:p>
        </p:txBody>
      </p:sp>
      <p:sp>
        <p:nvSpPr>
          <p:cNvPr id="12" name="Subtitle 11"/>
          <p:cNvSpPr>
            <a:spLocks noGrp="1"/>
          </p:cNvSpPr>
          <p:nvPr>
            <p:ph type="subTitle" idx="15"/>
          </p:nvPr>
        </p:nvSpPr>
        <p:spPr/>
        <p:txBody>
          <a:bodyPr/>
          <a:lstStyle/>
          <a:p>
            <a:r>
              <a:t>Optimize paid performance, nurture, and sales enablement handoffs</a:t>
            </a:r>
          </a:p>
        </p:txBody>
      </p:sp>
      <p:sp>
        <p:nvSpPr>
          <p:cNvPr id="13" name="Subtitle 12"/>
          <p:cNvSpPr>
            <a:spLocks noGrp="1"/>
          </p:cNvSpPr>
          <p:nvPr>
            <p:ph type="subTitle" idx="9"/>
          </p:nvPr>
        </p:nvSpPr>
        <p:spPr/>
        <p:txBody>
          <a:bodyPr/>
          <a:lstStyle/>
          <a:p>
            <a:pPr algn="ctr"/>
            <a:r>
              <a:t>Q4 Efficiency gains</a:t>
            </a:r>
          </a:p>
        </p:txBody>
      </p:sp>
      <p:sp>
        <p:nvSpPr>
          <p:cNvPr id="14" name="Subtitle 13"/>
          <p:cNvSpPr>
            <a:spLocks noGrp="1"/>
          </p:cNvSpPr>
          <p:nvPr>
            <p:ph type="subTitle" idx="18"/>
          </p:nvPr>
        </p:nvSpPr>
        <p:spPr/>
        <p:txBody>
          <a:bodyPr/>
          <a:lstStyle/>
          <a:p>
            <a:pPr algn="l"/>
            <a:r>
              <a:t>Unit economics improvement</a:t>
            </a:r>
          </a:p>
        </p:txBody>
      </p:sp>
      <p:sp>
        <p:nvSpPr>
          <p:cNvPr id="15" name="Subtitle 14"/>
          <p:cNvSpPr>
            <a:spLocks noGrp="1"/>
          </p:cNvSpPr>
          <p:nvPr>
            <p:ph type="subTitle" idx="17"/>
          </p:nvPr>
        </p:nvSpPr>
        <p:spPr/>
        <p:txBody>
          <a:bodyPr/>
          <a:lstStyle/>
          <a:p>
            <a:r>
              <a:t>Improve unit economics via CRO, attribution tuning, and strategic reallocation</a:t>
            </a:r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12-Month Execution Roadmap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rius [1790859278338]">
  <a:themeElements>
    <a:clrScheme name="Custom 5">
      <a:dk1>
        <a:srgbClr val="FFFFFF"/>
      </a:dk1>
      <a:lt1>
        <a:srgbClr val="212121"/>
      </a:lt1>
      <a:dk2>
        <a:srgbClr val="FEFFFF"/>
      </a:dk2>
      <a:lt2>
        <a:srgbClr val="002A9D"/>
      </a:lt2>
      <a:accent1>
        <a:srgbClr val="5000E0"/>
      </a:accent1>
      <a:accent2>
        <a:srgbClr val="CC1C71"/>
      </a:accent2>
      <a:accent3>
        <a:srgbClr val="009CCC"/>
      </a:accent3>
      <a:accent4>
        <a:srgbClr val="D27A00"/>
      </a:accent4>
      <a:accent5>
        <a:srgbClr val="00AA89"/>
      </a:accent5>
      <a:accent6>
        <a:srgbClr val="FFFFFF"/>
      </a:accent6>
      <a:hlink>
        <a:srgbClr val="191919"/>
      </a:hlink>
      <a:folHlink>
        <a:srgbClr val="0097A7"/>
      </a:folHlink>
    </a:clrScheme>
    <a:fontScheme name="Century Gothic">
      <a:majorFont>
        <a:latin typeface="Arial Black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'1.0' encoding='UTF-8' standalone='yes'?>
<Relationships xmlns="http://schemas.openxmlformats.org/package/2006/relationships"><Relationship Id="rId1" Type="http://schemas.microsoft.com/office/2011/relationships/webextension" Target="webextension1.xml"/><Relationship Id="rId2" Type="http://schemas.microsoft.com/office/2011/relationships/webextension" Target="webextension2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A8731535-2B55-3E45-9968-27D04326DB1E}">
  <we:reference id="wa200010725" version="1.0.0.1" store="ru-RU" storeType="OMEX"/>
  <we:alternateReferences>
    <we:reference id="wa200010725" version="1.0.0.1" store="wa200010725" storeType="OMEX"/>
  </we:alternateReferences>
  <we:properties>
    <we:property name="claude.fileId" value="&quot;84d3d9f2-56f9-4239-96f1-84bba80d1fff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2297E212-FF82-8A4F-9523-5891BED536E2}">
  <we:reference id="wa200010001" version="1.0.0.1" store="en-GB" storeType="OMEX"/>
  <we:alternateReferences>
    <we:reference id="wa200010001" version="1.0.0.1" store="wa200010001" storeType="OMEX"/>
  </we:alternateReferences>
  <we:properties>
    <we:property name="claude.fileId" value="&quot;0f8d8ad6-105d-4a7a-9b00-91887fd0dae5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9111</TotalTime>
  <Words>0</Words>
  <Application>Microsoft Macintosh PowerPoint</Application>
  <PresentationFormat>On-screen Show (16:9)</PresentationFormat>
  <Paragraphs>0</Paragraphs>
  <Slides>60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3" baseType="lpstr">
      <vt:lpstr>Arial</vt:lpstr>
      <vt:lpstr>Arial Black</vt:lpstr>
      <vt:lpstr>Sirius [1790859278338]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Daria Shendorova</cp:lastModifiedBy>
  <cp:revision>261</cp:revision>
  <dcterms:modified xsi:type="dcterms:W3CDTF">2026-10-02T13:43:15Z</dcterms:modified>
  <dc:title>Annual Marketing Strategy</dc:title>
</cp:coreProperties>
</file>