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embeddedFontLst>
    <p:embeddedFont>
      <p:font typeface="Outfit" pitchFamily="2" charset="0"/>
      <p:regular r:id="rId18"/>
      <p:bold r:id="rId20"/>
    </p:embeddedFont>
    <p:embeddedFont>
      <p:font typeface="Outfit SemiBold" pitchFamily="2" charset="0"/>
      <p:regular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
    <Relationship Id="rId18" Type="http://schemas.openxmlformats.org/officeDocument/2006/relationships/font" Target="fonts/font1.fntdata"/>
    <Relationship Id="rId19" Type="http://schemas.openxmlformats.org/officeDocument/2006/relationships/font" Target="fonts/font2.fntdata"/>
    <Relationship Id="rId20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7d5d6e09c3fe20b4e393badbee9b0ad7cca6f1da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7" y="1904987"/>
                </a:moveTo>
                <a:cubicBezTo>
                  <a:pt x="255707" y="994117"/>
                  <a:pt x="994119" y="255706"/>
                  <a:pt x="1904990" y="255706"/>
                </a:cubicBezTo>
                <a:lnTo>
                  <a:pt x="1904990" y="0"/>
                </a:lnTo>
                <a:cubicBezTo>
                  <a:pt x="852883" y="0"/>
                  <a:pt x="0" y="852895"/>
                  <a:pt x="0" y="1904987"/>
                </a:cubicBezTo>
                <a:cubicBezTo>
                  <a:pt x="0" y="1913540"/>
                  <a:pt x="57" y="1922073"/>
                  <a:pt x="171" y="1930587"/>
                </a:cubicBezTo>
                <a:lnTo>
                  <a:pt x="255897" y="1930587"/>
                </a:lnTo>
                <a:cubicBezTo>
                  <a:pt x="255764" y="1922073"/>
                  <a:pt x="255707" y="1913540"/>
                  <a:pt x="255707" y="1904987"/>
                </a:cubicBezTo>
                <a:lnTo>
                  <a:pt x="255707" y="1904987"/>
                </a:lnTo>
                <a:close/>
              </a:path>
            </a:pathLst>
          </a:cu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6" y="0"/>
                </a:moveTo>
                <a:cubicBezTo>
                  <a:pt x="663988" y="0"/>
                  <a:pt x="0" y="663999"/>
                  <a:pt x="0" y="1483074"/>
                </a:cubicBezTo>
                <a:cubicBezTo>
                  <a:pt x="0" y="1491628"/>
                  <a:pt x="74" y="1500152"/>
                  <a:pt x="223" y="1508676"/>
                </a:cubicBezTo>
                <a:lnTo>
                  <a:pt x="255964" y="1508676"/>
                </a:lnTo>
                <a:cubicBezTo>
                  <a:pt x="255786" y="1500167"/>
                  <a:pt x="255697" y="1491628"/>
                  <a:pt x="255697" y="1483074"/>
                </a:cubicBezTo>
                <a:cubicBezTo>
                  <a:pt x="255697" y="805211"/>
                  <a:pt x="805221" y="255690"/>
                  <a:pt x="1483076" y="255690"/>
                </a:cubicBezTo>
                <a:lnTo>
                  <a:pt x="1483076" y="0"/>
                </a:lnTo>
                <a:close/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1" y="0"/>
                  <a:pt x="0" y="452207"/>
                  <a:pt x="0" y="1010028"/>
                </a:cubicBezTo>
                <a:cubicBezTo>
                  <a:pt x="0" y="1018593"/>
                  <a:pt x="111" y="1027126"/>
                  <a:pt x="313" y="1035629"/>
                </a:cubicBezTo>
                <a:lnTo>
                  <a:pt x="256124" y="1035629"/>
                </a:lnTo>
                <a:cubicBezTo>
                  <a:pt x="255841" y="1027137"/>
                  <a:pt x="255700" y="1018603"/>
                  <a:pt x="255700" y="1010028"/>
                </a:cubicBezTo>
                <a:cubicBezTo>
                  <a:pt x="255700" y="593426"/>
                  <a:pt x="593424" y="255707"/>
                  <a:pt x="1010022" y="255707"/>
                </a:cubicBezTo>
                <a:lnTo>
                  <a:pt x="1010032" y="0"/>
                </a:ln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2" y="0"/>
                </a:moveTo>
                <a:cubicBezTo>
                  <a:pt x="240408" y="0"/>
                  <a:pt x="0" y="240416"/>
                  <a:pt x="0" y="536978"/>
                </a:cubicBezTo>
                <a:cubicBezTo>
                  <a:pt x="0" y="545557"/>
                  <a:pt x="204" y="554091"/>
                  <a:pt x="596" y="562575"/>
                </a:cubicBezTo>
                <a:lnTo>
                  <a:pt x="256850" y="562575"/>
                </a:lnTo>
                <a:cubicBezTo>
                  <a:pt x="256087" y="554148"/>
                  <a:pt x="255701" y="545608"/>
                  <a:pt x="255701" y="536978"/>
                </a:cubicBezTo>
                <a:cubicBezTo>
                  <a:pt x="255701" y="381634"/>
                  <a:pt x="381626" y="255707"/>
                  <a:pt x="536972" y="255707"/>
                </a:cubicBezTo>
                <a:lnTo>
                  <a:pt x="536972" y="0"/>
                </a:lnTo>
                <a:close/>
              </a:path>
            </a:pathLst>
          </a:cu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85122" y="4642314"/>
            <a:ext cx="73329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Aligning Growth Goals, Target Audiences, and Multi-Channel Campaigns for Maximized Impact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85122" y="2475570"/>
            <a:ext cx="7366000" cy="18399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Comprehensive Annual Marketing Strategy and Execution Plan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685122" y="568876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273" y="5701553"/>
            <a:ext cx="1149663" cy="1165111"/>
          </a:xfrm>
          <a:custGeom>
            <a:avLst/>
            <a:gdLst/>
            <a:ahLst/>
            <a:cxnLst/>
            <a:rect l="l" t="t" r="r" b="b"/>
            <a:pathLst>
              <a:path w="1149663" h="1165111">
                <a:moveTo>
                  <a:pt x="154319" y="1149662"/>
                </a:moveTo>
                <a:cubicBezTo>
                  <a:pt x="154319" y="599951"/>
                  <a:pt x="599952" y="154319"/>
                  <a:pt x="1149663" y="154319"/>
                </a:cubicBezTo>
                <a:lnTo>
                  <a:pt x="1149663" y="0"/>
                </a:lnTo>
                <a:cubicBezTo>
                  <a:pt x="514716" y="0"/>
                  <a:pt x="0" y="514723"/>
                  <a:pt x="0" y="1149662"/>
                </a:cubicBezTo>
                <a:cubicBezTo>
                  <a:pt x="0" y="1154823"/>
                  <a:pt x="34" y="1159973"/>
                  <a:pt x="103" y="1165111"/>
                </a:cubicBezTo>
                <a:lnTo>
                  <a:pt x="154434" y="1165111"/>
                </a:lnTo>
                <a:cubicBezTo>
                  <a:pt x="154354" y="1159973"/>
                  <a:pt x="154319" y="1154823"/>
                  <a:pt x="154319" y="1149662"/>
                </a:cubicBezTo>
                <a:lnTo>
                  <a:pt x="154319" y="1149662"/>
                </a:lnTo>
                <a:close/>
              </a:path>
            </a:pathLst>
          </a:cu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96898" y="5956176"/>
            <a:ext cx="895038" cy="910487"/>
          </a:xfrm>
          <a:custGeom>
            <a:avLst/>
            <a:gdLst/>
            <a:ahLst/>
            <a:cxnLst/>
            <a:rect l="l" t="t" r="r" b="b"/>
            <a:pathLst>
              <a:path w="895038" h="910487">
                <a:moveTo>
                  <a:pt x="895038" y="0"/>
                </a:moveTo>
                <a:cubicBezTo>
                  <a:pt x="400717" y="0"/>
                  <a:pt x="0" y="400724"/>
                  <a:pt x="0" y="895036"/>
                </a:cubicBezTo>
                <a:cubicBezTo>
                  <a:pt x="0" y="900199"/>
                  <a:pt x="45" y="905343"/>
                  <a:pt x="134" y="910487"/>
                </a:cubicBezTo>
                <a:lnTo>
                  <a:pt x="154475" y="910487"/>
                </a:lnTo>
                <a:cubicBezTo>
                  <a:pt x="154367" y="905352"/>
                  <a:pt x="154313" y="900199"/>
                  <a:pt x="154313" y="895036"/>
                </a:cubicBezTo>
                <a:cubicBezTo>
                  <a:pt x="154313" y="485945"/>
                  <a:pt x="485952" y="154309"/>
                  <a:pt x="895038" y="154309"/>
                </a:cubicBezTo>
                <a:lnTo>
                  <a:pt x="895038" y="0"/>
                </a:lnTo>
                <a:close/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1582380" y="6241660"/>
            <a:ext cx="609555" cy="625003"/>
          </a:xfrm>
          <a:custGeom>
            <a:avLst/>
            <a:gdLst/>
            <a:ahLst/>
            <a:cxnLst/>
            <a:rect l="l" t="t" r="r" b="b"/>
            <a:pathLst>
              <a:path w="609555" h="625003">
                <a:moveTo>
                  <a:pt x="609555" y="0"/>
                </a:moveTo>
                <a:cubicBezTo>
                  <a:pt x="272904" y="0"/>
                  <a:pt x="0" y="272908"/>
                  <a:pt x="0" y="609553"/>
                </a:cubicBezTo>
                <a:cubicBezTo>
                  <a:pt x="0" y="614722"/>
                  <a:pt x="67" y="619872"/>
                  <a:pt x="189" y="625003"/>
                </a:cubicBezTo>
                <a:lnTo>
                  <a:pt x="154571" y="625003"/>
                </a:lnTo>
                <a:cubicBezTo>
                  <a:pt x="154400" y="619878"/>
                  <a:pt x="154315" y="614728"/>
                  <a:pt x="154315" y="609553"/>
                </a:cubicBezTo>
                <a:cubicBezTo>
                  <a:pt x="154315" y="358133"/>
                  <a:pt x="358132" y="154319"/>
                  <a:pt x="609549" y="154319"/>
                </a:cubicBezTo>
                <a:lnTo>
                  <a:pt x="609555" y="0"/>
                </a:ln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867872" y="6527149"/>
            <a:ext cx="324063" cy="339515"/>
          </a:xfrm>
          <a:custGeom>
            <a:avLst/>
            <a:gdLst/>
            <a:ahLst/>
            <a:cxnLst/>
            <a:rect l="l" t="t" r="r" b="b"/>
            <a:pathLst>
              <a:path w="324063" h="339515">
                <a:moveTo>
                  <a:pt x="324063" y="0"/>
                </a:moveTo>
                <a:cubicBezTo>
                  <a:pt x="145086" y="0"/>
                  <a:pt x="0" y="145092"/>
                  <a:pt x="0" y="324067"/>
                </a:cubicBezTo>
                <a:cubicBezTo>
                  <a:pt x="0" y="329244"/>
                  <a:pt x="123" y="334395"/>
                  <a:pt x="360" y="339515"/>
                </a:cubicBezTo>
                <a:lnTo>
                  <a:pt x="155009" y="339515"/>
                </a:lnTo>
                <a:cubicBezTo>
                  <a:pt x="154549" y="334429"/>
                  <a:pt x="154315" y="329275"/>
                  <a:pt x="154315" y="324067"/>
                </a:cubicBezTo>
                <a:cubicBezTo>
                  <a:pt x="154315" y="230317"/>
                  <a:pt x="230312" y="154319"/>
                  <a:pt x="324063" y="154319"/>
                </a:cubicBezTo>
                <a:lnTo>
                  <a:pt x="324063" y="0"/>
                </a:lnTo>
                <a:close/>
              </a:path>
            </a:pathLst>
          </a:cu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-1" y="447"/>
            <a:ext cx="365760" cy="6857107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019929" y="612648"/>
            <a:ext cx="7684749" cy="592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Annual Marketing Plan Cover</a:t>
            </a:r>
            <a:endParaRPr lang="en-US" sz="1600" dirty="0"/>
          </a:p>
          <a:p>
            <a:pPr algn="l"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Executive Summary &amp; Marketing Vision</a:t>
            </a:r>
            <a:endParaRPr lang="en-US" sz="1600" dirty="0"/>
          </a:p>
          <a:p>
            <a:pPr algn="l"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Target Market &amp; Buyer Personas</a:t>
            </a:r>
            <a:endParaRPr lang="en-US" sz="1600" dirty="0"/>
          </a:p>
          <a:p>
            <a:pPr algn="l"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Brand Positioning &amp; Value Proposition</a:t>
            </a:r>
            <a:endParaRPr lang="en-US" sz="1600" dirty="0"/>
          </a:p>
          <a:p>
            <a:pPr algn="l"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Multi-Channel Marketing Strategy</a:t>
            </a:r>
            <a:endParaRPr lang="en-US" sz="1600" dirty="0"/>
          </a:p>
          <a:p>
            <a:pPr algn="l"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Campaign Funnel &amp; Lead Nurturing</a:t>
            </a:r>
            <a:endParaRPr lang="en-US" sz="1600" dirty="0"/>
          </a:p>
          <a:p>
            <a:pPr algn="l"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Budget Allocation &amp; Resource Planning</a:t>
            </a:r>
            <a:endParaRPr lang="en-US" sz="1600" dirty="0"/>
          </a:p>
          <a:p>
            <a:pPr algn="l"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Forecasted KPIs &amp; Conversion Targets</a:t>
            </a:r>
            <a:endParaRPr lang="en-US" sz="1600" dirty="0"/>
          </a:p>
          <a:p>
            <a:pPr algn="l"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Execution Roadmap &amp; Campaign Calendar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135153" y="612648"/>
            <a:ext cx="513520" cy="592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600" dirty="0"/>
          </a:p>
          <a:p>
            <a:pPr algn="l"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600" dirty="0"/>
          </a:p>
          <a:p>
            <a:pPr algn="l"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600" dirty="0"/>
          </a:p>
          <a:p>
            <a:pPr algn="l"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600" dirty="0"/>
          </a:p>
          <a:p>
            <a:pPr algn="l"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600" dirty="0"/>
          </a:p>
          <a:p>
            <a:pPr algn="l"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600" dirty="0"/>
          </a:p>
          <a:p>
            <a:pPr algn="l"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600" dirty="0"/>
          </a:p>
          <a:p>
            <a:pPr algn="l"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  <a:p>
            <a:pPr algn="l"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961" y="612648"/>
            <a:ext cx="1780406" cy="5228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Table of Contents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825056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Annual Marketing Strategy and Execution Plan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239683" y="1787852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1A6847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032368" y="1787852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1A6847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446997" y="1787852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1A6847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30403" y="4448257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Budget, priorities, and growth bets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30403" y="3827994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What this deck will help you decide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398128" y="2222192"/>
            <a:ext cx="1097280" cy="960120"/>
          </a:xfrm>
          <a:custGeom>
            <a:avLst/>
            <a:gdLst/>
            <a:ahLst/>
            <a:cxnLst/>
            <a:rect l="l" t="t" r="r" b="b"/>
            <a:pathLst>
              <a:path w="1097280" h="960120">
                <a:moveTo>
                  <a:pt x="188601" y="0"/>
                </a:moveTo>
                <a:cubicBezTo>
                  <a:pt x="84447" y="0"/>
                  <a:pt x="11" y="84443"/>
                  <a:pt x="11" y="188596"/>
                </a:cubicBezTo>
                <a:lnTo>
                  <a:pt x="11" y="771524"/>
                </a:lnTo>
                <a:cubicBezTo>
                  <a:pt x="11" y="875677"/>
                  <a:pt x="84447" y="960120"/>
                  <a:pt x="188612" y="960120"/>
                </a:cubicBezTo>
                <a:lnTo>
                  <a:pt x="908702" y="960120"/>
                </a:lnTo>
                <a:cubicBezTo>
                  <a:pt x="1012855" y="960120"/>
                  <a:pt x="1097302" y="875677"/>
                  <a:pt x="1097302" y="771524"/>
                </a:cubicBezTo>
                <a:lnTo>
                  <a:pt x="1097302" y="394331"/>
                </a:lnTo>
                <a:cubicBezTo>
                  <a:pt x="1097302" y="290177"/>
                  <a:pt x="1012866" y="205734"/>
                  <a:pt x="908713" y="205734"/>
                </a:cubicBezTo>
                <a:lnTo>
                  <a:pt x="257203" y="205734"/>
                </a:lnTo>
                <a:cubicBezTo>
                  <a:pt x="228695" y="205734"/>
                  <a:pt x="205773" y="228662"/>
                  <a:pt x="205773" y="257168"/>
                </a:cubicBezTo>
                <a:cubicBezTo>
                  <a:pt x="205773" y="285674"/>
                  <a:pt x="228706" y="308602"/>
                  <a:pt x="257214" y="308602"/>
                </a:cubicBezTo>
                <a:lnTo>
                  <a:pt x="908724" y="308602"/>
                </a:lnTo>
                <a:cubicBezTo>
                  <a:pt x="956082" y="308602"/>
                  <a:pt x="994454" y="346968"/>
                  <a:pt x="994454" y="394331"/>
                </a:cubicBezTo>
                <a:lnTo>
                  <a:pt x="994454" y="771524"/>
                </a:lnTo>
                <a:cubicBezTo>
                  <a:pt x="994454" y="818886"/>
                  <a:pt x="956093" y="857253"/>
                  <a:pt x="908735" y="857253"/>
                </a:cubicBezTo>
                <a:lnTo>
                  <a:pt x="188645" y="857253"/>
                </a:lnTo>
                <a:cubicBezTo>
                  <a:pt x="141286" y="857253"/>
                  <a:pt x="102925" y="818886"/>
                  <a:pt x="102925" y="771524"/>
                </a:cubicBezTo>
                <a:lnTo>
                  <a:pt x="102925" y="188596"/>
                </a:lnTo>
                <a:cubicBezTo>
                  <a:pt x="102925" y="141234"/>
                  <a:pt x="141286" y="102867"/>
                  <a:pt x="188656" y="102867"/>
                </a:cubicBezTo>
                <a:lnTo>
                  <a:pt x="977326" y="102867"/>
                </a:lnTo>
                <a:cubicBezTo>
                  <a:pt x="1005833" y="102867"/>
                  <a:pt x="1028766" y="79940"/>
                  <a:pt x="1028766" y="51434"/>
                </a:cubicBezTo>
                <a:cubicBezTo>
                  <a:pt x="1028766" y="22928"/>
                  <a:pt x="1005833" y="0"/>
                  <a:pt x="977337" y="0"/>
                </a:cubicBezTo>
                <a:lnTo>
                  <a:pt x="188601" y="0"/>
                </a:lnTo>
                <a:close/>
                <a:moveTo>
                  <a:pt x="822960" y="651509"/>
                </a:moveTo>
                <a:cubicBezTo>
                  <a:pt x="860838" y="651509"/>
                  <a:pt x="891540" y="620804"/>
                  <a:pt x="891540" y="582927"/>
                </a:cubicBezTo>
                <a:cubicBezTo>
                  <a:pt x="891540" y="545051"/>
                  <a:pt x="860838" y="514346"/>
                  <a:pt x="822960" y="514346"/>
                </a:cubicBezTo>
                <a:cubicBezTo>
                  <a:pt x="785082" y="514346"/>
                  <a:pt x="754380" y="545051"/>
                  <a:pt x="754380" y="582927"/>
                </a:cubicBezTo>
                <a:cubicBezTo>
                  <a:pt x="754380" y="620804"/>
                  <a:pt x="785082" y="651509"/>
                  <a:pt x="822960" y="651509"/>
                </a:cubicBez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1520" y="4448257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With contact or ownership details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41520" y="3827994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Prepared by Marketing Team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605443" y="2275532"/>
            <a:ext cx="1097280" cy="853440"/>
          </a:xfrm>
          <a:custGeom>
            <a:avLst/>
            <a:gdLst/>
            <a:ahLst/>
            <a:cxnLst/>
            <a:rect l="l" t="t" r="r" b="b"/>
            <a:pathLst>
              <a:path w="1097280" h="853440">
                <a:moveTo>
                  <a:pt x="1005844" y="243836"/>
                </a:moveTo>
                <a:lnTo>
                  <a:pt x="1005844" y="731518"/>
                </a:lnTo>
                <a:cubicBezTo>
                  <a:pt x="1005844" y="748279"/>
                  <a:pt x="992128" y="761994"/>
                  <a:pt x="975361" y="761994"/>
                </a:cubicBezTo>
                <a:lnTo>
                  <a:pt x="609605" y="761994"/>
                </a:lnTo>
                <a:cubicBezTo>
                  <a:pt x="609605" y="677794"/>
                  <a:pt x="541409" y="609595"/>
                  <a:pt x="457204" y="609595"/>
                </a:cubicBezTo>
                <a:lnTo>
                  <a:pt x="335285" y="609595"/>
                </a:lnTo>
                <a:cubicBezTo>
                  <a:pt x="251079" y="609595"/>
                  <a:pt x="182884" y="677794"/>
                  <a:pt x="182884" y="761994"/>
                </a:cubicBezTo>
                <a:lnTo>
                  <a:pt x="121919" y="761994"/>
                </a:lnTo>
                <a:cubicBezTo>
                  <a:pt x="105152" y="761994"/>
                  <a:pt x="91436" y="748279"/>
                  <a:pt x="91436" y="731518"/>
                </a:cubicBezTo>
                <a:lnTo>
                  <a:pt x="91436" y="243836"/>
                </a:lnTo>
                <a:lnTo>
                  <a:pt x="1005844" y="243836"/>
                </a:lnTo>
                <a:close/>
                <a:moveTo>
                  <a:pt x="121919" y="0"/>
                </a:moveTo>
                <a:cubicBezTo>
                  <a:pt x="54677" y="0"/>
                  <a:pt x="0" y="54671"/>
                  <a:pt x="0" y="121922"/>
                </a:cubicBezTo>
                <a:lnTo>
                  <a:pt x="0" y="731526"/>
                </a:lnTo>
                <a:cubicBezTo>
                  <a:pt x="0" y="798769"/>
                  <a:pt x="54678" y="853449"/>
                  <a:pt x="121919" y="853449"/>
                </a:cubicBezTo>
                <a:lnTo>
                  <a:pt x="975361" y="853449"/>
                </a:lnTo>
                <a:cubicBezTo>
                  <a:pt x="1042603" y="853449"/>
                  <a:pt x="1097280" y="798777"/>
                  <a:pt x="1097280" y="731526"/>
                </a:cubicBezTo>
                <a:lnTo>
                  <a:pt x="1097280" y="121922"/>
                </a:lnTo>
                <a:cubicBezTo>
                  <a:pt x="1097280" y="54680"/>
                  <a:pt x="1042602" y="0"/>
                  <a:pt x="975361" y="0"/>
                </a:cubicBezTo>
                <a:lnTo>
                  <a:pt x="121919" y="0"/>
                </a:lnTo>
                <a:close/>
                <a:moveTo>
                  <a:pt x="518158" y="426720"/>
                </a:moveTo>
                <a:cubicBezTo>
                  <a:pt x="518158" y="359384"/>
                  <a:pt x="463568" y="304798"/>
                  <a:pt x="396239" y="304798"/>
                </a:cubicBezTo>
                <a:cubicBezTo>
                  <a:pt x="328910" y="304798"/>
                  <a:pt x="274320" y="359384"/>
                  <a:pt x="274320" y="426720"/>
                </a:cubicBezTo>
                <a:cubicBezTo>
                  <a:pt x="274320" y="494056"/>
                  <a:pt x="328910" y="548642"/>
                  <a:pt x="396239" y="548642"/>
                </a:cubicBezTo>
                <a:cubicBezTo>
                  <a:pt x="463568" y="548642"/>
                  <a:pt x="518158" y="494056"/>
                  <a:pt x="518158" y="426720"/>
                </a:cubicBezTo>
                <a:close/>
                <a:moveTo>
                  <a:pt x="716282" y="335282"/>
                </a:moveTo>
                <a:cubicBezTo>
                  <a:pt x="690946" y="335282"/>
                  <a:pt x="670559" y="355663"/>
                  <a:pt x="670559" y="381001"/>
                </a:cubicBezTo>
                <a:cubicBezTo>
                  <a:pt x="670559" y="406340"/>
                  <a:pt x="690946" y="426720"/>
                  <a:pt x="716282" y="426720"/>
                </a:cubicBezTo>
                <a:lnTo>
                  <a:pt x="868684" y="426720"/>
                </a:lnTo>
                <a:cubicBezTo>
                  <a:pt x="894020" y="426720"/>
                  <a:pt x="914407" y="406340"/>
                  <a:pt x="914407" y="381001"/>
                </a:cubicBezTo>
                <a:cubicBezTo>
                  <a:pt x="914407" y="355663"/>
                  <a:pt x="894020" y="335282"/>
                  <a:pt x="868684" y="335282"/>
                </a:cubicBezTo>
                <a:lnTo>
                  <a:pt x="716282" y="335282"/>
                </a:lnTo>
                <a:close/>
                <a:moveTo>
                  <a:pt x="716282" y="518158"/>
                </a:moveTo>
                <a:cubicBezTo>
                  <a:pt x="690946" y="518158"/>
                  <a:pt x="670559" y="538538"/>
                  <a:pt x="670559" y="563876"/>
                </a:cubicBezTo>
                <a:cubicBezTo>
                  <a:pt x="670559" y="589215"/>
                  <a:pt x="690946" y="609595"/>
                  <a:pt x="716282" y="609595"/>
                </a:cubicBezTo>
                <a:lnTo>
                  <a:pt x="868684" y="609595"/>
                </a:lnTo>
                <a:cubicBezTo>
                  <a:pt x="894020" y="609595"/>
                  <a:pt x="914407" y="589215"/>
                  <a:pt x="914407" y="563876"/>
                </a:cubicBezTo>
                <a:cubicBezTo>
                  <a:pt x="914407" y="538538"/>
                  <a:pt x="894020" y="518158"/>
                  <a:pt x="868684" y="518158"/>
                </a:cubicBezTo>
                <a:lnTo>
                  <a:pt x="716282" y="518158"/>
                </a:ln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4448257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With brand name and one-line strategy hook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52637" y="3827994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Annual Marketing Plan [Year]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881337" y="2153612"/>
            <a:ext cx="960120" cy="1097280"/>
          </a:xfrm>
          <a:custGeom>
            <a:avLst/>
            <a:gdLst/>
            <a:ahLst/>
            <a:cxnLst/>
            <a:rect l="l" t="t" r="r" b="b"/>
            <a:pathLst>
              <a:path w="960120" h="1097280">
                <a:moveTo>
                  <a:pt x="325759" y="51441"/>
                </a:moveTo>
                <a:cubicBezTo>
                  <a:pt x="325759" y="22933"/>
                  <a:pt x="302831" y="11"/>
                  <a:pt x="274325" y="11"/>
                </a:cubicBezTo>
                <a:cubicBezTo>
                  <a:pt x="245819" y="11"/>
                  <a:pt x="222892" y="22944"/>
                  <a:pt x="222892" y="51452"/>
                </a:cubicBezTo>
                <a:lnTo>
                  <a:pt x="222892" y="137182"/>
                </a:lnTo>
                <a:lnTo>
                  <a:pt x="137163" y="137182"/>
                </a:lnTo>
                <a:cubicBezTo>
                  <a:pt x="61515" y="137182"/>
                  <a:pt x="0" y="198685"/>
                  <a:pt x="0" y="274342"/>
                </a:cubicBezTo>
                <a:lnTo>
                  <a:pt x="0" y="308632"/>
                </a:lnTo>
                <a:lnTo>
                  <a:pt x="0" y="411502"/>
                </a:lnTo>
                <a:lnTo>
                  <a:pt x="0" y="960142"/>
                </a:lnTo>
                <a:cubicBezTo>
                  <a:pt x="0" y="1035800"/>
                  <a:pt x="61505" y="1097302"/>
                  <a:pt x="137163" y="1097302"/>
                </a:cubicBezTo>
                <a:lnTo>
                  <a:pt x="822967" y="1097302"/>
                </a:lnTo>
                <a:cubicBezTo>
                  <a:pt x="898615" y="1097302"/>
                  <a:pt x="960130" y="1035800"/>
                  <a:pt x="960130" y="960142"/>
                </a:cubicBezTo>
                <a:lnTo>
                  <a:pt x="960130" y="411502"/>
                </a:lnTo>
                <a:lnTo>
                  <a:pt x="960130" y="308632"/>
                </a:lnTo>
                <a:lnTo>
                  <a:pt x="960130" y="274342"/>
                </a:lnTo>
                <a:cubicBezTo>
                  <a:pt x="960130" y="198685"/>
                  <a:pt x="898624" y="137182"/>
                  <a:pt x="822967" y="137182"/>
                </a:cubicBezTo>
                <a:lnTo>
                  <a:pt x="737238" y="137182"/>
                </a:lnTo>
                <a:lnTo>
                  <a:pt x="737238" y="51463"/>
                </a:lnTo>
                <a:cubicBezTo>
                  <a:pt x="737238" y="22955"/>
                  <a:pt x="714310" y="33"/>
                  <a:pt x="685804" y="33"/>
                </a:cubicBezTo>
                <a:cubicBezTo>
                  <a:pt x="657298" y="33"/>
                  <a:pt x="634370" y="22966"/>
                  <a:pt x="634370" y="51474"/>
                </a:cubicBezTo>
                <a:lnTo>
                  <a:pt x="634370" y="137204"/>
                </a:lnTo>
                <a:lnTo>
                  <a:pt x="325759" y="137204"/>
                </a:lnTo>
                <a:lnTo>
                  <a:pt x="325759" y="51441"/>
                </a:lnTo>
                <a:close/>
                <a:moveTo>
                  <a:pt x="102867" y="411480"/>
                </a:moveTo>
                <a:lnTo>
                  <a:pt x="857243" y="411480"/>
                </a:lnTo>
                <a:lnTo>
                  <a:pt x="857243" y="960120"/>
                </a:lnTo>
                <a:cubicBezTo>
                  <a:pt x="857243" y="978982"/>
                  <a:pt x="841814" y="994410"/>
                  <a:pt x="822957" y="994410"/>
                </a:cubicBezTo>
                <a:lnTo>
                  <a:pt x="137153" y="994410"/>
                </a:lnTo>
                <a:cubicBezTo>
                  <a:pt x="118296" y="994410"/>
                  <a:pt x="102867" y="978982"/>
                  <a:pt x="102867" y="960120"/>
                </a:cubicBezTo>
                <a:lnTo>
                  <a:pt x="102867" y="411480"/>
                </a:ln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52637" y="722489"/>
            <a:ext cx="10527357" cy="736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Annual Marketing Plan Cover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60897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Annual Marketing Strategy and Execution Plan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128821" y="3351270"/>
            <a:ext cx="3215638" cy="2537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Top priorities and expected impact across acquisition, conversion, and retention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27846" y="2721977"/>
            <a:ext cx="321915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Top Priorities and Expected Impact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12034" y="3353011"/>
            <a:ext cx="3215640" cy="2537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Revenue and pipeline targets translated into marketing outcomes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21745" y="2741046"/>
            <a:ext cx="32084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Marketing Outcomes Aligned with Targets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61872" y="3353011"/>
            <a:ext cx="3215640" cy="2537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Overarching growth strategy framed as the how-not-just-what plan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60898" y="2744741"/>
            <a:ext cx="32191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Overarching Growth Strategy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129729" y="210631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22806" y="195023"/>
                </a:moveTo>
                <a:cubicBezTo>
                  <a:pt x="326555" y="205562"/>
                  <a:pt x="328613" y="216813"/>
                  <a:pt x="328613" y="228600"/>
                </a:cubicBezTo>
                <a:cubicBezTo>
                  <a:pt x="328613" y="283875"/>
                  <a:pt x="283875" y="328613"/>
                  <a:pt x="228600" y="328613"/>
                </a:cubicBezTo>
                <a:cubicBezTo>
                  <a:pt x="173325" y="328613"/>
                  <a:pt x="128588" y="283875"/>
                  <a:pt x="128588" y="228600"/>
                </a:cubicBezTo>
                <a:cubicBezTo>
                  <a:pt x="128588" y="173325"/>
                  <a:pt x="173325" y="128588"/>
                  <a:pt x="228600" y="128588"/>
                </a:cubicBezTo>
                <a:cubicBezTo>
                  <a:pt x="240387" y="128588"/>
                  <a:pt x="251730" y="130640"/>
                  <a:pt x="262177" y="134394"/>
                </a:cubicBezTo>
                <a:lnTo>
                  <a:pt x="266552" y="130019"/>
                </a:lnTo>
                <a:lnTo>
                  <a:pt x="259767" y="89122"/>
                </a:lnTo>
                <a:cubicBezTo>
                  <a:pt x="249677" y="86891"/>
                  <a:pt x="239317" y="85730"/>
                  <a:pt x="228605" y="85730"/>
                </a:cubicBezTo>
                <a:cubicBezTo>
                  <a:pt x="149664" y="85730"/>
                  <a:pt x="85730" y="149664"/>
                  <a:pt x="85730" y="228605"/>
                </a:cubicBezTo>
                <a:cubicBezTo>
                  <a:pt x="85730" y="307545"/>
                  <a:pt x="149664" y="371480"/>
                  <a:pt x="228605" y="371480"/>
                </a:cubicBezTo>
                <a:cubicBezTo>
                  <a:pt x="307545" y="371480"/>
                  <a:pt x="371480" y="307545"/>
                  <a:pt x="371480" y="228605"/>
                </a:cubicBezTo>
                <a:cubicBezTo>
                  <a:pt x="371480" y="217888"/>
                  <a:pt x="370318" y="207532"/>
                  <a:pt x="368087" y="197442"/>
                </a:cubicBezTo>
                <a:lnTo>
                  <a:pt x="327191" y="190657"/>
                </a:lnTo>
                <a:lnTo>
                  <a:pt x="322806" y="195023"/>
                </a:lnTo>
                <a:close/>
                <a:moveTo>
                  <a:pt x="409784" y="187790"/>
                </a:moveTo>
                <a:cubicBezTo>
                  <a:pt x="412733" y="200917"/>
                  <a:pt x="414251" y="214578"/>
                  <a:pt x="414251" y="228600"/>
                </a:cubicBezTo>
                <a:cubicBezTo>
                  <a:pt x="414251" y="331200"/>
                  <a:pt x="331113" y="414338"/>
                  <a:pt x="228513" y="414338"/>
                </a:cubicBezTo>
                <a:cubicBezTo>
                  <a:pt x="125913" y="414338"/>
                  <a:pt x="42867" y="331200"/>
                  <a:pt x="42867" y="228600"/>
                </a:cubicBezTo>
                <a:cubicBezTo>
                  <a:pt x="42867" y="126000"/>
                  <a:pt x="126004" y="42863"/>
                  <a:pt x="228605" y="42863"/>
                </a:cubicBezTo>
                <a:cubicBezTo>
                  <a:pt x="242622" y="42863"/>
                  <a:pt x="256288" y="44380"/>
                  <a:pt x="269414" y="47329"/>
                </a:cubicBezTo>
                <a:lnTo>
                  <a:pt x="304061" y="12683"/>
                </a:lnTo>
                <a:cubicBezTo>
                  <a:pt x="280396" y="4467"/>
                  <a:pt x="255035" y="5"/>
                  <a:pt x="228605" y="5"/>
                </a:cubicBezTo>
                <a:cubicBezTo>
                  <a:pt x="102340" y="5"/>
                  <a:pt x="5" y="102340"/>
                  <a:pt x="5" y="228605"/>
                </a:cubicBezTo>
                <a:cubicBezTo>
                  <a:pt x="5" y="354869"/>
                  <a:pt x="102340" y="457205"/>
                  <a:pt x="228605" y="457205"/>
                </a:cubicBezTo>
                <a:cubicBezTo>
                  <a:pt x="354869" y="457205"/>
                  <a:pt x="457205" y="354869"/>
                  <a:pt x="457205" y="228605"/>
                </a:cubicBezTo>
                <a:cubicBezTo>
                  <a:pt x="457205" y="202174"/>
                  <a:pt x="452738" y="176813"/>
                  <a:pt x="444435" y="153148"/>
                </a:cubicBezTo>
                <a:lnTo>
                  <a:pt x="409875" y="187795"/>
                </a:lnTo>
                <a:lnTo>
                  <a:pt x="409784" y="187790"/>
                </a:lnTo>
                <a:close/>
                <a:moveTo>
                  <a:pt x="325933" y="161538"/>
                </a:moveTo>
                <a:lnTo>
                  <a:pt x="371205" y="169041"/>
                </a:lnTo>
                <a:cubicBezTo>
                  <a:pt x="380313" y="170558"/>
                  <a:pt x="389598" y="167614"/>
                  <a:pt x="396118" y="161094"/>
                </a:cubicBezTo>
                <a:lnTo>
                  <a:pt x="441838" y="115374"/>
                </a:lnTo>
                <a:cubicBezTo>
                  <a:pt x="449071" y="108142"/>
                  <a:pt x="446570" y="95820"/>
                  <a:pt x="437015" y="91979"/>
                </a:cubicBezTo>
                <a:lnTo>
                  <a:pt x="385758" y="71442"/>
                </a:lnTo>
                <a:lnTo>
                  <a:pt x="365221" y="20099"/>
                </a:lnTo>
                <a:cubicBezTo>
                  <a:pt x="361380" y="10543"/>
                  <a:pt x="349145" y="8042"/>
                  <a:pt x="341826" y="15275"/>
                </a:cubicBezTo>
                <a:lnTo>
                  <a:pt x="296106" y="61086"/>
                </a:lnTo>
                <a:cubicBezTo>
                  <a:pt x="289586" y="67606"/>
                  <a:pt x="286642" y="76892"/>
                  <a:pt x="288159" y="85999"/>
                </a:cubicBezTo>
                <a:lnTo>
                  <a:pt x="295662" y="131271"/>
                </a:lnTo>
                <a:lnTo>
                  <a:pt x="213421" y="213426"/>
                </a:lnTo>
                <a:cubicBezTo>
                  <a:pt x="205027" y="221820"/>
                  <a:pt x="205027" y="235394"/>
                  <a:pt x="213421" y="243697"/>
                </a:cubicBezTo>
                <a:cubicBezTo>
                  <a:pt x="221815" y="251999"/>
                  <a:pt x="235389" y="252091"/>
                  <a:pt x="243692" y="243697"/>
                </a:cubicBezTo>
                <a:lnTo>
                  <a:pt x="325933" y="161456"/>
                </a:lnTo>
                <a:lnTo>
                  <a:pt x="325933" y="161538"/>
                </a:ln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512034" y="210631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close/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close/>
                <a:moveTo>
                  <a:pt x="228600" y="328613"/>
                </a:moveTo>
                <a:cubicBezTo>
                  <a:pt x="283834" y="328613"/>
                  <a:pt x="328613" y="283834"/>
                  <a:pt x="328613" y="228600"/>
                </a:cubicBezTo>
                <a:cubicBezTo>
                  <a:pt x="328613" y="173366"/>
                  <a:pt x="283834" y="128588"/>
                  <a:pt x="228600" y="128588"/>
                </a:cubicBezTo>
                <a:cubicBezTo>
                  <a:pt x="173366" y="128588"/>
                  <a:pt x="128588" y="173366"/>
                  <a:pt x="128588" y="228600"/>
                </a:cubicBezTo>
                <a:cubicBezTo>
                  <a:pt x="128588" y="283834"/>
                  <a:pt x="173366" y="328613"/>
                  <a:pt x="228600" y="328613"/>
                </a:cubicBezTo>
                <a:close/>
                <a:moveTo>
                  <a:pt x="228600" y="85725"/>
                </a:moveTo>
                <a:cubicBezTo>
                  <a:pt x="307508" y="85725"/>
                  <a:pt x="371475" y="149692"/>
                  <a:pt x="371475" y="228600"/>
                </a:cubicBezTo>
                <a:cubicBezTo>
                  <a:pt x="371475" y="307508"/>
                  <a:pt x="307508" y="371475"/>
                  <a:pt x="228600" y="371475"/>
                </a:cubicBezTo>
                <a:cubicBezTo>
                  <a:pt x="149692" y="371475"/>
                  <a:pt x="85725" y="307508"/>
                  <a:pt x="85725" y="228600"/>
                </a:cubicBezTo>
                <a:cubicBezTo>
                  <a:pt x="85725" y="149692"/>
                  <a:pt x="149692" y="85725"/>
                  <a:pt x="228600" y="85725"/>
                </a:cubicBezTo>
                <a:close/>
                <a:moveTo>
                  <a:pt x="228600" y="242888"/>
                </a:moveTo>
                <a:cubicBezTo>
                  <a:pt x="236491" y="242888"/>
                  <a:pt x="242888" y="236491"/>
                  <a:pt x="242888" y="228600"/>
                </a:cubicBezTo>
                <a:cubicBezTo>
                  <a:pt x="242888" y="220709"/>
                  <a:pt x="236491" y="214313"/>
                  <a:pt x="228600" y="214313"/>
                </a:cubicBezTo>
                <a:cubicBezTo>
                  <a:pt x="220709" y="214313"/>
                  <a:pt x="214313" y="220709"/>
                  <a:pt x="214313" y="228600"/>
                </a:cubicBezTo>
                <a:cubicBezTo>
                  <a:pt x="214313" y="236491"/>
                  <a:pt x="220709" y="242888"/>
                  <a:pt x="228600" y="242888"/>
                </a:cubicBezTo>
                <a:close/>
                <a:moveTo>
                  <a:pt x="228600" y="171450"/>
                </a:moveTo>
                <a:cubicBezTo>
                  <a:pt x="260165" y="171450"/>
                  <a:pt x="285750" y="197035"/>
                  <a:pt x="285750" y="228600"/>
                </a:cubicBezTo>
                <a:cubicBezTo>
                  <a:pt x="285750" y="260165"/>
                  <a:pt x="260165" y="285750"/>
                  <a:pt x="228600" y="285750"/>
                </a:cubicBezTo>
                <a:cubicBezTo>
                  <a:pt x="197035" y="285750"/>
                  <a:pt x="171450" y="260165"/>
                  <a:pt x="171450" y="228600"/>
                </a:cubicBezTo>
                <a:cubicBezTo>
                  <a:pt x="171450" y="197035"/>
                  <a:pt x="197035" y="171450"/>
                  <a:pt x="228600" y="171450"/>
                </a:cubicBez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62782" y="210631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close/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close/>
                <a:moveTo>
                  <a:pt x="273872" y="290304"/>
                </a:moveTo>
                <a:lnTo>
                  <a:pt x="145015" y="339864"/>
                </a:lnTo>
                <a:cubicBezTo>
                  <a:pt x="127691" y="346562"/>
                  <a:pt x="110633" y="329504"/>
                  <a:pt x="117331" y="312181"/>
                </a:cubicBezTo>
                <a:lnTo>
                  <a:pt x="166892" y="183323"/>
                </a:lnTo>
                <a:cubicBezTo>
                  <a:pt x="169841" y="175734"/>
                  <a:pt x="175734" y="169841"/>
                  <a:pt x="183323" y="166892"/>
                </a:cubicBezTo>
                <a:lnTo>
                  <a:pt x="312181" y="117331"/>
                </a:lnTo>
                <a:cubicBezTo>
                  <a:pt x="329504" y="110633"/>
                  <a:pt x="346562" y="127691"/>
                  <a:pt x="339864" y="145015"/>
                </a:cubicBezTo>
                <a:lnTo>
                  <a:pt x="290304" y="273872"/>
                </a:lnTo>
                <a:cubicBezTo>
                  <a:pt x="287446" y="281461"/>
                  <a:pt x="281461" y="287355"/>
                  <a:pt x="273872" y="290304"/>
                </a:cubicBezTo>
                <a:lnTo>
                  <a:pt x="273872" y="290304"/>
                </a:lnTo>
                <a:close/>
                <a:moveTo>
                  <a:pt x="257175" y="228600"/>
                </a:moveTo>
                <a:cubicBezTo>
                  <a:pt x="257175" y="212817"/>
                  <a:pt x="244383" y="200025"/>
                  <a:pt x="228600" y="200025"/>
                </a:cubicBezTo>
                <a:cubicBezTo>
                  <a:pt x="212817" y="200025"/>
                  <a:pt x="200025" y="212817"/>
                  <a:pt x="200025" y="228600"/>
                </a:cubicBezTo>
                <a:cubicBezTo>
                  <a:pt x="200025" y="244383"/>
                  <a:pt x="212817" y="257175"/>
                  <a:pt x="228600" y="257175"/>
                </a:cubicBezTo>
                <a:cubicBezTo>
                  <a:pt x="244383" y="257175"/>
                  <a:pt x="257175" y="244383"/>
                  <a:pt x="257175" y="228600"/>
                </a:cubicBez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2637" y="722489"/>
            <a:ext cx="10517222" cy="936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Executive Summary &amp; Marketing Vision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91600" y="893"/>
            <a:ext cx="3200400" cy="6857107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69275" y="5033172"/>
            <a:ext cx="457200" cy="457200"/>
          </a:xfrm>
          <a:prstGeom prst="rect">
            <a:avLst/>
          </a:prstGeom>
          <a:solidFill>
            <a:srgbClr val="C2F0DD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72967" y="3597926"/>
            <a:ext cx="457200" cy="457200"/>
          </a:xfrm>
          <a:prstGeom prst="rect">
            <a:avLst/>
          </a:prstGeom>
          <a:solidFill>
            <a:srgbClr val="C2F0DD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69275" y="2162681"/>
            <a:ext cx="457200" cy="457200"/>
          </a:xfrm>
          <a:prstGeom prst="rect">
            <a:avLst/>
          </a:prstGeom>
          <a:solidFill>
            <a:srgbClr val="C2F0DD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7391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Annual Marketing Strategy and Execution Plan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530969" y="5513251"/>
            <a:ext cx="68080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 3's goals, preferred communication channels, and cues that make messages resonate guide tailored marketing strategies.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530972" y="5035711"/>
            <a:ext cx="680801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 3: Goals, Preferred Channels, and Message Resonance Cues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60715" y="5124612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close/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close/>
                <a:moveTo>
                  <a:pt x="137160" y="197167"/>
                </a:moveTo>
                <a:cubicBezTo>
                  <a:pt x="170301" y="197167"/>
                  <a:pt x="197167" y="170301"/>
                  <a:pt x="197167" y="137160"/>
                </a:cubicBezTo>
                <a:cubicBezTo>
                  <a:pt x="197167" y="104019"/>
                  <a:pt x="170301" y="77152"/>
                  <a:pt x="137160" y="77152"/>
                </a:cubicBezTo>
                <a:cubicBezTo>
                  <a:pt x="104019" y="77152"/>
                  <a:pt x="77152" y="104019"/>
                  <a:pt x="77152" y="137160"/>
                </a:cubicBezTo>
                <a:cubicBezTo>
                  <a:pt x="77152" y="170301"/>
                  <a:pt x="104019" y="197167"/>
                  <a:pt x="137160" y="197167"/>
                </a:cubicBezTo>
                <a:lnTo>
                  <a:pt x="137160" y="197167"/>
                </a:lnTo>
                <a:close/>
                <a:moveTo>
                  <a:pt x="137160" y="51435"/>
                </a:moveTo>
                <a:cubicBezTo>
                  <a:pt x="184505" y="51435"/>
                  <a:pt x="222885" y="89815"/>
                  <a:pt x="222885" y="137160"/>
                </a:cubicBezTo>
                <a:cubicBezTo>
                  <a:pt x="222885" y="184505"/>
                  <a:pt x="184505" y="222885"/>
                  <a:pt x="137160" y="222885"/>
                </a:cubicBezTo>
                <a:cubicBezTo>
                  <a:pt x="89815" y="222885"/>
                  <a:pt x="51435" y="184505"/>
                  <a:pt x="51435" y="137160"/>
                </a:cubicBezTo>
                <a:cubicBezTo>
                  <a:pt x="51435" y="89815"/>
                  <a:pt x="89815" y="51435"/>
                  <a:pt x="137160" y="51435"/>
                </a:cubicBezTo>
                <a:lnTo>
                  <a:pt x="137160" y="51435"/>
                </a:lnTo>
                <a:close/>
                <a:moveTo>
                  <a:pt x="137160" y="145733"/>
                </a:moveTo>
                <a:cubicBezTo>
                  <a:pt x="141895" y="145733"/>
                  <a:pt x="145733" y="141895"/>
                  <a:pt x="145733" y="137160"/>
                </a:cubicBezTo>
                <a:cubicBezTo>
                  <a:pt x="145733" y="132425"/>
                  <a:pt x="141895" y="128588"/>
                  <a:pt x="137160" y="128588"/>
                </a:cubicBezTo>
                <a:cubicBezTo>
                  <a:pt x="132425" y="128588"/>
                  <a:pt x="128588" y="132425"/>
                  <a:pt x="128588" y="137160"/>
                </a:cubicBezTo>
                <a:cubicBezTo>
                  <a:pt x="128588" y="141895"/>
                  <a:pt x="132425" y="145733"/>
                  <a:pt x="137160" y="145733"/>
                </a:cubicBezTo>
                <a:close/>
                <a:moveTo>
                  <a:pt x="137160" y="102870"/>
                </a:moveTo>
                <a:cubicBezTo>
                  <a:pt x="156099" y="102870"/>
                  <a:pt x="171450" y="118221"/>
                  <a:pt x="171450" y="137160"/>
                </a:cubicBezTo>
                <a:cubicBezTo>
                  <a:pt x="171450" y="156099"/>
                  <a:pt x="156099" y="171450"/>
                  <a:pt x="137160" y="171450"/>
                </a:cubicBezTo>
                <a:cubicBezTo>
                  <a:pt x="118221" y="171450"/>
                  <a:pt x="102870" y="156099"/>
                  <a:pt x="102870" y="137160"/>
                </a:cubicBezTo>
                <a:cubicBezTo>
                  <a:pt x="102870" y="118221"/>
                  <a:pt x="118221" y="102870"/>
                  <a:pt x="137160" y="102870"/>
                </a:cubicBez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544319" y="4065310"/>
            <a:ext cx="6793371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Understanding the pain points, media consumption habits, and common objections is critical for engaging Persona 2 effectively.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544320" y="3605098"/>
            <a:ext cx="679337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 2: Pain Points, Media Habits, and Objections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77860" y="368740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162877" y="68580"/>
                </a:moveTo>
                <a:cubicBezTo>
                  <a:pt x="162877" y="44909"/>
                  <a:pt x="143687" y="25718"/>
                  <a:pt x="120015" y="25718"/>
                </a:cubicBezTo>
                <a:cubicBezTo>
                  <a:pt x="96343" y="25718"/>
                  <a:pt x="77153" y="44909"/>
                  <a:pt x="77153" y="68580"/>
                </a:cubicBezTo>
                <a:cubicBezTo>
                  <a:pt x="77153" y="92251"/>
                  <a:pt x="96343" y="111443"/>
                  <a:pt x="120015" y="111443"/>
                </a:cubicBezTo>
                <a:cubicBezTo>
                  <a:pt x="143687" y="111443"/>
                  <a:pt x="162877" y="92251"/>
                  <a:pt x="162877" y="68580"/>
                </a:cubicBezTo>
                <a:lnTo>
                  <a:pt x="162877" y="68580"/>
                </a:lnTo>
                <a:close/>
                <a:moveTo>
                  <a:pt x="51436" y="68580"/>
                </a:moveTo>
                <a:cubicBezTo>
                  <a:pt x="51436" y="30705"/>
                  <a:pt x="82141" y="0"/>
                  <a:pt x="120015" y="0"/>
                </a:cubicBezTo>
                <a:cubicBezTo>
                  <a:pt x="157892" y="0"/>
                  <a:pt x="188594" y="30705"/>
                  <a:pt x="188594" y="68580"/>
                </a:cubicBezTo>
                <a:cubicBezTo>
                  <a:pt x="188594" y="106455"/>
                  <a:pt x="157889" y="137160"/>
                  <a:pt x="120015" y="137160"/>
                </a:cubicBezTo>
                <a:cubicBezTo>
                  <a:pt x="82138" y="137160"/>
                  <a:pt x="51436" y="106455"/>
                  <a:pt x="51436" y="68580"/>
                </a:cubicBezTo>
                <a:lnTo>
                  <a:pt x="51436" y="68580"/>
                </a:lnTo>
                <a:close/>
                <a:moveTo>
                  <a:pt x="26413" y="248603"/>
                </a:moveTo>
                <a:lnTo>
                  <a:pt x="213668" y="248603"/>
                </a:lnTo>
                <a:cubicBezTo>
                  <a:pt x="208898" y="214688"/>
                  <a:pt x="179754" y="188595"/>
                  <a:pt x="144551" y="188595"/>
                </a:cubicBezTo>
                <a:lnTo>
                  <a:pt x="95580" y="188595"/>
                </a:lnTo>
                <a:cubicBezTo>
                  <a:pt x="60380" y="188595"/>
                  <a:pt x="31233" y="214688"/>
                  <a:pt x="26463" y="248603"/>
                </a:cubicBezTo>
                <a:lnTo>
                  <a:pt x="26413" y="248603"/>
                </a:lnTo>
                <a:close/>
                <a:moveTo>
                  <a:pt x="0" y="258407"/>
                </a:moveTo>
                <a:cubicBezTo>
                  <a:pt x="0" y="205633"/>
                  <a:pt x="42754" y="162878"/>
                  <a:pt x="95530" y="162878"/>
                </a:cubicBezTo>
                <a:lnTo>
                  <a:pt x="144500" y="162878"/>
                </a:lnTo>
                <a:cubicBezTo>
                  <a:pt x="197276" y="162878"/>
                  <a:pt x="240030" y="205633"/>
                  <a:pt x="240030" y="258407"/>
                </a:cubicBezTo>
                <a:cubicBezTo>
                  <a:pt x="240030" y="267193"/>
                  <a:pt x="232903" y="274320"/>
                  <a:pt x="224118" y="274320"/>
                </a:cubicBezTo>
                <a:lnTo>
                  <a:pt x="15914" y="274320"/>
                </a:lnTo>
                <a:cubicBezTo>
                  <a:pt x="7127" y="274320"/>
                  <a:pt x="2" y="267193"/>
                  <a:pt x="2" y="258407"/>
                </a:cubicBezTo>
                <a:lnTo>
                  <a:pt x="0" y="258407"/>
                </a:ln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530972" y="2162681"/>
            <a:ext cx="68080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Persona 1: Demographics, Role Context, and Buying Triggers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530972" y="2619198"/>
            <a:ext cx="68080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Demographics, role context, and buying triggers define Persona 1's motivations and purchasing decisions.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995005" y="2254121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37161" y="25718"/>
                </a:moveTo>
                <a:lnTo>
                  <a:pt x="137161" y="34290"/>
                </a:lnTo>
                <a:cubicBezTo>
                  <a:pt x="137161" y="43773"/>
                  <a:pt x="129499" y="51435"/>
                  <a:pt x="120016" y="51435"/>
                </a:cubicBezTo>
                <a:lnTo>
                  <a:pt x="85726" y="51435"/>
                </a:lnTo>
                <a:cubicBezTo>
                  <a:pt x="76243" y="51435"/>
                  <a:pt x="68581" y="43773"/>
                  <a:pt x="68581" y="34290"/>
                </a:cubicBezTo>
                <a:lnTo>
                  <a:pt x="68581" y="25718"/>
                </a:lnTo>
                <a:lnTo>
                  <a:pt x="34291" y="25718"/>
                </a:lnTo>
                <a:cubicBezTo>
                  <a:pt x="29575" y="25718"/>
                  <a:pt x="25717" y="29574"/>
                  <a:pt x="25717" y="34290"/>
                </a:cubicBezTo>
                <a:lnTo>
                  <a:pt x="25717" y="240030"/>
                </a:lnTo>
                <a:cubicBezTo>
                  <a:pt x="25717" y="244746"/>
                  <a:pt x="29575" y="248603"/>
                  <a:pt x="34291" y="248603"/>
                </a:cubicBezTo>
                <a:lnTo>
                  <a:pt x="171451" y="248603"/>
                </a:lnTo>
                <a:cubicBezTo>
                  <a:pt x="176167" y="248603"/>
                  <a:pt x="180025" y="244746"/>
                  <a:pt x="180025" y="240030"/>
                </a:cubicBezTo>
                <a:lnTo>
                  <a:pt x="180025" y="34290"/>
                </a:lnTo>
                <a:cubicBezTo>
                  <a:pt x="180025" y="29574"/>
                  <a:pt x="176167" y="25718"/>
                  <a:pt x="171451" y="25718"/>
                </a:cubicBezTo>
                <a:lnTo>
                  <a:pt x="137161" y="25718"/>
                </a:lnTo>
                <a:close/>
                <a:moveTo>
                  <a:pt x="0" y="34290"/>
                </a:moveTo>
                <a:cubicBezTo>
                  <a:pt x="0" y="15376"/>
                  <a:pt x="15377" y="0"/>
                  <a:pt x="34291" y="0"/>
                </a:cubicBezTo>
                <a:lnTo>
                  <a:pt x="171451" y="0"/>
                </a:lnTo>
                <a:cubicBezTo>
                  <a:pt x="190365" y="0"/>
                  <a:pt x="205742" y="15376"/>
                  <a:pt x="205742" y="3429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34290"/>
                </a:lnTo>
                <a:close/>
                <a:moveTo>
                  <a:pt x="85726" y="171450"/>
                </a:moveTo>
                <a:lnTo>
                  <a:pt x="120016" y="171450"/>
                </a:lnTo>
                <a:cubicBezTo>
                  <a:pt x="143697" y="171450"/>
                  <a:pt x="162878" y="190630"/>
                  <a:pt x="162878" y="214313"/>
                </a:cubicBezTo>
                <a:cubicBezTo>
                  <a:pt x="162878" y="219028"/>
                  <a:pt x="159021" y="222885"/>
                  <a:pt x="154305" y="222885"/>
                </a:cubicBezTo>
                <a:lnTo>
                  <a:pt x="51435" y="222885"/>
                </a:lnTo>
                <a:cubicBezTo>
                  <a:pt x="46719" y="222885"/>
                  <a:pt x="42862" y="219028"/>
                  <a:pt x="42862" y="214313"/>
                </a:cubicBezTo>
                <a:cubicBezTo>
                  <a:pt x="42862" y="190630"/>
                  <a:pt x="62043" y="171450"/>
                  <a:pt x="85724" y="171450"/>
                </a:cubicBezTo>
                <a:lnTo>
                  <a:pt x="85726" y="171450"/>
                </a:lnTo>
                <a:close/>
                <a:moveTo>
                  <a:pt x="68579" y="120015"/>
                </a:moveTo>
                <a:cubicBezTo>
                  <a:pt x="68579" y="101076"/>
                  <a:pt x="83932" y="85725"/>
                  <a:pt x="102870" y="85725"/>
                </a:cubicBezTo>
                <a:cubicBezTo>
                  <a:pt x="121808" y="85725"/>
                  <a:pt x="137161" y="101076"/>
                  <a:pt x="137161" y="120015"/>
                </a:cubicBezTo>
                <a:cubicBezTo>
                  <a:pt x="137161" y="138954"/>
                  <a:pt x="121808" y="154305"/>
                  <a:pt x="102870" y="154305"/>
                </a:cubicBezTo>
                <a:cubicBezTo>
                  <a:pt x="83932" y="154305"/>
                  <a:pt x="68579" y="138954"/>
                  <a:pt x="68579" y="120015"/>
                </a:cubicBez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52637" y="722489"/>
            <a:ext cx="7507914" cy="936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Target Market &amp; Buyer Personas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142032" y="2396935"/>
            <a:ext cx="640080" cy="640080"/>
          </a:xfrm>
          <a:prstGeom prst="rect">
            <a:avLst/>
          </a:prstGeom>
          <a:solidFill>
            <a:srgbClr val="C2F0DD">
              <a:alpha val="6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792194" y="2396935"/>
            <a:ext cx="640080" cy="640080"/>
          </a:xfrm>
          <a:prstGeom prst="rect">
            <a:avLst/>
          </a:prstGeom>
          <a:solidFill>
            <a:srgbClr val="C2F0DD">
              <a:alpha val="6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408980" y="2374172"/>
            <a:ext cx="640080" cy="640080"/>
          </a:xfrm>
          <a:prstGeom prst="rect">
            <a:avLst/>
          </a:prstGeom>
          <a:solidFill>
            <a:srgbClr val="C2F0DD">
              <a:alpha val="6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60897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Annual Marketing Strategy and Execution Plan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128821" y="3828867"/>
            <a:ext cx="321817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Competitive differentiator with why-us evidence and a memorable one-liner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128821" y="3249731"/>
            <a:ext cx="32207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Competitive Differentiator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12034" y="3830608"/>
            <a:ext cx="32181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Core messaging framework mapped to awareness, consideration, and decision stages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12034" y="3268800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Core Messaging Framework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61872" y="3830608"/>
            <a:ext cx="32181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Positioning statement using market category, audience, and proof points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1872" y="3272495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Positioning Statement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279192" y="253409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close/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close/>
                <a:moveTo>
                  <a:pt x="182880" y="262890"/>
                </a:moveTo>
                <a:cubicBezTo>
                  <a:pt x="227067" y="262890"/>
                  <a:pt x="262890" y="227067"/>
                  <a:pt x="262890" y="182880"/>
                </a:cubicBezTo>
                <a:cubicBezTo>
                  <a:pt x="262890" y="138693"/>
                  <a:pt x="227067" y="102870"/>
                  <a:pt x="182880" y="102870"/>
                </a:cubicBezTo>
                <a:cubicBezTo>
                  <a:pt x="138693" y="102870"/>
                  <a:pt x="102870" y="138693"/>
                  <a:pt x="102870" y="182880"/>
                </a:cubicBezTo>
                <a:cubicBezTo>
                  <a:pt x="102870" y="227067"/>
                  <a:pt x="138693" y="262890"/>
                  <a:pt x="182880" y="262890"/>
                </a:cubicBezTo>
                <a:lnTo>
                  <a:pt x="182880" y="262890"/>
                </a:lnTo>
                <a:close/>
                <a:moveTo>
                  <a:pt x="182880" y="68580"/>
                </a:moveTo>
                <a:cubicBezTo>
                  <a:pt x="246007" y="68580"/>
                  <a:pt x="297180" y="119753"/>
                  <a:pt x="297180" y="182880"/>
                </a:cubicBezTo>
                <a:cubicBezTo>
                  <a:pt x="297180" y="246007"/>
                  <a:pt x="246007" y="297180"/>
                  <a:pt x="182880" y="297180"/>
                </a:cubicBezTo>
                <a:cubicBezTo>
                  <a:pt x="119753" y="297180"/>
                  <a:pt x="68580" y="246007"/>
                  <a:pt x="68580" y="182880"/>
                </a:cubicBezTo>
                <a:cubicBezTo>
                  <a:pt x="68580" y="119753"/>
                  <a:pt x="119753" y="68580"/>
                  <a:pt x="182880" y="68580"/>
                </a:cubicBezTo>
                <a:lnTo>
                  <a:pt x="182880" y="68580"/>
                </a:lnTo>
                <a:close/>
                <a:moveTo>
                  <a:pt x="182880" y="194310"/>
                </a:moveTo>
                <a:cubicBezTo>
                  <a:pt x="189193" y="194310"/>
                  <a:pt x="194310" y="189193"/>
                  <a:pt x="194310" y="182880"/>
                </a:cubicBezTo>
                <a:cubicBezTo>
                  <a:pt x="194310" y="176567"/>
                  <a:pt x="189193" y="171450"/>
                  <a:pt x="182880" y="171450"/>
                </a:cubicBezTo>
                <a:cubicBezTo>
                  <a:pt x="176567" y="171450"/>
                  <a:pt x="171450" y="176567"/>
                  <a:pt x="171450" y="182880"/>
                </a:cubicBezTo>
                <a:cubicBezTo>
                  <a:pt x="171450" y="189193"/>
                  <a:pt x="176567" y="194310"/>
                  <a:pt x="182880" y="194310"/>
                </a:cubicBezTo>
                <a:close/>
                <a:moveTo>
                  <a:pt x="182880" y="137160"/>
                </a:moveTo>
                <a:cubicBezTo>
                  <a:pt x="208132" y="137160"/>
                  <a:pt x="228600" y="157628"/>
                  <a:pt x="228600" y="182880"/>
                </a:cubicBezTo>
                <a:cubicBezTo>
                  <a:pt x="228600" y="208132"/>
                  <a:pt x="208132" y="228600"/>
                  <a:pt x="182880" y="228600"/>
                </a:cubicBezTo>
                <a:cubicBezTo>
                  <a:pt x="157628" y="228600"/>
                  <a:pt x="137160" y="208132"/>
                  <a:pt x="137160" y="182880"/>
                </a:cubicBezTo>
                <a:cubicBezTo>
                  <a:pt x="137160" y="157628"/>
                  <a:pt x="157628" y="137160"/>
                  <a:pt x="182880" y="137160"/>
                </a:cubicBezTo>
                <a:lnTo>
                  <a:pt x="182880" y="137160"/>
                </a:ln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546140" y="251133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cubicBezTo>
                  <a:pt x="165664" y="34290"/>
                  <a:pt x="150660" y="43935"/>
                  <a:pt x="143089" y="58222"/>
                </a:cubicBezTo>
                <a:cubicBezTo>
                  <a:pt x="139230" y="65508"/>
                  <a:pt x="130730" y="69008"/>
                  <a:pt x="122873" y="66579"/>
                </a:cubicBezTo>
                <a:cubicBezTo>
                  <a:pt x="107442" y="61865"/>
                  <a:pt x="89940" y="65581"/>
                  <a:pt x="77797" y="77793"/>
                </a:cubicBezTo>
                <a:cubicBezTo>
                  <a:pt x="65654" y="90010"/>
                  <a:pt x="61868" y="107438"/>
                  <a:pt x="66583" y="122870"/>
                </a:cubicBezTo>
                <a:cubicBezTo>
                  <a:pt x="69012" y="130726"/>
                  <a:pt x="65511" y="139230"/>
                  <a:pt x="58225" y="143016"/>
                </a:cubicBezTo>
                <a:cubicBezTo>
                  <a:pt x="43939" y="150660"/>
                  <a:pt x="34294" y="165660"/>
                  <a:pt x="34294" y="182876"/>
                </a:cubicBezTo>
                <a:cubicBezTo>
                  <a:pt x="34294" y="200093"/>
                  <a:pt x="43939" y="215096"/>
                  <a:pt x="58225" y="222667"/>
                </a:cubicBezTo>
                <a:cubicBezTo>
                  <a:pt x="65511" y="226526"/>
                  <a:pt x="69012" y="235026"/>
                  <a:pt x="66583" y="242883"/>
                </a:cubicBezTo>
                <a:cubicBezTo>
                  <a:pt x="61868" y="258314"/>
                  <a:pt x="65584" y="275816"/>
                  <a:pt x="77797" y="287959"/>
                </a:cubicBezTo>
                <a:cubicBezTo>
                  <a:pt x="90013" y="300102"/>
                  <a:pt x="107442" y="303888"/>
                  <a:pt x="122873" y="299173"/>
                </a:cubicBezTo>
                <a:cubicBezTo>
                  <a:pt x="130730" y="296745"/>
                  <a:pt x="139234" y="300245"/>
                  <a:pt x="143019" y="307531"/>
                </a:cubicBezTo>
                <a:cubicBezTo>
                  <a:pt x="150591" y="321818"/>
                  <a:pt x="165594" y="331463"/>
                  <a:pt x="182810" y="331463"/>
                </a:cubicBezTo>
                <a:cubicBezTo>
                  <a:pt x="200027" y="331463"/>
                  <a:pt x="215030" y="321818"/>
                  <a:pt x="222602" y="307531"/>
                </a:cubicBezTo>
                <a:cubicBezTo>
                  <a:pt x="226460" y="300245"/>
                  <a:pt x="234887" y="296745"/>
                  <a:pt x="242748" y="299173"/>
                </a:cubicBezTo>
                <a:cubicBezTo>
                  <a:pt x="258179" y="303888"/>
                  <a:pt x="275681" y="300172"/>
                  <a:pt x="287824" y="287959"/>
                </a:cubicBezTo>
                <a:cubicBezTo>
                  <a:pt x="299967" y="275743"/>
                  <a:pt x="303753" y="258314"/>
                  <a:pt x="299038" y="242883"/>
                </a:cubicBezTo>
                <a:cubicBezTo>
                  <a:pt x="296609" y="235026"/>
                  <a:pt x="300110" y="226523"/>
                  <a:pt x="307396" y="222737"/>
                </a:cubicBezTo>
                <a:cubicBezTo>
                  <a:pt x="321682" y="215166"/>
                  <a:pt x="331327" y="200162"/>
                  <a:pt x="331327" y="182946"/>
                </a:cubicBezTo>
                <a:cubicBezTo>
                  <a:pt x="331327" y="165729"/>
                  <a:pt x="321682" y="150726"/>
                  <a:pt x="307396" y="143155"/>
                </a:cubicBezTo>
                <a:cubicBezTo>
                  <a:pt x="300110" y="139296"/>
                  <a:pt x="296609" y="130869"/>
                  <a:pt x="299038" y="123009"/>
                </a:cubicBezTo>
                <a:cubicBezTo>
                  <a:pt x="303753" y="107577"/>
                  <a:pt x="300037" y="90076"/>
                  <a:pt x="287824" y="77932"/>
                </a:cubicBezTo>
                <a:cubicBezTo>
                  <a:pt x="275607" y="65789"/>
                  <a:pt x="258322" y="61857"/>
                  <a:pt x="242890" y="66576"/>
                </a:cubicBezTo>
                <a:cubicBezTo>
                  <a:pt x="235034" y="69004"/>
                  <a:pt x="226530" y="65504"/>
                  <a:pt x="222675" y="58218"/>
                </a:cubicBezTo>
                <a:cubicBezTo>
                  <a:pt x="215103" y="43931"/>
                  <a:pt x="200100" y="34286"/>
                  <a:pt x="182884" y="34286"/>
                </a:cubicBezTo>
                <a:lnTo>
                  <a:pt x="182880" y="34290"/>
                </a:lnTo>
                <a:close/>
                <a:moveTo>
                  <a:pt x="119944" y="31005"/>
                </a:moveTo>
                <a:cubicBezTo>
                  <a:pt x="134446" y="12147"/>
                  <a:pt x="157233" y="0"/>
                  <a:pt x="182880" y="0"/>
                </a:cubicBezTo>
                <a:cubicBezTo>
                  <a:pt x="208527" y="0"/>
                  <a:pt x="231314" y="12143"/>
                  <a:pt x="245816" y="31005"/>
                </a:cubicBezTo>
                <a:cubicBezTo>
                  <a:pt x="269390" y="27933"/>
                  <a:pt x="294108" y="35435"/>
                  <a:pt x="312253" y="53580"/>
                </a:cubicBezTo>
                <a:cubicBezTo>
                  <a:pt x="330398" y="71726"/>
                  <a:pt x="337900" y="96444"/>
                  <a:pt x="334828" y="120017"/>
                </a:cubicBezTo>
                <a:cubicBezTo>
                  <a:pt x="353617" y="134446"/>
                  <a:pt x="365760" y="157237"/>
                  <a:pt x="365760" y="182884"/>
                </a:cubicBezTo>
                <a:cubicBezTo>
                  <a:pt x="365760" y="208531"/>
                  <a:pt x="353617" y="231318"/>
                  <a:pt x="334755" y="245820"/>
                </a:cubicBezTo>
                <a:cubicBezTo>
                  <a:pt x="337827" y="269393"/>
                  <a:pt x="330325" y="294111"/>
                  <a:pt x="312180" y="312257"/>
                </a:cubicBezTo>
                <a:cubicBezTo>
                  <a:pt x="294035" y="330402"/>
                  <a:pt x="269316" y="337904"/>
                  <a:pt x="245743" y="334831"/>
                </a:cubicBezTo>
                <a:cubicBezTo>
                  <a:pt x="231314" y="353621"/>
                  <a:pt x="208523" y="365764"/>
                  <a:pt x="182880" y="365764"/>
                </a:cubicBezTo>
                <a:cubicBezTo>
                  <a:pt x="157233" y="365764"/>
                  <a:pt x="134446" y="353621"/>
                  <a:pt x="119944" y="334758"/>
                </a:cubicBezTo>
                <a:cubicBezTo>
                  <a:pt x="96370" y="337831"/>
                  <a:pt x="71652" y="330329"/>
                  <a:pt x="53507" y="312184"/>
                </a:cubicBezTo>
                <a:cubicBezTo>
                  <a:pt x="35362" y="294038"/>
                  <a:pt x="27860" y="269320"/>
                  <a:pt x="30932" y="245747"/>
                </a:cubicBezTo>
                <a:cubicBezTo>
                  <a:pt x="12143" y="231318"/>
                  <a:pt x="0" y="208527"/>
                  <a:pt x="0" y="182884"/>
                </a:cubicBezTo>
                <a:cubicBezTo>
                  <a:pt x="0" y="157237"/>
                  <a:pt x="12143" y="134450"/>
                  <a:pt x="31005" y="119947"/>
                </a:cubicBezTo>
                <a:cubicBezTo>
                  <a:pt x="27933" y="96374"/>
                  <a:pt x="35435" y="71656"/>
                  <a:pt x="53580" y="53511"/>
                </a:cubicBezTo>
                <a:cubicBezTo>
                  <a:pt x="71725" y="35365"/>
                  <a:pt x="96444" y="27864"/>
                  <a:pt x="120017" y="30936"/>
                </a:cubicBezTo>
                <a:lnTo>
                  <a:pt x="119944" y="31005"/>
                </a:ln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29354" y="2574695"/>
            <a:ext cx="365760" cy="284560"/>
          </a:xfrm>
          <a:custGeom>
            <a:avLst/>
            <a:gdLst/>
            <a:ahLst/>
            <a:cxnLst/>
            <a:rect l="l" t="t" r="r" b="b"/>
            <a:pathLst>
              <a:path w="365760" h="284560">
                <a:moveTo>
                  <a:pt x="359154" y="2706"/>
                </a:moveTo>
                <a:cubicBezTo>
                  <a:pt x="363280" y="5563"/>
                  <a:pt x="365760" y="10264"/>
                  <a:pt x="365760" y="15278"/>
                </a:cubicBezTo>
                <a:lnTo>
                  <a:pt x="365760" y="228638"/>
                </a:lnTo>
                <a:cubicBezTo>
                  <a:pt x="365760" y="234989"/>
                  <a:pt x="361824" y="240641"/>
                  <a:pt x="355917" y="242863"/>
                </a:cubicBezTo>
                <a:lnTo>
                  <a:pt x="249236" y="283504"/>
                </a:lnTo>
                <a:cubicBezTo>
                  <a:pt x="245933" y="284773"/>
                  <a:pt x="242316" y="284838"/>
                  <a:pt x="239013" y="283695"/>
                </a:cubicBezTo>
                <a:lnTo>
                  <a:pt x="122237" y="244832"/>
                </a:lnTo>
                <a:lnTo>
                  <a:pt x="20636" y="283567"/>
                </a:lnTo>
                <a:cubicBezTo>
                  <a:pt x="15936" y="285345"/>
                  <a:pt x="10666" y="284711"/>
                  <a:pt x="6540" y="281851"/>
                </a:cubicBezTo>
                <a:cubicBezTo>
                  <a:pt x="2414" y="278994"/>
                  <a:pt x="0" y="274293"/>
                  <a:pt x="0" y="269279"/>
                </a:cubicBezTo>
                <a:lnTo>
                  <a:pt x="0" y="55919"/>
                </a:lnTo>
                <a:cubicBezTo>
                  <a:pt x="0" y="49567"/>
                  <a:pt x="3873" y="43916"/>
                  <a:pt x="9843" y="41694"/>
                </a:cubicBezTo>
                <a:lnTo>
                  <a:pt x="116524" y="1053"/>
                </a:lnTo>
                <a:cubicBezTo>
                  <a:pt x="119827" y="-216"/>
                  <a:pt x="123444" y="-282"/>
                  <a:pt x="126747" y="862"/>
                </a:cubicBezTo>
                <a:lnTo>
                  <a:pt x="243523" y="39724"/>
                </a:lnTo>
                <a:lnTo>
                  <a:pt x="345124" y="990"/>
                </a:lnTo>
                <a:cubicBezTo>
                  <a:pt x="349824" y="-788"/>
                  <a:pt x="355094" y="-154"/>
                  <a:pt x="359220" y="2706"/>
                </a:cubicBezTo>
                <a:lnTo>
                  <a:pt x="359154" y="2706"/>
                </a:lnTo>
                <a:close/>
                <a:moveTo>
                  <a:pt x="30479" y="66396"/>
                </a:moveTo>
                <a:lnTo>
                  <a:pt x="30479" y="247117"/>
                </a:lnTo>
                <a:lnTo>
                  <a:pt x="106678" y="218098"/>
                </a:lnTo>
                <a:lnTo>
                  <a:pt x="106678" y="37377"/>
                </a:lnTo>
                <a:lnTo>
                  <a:pt x="30479" y="66396"/>
                </a:lnTo>
                <a:close/>
                <a:moveTo>
                  <a:pt x="228600" y="248133"/>
                </a:moveTo>
                <a:lnTo>
                  <a:pt x="228600" y="66903"/>
                </a:lnTo>
                <a:lnTo>
                  <a:pt x="137160" y="36424"/>
                </a:lnTo>
                <a:lnTo>
                  <a:pt x="137160" y="217654"/>
                </a:lnTo>
                <a:lnTo>
                  <a:pt x="228600" y="248133"/>
                </a:lnTo>
                <a:close/>
                <a:moveTo>
                  <a:pt x="259079" y="247183"/>
                </a:moveTo>
                <a:lnTo>
                  <a:pt x="335278" y="218163"/>
                </a:lnTo>
                <a:lnTo>
                  <a:pt x="335278" y="37442"/>
                </a:lnTo>
                <a:lnTo>
                  <a:pt x="259079" y="66399"/>
                </a:lnTo>
                <a:lnTo>
                  <a:pt x="259079" y="247120"/>
                </a:lnTo>
                <a:lnTo>
                  <a:pt x="259079" y="247183"/>
                </a:ln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52637" y="722489"/>
            <a:ext cx="10517222" cy="936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Brand Positioning &amp; Value Proposition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91600" y="893"/>
            <a:ext cx="3200400" cy="6857107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69275" y="5033172"/>
            <a:ext cx="457200" cy="457200"/>
          </a:xfrm>
          <a:prstGeom prst="rect">
            <a:avLst/>
          </a:prstGeom>
          <a:solidFill>
            <a:srgbClr val="C2F0DD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72967" y="3597926"/>
            <a:ext cx="457200" cy="457200"/>
          </a:xfrm>
          <a:prstGeom prst="rect">
            <a:avLst/>
          </a:prstGeom>
          <a:solidFill>
            <a:srgbClr val="C2F0DD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69275" y="2162681"/>
            <a:ext cx="457200" cy="457200"/>
          </a:xfrm>
          <a:prstGeom prst="rect">
            <a:avLst/>
          </a:prstGeom>
          <a:solidFill>
            <a:srgbClr val="C2F0DD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7391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Annual Marketing Strategy and Execution Plan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530969" y="5513251"/>
            <a:ext cx="620573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thought leadership, partnerships, and demand moments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530972" y="5035711"/>
            <a:ext cx="620572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Social, PR, and Events plan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60715" y="5179098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close/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close/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close/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544320" y="4065310"/>
            <a:ext cx="619238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search, display, social ads, and retargeting with audience strategy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544321" y="3605098"/>
            <a:ext cx="619238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Paid plan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60715" y="3717889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62889" y="0"/>
                </a:moveTo>
                <a:cubicBezTo>
                  <a:pt x="256555" y="0"/>
                  <a:pt x="251458" y="5095"/>
                  <a:pt x="251458" y="11430"/>
                </a:cubicBezTo>
                <a:lnTo>
                  <a:pt x="251458" y="14144"/>
                </a:lnTo>
                <a:lnTo>
                  <a:pt x="22859" y="76485"/>
                </a:lnTo>
                <a:lnTo>
                  <a:pt x="22859" y="72389"/>
                </a:lnTo>
                <a:cubicBezTo>
                  <a:pt x="22859" y="66054"/>
                  <a:pt x="17762" y="60959"/>
                  <a:pt x="11428" y="60959"/>
                </a:cubicBezTo>
                <a:cubicBezTo>
                  <a:pt x="5094" y="60959"/>
                  <a:pt x="-3" y="66054"/>
                  <a:pt x="-3" y="72389"/>
                </a:cubicBezTo>
                <a:lnTo>
                  <a:pt x="-3" y="82724"/>
                </a:lnTo>
                <a:lnTo>
                  <a:pt x="-3" y="91440"/>
                </a:lnTo>
                <a:lnTo>
                  <a:pt x="-3" y="121920"/>
                </a:lnTo>
                <a:lnTo>
                  <a:pt x="-3" y="130636"/>
                </a:lnTo>
                <a:lnTo>
                  <a:pt x="-3" y="140971"/>
                </a:lnTo>
                <a:cubicBezTo>
                  <a:pt x="-3" y="147306"/>
                  <a:pt x="5094" y="152401"/>
                  <a:pt x="11428" y="152401"/>
                </a:cubicBezTo>
                <a:cubicBezTo>
                  <a:pt x="17762" y="152401"/>
                  <a:pt x="22859" y="147306"/>
                  <a:pt x="22859" y="140971"/>
                </a:cubicBezTo>
                <a:lnTo>
                  <a:pt x="22859" y="136875"/>
                </a:lnTo>
                <a:lnTo>
                  <a:pt x="78867" y="152162"/>
                </a:lnTo>
                <a:cubicBezTo>
                  <a:pt x="77153" y="157020"/>
                  <a:pt x="76201" y="162211"/>
                  <a:pt x="76201" y="167639"/>
                </a:cubicBezTo>
                <a:cubicBezTo>
                  <a:pt x="76201" y="192880"/>
                  <a:pt x="96679" y="213360"/>
                  <a:pt x="121922" y="213360"/>
                </a:cubicBezTo>
                <a:cubicBezTo>
                  <a:pt x="144257" y="213360"/>
                  <a:pt x="162880" y="197358"/>
                  <a:pt x="166833" y="176165"/>
                </a:cubicBezTo>
                <a:lnTo>
                  <a:pt x="251464" y="199217"/>
                </a:lnTo>
                <a:lnTo>
                  <a:pt x="251464" y="201931"/>
                </a:lnTo>
                <a:cubicBezTo>
                  <a:pt x="251464" y="208265"/>
                  <a:pt x="256561" y="213360"/>
                  <a:pt x="262895" y="213360"/>
                </a:cubicBezTo>
                <a:cubicBezTo>
                  <a:pt x="269229" y="213360"/>
                  <a:pt x="274326" y="208265"/>
                  <a:pt x="274326" y="201931"/>
                </a:cubicBezTo>
                <a:lnTo>
                  <a:pt x="274326" y="190501"/>
                </a:lnTo>
                <a:lnTo>
                  <a:pt x="274326" y="22862"/>
                </a:lnTo>
                <a:lnTo>
                  <a:pt x="274326" y="11432"/>
                </a:lnTo>
                <a:cubicBezTo>
                  <a:pt x="274326" y="5097"/>
                  <a:pt x="269229" y="2"/>
                  <a:pt x="262895" y="2"/>
                </a:cubicBezTo>
                <a:lnTo>
                  <a:pt x="262889" y="0"/>
                </a:lnTo>
                <a:close/>
                <a:moveTo>
                  <a:pt x="251461" y="175546"/>
                </a:moveTo>
                <a:lnTo>
                  <a:pt x="22862" y="113205"/>
                </a:lnTo>
                <a:lnTo>
                  <a:pt x="22862" y="100202"/>
                </a:lnTo>
                <a:lnTo>
                  <a:pt x="251461" y="37814"/>
                </a:lnTo>
                <a:lnTo>
                  <a:pt x="251461" y="175546"/>
                </a:lnTo>
                <a:close/>
                <a:moveTo>
                  <a:pt x="99060" y="167639"/>
                </a:moveTo>
                <a:cubicBezTo>
                  <a:pt x="99060" y="164257"/>
                  <a:pt x="99773" y="161068"/>
                  <a:pt x="101109" y="158209"/>
                </a:cubicBezTo>
                <a:lnTo>
                  <a:pt x="144685" y="170067"/>
                </a:lnTo>
                <a:cubicBezTo>
                  <a:pt x="143447" y="181544"/>
                  <a:pt x="133731" y="190452"/>
                  <a:pt x="121968" y="190452"/>
                </a:cubicBezTo>
                <a:cubicBezTo>
                  <a:pt x="109347" y="190452"/>
                  <a:pt x="99109" y="180212"/>
                  <a:pt x="99109" y="167592"/>
                </a:cubicBezTo>
                <a:lnTo>
                  <a:pt x="99060" y="167639"/>
                </a:ln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530972" y="2162681"/>
            <a:ext cx="620573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Organic plan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530972" y="2619198"/>
            <a:ext cx="6205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SEO, content pillars, email, and community engagement tactics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960715" y="2254158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close/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52637" y="722489"/>
            <a:ext cx="7598225" cy="936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Multi-Channel Marketing Strategy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2637" y="2134507"/>
            <a:ext cx="45719" cy="73152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2637" y="3093957"/>
            <a:ext cx="45719" cy="731520"/>
          </a:xfrm>
          <a:prstGeom prst="rect">
            <a:avLst/>
          </a:prstGeom>
          <a:solidFill>
            <a:srgbClr val="134E3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2637" y="4050660"/>
            <a:ext cx="45719" cy="731520"/>
          </a:xfrm>
          <a:prstGeom prst="rect">
            <a:avLst/>
          </a:pr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2637" y="5001053"/>
            <a:ext cx="45719" cy="731520"/>
          </a:xfrm>
          <a:prstGeom prst="rect">
            <a:avLst/>
          </a:prstGeom>
          <a:solidFill>
            <a:srgbClr val="49D198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13027" y="4021001"/>
            <a:ext cx="2463895" cy="731520"/>
          </a:xfrm>
          <a:custGeom>
            <a:avLst/>
            <a:gdLst/>
            <a:ahLst/>
            <a:cxnLst/>
            <a:rect l="l" t="t" r="r" b="b"/>
            <a:pathLst>
              <a:path w="2463895" h="731520">
                <a:moveTo>
                  <a:pt x="258389" y="731520"/>
                </a:moveTo>
                <a:lnTo>
                  <a:pt x="2205506" y="731520"/>
                </a:lnTo>
                <a:lnTo>
                  <a:pt x="2463895" y="0"/>
                </a:lnTo>
                <a:lnTo>
                  <a:pt x="0" y="0"/>
                </a:lnTo>
                <a:lnTo>
                  <a:pt x="258389" y="731520"/>
                </a:ln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529816" y="4983167"/>
            <a:ext cx="1430317" cy="731520"/>
          </a:xfrm>
          <a:custGeom>
            <a:avLst/>
            <a:gdLst/>
            <a:ahLst/>
            <a:cxnLst/>
            <a:rect l="l" t="t" r="r" b="b"/>
            <a:pathLst>
              <a:path w="1430317" h="731520">
                <a:moveTo>
                  <a:pt x="0" y="0"/>
                </a:moveTo>
                <a:lnTo>
                  <a:pt x="258387" y="731520"/>
                </a:lnTo>
                <a:lnTo>
                  <a:pt x="1171916" y="731520"/>
                </a:lnTo>
                <a:lnTo>
                  <a:pt x="1430317" y="0"/>
                </a:lnTo>
                <a:lnTo>
                  <a:pt x="0" y="0"/>
                </a:lnTo>
                <a:close/>
              </a:path>
            </a:pathLst>
          </a:custGeom>
          <a:solidFill>
            <a:srgbClr val="49D198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496238" y="3075117"/>
            <a:ext cx="3497405" cy="731520"/>
          </a:xfrm>
          <a:custGeom>
            <a:avLst/>
            <a:gdLst/>
            <a:ahLst/>
            <a:cxnLst/>
            <a:rect l="l" t="t" r="r" b="b"/>
            <a:pathLst>
              <a:path w="3497405" h="731520">
                <a:moveTo>
                  <a:pt x="3239087" y="731520"/>
                </a:moveTo>
                <a:lnTo>
                  <a:pt x="3497405" y="0"/>
                </a:lnTo>
                <a:lnTo>
                  <a:pt x="0" y="0"/>
                </a:lnTo>
                <a:lnTo>
                  <a:pt x="258388" y="731520"/>
                </a:lnTo>
                <a:lnTo>
                  <a:pt x="3239087" y="731520"/>
                </a:lnTo>
                <a:close/>
              </a:path>
            </a:pathLst>
          </a:custGeom>
          <a:solidFill>
            <a:srgbClr val="134E3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86412" y="5714687"/>
            <a:ext cx="715259" cy="544596"/>
          </a:xfrm>
          <a:custGeom>
            <a:avLst/>
            <a:gdLst/>
            <a:ahLst/>
            <a:cxnLst/>
            <a:rect l="l" t="t" r="r" b="b"/>
            <a:pathLst>
              <a:path w="715259" h="544596">
                <a:moveTo>
                  <a:pt x="198406" y="0"/>
                </a:moveTo>
                <a:lnTo>
                  <a:pt x="0" y="236518"/>
                </a:lnTo>
                <a:lnTo>
                  <a:pt x="258394" y="544596"/>
                </a:lnTo>
                <a:lnTo>
                  <a:pt x="715259" y="0"/>
                </a:lnTo>
                <a:lnTo>
                  <a:pt x="198406" y="0"/>
                </a:lnTo>
                <a:close/>
              </a:path>
            </a:pathLst>
          </a:custGeom>
          <a:solidFill>
            <a:srgbClr val="49D198">
              <a:alpha val="8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529816" y="4752521"/>
            <a:ext cx="1688712" cy="228830"/>
          </a:xfrm>
          <a:custGeom>
            <a:avLst/>
            <a:gdLst/>
            <a:ahLst/>
            <a:cxnLst/>
            <a:rect l="l" t="t" r="r" b="b"/>
            <a:pathLst>
              <a:path w="1688712" h="228830">
                <a:moveTo>
                  <a:pt x="1688712" y="0"/>
                </a:moveTo>
                <a:lnTo>
                  <a:pt x="715119" y="0"/>
                </a:lnTo>
                <a:lnTo>
                  <a:pt x="0" y="228830"/>
                </a:lnTo>
                <a:lnTo>
                  <a:pt x="973526" y="228830"/>
                </a:lnTo>
                <a:lnTo>
                  <a:pt x="1688712" y="0"/>
                </a:lnTo>
                <a:close/>
              </a:path>
            </a:pathLst>
          </a:custGeom>
          <a:solidFill>
            <a:srgbClr val="0D3423">
              <a:alpha val="8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142190" y="4148064"/>
            <a:ext cx="129230" cy="114417"/>
          </a:xfrm>
          <a:custGeom>
            <a:avLst/>
            <a:gdLst/>
            <a:ahLst/>
            <a:cxnLst/>
            <a:rect l="l" t="t" r="r" b="b"/>
            <a:pathLst>
              <a:path w="129230" h="114417">
                <a:moveTo>
                  <a:pt x="0" y="0"/>
                </a:moveTo>
                <a:lnTo>
                  <a:pt x="129231" y="114417"/>
                </a:lnTo>
                <a:lnTo>
                  <a:pt x="129231" y="114417"/>
                </a:lnTo>
                <a:lnTo>
                  <a:pt x="0" y="0"/>
                </a:lnTo>
                <a:close/>
              </a:path>
            </a:pathLst>
          </a:custGeom>
          <a:solidFill>
            <a:srgbClr val="134E35">
              <a:alpha val="8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13027" y="3804869"/>
            <a:ext cx="2722289" cy="228806"/>
          </a:xfrm>
          <a:custGeom>
            <a:avLst/>
            <a:gdLst/>
            <a:ahLst/>
            <a:cxnLst/>
            <a:rect l="l" t="t" r="r" b="b"/>
            <a:pathLst>
              <a:path w="2722289" h="228806">
                <a:moveTo>
                  <a:pt x="2722289" y="0"/>
                </a:moveTo>
                <a:lnTo>
                  <a:pt x="1231917" y="0"/>
                </a:lnTo>
                <a:lnTo>
                  <a:pt x="0" y="228806"/>
                </a:lnTo>
                <a:lnTo>
                  <a:pt x="1490317" y="228806"/>
                </a:lnTo>
                <a:lnTo>
                  <a:pt x="2722289" y="0"/>
                </a:lnTo>
                <a:close/>
              </a:path>
            </a:pathLst>
          </a:custGeom>
          <a:solidFill>
            <a:srgbClr val="134E35">
              <a:alpha val="8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673103" y="3191288"/>
            <a:ext cx="176957" cy="109027"/>
          </a:xfrm>
          <a:custGeom>
            <a:avLst/>
            <a:gdLst/>
            <a:ahLst/>
            <a:cxnLst/>
            <a:rect l="l" t="t" r="r" b="b"/>
            <a:pathLst>
              <a:path w="176957" h="109027">
                <a:moveTo>
                  <a:pt x="0" y="0"/>
                </a:moveTo>
                <a:lnTo>
                  <a:pt x="176958" y="109027"/>
                </a:lnTo>
                <a:lnTo>
                  <a:pt x="176958" y="109027"/>
                </a:lnTo>
                <a:lnTo>
                  <a:pt x="0" y="0"/>
                </a:lnTo>
                <a:close/>
              </a:path>
            </a:pathLst>
          </a:custGeom>
          <a:solidFill>
            <a:srgbClr val="1A6847">
              <a:alpha val="8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496238" y="2864259"/>
            <a:ext cx="3727675" cy="218028"/>
          </a:xfrm>
          <a:custGeom>
            <a:avLst/>
            <a:gdLst/>
            <a:ahLst/>
            <a:cxnLst/>
            <a:rect l="l" t="t" r="r" b="b"/>
            <a:pathLst>
              <a:path w="3727675" h="218028">
                <a:moveTo>
                  <a:pt x="3727675" y="0"/>
                </a:moveTo>
                <a:lnTo>
                  <a:pt x="1686885" y="0"/>
                </a:lnTo>
                <a:lnTo>
                  <a:pt x="0" y="218028"/>
                </a:lnTo>
                <a:lnTo>
                  <a:pt x="2040716" y="218028"/>
                </a:lnTo>
                <a:lnTo>
                  <a:pt x="3727675" y="0"/>
                </a:lnTo>
                <a:close/>
              </a:path>
            </a:pathLst>
          </a:custGeom>
          <a:solidFill>
            <a:srgbClr val="1A6847">
              <a:alpha val="8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032978" y="2134507"/>
            <a:ext cx="4525121" cy="731520"/>
          </a:xfrm>
          <a:custGeom>
            <a:avLst/>
            <a:gdLst/>
            <a:ahLst/>
            <a:cxnLst/>
            <a:rect l="l" t="t" r="r" b="b"/>
            <a:pathLst>
              <a:path w="4525121" h="731520">
                <a:moveTo>
                  <a:pt x="4190896" y="731520"/>
                </a:moveTo>
                <a:lnTo>
                  <a:pt x="4525121" y="0"/>
                </a:lnTo>
                <a:lnTo>
                  <a:pt x="0" y="0"/>
                </a:lnTo>
                <a:lnTo>
                  <a:pt x="334316" y="731520"/>
                </a:lnTo>
                <a:lnTo>
                  <a:pt x="4190896" y="731520"/>
                </a:ln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095703" y="5007362"/>
            <a:ext cx="51384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Lead Scoring and Lifecycle Triggers</a:t>
            </a:r>
            <a:endParaRPr lang="en-US" sz="1400" dirty="0"/>
          </a:p>
          <a:p>
            <a:pPr algn="l" marL="142875" indent="0">
              <a:lnSpc>
                <a:spcPct val="90000"/>
              </a:lnSpc>
              <a:buNone/>
            </a:pPr>
            <a:r>
              <a:rPr lang="en-US" sz="1190" dirty="0">
                <a:solidFill>
                  <a:srgbClr val="000000">
                    <a:alpha val="90000"/>
                  </a:srgbClr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Lead scoring and lifecycle triggers that prevent leads from going cold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095703" y="4050660"/>
            <a:ext cx="51384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BOFU: Conversion Offers and Closing Assets</a:t>
            </a:r>
            <a:endParaRPr lang="en-US" sz="1400" dirty="0"/>
          </a:p>
          <a:p>
            <a:pPr algn="l" marL="142875" indent="0">
              <a:lnSpc>
                <a:spcPct val="90000"/>
              </a:lnSpc>
              <a:buNone/>
            </a:pPr>
            <a:r>
              <a:rPr lang="en-US" sz="1190" dirty="0">
                <a:solidFill>
                  <a:srgbClr val="000000">
                    <a:alpha val="90000"/>
                  </a:srgbClr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Conversion offers, sales handoff rules, and closing assets that win deals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95703" y="3093958"/>
            <a:ext cx="51384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MOFU: Nurture Sequences</a:t>
            </a:r>
            <a:endParaRPr lang="en-US" sz="1400" dirty="0"/>
          </a:p>
          <a:p>
            <a:pPr algn="l" marL="142875" indent="0">
              <a:lnSpc>
                <a:spcPct val="90000"/>
              </a:lnSpc>
              <a:buNone/>
            </a:pPr>
            <a:r>
              <a:rPr lang="en-US" sz="1190" dirty="0">
                <a:solidFill>
                  <a:srgbClr val="000000">
                    <a:alpha val="90000"/>
                  </a:srgbClr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Nurture sequences that educate, qualify, and move prospects toward intent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095703" y="2137255"/>
            <a:ext cx="51384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TOFU: Attraction Tactics</a:t>
            </a:r>
            <a:endParaRPr lang="en-US" sz="1400" dirty="0"/>
          </a:p>
          <a:p>
            <a:pPr algn="l" marL="142875" indent="0">
              <a:lnSpc>
                <a:spcPct val="90000"/>
              </a:lnSpc>
              <a:buNone/>
            </a:pPr>
            <a:r>
              <a:rPr lang="en-US" sz="1190" dirty="0">
                <a:solidFill>
                  <a:srgbClr val="000000">
                    <a:alpha val="90000"/>
                  </a:srgbClr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Attraction tactics that generate qualified interest and top-of-funnel leads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112658" y="231377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188" y="182880"/>
                </a:moveTo>
                <a:cubicBezTo>
                  <a:pt x="39188" y="262235"/>
                  <a:pt x="103521" y="326572"/>
                  <a:pt x="182880" y="326572"/>
                </a:cubicBezTo>
                <a:cubicBezTo>
                  <a:pt x="262235" y="326572"/>
                  <a:pt x="326572" y="262239"/>
                  <a:pt x="326572" y="182880"/>
                </a:cubicBezTo>
                <a:lnTo>
                  <a:pt x="326572" y="130628"/>
                </a:lnTo>
                <a:lnTo>
                  <a:pt x="274320" y="130628"/>
                </a:lnTo>
                <a:lnTo>
                  <a:pt x="274320" y="182880"/>
                </a:lnTo>
                <a:cubicBezTo>
                  <a:pt x="274320" y="233417"/>
                  <a:pt x="233417" y="274320"/>
                  <a:pt x="182880" y="274320"/>
                </a:cubicBezTo>
                <a:cubicBezTo>
                  <a:pt x="132343" y="274320"/>
                  <a:pt x="91440" y="233417"/>
                  <a:pt x="91440" y="182880"/>
                </a:cubicBezTo>
                <a:lnTo>
                  <a:pt x="91440" y="130628"/>
                </a:lnTo>
                <a:lnTo>
                  <a:pt x="39188" y="130628"/>
                </a:lnTo>
                <a:lnTo>
                  <a:pt x="39188" y="182880"/>
                </a:lnTo>
                <a:close/>
                <a:moveTo>
                  <a:pt x="0" y="45720"/>
                </a:moveTo>
                <a:cubicBezTo>
                  <a:pt x="0" y="20494"/>
                  <a:pt x="20494" y="0"/>
                  <a:pt x="45720" y="0"/>
                </a:cubicBezTo>
                <a:lnTo>
                  <a:pt x="84908" y="0"/>
                </a:lnTo>
                <a:cubicBezTo>
                  <a:pt x="110134" y="0"/>
                  <a:pt x="130628" y="20494"/>
                  <a:pt x="130628" y="45720"/>
                </a:cubicBezTo>
                <a:lnTo>
                  <a:pt x="130628" y="182880"/>
                </a:lnTo>
                <a:cubicBezTo>
                  <a:pt x="130628" y="211698"/>
                  <a:pt x="154058" y="235132"/>
                  <a:pt x="182880" y="235132"/>
                </a:cubicBezTo>
                <a:cubicBezTo>
                  <a:pt x="211698" y="235132"/>
                  <a:pt x="235132" y="211702"/>
                  <a:pt x="235132" y="182880"/>
                </a:cubicBezTo>
                <a:lnTo>
                  <a:pt x="235132" y="45720"/>
                </a:lnTo>
                <a:cubicBezTo>
                  <a:pt x="235132" y="20494"/>
                  <a:pt x="255626" y="0"/>
                  <a:pt x="280852" y="0"/>
                </a:cubicBezTo>
                <a:lnTo>
                  <a:pt x="320040" y="0"/>
                </a:lnTo>
                <a:cubicBezTo>
                  <a:pt x="345266" y="0"/>
                  <a:pt x="365760" y="20494"/>
                  <a:pt x="365760" y="45720"/>
                </a:cubicBezTo>
                <a:lnTo>
                  <a:pt x="365760" y="182880"/>
                </a:lnTo>
                <a:cubicBezTo>
                  <a:pt x="365760" y="283874"/>
                  <a:pt x="283874" y="365760"/>
                  <a:pt x="182880" y="365760"/>
                </a:cubicBezTo>
                <a:cubicBezTo>
                  <a:pt x="81886" y="365760"/>
                  <a:pt x="0" y="283874"/>
                  <a:pt x="0" y="182880"/>
                </a:cubicBez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9073490" y="3257997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close/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close/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062094" y="4276530"/>
            <a:ext cx="365760" cy="220463"/>
          </a:xfrm>
          <a:custGeom>
            <a:avLst/>
            <a:gdLst/>
            <a:ahLst/>
            <a:cxnLst/>
            <a:rect l="l" t="t" r="r" b="b"/>
            <a:pathLst>
              <a:path w="365760" h="220463">
                <a:moveTo>
                  <a:pt x="155561" y="344"/>
                </a:moveTo>
                <a:lnTo>
                  <a:pt x="126359" y="29549"/>
                </a:lnTo>
                <a:cubicBezTo>
                  <a:pt x="117614" y="31950"/>
                  <a:pt x="109501" y="36350"/>
                  <a:pt x="102643" y="42408"/>
                </a:cubicBezTo>
                <a:lnTo>
                  <a:pt x="87442" y="55953"/>
                </a:lnTo>
                <a:cubicBezTo>
                  <a:pt x="81612" y="61154"/>
                  <a:pt x="74011" y="64011"/>
                  <a:pt x="66181" y="64011"/>
                </a:cubicBezTo>
                <a:lnTo>
                  <a:pt x="54864" y="64011"/>
                </a:lnTo>
                <a:lnTo>
                  <a:pt x="54864" y="137163"/>
                </a:lnTo>
                <a:cubicBezTo>
                  <a:pt x="66521" y="137507"/>
                  <a:pt x="77611" y="142249"/>
                  <a:pt x="85895" y="150536"/>
                </a:cubicBezTo>
                <a:lnTo>
                  <a:pt x="106239" y="170881"/>
                </a:lnTo>
                <a:lnTo>
                  <a:pt x="110240" y="174882"/>
                </a:lnTo>
                <a:lnTo>
                  <a:pt x="110240" y="174882"/>
                </a:lnTo>
                <a:lnTo>
                  <a:pt x="125672" y="190312"/>
                </a:lnTo>
                <a:cubicBezTo>
                  <a:pt x="129216" y="193855"/>
                  <a:pt x="135046" y="193855"/>
                  <a:pt x="138586" y="190312"/>
                </a:cubicBezTo>
                <a:cubicBezTo>
                  <a:pt x="139559" y="189340"/>
                  <a:pt x="140302" y="188198"/>
                  <a:pt x="140701" y="186997"/>
                </a:cubicBezTo>
                <a:cubicBezTo>
                  <a:pt x="142303" y="182596"/>
                  <a:pt x="146015" y="179280"/>
                  <a:pt x="150587" y="178253"/>
                </a:cubicBezTo>
                <a:cubicBezTo>
                  <a:pt x="155159" y="177223"/>
                  <a:pt x="159958" y="178597"/>
                  <a:pt x="163275" y="181968"/>
                </a:cubicBezTo>
                <a:lnTo>
                  <a:pt x="169449" y="188026"/>
                </a:lnTo>
                <a:cubicBezTo>
                  <a:pt x="176080" y="194655"/>
                  <a:pt x="186823" y="194655"/>
                  <a:pt x="193396" y="188026"/>
                </a:cubicBezTo>
                <a:cubicBezTo>
                  <a:pt x="196483" y="184939"/>
                  <a:pt x="198140" y="180998"/>
                  <a:pt x="198311" y="176939"/>
                </a:cubicBezTo>
                <a:cubicBezTo>
                  <a:pt x="198538" y="171910"/>
                  <a:pt x="201512" y="167452"/>
                  <a:pt x="206084" y="165281"/>
                </a:cubicBezTo>
                <a:cubicBezTo>
                  <a:pt x="210656" y="163109"/>
                  <a:pt x="215970" y="163566"/>
                  <a:pt x="220027" y="166480"/>
                </a:cubicBezTo>
                <a:cubicBezTo>
                  <a:pt x="225400" y="170310"/>
                  <a:pt x="232887" y="169796"/>
                  <a:pt x="237686" y="164994"/>
                </a:cubicBezTo>
                <a:cubicBezTo>
                  <a:pt x="243059" y="159622"/>
                  <a:pt x="243059" y="150935"/>
                  <a:pt x="237686" y="145620"/>
                </a:cubicBezTo>
                <a:lnTo>
                  <a:pt x="194365" y="102301"/>
                </a:lnTo>
                <a:lnTo>
                  <a:pt x="173904" y="121162"/>
                </a:lnTo>
                <a:cubicBezTo>
                  <a:pt x="158301" y="135565"/>
                  <a:pt x="134358" y="135792"/>
                  <a:pt x="118470" y="121675"/>
                </a:cubicBezTo>
                <a:cubicBezTo>
                  <a:pt x="100354" y="105560"/>
                  <a:pt x="99951" y="77442"/>
                  <a:pt x="117555" y="60810"/>
                </a:cubicBezTo>
                <a:lnTo>
                  <a:pt x="157617" y="22977"/>
                </a:lnTo>
                <a:cubicBezTo>
                  <a:pt x="173275" y="8232"/>
                  <a:pt x="193963" y="2"/>
                  <a:pt x="215509" y="2"/>
                </a:cubicBezTo>
                <a:cubicBezTo>
                  <a:pt x="236142" y="2"/>
                  <a:pt x="256087" y="7604"/>
                  <a:pt x="271460" y="21261"/>
                </a:cubicBezTo>
                <a:lnTo>
                  <a:pt x="288661" y="36577"/>
                </a:lnTo>
                <a:lnTo>
                  <a:pt x="310892" y="36577"/>
                </a:lnTo>
                <a:lnTo>
                  <a:pt x="333752" y="36577"/>
                </a:lnTo>
                <a:lnTo>
                  <a:pt x="356612" y="36577"/>
                </a:lnTo>
                <a:cubicBezTo>
                  <a:pt x="361641" y="36577"/>
                  <a:pt x="365756" y="40691"/>
                  <a:pt x="365756" y="45722"/>
                </a:cubicBezTo>
                <a:lnTo>
                  <a:pt x="365756" y="164593"/>
                </a:lnTo>
                <a:cubicBezTo>
                  <a:pt x="365756" y="174708"/>
                  <a:pt x="357585" y="182880"/>
                  <a:pt x="347468" y="182880"/>
                </a:cubicBezTo>
                <a:lnTo>
                  <a:pt x="329180" y="182880"/>
                </a:lnTo>
                <a:cubicBezTo>
                  <a:pt x="322436" y="182880"/>
                  <a:pt x="316492" y="179223"/>
                  <a:pt x="313350" y="173736"/>
                </a:cubicBezTo>
                <a:lnTo>
                  <a:pt x="264829" y="173736"/>
                </a:lnTo>
                <a:cubicBezTo>
                  <a:pt x="262886" y="177565"/>
                  <a:pt x="260315" y="181223"/>
                  <a:pt x="257115" y="184424"/>
                </a:cubicBezTo>
                <a:cubicBezTo>
                  <a:pt x="247341" y="194197"/>
                  <a:pt x="233797" y="198026"/>
                  <a:pt x="221109" y="195910"/>
                </a:cubicBezTo>
                <a:cubicBezTo>
                  <a:pt x="219054" y="200081"/>
                  <a:pt x="216252" y="203968"/>
                  <a:pt x="212766" y="207453"/>
                </a:cubicBezTo>
                <a:cubicBezTo>
                  <a:pt x="197163" y="223055"/>
                  <a:pt x="172763" y="224599"/>
                  <a:pt x="155389" y="212083"/>
                </a:cubicBezTo>
                <a:cubicBezTo>
                  <a:pt x="141044" y="223970"/>
                  <a:pt x="119669" y="223227"/>
                  <a:pt x="106242" y="209739"/>
                </a:cubicBezTo>
                <a:lnTo>
                  <a:pt x="90869" y="194309"/>
                </a:lnTo>
                <a:lnTo>
                  <a:pt x="86868" y="190308"/>
                </a:lnTo>
                <a:lnTo>
                  <a:pt x="66521" y="169964"/>
                </a:lnTo>
                <a:cubicBezTo>
                  <a:pt x="63379" y="166820"/>
                  <a:pt x="59264" y="164992"/>
                  <a:pt x="54864" y="164648"/>
                </a:cubicBezTo>
                <a:cubicBezTo>
                  <a:pt x="54864" y="174706"/>
                  <a:pt x="46634" y="182878"/>
                  <a:pt x="36576" y="182878"/>
                </a:cubicBezTo>
                <a:lnTo>
                  <a:pt x="18288" y="182878"/>
                </a:lnTo>
                <a:cubicBezTo>
                  <a:pt x="8171" y="182878"/>
                  <a:pt x="0" y="174706"/>
                  <a:pt x="0" y="164591"/>
                </a:cubicBezTo>
                <a:lnTo>
                  <a:pt x="0" y="45720"/>
                </a:lnTo>
                <a:cubicBezTo>
                  <a:pt x="0" y="40691"/>
                  <a:pt x="4115" y="36575"/>
                  <a:pt x="9144" y="36575"/>
                </a:cubicBezTo>
                <a:lnTo>
                  <a:pt x="32004" y="36575"/>
                </a:lnTo>
                <a:lnTo>
                  <a:pt x="54864" y="36575"/>
                </a:lnTo>
                <a:lnTo>
                  <a:pt x="66181" y="36575"/>
                </a:lnTo>
                <a:cubicBezTo>
                  <a:pt x="67325" y="36575"/>
                  <a:pt x="68408" y="36176"/>
                  <a:pt x="69209" y="35433"/>
                </a:cubicBezTo>
                <a:lnTo>
                  <a:pt x="84355" y="21945"/>
                </a:lnTo>
                <a:cubicBezTo>
                  <a:pt x="100299" y="7829"/>
                  <a:pt x="120818" y="0"/>
                  <a:pt x="142134" y="0"/>
                </a:cubicBezTo>
                <a:lnTo>
                  <a:pt x="148019" y="0"/>
                </a:lnTo>
                <a:cubicBezTo>
                  <a:pt x="150532" y="0"/>
                  <a:pt x="153107" y="115"/>
                  <a:pt x="155561" y="344"/>
                </a:cubicBezTo>
                <a:lnTo>
                  <a:pt x="155561" y="344"/>
                </a:lnTo>
                <a:close/>
                <a:moveTo>
                  <a:pt x="310896" y="146304"/>
                </a:moveTo>
                <a:lnTo>
                  <a:pt x="310896" y="64007"/>
                </a:lnTo>
                <a:lnTo>
                  <a:pt x="283464" y="64007"/>
                </a:lnTo>
                <a:cubicBezTo>
                  <a:pt x="280092" y="64007"/>
                  <a:pt x="276833" y="62750"/>
                  <a:pt x="274378" y="60521"/>
                </a:cubicBezTo>
                <a:lnTo>
                  <a:pt x="253289" y="41776"/>
                </a:lnTo>
                <a:cubicBezTo>
                  <a:pt x="242887" y="32518"/>
                  <a:pt x="229456" y="27430"/>
                  <a:pt x="215513" y="27430"/>
                </a:cubicBezTo>
                <a:cubicBezTo>
                  <a:pt x="200996" y="27430"/>
                  <a:pt x="187053" y="32975"/>
                  <a:pt x="176479" y="42918"/>
                </a:cubicBezTo>
                <a:lnTo>
                  <a:pt x="136418" y="80751"/>
                </a:lnTo>
                <a:cubicBezTo>
                  <a:pt x="130532" y="86351"/>
                  <a:pt x="130646" y="95782"/>
                  <a:pt x="136703" y="101153"/>
                </a:cubicBezTo>
                <a:cubicBezTo>
                  <a:pt x="142017" y="105897"/>
                  <a:pt x="150075" y="105782"/>
                  <a:pt x="155276" y="100981"/>
                </a:cubicBezTo>
                <a:lnTo>
                  <a:pt x="196366" y="63033"/>
                </a:lnTo>
                <a:cubicBezTo>
                  <a:pt x="201910" y="57889"/>
                  <a:pt x="210597" y="58231"/>
                  <a:pt x="215740" y="63833"/>
                </a:cubicBezTo>
                <a:cubicBezTo>
                  <a:pt x="220882" y="69433"/>
                  <a:pt x="220542" y="78064"/>
                  <a:pt x="214939" y="83207"/>
                </a:cubicBezTo>
                <a:lnTo>
                  <a:pt x="214482" y="83663"/>
                </a:lnTo>
                <a:lnTo>
                  <a:pt x="257001" y="126184"/>
                </a:lnTo>
                <a:cubicBezTo>
                  <a:pt x="262718" y="131898"/>
                  <a:pt x="266431" y="138929"/>
                  <a:pt x="268087" y="146244"/>
                </a:cubicBezTo>
                <a:lnTo>
                  <a:pt x="310834" y="146244"/>
                </a:lnTo>
                <a:lnTo>
                  <a:pt x="310896" y="146304"/>
                </a:lnTo>
                <a:close/>
                <a:moveTo>
                  <a:pt x="36576" y="155448"/>
                </a:moveTo>
                <a:cubicBezTo>
                  <a:pt x="36576" y="150397"/>
                  <a:pt x="32483" y="146304"/>
                  <a:pt x="27432" y="146304"/>
                </a:cubicBezTo>
                <a:cubicBezTo>
                  <a:pt x="22381" y="146304"/>
                  <a:pt x="18288" y="150398"/>
                  <a:pt x="18288" y="155448"/>
                </a:cubicBezTo>
                <a:cubicBezTo>
                  <a:pt x="18288" y="160499"/>
                  <a:pt x="22381" y="164593"/>
                  <a:pt x="27432" y="164593"/>
                </a:cubicBezTo>
                <a:cubicBezTo>
                  <a:pt x="32483" y="164593"/>
                  <a:pt x="36576" y="160499"/>
                  <a:pt x="36576" y="155448"/>
                </a:cubicBezTo>
                <a:close/>
                <a:moveTo>
                  <a:pt x="338328" y="164593"/>
                </a:moveTo>
                <a:cubicBezTo>
                  <a:pt x="343379" y="164593"/>
                  <a:pt x="347472" y="160499"/>
                  <a:pt x="347472" y="155448"/>
                </a:cubicBezTo>
                <a:cubicBezTo>
                  <a:pt x="347472" y="150397"/>
                  <a:pt x="343379" y="146304"/>
                  <a:pt x="338328" y="146304"/>
                </a:cubicBezTo>
                <a:cubicBezTo>
                  <a:pt x="333277" y="146304"/>
                  <a:pt x="329184" y="150398"/>
                  <a:pt x="329184" y="155448"/>
                </a:cubicBezTo>
                <a:cubicBezTo>
                  <a:pt x="329184" y="160499"/>
                  <a:pt x="333277" y="164593"/>
                  <a:pt x="338328" y="164593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062094" y="516604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close/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close/>
                <a:moveTo>
                  <a:pt x="182880" y="262890"/>
                </a:moveTo>
                <a:cubicBezTo>
                  <a:pt x="227067" y="262890"/>
                  <a:pt x="262890" y="227067"/>
                  <a:pt x="262890" y="182880"/>
                </a:cubicBezTo>
                <a:cubicBezTo>
                  <a:pt x="262890" y="138693"/>
                  <a:pt x="227067" y="102870"/>
                  <a:pt x="182880" y="102870"/>
                </a:cubicBezTo>
                <a:cubicBezTo>
                  <a:pt x="138693" y="102870"/>
                  <a:pt x="102870" y="138693"/>
                  <a:pt x="102870" y="182880"/>
                </a:cubicBezTo>
                <a:cubicBezTo>
                  <a:pt x="102870" y="227067"/>
                  <a:pt x="138693" y="262890"/>
                  <a:pt x="182880" y="262890"/>
                </a:cubicBezTo>
                <a:lnTo>
                  <a:pt x="182880" y="262890"/>
                </a:lnTo>
                <a:close/>
                <a:moveTo>
                  <a:pt x="182880" y="68580"/>
                </a:moveTo>
                <a:cubicBezTo>
                  <a:pt x="246007" y="68580"/>
                  <a:pt x="297180" y="119753"/>
                  <a:pt x="297180" y="182880"/>
                </a:cubicBezTo>
                <a:cubicBezTo>
                  <a:pt x="297180" y="246007"/>
                  <a:pt x="246007" y="297180"/>
                  <a:pt x="182880" y="297180"/>
                </a:cubicBezTo>
                <a:cubicBezTo>
                  <a:pt x="119753" y="297180"/>
                  <a:pt x="68580" y="246007"/>
                  <a:pt x="68580" y="182880"/>
                </a:cubicBezTo>
                <a:cubicBezTo>
                  <a:pt x="68580" y="119753"/>
                  <a:pt x="119753" y="68580"/>
                  <a:pt x="182880" y="68580"/>
                </a:cubicBezTo>
                <a:lnTo>
                  <a:pt x="182880" y="68580"/>
                </a:lnTo>
                <a:close/>
                <a:moveTo>
                  <a:pt x="182880" y="194310"/>
                </a:moveTo>
                <a:cubicBezTo>
                  <a:pt x="189193" y="194310"/>
                  <a:pt x="194310" y="189193"/>
                  <a:pt x="194310" y="182880"/>
                </a:cubicBezTo>
                <a:cubicBezTo>
                  <a:pt x="194310" y="176567"/>
                  <a:pt x="189193" y="171450"/>
                  <a:pt x="182880" y="171450"/>
                </a:cubicBezTo>
                <a:cubicBezTo>
                  <a:pt x="176567" y="171450"/>
                  <a:pt x="171450" y="176567"/>
                  <a:pt x="171450" y="182880"/>
                </a:cubicBezTo>
                <a:cubicBezTo>
                  <a:pt x="171450" y="189193"/>
                  <a:pt x="176567" y="194310"/>
                  <a:pt x="182880" y="194310"/>
                </a:cubicBezTo>
                <a:close/>
                <a:moveTo>
                  <a:pt x="182880" y="137160"/>
                </a:moveTo>
                <a:cubicBezTo>
                  <a:pt x="208132" y="137160"/>
                  <a:pt x="228600" y="157628"/>
                  <a:pt x="228600" y="182880"/>
                </a:cubicBezTo>
                <a:cubicBezTo>
                  <a:pt x="228600" y="208132"/>
                  <a:pt x="208132" y="228600"/>
                  <a:pt x="182880" y="228600"/>
                </a:cubicBezTo>
                <a:cubicBezTo>
                  <a:pt x="157628" y="228600"/>
                  <a:pt x="137160" y="208132"/>
                  <a:pt x="137160" y="182880"/>
                </a:cubicBezTo>
                <a:cubicBezTo>
                  <a:pt x="137160" y="157628"/>
                  <a:pt x="157628" y="137160"/>
                  <a:pt x="182880" y="137160"/>
                </a:cubicBezTo>
                <a:lnTo>
                  <a:pt x="182880" y="13716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55573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Annual Marketing Strategy and Execution Plan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852637" y="722489"/>
            <a:ext cx="10517936" cy="783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Campaign Funnel &amp; Lead Nurturing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2636" y="1765738"/>
            <a:ext cx="10515601" cy="4172322"/>
          </a:xfrm>
          <a:prstGeom prst="rect">
            <a:avLst/>
          </a:prstGeom>
          <a:blipFill>
            <a:blip r:embed="rId1"/>
            <a:srcRect/>
            <a:stretch>
              <a:fillRect l="0" r="0" t="4" b="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Annual Marketing Strategy and Execution Plan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60897" y="722489"/>
            <a:ext cx="10666894" cy="783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Budget Allocation &amp; Resource Planning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2637" y="2363522"/>
            <a:ext cx="3200400" cy="3383280"/>
          </a:xfrm>
          <a:custGeom>
            <a:avLst/>
            <a:gdLst/>
            <a:ahLst/>
            <a:cxnLst/>
            <a:rect l="l" t="t" r="r" b="b"/>
            <a:pathLst>
              <a:path w="3200400" h="3383280">
                <a:moveTo>
                  <a:pt x="0" y="215312"/>
                </a:moveTo>
                <a:cubicBezTo>
                  <a:pt x="0" y="96390"/>
                  <a:pt x="96396" y="0"/>
                  <a:pt x="215323" y="0"/>
                </a:cubicBezTo>
                <a:lnTo>
                  <a:pt x="2985077" y="0"/>
                </a:lnTo>
                <a:cubicBezTo>
                  <a:pt x="3104004" y="0"/>
                  <a:pt x="3200400" y="96390"/>
                  <a:pt x="3200400" y="215312"/>
                </a:cubicBezTo>
                <a:lnTo>
                  <a:pt x="3200400" y="3167934"/>
                </a:lnTo>
                <a:cubicBezTo>
                  <a:pt x="3200400" y="3286857"/>
                  <a:pt x="3104004" y="3383246"/>
                  <a:pt x="2985077" y="3383246"/>
                </a:cubicBezTo>
                <a:lnTo>
                  <a:pt x="215323" y="3383246"/>
                </a:lnTo>
                <a:cubicBezTo>
                  <a:pt x="96396" y="3383246"/>
                  <a:pt x="0" y="3286857"/>
                  <a:pt x="0" y="3167934"/>
                </a:cubicBezTo>
                <a:lnTo>
                  <a:pt x="0" y="215312"/>
                </a:lnTo>
                <a:close/>
              </a:path>
            </a:pathLst>
          </a:custGeom>
          <a:solidFill>
            <a:srgbClr val="C2F0DD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84107" y="2688957"/>
            <a:ext cx="641351" cy="641351"/>
          </a:xfrm>
          <a:custGeom>
            <a:avLst/>
            <a:gdLst/>
            <a:ahLst/>
            <a:cxnLst/>
            <a:rect l="l" t="t" r="r" b="b"/>
            <a:pathLst>
              <a:path w="641351" h="641351">
                <a:moveTo>
                  <a:pt x="0" y="320676"/>
                </a:moveTo>
                <a:cubicBezTo>
                  <a:pt x="0" y="143573"/>
                  <a:pt x="143573" y="0"/>
                  <a:pt x="320676" y="0"/>
                </a:cubicBezTo>
                <a:cubicBezTo>
                  <a:pt x="497778" y="0"/>
                  <a:pt x="641351" y="143573"/>
                  <a:pt x="641351" y="320676"/>
                </a:cubicBezTo>
                <a:cubicBezTo>
                  <a:pt x="641351" y="497778"/>
                  <a:pt x="497778" y="641351"/>
                  <a:pt x="320676" y="641351"/>
                </a:cubicBezTo>
                <a:cubicBezTo>
                  <a:pt x="143573" y="641351"/>
                  <a:pt x="0" y="497778"/>
                  <a:pt x="0" y="320676"/>
                </a:cubicBez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495800" y="2363522"/>
            <a:ext cx="3200400" cy="3383280"/>
          </a:xfrm>
          <a:custGeom>
            <a:avLst/>
            <a:gdLst/>
            <a:ahLst/>
            <a:cxnLst/>
            <a:rect l="l" t="t" r="r" b="b"/>
            <a:pathLst>
              <a:path w="3200400" h="3383280">
                <a:moveTo>
                  <a:pt x="0" y="215312"/>
                </a:moveTo>
                <a:cubicBezTo>
                  <a:pt x="0" y="96390"/>
                  <a:pt x="96396" y="0"/>
                  <a:pt x="215323" y="0"/>
                </a:cubicBezTo>
                <a:lnTo>
                  <a:pt x="2985077" y="0"/>
                </a:lnTo>
                <a:cubicBezTo>
                  <a:pt x="3104004" y="0"/>
                  <a:pt x="3200400" y="96390"/>
                  <a:pt x="3200400" y="215312"/>
                </a:cubicBezTo>
                <a:lnTo>
                  <a:pt x="3200400" y="3167934"/>
                </a:lnTo>
                <a:cubicBezTo>
                  <a:pt x="3200400" y="3286857"/>
                  <a:pt x="3104004" y="3383246"/>
                  <a:pt x="2985077" y="3383246"/>
                </a:cubicBezTo>
                <a:lnTo>
                  <a:pt x="215323" y="3383246"/>
                </a:lnTo>
                <a:cubicBezTo>
                  <a:pt x="96396" y="3383246"/>
                  <a:pt x="0" y="3286857"/>
                  <a:pt x="0" y="3167934"/>
                </a:cubicBezTo>
                <a:lnTo>
                  <a:pt x="0" y="215312"/>
                </a:lnTo>
                <a:close/>
              </a:path>
            </a:pathLst>
          </a:custGeom>
          <a:solidFill>
            <a:srgbClr val="C2F0DD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815840" y="2688957"/>
            <a:ext cx="641351" cy="641351"/>
          </a:xfrm>
          <a:custGeom>
            <a:avLst/>
            <a:gdLst/>
            <a:ahLst/>
            <a:cxnLst/>
            <a:rect l="l" t="t" r="r" b="b"/>
            <a:pathLst>
              <a:path w="641351" h="641351">
                <a:moveTo>
                  <a:pt x="0" y="320676"/>
                </a:moveTo>
                <a:cubicBezTo>
                  <a:pt x="0" y="143573"/>
                  <a:pt x="143573" y="0"/>
                  <a:pt x="320676" y="0"/>
                </a:cubicBezTo>
                <a:cubicBezTo>
                  <a:pt x="497778" y="0"/>
                  <a:pt x="641351" y="143573"/>
                  <a:pt x="641351" y="320676"/>
                </a:cubicBezTo>
                <a:cubicBezTo>
                  <a:pt x="641351" y="497778"/>
                  <a:pt x="497778" y="641351"/>
                  <a:pt x="320676" y="641351"/>
                </a:cubicBezTo>
                <a:cubicBezTo>
                  <a:pt x="143573" y="641351"/>
                  <a:pt x="0" y="497778"/>
                  <a:pt x="0" y="320676"/>
                </a:cubicBez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129533" y="2363522"/>
            <a:ext cx="3200400" cy="3383280"/>
          </a:xfrm>
          <a:custGeom>
            <a:avLst/>
            <a:gdLst/>
            <a:ahLst/>
            <a:cxnLst/>
            <a:rect l="l" t="t" r="r" b="b"/>
            <a:pathLst>
              <a:path w="3200400" h="3383280">
                <a:moveTo>
                  <a:pt x="0" y="215312"/>
                </a:moveTo>
                <a:cubicBezTo>
                  <a:pt x="0" y="96390"/>
                  <a:pt x="96396" y="0"/>
                  <a:pt x="215323" y="0"/>
                </a:cubicBezTo>
                <a:lnTo>
                  <a:pt x="2985077" y="0"/>
                </a:lnTo>
                <a:cubicBezTo>
                  <a:pt x="3104004" y="0"/>
                  <a:pt x="3200400" y="96390"/>
                  <a:pt x="3200400" y="215312"/>
                </a:cubicBezTo>
                <a:lnTo>
                  <a:pt x="3200400" y="3167934"/>
                </a:lnTo>
                <a:cubicBezTo>
                  <a:pt x="3200400" y="3286857"/>
                  <a:pt x="3104004" y="3383246"/>
                  <a:pt x="2985077" y="3383246"/>
                </a:cubicBezTo>
                <a:lnTo>
                  <a:pt x="215323" y="3383246"/>
                </a:lnTo>
                <a:cubicBezTo>
                  <a:pt x="96396" y="3383246"/>
                  <a:pt x="0" y="3286857"/>
                  <a:pt x="0" y="3167934"/>
                </a:cubicBezTo>
                <a:lnTo>
                  <a:pt x="0" y="215312"/>
                </a:lnTo>
                <a:close/>
              </a:path>
            </a:pathLst>
          </a:custGeom>
          <a:solidFill>
            <a:srgbClr val="C2F0DD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449573" y="2688957"/>
            <a:ext cx="641351" cy="641351"/>
          </a:xfrm>
          <a:custGeom>
            <a:avLst/>
            <a:gdLst/>
            <a:ahLst/>
            <a:cxnLst/>
            <a:rect l="l" t="t" r="r" b="b"/>
            <a:pathLst>
              <a:path w="641351" h="641351">
                <a:moveTo>
                  <a:pt x="0" y="320676"/>
                </a:moveTo>
                <a:cubicBezTo>
                  <a:pt x="0" y="143573"/>
                  <a:pt x="143573" y="0"/>
                  <a:pt x="320676" y="0"/>
                </a:cubicBezTo>
                <a:cubicBezTo>
                  <a:pt x="497778" y="0"/>
                  <a:pt x="641351" y="143573"/>
                  <a:pt x="641351" y="320676"/>
                </a:cubicBezTo>
                <a:cubicBezTo>
                  <a:pt x="641351" y="497778"/>
                  <a:pt x="497778" y="641351"/>
                  <a:pt x="320676" y="641351"/>
                </a:cubicBezTo>
                <a:cubicBezTo>
                  <a:pt x="143573" y="641351"/>
                  <a:pt x="0" y="497778"/>
                  <a:pt x="0" y="320676"/>
                </a:cubicBez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55573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Annual Marketing Strategy and Execution Plan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8449573" y="5051840"/>
            <a:ext cx="25730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ROAS projections by paid channel and the measurement approach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449573" y="4063024"/>
            <a:ext cx="2628900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134E35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-</a:t>
            </a:r>
            <a:endParaRPr lang="en-US" sz="5400" dirty="0"/>
          </a:p>
        </p:txBody>
      </p:sp>
      <p:sp>
        <p:nvSpPr>
          <p:cNvPr id="13" name="Text 11"/>
          <p:cNvSpPr/>
          <p:nvPr/>
        </p:nvSpPr>
        <p:spPr>
          <a:xfrm>
            <a:off x="8449573" y="3569829"/>
            <a:ext cx="257725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ROAS Projections by Paid Channel</a:t>
            </a:r>
            <a:endParaRPr lang="en-US" sz="1333" dirty="0"/>
          </a:p>
        </p:txBody>
      </p:sp>
      <p:sp>
        <p:nvSpPr>
          <p:cNvPr id="14" name="Text 12"/>
          <p:cNvSpPr/>
          <p:nvPr/>
        </p:nvSpPr>
        <p:spPr>
          <a:xfrm>
            <a:off x="8669003" y="2829632"/>
            <a:ext cx="202490" cy="360000"/>
          </a:xfrm>
          <a:custGeom>
            <a:avLst/>
            <a:gdLst/>
            <a:ahLst/>
            <a:cxnLst/>
            <a:rect l="l" t="t" r="r" b="b"/>
            <a:pathLst>
              <a:path w="202490" h="360000">
                <a:moveTo>
                  <a:pt x="118132" y="16877"/>
                </a:moveTo>
                <a:cubicBezTo>
                  <a:pt x="118132" y="7524"/>
                  <a:pt x="110608" y="0"/>
                  <a:pt x="101255" y="0"/>
                </a:cubicBezTo>
                <a:cubicBezTo>
                  <a:pt x="91902" y="0"/>
                  <a:pt x="84377" y="7524"/>
                  <a:pt x="84377" y="16877"/>
                </a:cubicBezTo>
                <a:lnTo>
                  <a:pt x="84377" y="50422"/>
                </a:lnTo>
                <a:cubicBezTo>
                  <a:pt x="82197" y="50494"/>
                  <a:pt x="80018" y="50634"/>
                  <a:pt x="77837" y="50843"/>
                </a:cubicBezTo>
                <a:cubicBezTo>
                  <a:pt x="61520" y="52178"/>
                  <a:pt x="44643" y="56048"/>
                  <a:pt x="30578" y="64980"/>
                </a:cubicBezTo>
                <a:cubicBezTo>
                  <a:pt x="15950" y="74264"/>
                  <a:pt x="5261" y="88610"/>
                  <a:pt x="1393" y="108443"/>
                </a:cubicBezTo>
                <a:cubicBezTo>
                  <a:pt x="-1351" y="122720"/>
                  <a:pt x="-14" y="135731"/>
                  <a:pt x="5684" y="147261"/>
                </a:cubicBezTo>
                <a:cubicBezTo>
                  <a:pt x="11309" y="158515"/>
                  <a:pt x="20383" y="166673"/>
                  <a:pt x="30157" y="172721"/>
                </a:cubicBezTo>
                <a:cubicBezTo>
                  <a:pt x="48581" y="184115"/>
                  <a:pt x="73688" y="190512"/>
                  <a:pt x="95490" y="196070"/>
                </a:cubicBezTo>
                <a:lnTo>
                  <a:pt x="97108" y="196491"/>
                </a:lnTo>
                <a:cubicBezTo>
                  <a:pt x="120949" y="202539"/>
                  <a:pt x="141131" y="207813"/>
                  <a:pt x="154564" y="216183"/>
                </a:cubicBezTo>
                <a:cubicBezTo>
                  <a:pt x="160894" y="220122"/>
                  <a:pt x="164622" y="224060"/>
                  <a:pt x="166590" y="228067"/>
                </a:cubicBezTo>
                <a:cubicBezTo>
                  <a:pt x="168490" y="231793"/>
                  <a:pt x="169545" y="237067"/>
                  <a:pt x="167998" y="245297"/>
                </a:cubicBezTo>
                <a:cubicBezTo>
                  <a:pt x="165958" y="255636"/>
                  <a:pt x="158574" y="264215"/>
                  <a:pt x="143735" y="269841"/>
                </a:cubicBezTo>
                <a:cubicBezTo>
                  <a:pt x="128545" y="275609"/>
                  <a:pt x="107166" y="277506"/>
                  <a:pt x="82130" y="273992"/>
                </a:cubicBezTo>
                <a:cubicBezTo>
                  <a:pt x="66236" y="271670"/>
                  <a:pt x="38667" y="265061"/>
                  <a:pt x="23758" y="258451"/>
                </a:cubicBezTo>
                <a:cubicBezTo>
                  <a:pt x="15250" y="254653"/>
                  <a:pt x="5263" y="258523"/>
                  <a:pt x="1464" y="267030"/>
                </a:cubicBezTo>
                <a:cubicBezTo>
                  <a:pt x="-2333" y="275540"/>
                  <a:pt x="1535" y="285527"/>
                  <a:pt x="10044" y="289325"/>
                </a:cubicBezTo>
                <a:cubicBezTo>
                  <a:pt x="28820" y="297623"/>
                  <a:pt x="59834" y="304797"/>
                  <a:pt x="77345" y="307328"/>
                </a:cubicBezTo>
                <a:lnTo>
                  <a:pt x="77416" y="307328"/>
                </a:lnTo>
                <a:cubicBezTo>
                  <a:pt x="79736" y="307681"/>
                  <a:pt x="82057" y="307962"/>
                  <a:pt x="84377" y="308171"/>
                </a:cubicBezTo>
                <a:lnTo>
                  <a:pt x="84377" y="343123"/>
                </a:lnTo>
                <a:cubicBezTo>
                  <a:pt x="84377" y="352476"/>
                  <a:pt x="91902" y="360000"/>
                  <a:pt x="101255" y="360000"/>
                </a:cubicBezTo>
                <a:cubicBezTo>
                  <a:pt x="110608" y="360000"/>
                  <a:pt x="118133" y="352476"/>
                  <a:pt x="118133" y="343123"/>
                </a:cubicBezTo>
                <a:lnTo>
                  <a:pt x="118133" y="308945"/>
                </a:lnTo>
                <a:cubicBezTo>
                  <a:pt x="131705" y="308030"/>
                  <a:pt x="144434" y="305499"/>
                  <a:pt x="155757" y="301208"/>
                </a:cubicBezTo>
                <a:cubicBezTo>
                  <a:pt x="178191" y="292698"/>
                  <a:pt x="196336" y="276455"/>
                  <a:pt x="201117" y="251557"/>
                </a:cubicBezTo>
                <a:cubicBezTo>
                  <a:pt x="203861" y="237279"/>
                  <a:pt x="202524" y="224269"/>
                  <a:pt x="196826" y="212738"/>
                </a:cubicBezTo>
                <a:cubicBezTo>
                  <a:pt x="191201" y="201485"/>
                  <a:pt x="182127" y="193327"/>
                  <a:pt x="172353" y="187279"/>
                </a:cubicBezTo>
                <a:cubicBezTo>
                  <a:pt x="153929" y="175885"/>
                  <a:pt x="128822" y="169488"/>
                  <a:pt x="107020" y="163929"/>
                </a:cubicBezTo>
                <a:lnTo>
                  <a:pt x="105402" y="163508"/>
                </a:lnTo>
                <a:cubicBezTo>
                  <a:pt x="81561" y="157460"/>
                  <a:pt x="61379" y="152186"/>
                  <a:pt x="47946" y="143816"/>
                </a:cubicBezTo>
                <a:cubicBezTo>
                  <a:pt x="41616" y="139878"/>
                  <a:pt x="37888" y="135939"/>
                  <a:pt x="35920" y="131933"/>
                </a:cubicBezTo>
                <a:cubicBezTo>
                  <a:pt x="34020" y="128207"/>
                  <a:pt x="32965" y="122933"/>
                  <a:pt x="34512" y="114703"/>
                </a:cubicBezTo>
                <a:cubicBezTo>
                  <a:pt x="36552" y="104296"/>
                  <a:pt x="41616" y="97826"/>
                  <a:pt x="48719" y="93323"/>
                </a:cubicBezTo>
                <a:cubicBezTo>
                  <a:pt x="56385" y="88470"/>
                  <a:pt x="67214" y="85446"/>
                  <a:pt x="80577" y="84391"/>
                </a:cubicBezTo>
                <a:cubicBezTo>
                  <a:pt x="107512" y="82210"/>
                  <a:pt x="139017" y="88117"/>
                  <a:pt x="160678" y="93182"/>
                </a:cubicBezTo>
                <a:cubicBezTo>
                  <a:pt x="169749" y="95364"/>
                  <a:pt x="178823" y="89737"/>
                  <a:pt x="181001" y="80665"/>
                </a:cubicBezTo>
                <a:cubicBezTo>
                  <a:pt x="183182" y="71593"/>
                  <a:pt x="177484" y="62590"/>
                  <a:pt x="168413" y="60480"/>
                </a:cubicBezTo>
                <a:cubicBezTo>
                  <a:pt x="155261" y="57384"/>
                  <a:pt x="137328" y="53658"/>
                  <a:pt x="118128" y="51689"/>
                </a:cubicBezTo>
                <a:lnTo>
                  <a:pt x="118132" y="16877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15840" y="5051840"/>
            <a:ext cx="25730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CAC targets with assumptions and what levers can lower it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815840" y="4063024"/>
            <a:ext cx="2628900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134E35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-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4815840" y="3569829"/>
            <a:ext cx="257725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CAC Targets and Levers</a:t>
            </a:r>
            <a:endParaRPr lang="en-US" sz="1333" dirty="0"/>
          </a:p>
        </p:txBody>
      </p:sp>
      <p:sp>
        <p:nvSpPr>
          <p:cNvPr id="18" name="Text 16"/>
          <p:cNvSpPr/>
          <p:nvPr/>
        </p:nvSpPr>
        <p:spPr>
          <a:xfrm>
            <a:off x="4956515" y="2829632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254178" y="153562"/>
                </a:moveTo>
                <a:cubicBezTo>
                  <a:pt x="257130" y="161860"/>
                  <a:pt x="258750" y="170719"/>
                  <a:pt x="258750" y="180000"/>
                </a:cubicBezTo>
                <a:cubicBezTo>
                  <a:pt x="258750" y="223524"/>
                  <a:pt x="223524" y="258750"/>
                  <a:pt x="180000" y="258750"/>
                </a:cubicBezTo>
                <a:cubicBezTo>
                  <a:pt x="136476" y="258750"/>
                  <a:pt x="101250" y="223524"/>
                  <a:pt x="101250" y="180000"/>
                </a:cubicBezTo>
                <a:cubicBezTo>
                  <a:pt x="101250" y="136476"/>
                  <a:pt x="136476" y="101250"/>
                  <a:pt x="180000" y="101250"/>
                </a:cubicBezTo>
                <a:cubicBezTo>
                  <a:pt x="189281" y="101250"/>
                  <a:pt x="198212" y="102866"/>
                  <a:pt x="206438" y="105822"/>
                </a:cubicBezTo>
                <a:lnTo>
                  <a:pt x="209884" y="102377"/>
                </a:lnTo>
                <a:lnTo>
                  <a:pt x="204541" y="70175"/>
                </a:lnTo>
                <a:cubicBezTo>
                  <a:pt x="196596" y="68418"/>
                  <a:pt x="188438" y="67504"/>
                  <a:pt x="180004" y="67504"/>
                </a:cubicBezTo>
                <a:cubicBezTo>
                  <a:pt x="117846" y="67504"/>
                  <a:pt x="67504" y="117846"/>
                  <a:pt x="67504" y="180004"/>
                </a:cubicBezTo>
                <a:cubicBezTo>
                  <a:pt x="67504" y="242161"/>
                  <a:pt x="117846" y="292504"/>
                  <a:pt x="180004" y="292504"/>
                </a:cubicBezTo>
                <a:cubicBezTo>
                  <a:pt x="242161" y="292504"/>
                  <a:pt x="292504" y="242161"/>
                  <a:pt x="292504" y="180004"/>
                </a:cubicBezTo>
                <a:cubicBezTo>
                  <a:pt x="292504" y="171565"/>
                  <a:pt x="291589" y="163411"/>
                  <a:pt x="289832" y="155466"/>
                </a:cubicBezTo>
                <a:lnTo>
                  <a:pt x="257630" y="150124"/>
                </a:lnTo>
                <a:lnTo>
                  <a:pt x="254178" y="153562"/>
                </a:lnTo>
                <a:close/>
                <a:moveTo>
                  <a:pt x="322664" y="147866"/>
                </a:moveTo>
                <a:cubicBezTo>
                  <a:pt x="324986" y="158202"/>
                  <a:pt x="326182" y="168959"/>
                  <a:pt x="326182" y="180000"/>
                </a:cubicBezTo>
                <a:cubicBezTo>
                  <a:pt x="326182" y="260788"/>
                  <a:pt x="260719" y="326250"/>
                  <a:pt x="179932" y="326250"/>
                </a:cubicBezTo>
                <a:cubicBezTo>
                  <a:pt x="99144" y="326250"/>
                  <a:pt x="33754" y="260788"/>
                  <a:pt x="33754" y="180000"/>
                </a:cubicBezTo>
                <a:cubicBezTo>
                  <a:pt x="33754" y="99212"/>
                  <a:pt x="99216" y="33750"/>
                  <a:pt x="180004" y="33750"/>
                </a:cubicBezTo>
                <a:cubicBezTo>
                  <a:pt x="191041" y="33750"/>
                  <a:pt x="201802" y="34945"/>
                  <a:pt x="212137" y="37267"/>
                </a:cubicBezTo>
                <a:lnTo>
                  <a:pt x="239418" y="9986"/>
                </a:lnTo>
                <a:cubicBezTo>
                  <a:pt x="220785" y="3517"/>
                  <a:pt x="200815" y="4"/>
                  <a:pt x="180004" y="4"/>
                </a:cubicBezTo>
                <a:cubicBezTo>
                  <a:pt x="80583" y="4"/>
                  <a:pt x="4" y="80582"/>
                  <a:pt x="4" y="180004"/>
                </a:cubicBezTo>
                <a:cubicBezTo>
                  <a:pt x="4" y="279425"/>
                  <a:pt x="80583" y="360004"/>
                  <a:pt x="180004" y="360004"/>
                </a:cubicBezTo>
                <a:cubicBezTo>
                  <a:pt x="279425" y="360004"/>
                  <a:pt x="360004" y="279425"/>
                  <a:pt x="360004" y="180004"/>
                </a:cubicBezTo>
                <a:cubicBezTo>
                  <a:pt x="360004" y="159192"/>
                  <a:pt x="356487" y="139223"/>
                  <a:pt x="349949" y="120589"/>
                </a:cubicBezTo>
                <a:lnTo>
                  <a:pt x="322737" y="147870"/>
                </a:lnTo>
                <a:lnTo>
                  <a:pt x="322664" y="147866"/>
                </a:lnTo>
                <a:close/>
                <a:moveTo>
                  <a:pt x="256640" y="127195"/>
                </a:moveTo>
                <a:lnTo>
                  <a:pt x="292288" y="133103"/>
                </a:lnTo>
                <a:cubicBezTo>
                  <a:pt x="299459" y="134298"/>
                  <a:pt x="306770" y="131980"/>
                  <a:pt x="311904" y="126846"/>
                </a:cubicBezTo>
                <a:lnTo>
                  <a:pt x="347904" y="90846"/>
                </a:lnTo>
                <a:cubicBezTo>
                  <a:pt x="353599" y="85151"/>
                  <a:pt x="351630" y="75449"/>
                  <a:pt x="344106" y="72425"/>
                </a:cubicBezTo>
                <a:lnTo>
                  <a:pt x="303746" y="56254"/>
                </a:lnTo>
                <a:lnTo>
                  <a:pt x="287575" y="15826"/>
                </a:lnTo>
                <a:cubicBezTo>
                  <a:pt x="284551" y="8302"/>
                  <a:pt x="274918" y="6333"/>
                  <a:pt x="269154" y="12028"/>
                </a:cubicBezTo>
                <a:lnTo>
                  <a:pt x="233154" y="48100"/>
                </a:lnTo>
                <a:cubicBezTo>
                  <a:pt x="228020" y="53233"/>
                  <a:pt x="225702" y="60545"/>
                  <a:pt x="226897" y="67716"/>
                </a:cubicBezTo>
                <a:lnTo>
                  <a:pt x="232805" y="103363"/>
                </a:lnTo>
                <a:lnTo>
                  <a:pt x="168048" y="168052"/>
                </a:lnTo>
                <a:cubicBezTo>
                  <a:pt x="161438" y="174661"/>
                  <a:pt x="161438" y="185350"/>
                  <a:pt x="168048" y="191887"/>
                </a:cubicBezTo>
                <a:cubicBezTo>
                  <a:pt x="174658" y="198425"/>
                  <a:pt x="185346" y="198497"/>
                  <a:pt x="191884" y="191887"/>
                </a:cubicBezTo>
                <a:lnTo>
                  <a:pt x="256640" y="127131"/>
                </a:lnTo>
                <a:lnTo>
                  <a:pt x="256640" y="127195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84107" y="5051840"/>
            <a:ext cx="25730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Expected MQL volume with conversion rates from lead to MQL to SQL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184107" y="4063024"/>
            <a:ext cx="2628900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134E35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-</a:t>
            </a:r>
            <a:endParaRPr lang="en-US" sz="5400" dirty="0"/>
          </a:p>
        </p:txBody>
      </p:sp>
      <p:sp>
        <p:nvSpPr>
          <p:cNvPr id="21" name="Text 19"/>
          <p:cNvSpPr/>
          <p:nvPr/>
        </p:nvSpPr>
        <p:spPr>
          <a:xfrm>
            <a:off x="1184107" y="3569829"/>
            <a:ext cx="257725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Expected MQL Volume with Conversion Rates</a:t>
            </a:r>
            <a:endParaRPr lang="en-US" sz="1333" dirty="0"/>
          </a:p>
        </p:txBody>
      </p:sp>
      <p:sp>
        <p:nvSpPr>
          <p:cNvPr id="22" name="Text 20"/>
          <p:cNvSpPr/>
          <p:nvPr/>
        </p:nvSpPr>
        <p:spPr>
          <a:xfrm>
            <a:off x="1369782" y="2829632"/>
            <a:ext cx="270000" cy="360000"/>
          </a:xfrm>
          <a:custGeom>
            <a:avLst/>
            <a:gdLst/>
            <a:ahLst/>
            <a:cxnLst/>
            <a:rect l="l" t="t" r="r" b="b"/>
            <a:pathLst>
              <a:path w="270000" h="360000">
                <a:moveTo>
                  <a:pt x="236250" y="123750"/>
                </a:moveTo>
                <a:lnTo>
                  <a:pt x="236250" y="315000"/>
                </a:lnTo>
                <a:cubicBezTo>
                  <a:pt x="236250" y="321188"/>
                  <a:pt x="231187" y="326250"/>
                  <a:pt x="224999" y="326250"/>
                </a:cubicBezTo>
                <a:lnTo>
                  <a:pt x="44998" y="326250"/>
                </a:lnTo>
                <a:cubicBezTo>
                  <a:pt x="38810" y="326250"/>
                  <a:pt x="33747" y="321188"/>
                  <a:pt x="33747" y="315000"/>
                </a:cubicBezTo>
                <a:lnTo>
                  <a:pt x="33747" y="123750"/>
                </a:lnTo>
                <a:lnTo>
                  <a:pt x="236250" y="123750"/>
                </a:lnTo>
                <a:close/>
                <a:moveTo>
                  <a:pt x="236250" y="90000"/>
                </a:moveTo>
                <a:lnTo>
                  <a:pt x="33750" y="90000"/>
                </a:lnTo>
                <a:lnTo>
                  <a:pt x="33750" y="45000"/>
                </a:lnTo>
                <a:cubicBezTo>
                  <a:pt x="33750" y="38812"/>
                  <a:pt x="38813" y="33750"/>
                  <a:pt x="45001" y="33750"/>
                </a:cubicBezTo>
                <a:lnTo>
                  <a:pt x="225002" y="33750"/>
                </a:lnTo>
                <a:cubicBezTo>
                  <a:pt x="231190" y="33750"/>
                  <a:pt x="236253" y="38812"/>
                  <a:pt x="236253" y="45000"/>
                </a:cubicBezTo>
                <a:lnTo>
                  <a:pt x="236250" y="90000"/>
                </a:lnTo>
                <a:close/>
                <a:moveTo>
                  <a:pt x="270000" y="90000"/>
                </a:moveTo>
                <a:lnTo>
                  <a:pt x="270000" y="45000"/>
                </a:lnTo>
                <a:cubicBezTo>
                  <a:pt x="270000" y="20178"/>
                  <a:pt x="249820" y="0"/>
                  <a:pt x="224999" y="0"/>
                </a:cubicBezTo>
                <a:lnTo>
                  <a:pt x="44998" y="0"/>
                </a:lnTo>
                <a:cubicBezTo>
                  <a:pt x="20177" y="0"/>
                  <a:pt x="-3" y="20178"/>
                  <a:pt x="-3" y="45000"/>
                </a:cubicBezTo>
                <a:lnTo>
                  <a:pt x="-3" y="90000"/>
                </a:lnTo>
                <a:lnTo>
                  <a:pt x="-3" y="106877"/>
                </a:lnTo>
                <a:lnTo>
                  <a:pt x="-3" y="123754"/>
                </a:lnTo>
                <a:lnTo>
                  <a:pt x="-3" y="315004"/>
                </a:lnTo>
                <a:cubicBezTo>
                  <a:pt x="-3" y="339826"/>
                  <a:pt x="20177" y="360004"/>
                  <a:pt x="44998" y="360004"/>
                </a:cubicBezTo>
                <a:lnTo>
                  <a:pt x="224999" y="360004"/>
                </a:lnTo>
                <a:cubicBezTo>
                  <a:pt x="249820" y="360004"/>
                  <a:pt x="270000" y="339826"/>
                  <a:pt x="270000" y="315004"/>
                </a:cubicBezTo>
                <a:lnTo>
                  <a:pt x="270000" y="123754"/>
                </a:lnTo>
                <a:lnTo>
                  <a:pt x="270000" y="106880"/>
                </a:lnTo>
                <a:lnTo>
                  <a:pt x="270000" y="90000"/>
                </a:lnTo>
                <a:close/>
                <a:moveTo>
                  <a:pt x="56249" y="163127"/>
                </a:moveTo>
                <a:cubicBezTo>
                  <a:pt x="56249" y="172447"/>
                  <a:pt x="63804" y="180004"/>
                  <a:pt x="73124" y="180004"/>
                </a:cubicBezTo>
                <a:cubicBezTo>
                  <a:pt x="82444" y="180004"/>
                  <a:pt x="89999" y="172447"/>
                  <a:pt x="89999" y="163130"/>
                </a:cubicBezTo>
                <a:cubicBezTo>
                  <a:pt x="89999" y="153810"/>
                  <a:pt x="82444" y="146257"/>
                  <a:pt x="73124" y="146257"/>
                </a:cubicBezTo>
                <a:cubicBezTo>
                  <a:pt x="63804" y="146257"/>
                  <a:pt x="56249" y="153814"/>
                  <a:pt x="56249" y="163134"/>
                </a:cubicBezTo>
                <a:lnTo>
                  <a:pt x="56249" y="163127"/>
                </a:lnTo>
                <a:close/>
                <a:moveTo>
                  <a:pt x="73124" y="208127"/>
                </a:moveTo>
                <a:cubicBezTo>
                  <a:pt x="63804" y="208127"/>
                  <a:pt x="56249" y="215683"/>
                  <a:pt x="56249" y="225004"/>
                </a:cubicBezTo>
                <a:cubicBezTo>
                  <a:pt x="56249" y="234324"/>
                  <a:pt x="63804" y="241880"/>
                  <a:pt x="73124" y="241880"/>
                </a:cubicBezTo>
                <a:cubicBezTo>
                  <a:pt x="82444" y="241880"/>
                  <a:pt x="89999" y="234324"/>
                  <a:pt x="89999" y="225007"/>
                </a:cubicBezTo>
                <a:cubicBezTo>
                  <a:pt x="89999" y="215687"/>
                  <a:pt x="82444" y="208134"/>
                  <a:pt x="73124" y="208134"/>
                </a:cubicBezTo>
                <a:lnTo>
                  <a:pt x="73124" y="208127"/>
                </a:lnTo>
                <a:close/>
                <a:moveTo>
                  <a:pt x="56249" y="286877"/>
                </a:moveTo>
                <a:cubicBezTo>
                  <a:pt x="56249" y="296230"/>
                  <a:pt x="63771" y="303754"/>
                  <a:pt x="73124" y="303754"/>
                </a:cubicBezTo>
                <a:lnTo>
                  <a:pt x="135000" y="303754"/>
                </a:lnTo>
                <a:cubicBezTo>
                  <a:pt x="144353" y="303754"/>
                  <a:pt x="151875" y="296230"/>
                  <a:pt x="151875" y="286880"/>
                </a:cubicBezTo>
                <a:cubicBezTo>
                  <a:pt x="151875" y="277528"/>
                  <a:pt x="144353" y="270007"/>
                  <a:pt x="135000" y="270007"/>
                </a:cubicBezTo>
                <a:lnTo>
                  <a:pt x="73124" y="270007"/>
                </a:lnTo>
                <a:cubicBezTo>
                  <a:pt x="63771" y="270007"/>
                  <a:pt x="56249" y="277531"/>
                  <a:pt x="56249" y="286884"/>
                </a:cubicBezTo>
                <a:lnTo>
                  <a:pt x="56249" y="286877"/>
                </a:lnTo>
                <a:close/>
                <a:moveTo>
                  <a:pt x="135000" y="146250"/>
                </a:moveTo>
                <a:cubicBezTo>
                  <a:pt x="125680" y="146250"/>
                  <a:pt x="118125" y="153806"/>
                  <a:pt x="118125" y="163127"/>
                </a:cubicBezTo>
                <a:cubicBezTo>
                  <a:pt x="118125" y="172447"/>
                  <a:pt x="125680" y="180004"/>
                  <a:pt x="135000" y="180004"/>
                </a:cubicBezTo>
                <a:cubicBezTo>
                  <a:pt x="144320" y="180004"/>
                  <a:pt x="151875" y="172447"/>
                  <a:pt x="151875" y="163130"/>
                </a:cubicBezTo>
                <a:cubicBezTo>
                  <a:pt x="151875" y="153810"/>
                  <a:pt x="144320" y="146257"/>
                  <a:pt x="135000" y="146257"/>
                </a:cubicBezTo>
                <a:lnTo>
                  <a:pt x="135000" y="146250"/>
                </a:lnTo>
                <a:close/>
                <a:moveTo>
                  <a:pt x="118125" y="225000"/>
                </a:moveTo>
                <a:cubicBezTo>
                  <a:pt x="118125" y="234320"/>
                  <a:pt x="125680" y="241877"/>
                  <a:pt x="135000" y="241877"/>
                </a:cubicBezTo>
                <a:cubicBezTo>
                  <a:pt x="144320" y="241877"/>
                  <a:pt x="151875" y="234320"/>
                  <a:pt x="151875" y="225004"/>
                </a:cubicBezTo>
                <a:cubicBezTo>
                  <a:pt x="151875" y="215683"/>
                  <a:pt x="144320" y="208130"/>
                  <a:pt x="135000" y="208130"/>
                </a:cubicBezTo>
                <a:cubicBezTo>
                  <a:pt x="125680" y="208130"/>
                  <a:pt x="118125" y="215687"/>
                  <a:pt x="118125" y="225007"/>
                </a:cubicBezTo>
                <a:lnTo>
                  <a:pt x="118125" y="225000"/>
                </a:lnTo>
                <a:close/>
                <a:moveTo>
                  <a:pt x="196876" y="146250"/>
                </a:moveTo>
                <a:cubicBezTo>
                  <a:pt x="187556" y="146250"/>
                  <a:pt x="180001" y="153806"/>
                  <a:pt x="180001" y="163127"/>
                </a:cubicBezTo>
                <a:cubicBezTo>
                  <a:pt x="180001" y="172447"/>
                  <a:pt x="187556" y="180004"/>
                  <a:pt x="196876" y="180004"/>
                </a:cubicBezTo>
                <a:cubicBezTo>
                  <a:pt x="206196" y="180004"/>
                  <a:pt x="213751" y="172447"/>
                  <a:pt x="213751" y="163130"/>
                </a:cubicBezTo>
                <a:cubicBezTo>
                  <a:pt x="213751" y="153810"/>
                  <a:pt x="206196" y="146257"/>
                  <a:pt x="196876" y="146257"/>
                </a:cubicBezTo>
                <a:lnTo>
                  <a:pt x="196876" y="146250"/>
                </a:lnTo>
                <a:close/>
                <a:moveTo>
                  <a:pt x="180001" y="225000"/>
                </a:moveTo>
                <a:cubicBezTo>
                  <a:pt x="180001" y="234320"/>
                  <a:pt x="187555" y="241877"/>
                  <a:pt x="196876" y="241877"/>
                </a:cubicBezTo>
                <a:cubicBezTo>
                  <a:pt x="206196" y="241877"/>
                  <a:pt x="213751" y="234320"/>
                  <a:pt x="213751" y="225004"/>
                </a:cubicBezTo>
                <a:cubicBezTo>
                  <a:pt x="213751" y="215683"/>
                  <a:pt x="206196" y="208130"/>
                  <a:pt x="196876" y="208130"/>
                </a:cubicBezTo>
                <a:cubicBezTo>
                  <a:pt x="187555" y="208130"/>
                  <a:pt x="180001" y="215687"/>
                  <a:pt x="180001" y="225007"/>
                </a:cubicBezTo>
                <a:lnTo>
                  <a:pt x="180001" y="225000"/>
                </a:lnTo>
                <a:close/>
                <a:moveTo>
                  <a:pt x="196876" y="270000"/>
                </a:moveTo>
                <a:cubicBezTo>
                  <a:pt x="187556" y="270000"/>
                  <a:pt x="180001" y="277556"/>
                  <a:pt x="180001" y="286877"/>
                </a:cubicBezTo>
                <a:cubicBezTo>
                  <a:pt x="180001" y="296197"/>
                  <a:pt x="187556" y="303754"/>
                  <a:pt x="196876" y="303754"/>
                </a:cubicBezTo>
                <a:cubicBezTo>
                  <a:pt x="206196" y="303754"/>
                  <a:pt x="213751" y="296197"/>
                  <a:pt x="213751" y="286880"/>
                </a:cubicBezTo>
                <a:cubicBezTo>
                  <a:pt x="213751" y="277560"/>
                  <a:pt x="206196" y="270007"/>
                  <a:pt x="196876" y="270007"/>
                </a:cubicBezTo>
                <a:lnTo>
                  <a:pt x="196876" y="27000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52637" y="722489"/>
            <a:ext cx="10517936" cy="839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Forecasted KPIs &amp; Conversion Targets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18216" y="4272689"/>
            <a:ext cx="685241" cy="685241"/>
          </a:xfrm>
          <a:custGeom>
            <a:avLst/>
            <a:gdLst/>
            <a:ahLst/>
            <a:cxnLst/>
            <a:rect l="l" t="t" r="r" b="b"/>
            <a:pathLst>
              <a:path w="685241" h="685241">
                <a:moveTo>
                  <a:pt x="0" y="342621"/>
                </a:moveTo>
                <a:cubicBezTo>
                  <a:pt x="0" y="153398"/>
                  <a:pt x="153398" y="0"/>
                  <a:pt x="342621" y="0"/>
                </a:cubicBezTo>
                <a:cubicBezTo>
                  <a:pt x="531843" y="0"/>
                  <a:pt x="685241" y="153398"/>
                  <a:pt x="685241" y="342621"/>
                </a:cubicBezTo>
                <a:cubicBezTo>
                  <a:pt x="685241" y="531843"/>
                  <a:pt x="531843" y="685241"/>
                  <a:pt x="342621" y="685241"/>
                </a:cubicBezTo>
                <a:cubicBezTo>
                  <a:pt x="153398" y="685241"/>
                  <a:pt x="0" y="531843"/>
                  <a:pt x="0" y="342621"/>
                </a:cubicBez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15669" y="4170142"/>
            <a:ext cx="890334" cy="890334"/>
          </a:xfrm>
          <a:custGeom>
            <a:avLst/>
            <a:gdLst/>
            <a:ahLst/>
            <a:cxnLst/>
            <a:rect l="l" t="t" r="r" b="b"/>
            <a:pathLst>
              <a:path w="890334" h="890334">
                <a:moveTo>
                  <a:pt x="0" y="445167"/>
                </a:moveTo>
                <a:cubicBezTo>
                  <a:pt x="0" y="199310"/>
                  <a:pt x="199310" y="0"/>
                  <a:pt x="445167" y="0"/>
                </a:cubicBezTo>
                <a:cubicBezTo>
                  <a:pt x="691024" y="0"/>
                  <a:pt x="890334" y="199310"/>
                  <a:pt x="890334" y="445167"/>
                </a:cubicBezTo>
                <a:cubicBezTo>
                  <a:pt x="890334" y="691024"/>
                  <a:pt x="691024" y="890334"/>
                  <a:pt x="445167" y="890334"/>
                </a:cubicBezTo>
                <a:cubicBezTo>
                  <a:pt x="199310" y="890334"/>
                  <a:pt x="0" y="691024"/>
                  <a:pt x="0" y="445167"/>
                </a:cubicBezTo>
                <a:close/>
              </a:path>
            </a:pathLst>
          </a:custGeom>
          <a:noFill/>
          <a:ln w="1905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460836" y="3294030"/>
            <a:ext cx="2114413" cy="876113"/>
          </a:xfrm>
          <a:custGeom>
            <a:avLst/>
            <a:gdLst/>
            <a:ahLst/>
            <a:cxnLst/>
            <a:rect l="l" t="t" r="r" b="b"/>
            <a:pathLst>
              <a:path w="2114413" h="876113">
                <a:moveTo>
                  <a:pt x="0" y="876113"/>
                </a:moveTo>
                <a:lnTo>
                  <a:pt x="0" y="438057"/>
                </a:lnTo>
                <a:lnTo>
                  <a:pt x="2114413" y="438057"/>
                </a:lnTo>
                <a:lnTo>
                  <a:pt x="2114413" y="0"/>
                </a:lnTo>
              </a:path>
            </a:pathLst>
          </a:custGeom>
          <a:noFill/>
          <a:ln w="1905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32629" y="2506242"/>
            <a:ext cx="685241" cy="685241"/>
          </a:xfrm>
          <a:custGeom>
            <a:avLst/>
            <a:gdLst/>
            <a:ahLst/>
            <a:cxnLst/>
            <a:rect l="l" t="t" r="r" b="b"/>
            <a:pathLst>
              <a:path w="685241" h="685241">
                <a:moveTo>
                  <a:pt x="0" y="342621"/>
                </a:moveTo>
                <a:cubicBezTo>
                  <a:pt x="0" y="153398"/>
                  <a:pt x="153398" y="0"/>
                  <a:pt x="342621" y="0"/>
                </a:cubicBezTo>
                <a:cubicBezTo>
                  <a:pt x="531843" y="0"/>
                  <a:pt x="685241" y="153398"/>
                  <a:pt x="685241" y="342621"/>
                </a:cubicBezTo>
                <a:cubicBezTo>
                  <a:pt x="685241" y="531843"/>
                  <a:pt x="531843" y="685241"/>
                  <a:pt x="342621" y="685241"/>
                </a:cubicBezTo>
                <a:cubicBezTo>
                  <a:pt x="153398" y="685241"/>
                  <a:pt x="0" y="531843"/>
                  <a:pt x="0" y="342621"/>
                </a:cubicBez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130082" y="2403695"/>
            <a:ext cx="890334" cy="890334"/>
          </a:xfrm>
          <a:custGeom>
            <a:avLst/>
            <a:gdLst/>
            <a:ahLst/>
            <a:cxnLst/>
            <a:rect l="l" t="t" r="r" b="b"/>
            <a:pathLst>
              <a:path w="890334" h="890334">
                <a:moveTo>
                  <a:pt x="0" y="445167"/>
                </a:moveTo>
                <a:cubicBezTo>
                  <a:pt x="0" y="199310"/>
                  <a:pt x="199310" y="0"/>
                  <a:pt x="445167" y="0"/>
                </a:cubicBezTo>
                <a:cubicBezTo>
                  <a:pt x="691024" y="0"/>
                  <a:pt x="890334" y="199310"/>
                  <a:pt x="890334" y="445167"/>
                </a:cubicBezTo>
                <a:cubicBezTo>
                  <a:pt x="890334" y="691024"/>
                  <a:pt x="691024" y="890334"/>
                  <a:pt x="445167" y="890334"/>
                </a:cubicBezTo>
                <a:cubicBezTo>
                  <a:pt x="199310" y="890334"/>
                  <a:pt x="0" y="691024"/>
                  <a:pt x="0" y="445167"/>
                </a:cubicBezTo>
                <a:close/>
              </a:path>
            </a:pathLst>
          </a:custGeom>
          <a:noFill/>
          <a:ln w="1905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698127" y="3294030"/>
            <a:ext cx="2125835" cy="876113"/>
          </a:xfrm>
          <a:custGeom>
            <a:avLst/>
            <a:gdLst/>
            <a:ahLst/>
            <a:cxnLst/>
            <a:rect l="l" t="t" r="r" b="b"/>
            <a:pathLst>
              <a:path w="2125835" h="876113">
                <a:moveTo>
                  <a:pt x="0" y="876113"/>
                </a:moveTo>
                <a:lnTo>
                  <a:pt x="0" y="438057"/>
                </a:lnTo>
                <a:lnTo>
                  <a:pt x="2125835" y="438057"/>
                </a:lnTo>
                <a:lnTo>
                  <a:pt x="2125835" y="0"/>
                </a:lnTo>
              </a:path>
            </a:pathLst>
          </a:custGeom>
          <a:noFill/>
          <a:ln w="1905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481342" y="2506242"/>
            <a:ext cx="685241" cy="685241"/>
          </a:xfrm>
          <a:custGeom>
            <a:avLst/>
            <a:gdLst/>
            <a:ahLst/>
            <a:cxnLst/>
            <a:rect l="l" t="t" r="r" b="b"/>
            <a:pathLst>
              <a:path w="685241" h="685241">
                <a:moveTo>
                  <a:pt x="0" y="342621"/>
                </a:moveTo>
                <a:cubicBezTo>
                  <a:pt x="0" y="153398"/>
                  <a:pt x="153398" y="0"/>
                  <a:pt x="342621" y="0"/>
                </a:cubicBezTo>
                <a:cubicBezTo>
                  <a:pt x="531843" y="0"/>
                  <a:pt x="685241" y="153398"/>
                  <a:pt x="685241" y="342621"/>
                </a:cubicBezTo>
                <a:cubicBezTo>
                  <a:pt x="685241" y="531843"/>
                  <a:pt x="531843" y="685241"/>
                  <a:pt x="342621" y="685241"/>
                </a:cubicBezTo>
                <a:cubicBezTo>
                  <a:pt x="153398" y="685241"/>
                  <a:pt x="0" y="531843"/>
                  <a:pt x="0" y="342621"/>
                </a:cubicBez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78795" y="2403695"/>
            <a:ext cx="890334" cy="890334"/>
          </a:xfrm>
          <a:custGeom>
            <a:avLst/>
            <a:gdLst/>
            <a:ahLst/>
            <a:cxnLst/>
            <a:rect l="l" t="t" r="r" b="b"/>
            <a:pathLst>
              <a:path w="890334" h="890334">
                <a:moveTo>
                  <a:pt x="0" y="445167"/>
                </a:moveTo>
                <a:cubicBezTo>
                  <a:pt x="0" y="199310"/>
                  <a:pt x="199310" y="0"/>
                  <a:pt x="445167" y="0"/>
                </a:cubicBezTo>
                <a:cubicBezTo>
                  <a:pt x="691024" y="0"/>
                  <a:pt x="890334" y="199310"/>
                  <a:pt x="890334" y="445167"/>
                </a:cubicBezTo>
                <a:cubicBezTo>
                  <a:pt x="890334" y="691024"/>
                  <a:pt x="691024" y="890334"/>
                  <a:pt x="445167" y="890334"/>
                </a:cubicBezTo>
                <a:cubicBezTo>
                  <a:pt x="199310" y="890334"/>
                  <a:pt x="0" y="691024"/>
                  <a:pt x="0" y="445167"/>
                </a:cubicBezTo>
                <a:close/>
              </a:path>
            </a:pathLst>
          </a:custGeom>
          <a:noFill/>
          <a:ln w="1905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75250" y="3294030"/>
            <a:ext cx="2122878" cy="876113"/>
          </a:xfrm>
          <a:custGeom>
            <a:avLst/>
            <a:gdLst/>
            <a:ahLst/>
            <a:cxnLst/>
            <a:rect l="l" t="t" r="r" b="b"/>
            <a:pathLst>
              <a:path w="2122878" h="876113">
                <a:moveTo>
                  <a:pt x="2122878" y="876113"/>
                </a:moveTo>
                <a:lnTo>
                  <a:pt x="2122878" y="438057"/>
                </a:lnTo>
                <a:lnTo>
                  <a:pt x="0" y="438057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355507" y="4272689"/>
            <a:ext cx="685241" cy="685241"/>
          </a:xfrm>
          <a:custGeom>
            <a:avLst/>
            <a:gdLst/>
            <a:ahLst/>
            <a:cxnLst/>
            <a:rect l="l" t="t" r="r" b="b"/>
            <a:pathLst>
              <a:path w="685241" h="685241">
                <a:moveTo>
                  <a:pt x="0" y="342621"/>
                </a:moveTo>
                <a:cubicBezTo>
                  <a:pt x="0" y="153398"/>
                  <a:pt x="153398" y="0"/>
                  <a:pt x="342621" y="0"/>
                </a:cubicBezTo>
                <a:cubicBezTo>
                  <a:pt x="531843" y="0"/>
                  <a:pt x="685241" y="153398"/>
                  <a:pt x="685241" y="342621"/>
                </a:cubicBezTo>
                <a:cubicBezTo>
                  <a:pt x="685241" y="531843"/>
                  <a:pt x="531843" y="685241"/>
                  <a:pt x="342621" y="685241"/>
                </a:cubicBezTo>
                <a:cubicBezTo>
                  <a:pt x="153398" y="685241"/>
                  <a:pt x="0" y="531843"/>
                  <a:pt x="0" y="342621"/>
                </a:cubicBez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252960" y="4170142"/>
            <a:ext cx="890334" cy="890334"/>
          </a:xfrm>
          <a:custGeom>
            <a:avLst/>
            <a:gdLst/>
            <a:ahLst/>
            <a:cxnLst/>
            <a:rect l="l" t="t" r="r" b="b"/>
            <a:pathLst>
              <a:path w="890334" h="890334">
                <a:moveTo>
                  <a:pt x="0" y="445167"/>
                </a:moveTo>
                <a:cubicBezTo>
                  <a:pt x="0" y="199310"/>
                  <a:pt x="199310" y="0"/>
                  <a:pt x="445167" y="0"/>
                </a:cubicBezTo>
                <a:cubicBezTo>
                  <a:pt x="691024" y="0"/>
                  <a:pt x="890334" y="199310"/>
                  <a:pt x="890334" y="445167"/>
                </a:cubicBezTo>
                <a:cubicBezTo>
                  <a:pt x="890334" y="691024"/>
                  <a:pt x="691024" y="890334"/>
                  <a:pt x="445167" y="890334"/>
                </a:cubicBezTo>
                <a:cubicBezTo>
                  <a:pt x="199310" y="890334"/>
                  <a:pt x="0" y="691024"/>
                  <a:pt x="0" y="445167"/>
                </a:cubicBezTo>
                <a:close/>
              </a:path>
            </a:pathLst>
          </a:custGeom>
          <a:noFill/>
          <a:ln w="19050">
            <a:solidFill>
              <a:srgbClr val="E7E6E6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55573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Annual Marketing Strategy and Execution Plan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488633" y="2200944"/>
            <a:ext cx="284861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10000"/>
              </a:lnSpc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Dependencies and risk notes so surprises do not steal the spotlight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488633" y="1745021"/>
            <a:ext cx="2849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Dependencies and Risks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643962" y="2691362"/>
            <a:ext cx="360000" cy="315000"/>
          </a:xfrm>
          <a:custGeom>
            <a:avLst/>
            <a:gdLst/>
            <a:ahLst/>
            <a:cxnLst/>
            <a:rect l="l" t="t" r="r" b="b"/>
            <a:pathLst>
              <a:path w="360000" h="315000">
                <a:moveTo>
                  <a:pt x="174658" y="36773"/>
                </a:moveTo>
                <a:cubicBezTo>
                  <a:pt x="175781" y="34874"/>
                  <a:pt x="177822" y="33749"/>
                  <a:pt x="180000" y="33749"/>
                </a:cubicBezTo>
                <a:cubicBezTo>
                  <a:pt x="182178" y="33749"/>
                  <a:pt x="184219" y="34874"/>
                  <a:pt x="185342" y="36773"/>
                </a:cubicBezTo>
                <a:lnTo>
                  <a:pt x="324770" y="265781"/>
                </a:lnTo>
                <a:cubicBezTo>
                  <a:pt x="325753" y="267397"/>
                  <a:pt x="326246" y="269227"/>
                  <a:pt x="326246" y="271054"/>
                </a:cubicBezTo>
                <a:cubicBezTo>
                  <a:pt x="326246" y="276680"/>
                  <a:pt x="321674" y="281251"/>
                  <a:pt x="316051" y="281251"/>
                </a:cubicBezTo>
                <a:lnTo>
                  <a:pt x="43942" y="281251"/>
                </a:lnTo>
                <a:cubicBezTo>
                  <a:pt x="38318" y="281251"/>
                  <a:pt x="33746" y="276680"/>
                  <a:pt x="33746" y="271054"/>
                </a:cubicBezTo>
                <a:cubicBezTo>
                  <a:pt x="33746" y="269155"/>
                  <a:pt x="34240" y="267328"/>
                  <a:pt x="35222" y="265781"/>
                </a:cubicBezTo>
                <a:lnTo>
                  <a:pt x="174658" y="36773"/>
                </a:lnTo>
                <a:close/>
                <a:moveTo>
                  <a:pt x="145829" y="19196"/>
                </a:moveTo>
                <a:lnTo>
                  <a:pt x="6401" y="248204"/>
                </a:lnTo>
                <a:cubicBezTo>
                  <a:pt x="2182" y="255096"/>
                  <a:pt x="4" y="262971"/>
                  <a:pt x="4" y="271054"/>
                </a:cubicBezTo>
                <a:cubicBezTo>
                  <a:pt x="4" y="295313"/>
                  <a:pt x="19692" y="315000"/>
                  <a:pt x="43949" y="315000"/>
                </a:cubicBezTo>
                <a:lnTo>
                  <a:pt x="316058" y="315000"/>
                </a:lnTo>
                <a:cubicBezTo>
                  <a:pt x="340315" y="315000"/>
                  <a:pt x="360004" y="295313"/>
                  <a:pt x="360004" y="271054"/>
                </a:cubicBezTo>
                <a:cubicBezTo>
                  <a:pt x="360004" y="262968"/>
                  <a:pt x="357754" y="255093"/>
                  <a:pt x="353606" y="248204"/>
                </a:cubicBezTo>
                <a:lnTo>
                  <a:pt x="214178" y="19196"/>
                </a:lnTo>
                <a:cubicBezTo>
                  <a:pt x="206935" y="7314"/>
                  <a:pt x="194000" y="0"/>
                  <a:pt x="180007" y="0"/>
                </a:cubicBezTo>
                <a:cubicBezTo>
                  <a:pt x="166014" y="0"/>
                  <a:pt x="153079" y="7311"/>
                  <a:pt x="145836" y="19196"/>
                </a:cubicBezTo>
                <a:lnTo>
                  <a:pt x="145829" y="19196"/>
                </a:lnTo>
                <a:close/>
                <a:moveTo>
                  <a:pt x="202500" y="236250"/>
                </a:moveTo>
                <a:cubicBezTo>
                  <a:pt x="202500" y="223823"/>
                  <a:pt x="192427" y="213750"/>
                  <a:pt x="180000" y="213750"/>
                </a:cubicBezTo>
                <a:cubicBezTo>
                  <a:pt x="167573" y="213750"/>
                  <a:pt x="157500" y="223823"/>
                  <a:pt x="157500" y="236250"/>
                </a:cubicBezTo>
                <a:cubicBezTo>
                  <a:pt x="157500" y="248677"/>
                  <a:pt x="167573" y="258750"/>
                  <a:pt x="180000" y="258750"/>
                </a:cubicBezTo>
                <a:cubicBezTo>
                  <a:pt x="192427" y="258750"/>
                  <a:pt x="202500" y="248677"/>
                  <a:pt x="202500" y="236250"/>
                </a:cubicBezTo>
                <a:close/>
                <a:moveTo>
                  <a:pt x="196877" y="106876"/>
                </a:moveTo>
                <a:cubicBezTo>
                  <a:pt x="196877" y="97524"/>
                  <a:pt x="189353" y="90002"/>
                  <a:pt x="180004" y="90002"/>
                </a:cubicBezTo>
                <a:cubicBezTo>
                  <a:pt x="170651" y="90002"/>
                  <a:pt x="163130" y="97524"/>
                  <a:pt x="163130" y="106876"/>
                </a:cubicBezTo>
                <a:lnTo>
                  <a:pt x="163130" y="174378"/>
                </a:lnTo>
                <a:cubicBezTo>
                  <a:pt x="163130" y="183730"/>
                  <a:pt x="170654" y="191252"/>
                  <a:pt x="180007" y="191252"/>
                </a:cubicBezTo>
                <a:cubicBezTo>
                  <a:pt x="189360" y="191252"/>
                  <a:pt x="196884" y="183730"/>
                  <a:pt x="196884" y="174378"/>
                </a:cubicBezTo>
                <a:lnTo>
                  <a:pt x="196877" y="106876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365652" y="4433088"/>
            <a:ext cx="2848610" cy="1685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10000"/>
              </a:lnSpc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Governance rhythm: reporting cadence, optimization checkpoints, and review meetings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365652" y="3977165"/>
            <a:ext cx="2849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Governance Rhythm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518127" y="4435309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326250" y="180000"/>
                </a:moveTo>
                <a:cubicBezTo>
                  <a:pt x="326250" y="260773"/>
                  <a:pt x="260773" y="326250"/>
                  <a:pt x="180000" y="326250"/>
                </a:cubicBezTo>
                <a:cubicBezTo>
                  <a:pt x="99227" y="326250"/>
                  <a:pt x="33750" y="260773"/>
                  <a:pt x="33750" y="180000"/>
                </a:cubicBezTo>
                <a:cubicBezTo>
                  <a:pt x="33750" y="99227"/>
                  <a:pt x="99227" y="33750"/>
                  <a:pt x="180000" y="33750"/>
                </a:cubicBezTo>
                <a:cubicBezTo>
                  <a:pt x="260773" y="33750"/>
                  <a:pt x="326250" y="99227"/>
                  <a:pt x="326250" y="180000"/>
                </a:cubicBezTo>
                <a:lnTo>
                  <a:pt x="326250" y="180000"/>
                </a:lnTo>
                <a:close/>
                <a:moveTo>
                  <a:pt x="0" y="180000"/>
                </a:moveTo>
                <a:cubicBezTo>
                  <a:pt x="0" y="279410"/>
                  <a:pt x="80590" y="360000"/>
                  <a:pt x="180000" y="360000"/>
                </a:cubicBezTo>
                <a:cubicBezTo>
                  <a:pt x="279410" y="360000"/>
                  <a:pt x="360000" y="279410"/>
                  <a:pt x="360000" y="180000"/>
                </a:cubicBezTo>
                <a:cubicBezTo>
                  <a:pt x="360000" y="80590"/>
                  <a:pt x="279410" y="0"/>
                  <a:pt x="180000" y="0"/>
                </a:cubicBezTo>
                <a:cubicBezTo>
                  <a:pt x="80590" y="0"/>
                  <a:pt x="0" y="80590"/>
                  <a:pt x="0" y="180000"/>
                </a:cubicBezTo>
                <a:close/>
                <a:moveTo>
                  <a:pt x="163127" y="84377"/>
                </a:moveTo>
                <a:lnTo>
                  <a:pt x="163127" y="180004"/>
                </a:lnTo>
                <a:cubicBezTo>
                  <a:pt x="163127" y="185630"/>
                  <a:pt x="165938" y="190901"/>
                  <a:pt x="170651" y="194065"/>
                </a:cubicBezTo>
                <a:lnTo>
                  <a:pt x="238151" y="239065"/>
                </a:lnTo>
                <a:cubicBezTo>
                  <a:pt x="245883" y="244267"/>
                  <a:pt x="256363" y="242158"/>
                  <a:pt x="261565" y="234353"/>
                </a:cubicBezTo>
                <a:cubicBezTo>
                  <a:pt x="266767" y="226548"/>
                  <a:pt x="264657" y="216140"/>
                  <a:pt x="256853" y="210938"/>
                </a:cubicBezTo>
                <a:lnTo>
                  <a:pt x="196877" y="171000"/>
                </a:lnTo>
                <a:lnTo>
                  <a:pt x="196877" y="84377"/>
                </a:lnTo>
                <a:cubicBezTo>
                  <a:pt x="196877" y="75024"/>
                  <a:pt x="189353" y="67504"/>
                  <a:pt x="180004" y="67504"/>
                </a:cubicBezTo>
                <a:cubicBezTo>
                  <a:pt x="170651" y="67504"/>
                  <a:pt x="163130" y="75028"/>
                  <a:pt x="163130" y="84380"/>
                </a:cubicBezTo>
                <a:lnTo>
                  <a:pt x="163127" y="84377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4185314" y="2200944"/>
            <a:ext cx="284861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10000"/>
              </a:lnSpc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Milestones for creative production, media flighting, and sales enablement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185314" y="1745021"/>
            <a:ext cx="2849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Milestones for Execution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417749" y="2668862"/>
            <a:ext cx="315000" cy="360000"/>
          </a:xfrm>
          <a:custGeom>
            <a:avLst/>
            <a:gdLst/>
            <a:ahLst/>
            <a:cxnLst/>
            <a:rect l="l" t="t" r="r" b="b"/>
            <a:pathLst>
              <a:path w="315000" h="360000">
                <a:moveTo>
                  <a:pt x="33749" y="16877"/>
                </a:moveTo>
                <a:cubicBezTo>
                  <a:pt x="33749" y="7524"/>
                  <a:pt x="26227" y="4"/>
                  <a:pt x="16874" y="4"/>
                </a:cubicBezTo>
                <a:cubicBezTo>
                  <a:pt x="7522" y="4"/>
                  <a:pt x="0" y="7528"/>
                  <a:pt x="0" y="16880"/>
                </a:cubicBezTo>
                <a:lnTo>
                  <a:pt x="0" y="45007"/>
                </a:lnTo>
                <a:lnTo>
                  <a:pt x="0" y="246452"/>
                </a:lnTo>
                <a:lnTo>
                  <a:pt x="0" y="281257"/>
                </a:lnTo>
                <a:lnTo>
                  <a:pt x="0" y="343134"/>
                </a:lnTo>
                <a:cubicBezTo>
                  <a:pt x="0" y="352487"/>
                  <a:pt x="7522" y="360011"/>
                  <a:pt x="16874" y="360011"/>
                </a:cubicBezTo>
                <a:cubicBezTo>
                  <a:pt x="26227" y="360011"/>
                  <a:pt x="33749" y="352487"/>
                  <a:pt x="33749" y="343138"/>
                </a:cubicBezTo>
                <a:lnTo>
                  <a:pt x="33749" y="272826"/>
                </a:lnTo>
                <a:lnTo>
                  <a:pt x="90210" y="258692"/>
                </a:lnTo>
                <a:cubicBezTo>
                  <a:pt x="119108" y="251449"/>
                  <a:pt x="149694" y="254826"/>
                  <a:pt x="176343" y="268114"/>
                </a:cubicBezTo>
                <a:cubicBezTo>
                  <a:pt x="207421" y="283651"/>
                  <a:pt x="243492" y="285552"/>
                  <a:pt x="275975" y="273315"/>
                </a:cubicBezTo>
                <a:lnTo>
                  <a:pt x="300374" y="264175"/>
                </a:lnTo>
                <a:cubicBezTo>
                  <a:pt x="309163" y="260870"/>
                  <a:pt x="315000" y="252504"/>
                  <a:pt x="315000" y="243083"/>
                </a:cubicBezTo>
                <a:lnTo>
                  <a:pt x="315000" y="46418"/>
                </a:lnTo>
                <a:cubicBezTo>
                  <a:pt x="315000" y="30247"/>
                  <a:pt x="297984" y="19699"/>
                  <a:pt x="283500" y="26942"/>
                </a:cubicBezTo>
                <a:lnTo>
                  <a:pt x="276749" y="30316"/>
                </a:lnTo>
                <a:cubicBezTo>
                  <a:pt x="244194" y="46627"/>
                  <a:pt x="205874" y="46627"/>
                  <a:pt x="173319" y="30316"/>
                </a:cubicBezTo>
                <a:cubicBezTo>
                  <a:pt x="148639" y="17939"/>
                  <a:pt x="120305" y="14846"/>
                  <a:pt x="93514" y="21528"/>
                </a:cubicBezTo>
                <a:lnTo>
                  <a:pt x="33749" y="36576"/>
                </a:lnTo>
                <a:lnTo>
                  <a:pt x="33749" y="16877"/>
                </a:lnTo>
                <a:close/>
                <a:moveTo>
                  <a:pt x="33749" y="71366"/>
                </a:moveTo>
                <a:lnTo>
                  <a:pt x="101669" y="54349"/>
                </a:lnTo>
                <a:cubicBezTo>
                  <a:pt x="120654" y="49637"/>
                  <a:pt x="140692" y="51818"/>
                  <a:pt x="158199" y="60538"/>
                </a:cubicBezTo>
                <a:cubicBezTo>
                  <a:pt x="196799" y="79805"/>
                  <a:pt x="241662" y="81421"/>
                  <a:pt x="281248" y="65318"/>
                </a:cubicBezTo>
                <a:lnTo>
                  <a:pt x="281248" y="235336"/>
                </a:lnTo>
                <a:lnTo>
                  <a:pt x="264093" y="241733"/>
                </a:lnTo>
                <a:cubicBezTo>
                  <a:pt x="240399" y="250592"/>
                  <a:pt x="214030" y="249257"/>
                  <a:pt x="191391" y="237935"/>
                </a:cubicBezTo>
                <a:cubicBezTo>
                  <a:pt x="157500" y="220990"/>
                  <a:pt x="118758" y="216770"/>
                  <a:pt x="81985" y="225911"/>
                </a:cubicBezTo>
                <a:lnTo>
                  <a:pt x="33749" y="238003"/>
                </a:lnTo>
                <a:lnTo>
                  <a:pt x="33749" y="71366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2128361" y="4433088"/>
            <a:ext cx="2848610" cy="1685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10000"/>
              </a:lnSpc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1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Quarter-by-quarter launch schedule with campaign themes and key deliverables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2128361" y="3977165"/>
            <a:ext cx="2849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Quarter-by-Quarter Launch Schedule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303336" y="4435309"/>
            <a:ext cx="315000" cy="360000"/>
          </a:xfrm>
          <a:custGeom>
            <a:avLst/>
            <a:gdLst/>
            <a:ahLst/>
            <a:cxnLst/>
            <a:rect l="l" t="t" r="r" b="b"/>
            <a:pathLst>
              <a:path w="315000" h="360000">
                <a:moveTo>
                  <a:pt x="106876" y="16877"/>
                </a:moveTo>
                <a:cubicBezTo>
                  <a:pt x="106876" y="7524"/>
                  <a:pt x="99354" y="4"/>
                  <a:pt x="90002" y="4"/>
                </a:cubicBezTo>
                <a:cubicBezTo>
                  <a:pt x="80649" y="4"/>
                  <a:pt x="73127" y="7528"/>
                  <a:pt x="73127" y="16880"/>
                </a:cubicBezTo>
                <a:lnTo>
                  <a:pt x="73127" y="45007"/>
                </a:lnTo>
                <a:lnTo>
                  <a:pt x="45001" y="45007"/>
                </a:lnTo>
                <a:cubicBezTo>
                  <a:pt x="20182" y="45007"/>
                  <a:pt x="0" y="65185"/>
                  <a:pt x="0" y="90007"/>
                </a:cubicBezTo>
                <a:lnTo>
                  <a:pt x="0" y="101257"/>
                </a:lnTo>
                <a:lnTo>
                  <a:pt x="0" y="135007"/>
                </a:lnTo>
                <a:lnTo>
                  <a:pt x="0" y="315007"/>
                </a:lnTo>
                <a:cubicBezTo>
                  <a:pt x="0" y="339829"/>
                  <a:pt x="20179" y="360007"/>
                  <a:pt x="45001" y="360007"/>
                </a:cubicBezTo>
                <a:lnTo>
                  <a:pt x="270002" y="360007"/>
                </a:lnTo>
                <a:cubicBezTo>
                  <a:pt x="294821" y="360007"/>
                  <a:pt x="315003" y="339829"/>
                  <a:pt x="315003" y="315007"/>
                </a:cubicBezTo>
                <a:lnTo>
                  <a:pt x="315003" y="135007"/>
                </a:lnTo>
                <a:lnTo>
                  <a:pt x="315003" y="101257"/>
                </a:lnTo>
                <a:lnTo>
                  <a:pt x="315003" y="90007"/>
                </a:lnTo>
                <a:cubicBezTo>
                  <a:pt x="315003" y="65185"/>
                  <a:pt x="294824" y="45007"/>
                  <a:pt x="270002" y="45007"/>
                </a:cubicBezTo>
                <a:lnTo>
                  <a:pt x="241876" y="45007"/>
                </a:lnTo>
                <a:lnTo>
                  <a:pt x="241876" y="16884"/>
                </a:lnTo>
                <a:cubicBezTo>
                  <a:pt x="241876" y="7531"/>
                  <a:pt x="234354" y="11"/>
                  <a:pt x="225001" y="11"/>
                </a:cubicBezTo>
                <a:cubicBezTo>
                  <a:pt x="215649" y="11"/>
                  <a:pt x="208127" y="7535"/>
                  <a:pt x="208127" y="16888"/>
                </a:cubicBezTo>
                <a:lnTo>
                  <a:pt x="208127" y="45014"/>
                </a:lnTo>
                <a:lnTo>
                  <a:pt x="106876" y="45014"/>
                </a:lnTo>
                <a:lnTo>
                  <a:pt x="106876" y="16877"/>
                </a:lnTo>
                <a:close/>
                <a:moveTo>
                  <a:pt x="33749" y="135000"/>
                </a:moveTo>
                <a:lnTo>
                  <a:pt x="281248" y="135000"/>
                </a:lnTo>
                <a:lnTo>
                  <a:pt x="281248" y="315000"/>
                </a:lnTo>
                <a:cubicBezTo>
                  <a:pt x="281248" y="321188"/>
                  <a:pt x="276186" y="326250"/>
                  <a:pt x="269999" y="326250"/>
                </a:cubicBezTo>
                <a:lnTo>
                  <a:pt x="44998" y="326250"/>
                </a:lnTo>
                <a:cubicBezTo>
                  <a:pt x="38811" y="326250"/>
                  <a:pt x="33749" y="321188"/>
                  <a:pt x="33749" y="315000"/>
                </a:cubicBezTo>
                <a:lnTo>
                  <a:pt x="33749" y="13500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852637" y="722489"/>
            <a:ext cx="10517936" cy="783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Execution Roadmap &amp; Campaign Calendar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2026-09-09T16:15:32Z</dcterms:created>
  <dcterms:modified xsi:type="dcterms:W3CDTF">2026-09-09T16:15:32Z</dcterms:modified>
</cp:coreProperties>
</file>