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Domine" pitchFamily="2" charset="0"/>
      <p:bold r:id="rId17"/>
    </p:embeddedFont>
    <p:embeddedFont>
      <p:font typeface="Hind" pitchFamily="2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
    <Relationship Id="rId1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9148f05e31a05a679647d81c886c745ef15b7f51.jpg"/><Relationship Id="rId2" Type="http://schemas.openxmlformats.org/officeDocument/2006/relationships/image" Target="../media/a5aff9aedc640f50cc7ed0e22d1cd0bafd4ce188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7647d1e7461d9c7bfa49abc0857321a5f1e23ce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551edb0953b59099fa33caeee06e32783f6749ba.png"/><Relationship Id="rId4" Type="http://schemas.openxmlformats.org/officeDocument/2006/relationships/image" Target="../media/551edb0953b59099fa33caeee06e32783f6749ba.png"/><Relationship Id="rId5" Type="http://schemas.openxmlformats.org/officeDocument/2006/relationships/image" Target="../media/e35340c712fcede1facc78bf4cdaef52d5faf5bd.png"/><Relationship Id="rId6" Type="http://schemas.openxmlformats.org/officeDocument/2006/relationships/image" Target="../media/551edb0953b59099fa33caeee06e32783f6749b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551edb0953b59099fa33caeee06e32783f6749ba.png"/><Relationship Id="rId4" Type="http://schemas.openxmlformats.org/officeDocument/2006/relationships/image" Target="../media/551edb0953b59099fa33caeee06e32783f6749ba.png"/><Relationship Id="rId5" Type="http://schemas.openxmlformats.org/officeDocument/2006/relationships/image" Target="../media/e35340c712fcede1facc78bf4cdaef52d5faf5bd.png"/><Relationship Id="rId6" Type="http://schemas.openxmlformats.org/officeDocument/2006/relationships/image" Target="../media/551edb0953b59099fa33caeee06e32783f6749ba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123067e4da198486d15bc26237b062047f59475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94010bb90205b92970bd25ca5a1f8cb251d3d122.png"/><Relationship Id="rId4" Type="http://schemas.openxmlformats.org/officeDocument/2006/relationships/image" Target="../media/d2a643e29f801fdc3e427b55d71f2634da0746a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0997" y="1171471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80996" y="2543129"/>
            <a:ext cx="7559040" cy="254044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Comprehensive Analysis of a Pivotal Historical Epoch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380996" y="5290419"/>
            <a:ext cx="751205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Exploring Context, Events, Key Figures, Outcomes, and Lasting Legacy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718505" y="660760"/>
            <a:ext cx="3473495" cy="5530128"/>
          </a:xfrm>
          <a:prstGeom prst="rect">
            <a:avLst/>
          </a:prstGeom>
          <a:blipFill>
            <a:blip r:embed="rId1"/>
            <a:srcRect/>
            <a:stretch>
              <a:fillRect l="0" r="0" t="-5831" b="-583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710568" y="660761"/>
            <a:ext cx="9525" cy="5536479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80997" y="6471617"/>
            <a:ext cx="559054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0896539" y="1241351"/>
            <a:ext cx="914400" cy="4955889"/>
          </a:xfrm>
          <a:prstGeom prst="rect">
            <a:avLst/>
          </a:prstGeom>
          <a:solidFill>
            <a:srgbClr val="1B1A1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0997" y="696990"/>
            <a:ext cx="11470582" cy="521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Table of Contents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80997" y="1569712"/>
            <a:ext cx="10159944" cy="4348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Historical Event or Epoch Title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Historical Context &amp; Setting the Stage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Chronological Timeline of Lead-Up Events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Key Historical Figures &amp; Actors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Turning Points &amp; Critical Events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Primary Source Analysis &amp; Archival Artifacts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Cause &amp; Effect: Immediate Outcomes vs Long-Te…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Historiography, Legacy &amp; Q&amp;A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099750" y="1569712"/>
            <a:ext cx="533378" cy="4348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03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04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05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06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07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08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09</a:t>
            </a:r>
            <a:endParaRPr lang="en-US" sz="2000" dirty="0"/>
          </a:p>
          <a:p>
            <a:pPr algn="l" marL="0" indent="0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80997" y="6494090"/>
            <a:ext cx="6413500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456670" y="6480625"/>
            <a:ext cx="36696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0" y="1241062"/>
            <a:ext cx="12252960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020997" y="2273451"/>
            <a:ext cx="9525" cy="3923789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814983" y="2273451"/>
            <a:ext cx="9525" cy="3923789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2265513"/>
            <a:ext cx="8712155" cy="9525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708702" y="654411"/>
            <a:ext cx="9525" cy="5541264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712155" y="660761"/>
            <a:ext cx="3479782" cy="5536479"/>
          </a:xfrm>
          <a:custGeom>
            <a:avLst/>
            <a:gdLst/>
            <a:ahLst/>
            <a:cxnLst/>
            <a:rect l="l" t="t" r="r" b="b"/>
            <a:pathLst>
              <a:path w="3479782" h="5536479">
                <a:moveTo>
                  <a:pt x="1739891" y="2768240"/>
                </a:moveTo>
                <a:lnTo>
                  <a:pt x="0" y="2768240"/>
                </a:lnTo>
                <a:lnTo>
                  <a:pt x="0" y="0"/>
                </a:lnTo>
                <a:cubicBezTo>
                  <a:pt x="960907" y="0"/>
                  <a:pt x="1739891" y="1239396"/>
                  <a:pt x="1739891" y="2768240"/>
                </a:cubicBezTo>
                <a:close/>
                <a:moveTo>
                  <a:pt x="3479782" y="2768240"/>
                </a:moveTo>
                <a:lnTo>
                  <a:pt x="3479782" y="0"/>
                </a:lnTo>
                <a:cubicBezTo>
                  <a:pt x="2518875" y="0"/>
                  <a:pt x="1739891" y="1239396"/>
                  <a:pt x="1739891" y="2768240"/>
                </a:cubicBezTo>
                <a:lnTo>
                  <a:pt x="3479782" y="2768240"/>
                </a:lnTo>
                <a:close/>
                <a:moveTo>
                  <a:pt x="1739891" y="5536479"/>
                </a:moveTo>
                <a:lnTo>
                  <a:pt x="0" y="5536479"/>
                </a:lnTo>
                <a:lnTo>
                  <a:pt x="0" y="2768240"/>
                </a:lnTo>
                <a:cubicBezTo>
                  <a:pt x="960907" y="2768240"/>
                  <a:pt x="1739891" y="4007636"/>
                  <a:pt x="1739891" y="5536479"/>
                </a:cubicBezTo>
                <a:close/>
                <a:moveTo>
                  <a:pt x="1739891" y="5536479"/>
                </a:moveTo>
                <a:lnTo>
                  <a:pt x="3479782" y="5536479"/>
                </a:lnTo>
                <a:lnTo>
                  <a:pt x="3479782" y="2768240"/>
                </a:lnTo>
                <a:cubicBezTo>
                  <a:pt x="2518875" y="2768240"/>
                  <a:pt x="1739891" y="4007636"/>
                  <a:pt x="1739891" y="5536479"/>
                </a:cubicBezTo>
                <a:close/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0998" y="1041710"/>
            <a:ext cx="8040138" cy="969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Historical Event or Epoch Title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99858" y="2527418"/>
            <a:ext cx="264033" cy="301752"/>
          </a:xfrm>
          <a:custGeom>
            <a:avLst/>
            <a:gdLst/>
            <a:ahLst/>
            <a:cxnLst/>
            <a:rect l="l" t="t" r="r" b="b"/>
            <a:pathLst>
              <a:path w="264033" h="301752">
                <a:moveTo>
                  <a:pt x="0" y="51865"/>
                </a:moveTo>
                <a:cubicBezTo>
                  <a:pt x="0" y="23223"/>
                  <a:pt x="23222" y="3"/>
                  <a:pt x="51864" y="3"/>
                </a:cubicBezTo>
                <a:lnTo>
                  <a:pt x="231029" y="3"/>
                </a:lnTo>
                <a:cubicBezTo>
                  <a:pt x="249239" y="3"/>
                  <a:pt x="264033" y="14795"/>
                  <a:pt x="264033" y="33009"/>
                </a:cubicBezTo>
                <a:lnTo>
                  <a:pt x="264033" y="202744"/>
                </a:lnTo>
                <a:cubicBezTo>
                  <a:pt x="264033" y="215885"/>
                  <a:pt x="256313" y="227262"/>
                  <a:pt x="245173" y="232566"/>
                </a:cubicBezTo>
                <a:lnTo>
                  <a:pt x="245173" y="273469"/>
                </a:lnTo>
                <a:lnTo>
                  <a:pt x="249889" y="273469"/>
                </a:lnTo>
                <a:cubicBezTo>
                  <a:pt x="257728" y="273469"/>
                  <a:pt x="264033" y="279775"/>
                  <a:pt x="264033" y="287615"/>
                </a:cubicBezTo>
                <a:cubicBezTo>
                  <a:pt x="264033" y="295454"/>
                  <a:pt x="257728" y="301761"/>
                  <a:pt x="249889" y="301761"/>
                </a:cubicBezTo>
                <a:lnTo>
                  <a:pt x="47148" y="301761"/>
                </a:lnTo>
                <a:cubicBezTo>
                  <a:pt x="21099" y="301761"/>
                  <a:pt x="0" y="280663"/>
                  <a:pt x="0" y="254612"/>
                </a:cubicBezTo>
                <a:cubicBezTo>
                  <a:pt x="0" y="253022"/>
                  <a:pt x="58" y="251429"/>
                  <a:pt x="235" y="249899"/>
                </a:cubicBezTo>
                <a:lnTo>
                  <a:pt x="0" y="249899"/>
                </a:lnTo>
                <a:lnTo>
                  <a:pt x="0" y="51865"/>
                </a:lnTo>
                <a:close/>
                <a:moveTo>
                  <a:pt x="47148" y="235744"/>
                </a:moveTo>
                <a:cubicBezTo>
                  <a:pt x="36716" y="235744"/>
                  <a:pt x="28288" y="244172"/>
                  <a:pt x="28288" y="254603"/>
                </a:cubicBezTo>
                <a:cubicBezTo>
                  <a:pt x="28288" y="265035"/>
                  <a:pt x="36716" y="273463"/>
                  <a:pt x="47148" y="273463"/>
                </a:cubicBezTo>
                <a:lnTo>
                  <a:pt x="216885" y="273463"/>
                </a:lnTo>
                <a:lnTo>
                  <a:pt x="216885" y="235744"/>
                </a:lnTo>
                <a:lnTo>
                  <a:pt x="47148" y="235744"/>
                </a:lnTo>
                <a:close/>
                <a:moveTo>
                  <a:pt x="28288" y="211404"/>
                </a:moveTo>
                <a:cubicBezTo>
                  <a:pt x="34063" y="208870"/>
                  <a:pt x="40429" y="207455"/>
                  <a:pt x="47148" y="207455"/>
                </a:cubicBezTo>
                <a:lnTo>
                  <a:pt x="231029" y="207455"/>
                </a:lnTo>
                <a:cubicBezTo>
                  <a:pt x="233622" y="207455"/>
                  <a:pt x="235745" y="205333"/>
                  <a:pt x="235745" y="202741"/>
                </a:cubicBezTo>
                <a:lnTo>
                  <a:pt x="235745" y="33006"/>
                </a:lnTo>
                <a:cubicBezTo>
                  <a:pt x="235745" y="30414"/>
                  <a:pt x="233622" y="28292"/>
                  <a:pt x="231029" y="28292"/>
                </a:cubicBezTo>
                <a:lnTo>
                  <a:pt x="51864" y="28292"/>
                </a:lnTo>
                <a:cubicBezTo>
                  <a:pt x="38839" y="28292"/>
                  <a:pt x="28288" y="38842"/>
                  <a:pt x="28288" y="51868"/>
                </a:cubicBezTo>
                <a:lnTo>
                  <a:pt x="28288" y="211404"/>
                </a:lnTo>
                <a:close/>
                <a:moveTo>
                  <a:pt x="89584" y="66008"/>
                </a:moveTo>
                <a:lnTo>
                  <a:pt x="193312" y="66008"/>
                </a:lnTo>
                <a:cubicBezTo>
                  <a:pt x="201151" y="66008"/>
                  <a:pt x="207456" y="72315"/>
                  <a:pt x="207456" y="80154"/>
                </a:cubicBezTo>
                <a:cubicBezTo>
                  <a:pt x="207456" y="87994"/>
                  <a:pt x="201151" y="94301"/>
                  <a:pt x="193312" y="94301"/>
                </a:cubicBezTo>
                <a:lnTo>
                  <a:pt x="89584" y="94301"/>
                </a:lnTo>
                <a:cubicBezTo>
                  <a:pt x="81745" y="94301"/>
                  <a:pt x="75440" y="87994"/>
                  <a:pt x="75440" y="80157"/>
                </a:cubicBezTo>
                <a:cubicBezTo>
                  <a:pt x="75440" y="72318"/>
                  <a:pt x="81745" y="66014"/>
                  <a:pt x="89584" y="66014"/>
                </a:cubicBezTo>
                <a:lnTo>
                  <a:pt x="89584" y="66008"/>
                </a:lnTo>
                <a:close/>
                <a:moveTo>
                  <a:pt x="89584" y="113157"/>
                </a:moveTo>
                <a:lnTo>
                  <a:pt x="193312" y="113157"/>
                </a:lnTo>
                <a:cubicBezTo>
                  <a:pt x="201151" y="113157"/>
                  <a:pt x="207456" y="119464"/>
                  <a:pt x="207456" y="127303"/>
                </a:cubicBezTo>
                <a:cubicBezTo>
                  <a:pt x="207456" y="135143"/>
                  <a:pt x="201151" y="141449"/>
                  <a:pt x="193312" y="141449"/>
                </a:cubicBezTo>
                <a:lnTo>
                  <a:pt x="89584" y="141449"/>
                </a:lnTo>
                <a:cubicBezTo>
                  <a:pt x="81745" y="141449"/>
                  <a:pt x="75440" y="135143"/>
                  <a:pt x="75440" y="127306"/>
                </a:cubicBezTo>
                <a:cubicBezTo>
                  <a:pt x="75440" y="119467"/>
                  <a:pt x="81745" y="113163"/>
                  <a:pt x="89584" y="113163"/>
                </a:cubicBezTo>
                <a:lnTo>
                  <a:pt x="89584" y="113157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173283" y="2527418"/>
            <a:ext cx="301752" cy="301752"/>
          </a:xfrm>
          <a:custGeom>
            <a:avLst/>
            <a:gdLst/>
            <a:ahLst/>
            <a:cxnLst/>
            <a:rect l="l" t="t" r="r" b="b"/>
            <a:pathLst>
              <a:path w="301752" h="301752">
                <a:moveTo>
                  <a:pt x="273463" y="150876"/>
                </a:moveTo>
                <a:cubicBezTo>
                  <a:pt x="273463" y="83172"/>
                  <a:pt x="218580" y="28289"/>
                  <a:pt x="150876" y="28289"/>
                </a:cubicBezTo>
                <a:cubicBezTo>
                  <a:pt x="83172" y="28289"/>
                  <a:pt x="28289" y="83172"/>
                  <a:pt x="28289" y="150876"/>
                </a:cubicBezTo>
                <a:cubicBezTo>
                  <a:pt x="28289" y="218580"/>
                  <a:pt x="83172" y="273463"/>
                  <a:pt x="150876" y="273463"/>
                </a:cubicBezTo>
                <a:cubicBezTo>
                  <a:pt x="218580" y="273463"/>
                  <a:pt x="273463" y="218580"/>
                  <a:pt x="273463" y="150876"/>
                </a:cubicBezTo>
                <a:lnTo>
                  <a:pt x="273463" y="150876"/>
                </a:lnTo>
                <a:close/>
                <a:moveTo>
                  <a:pt x="0" y="150876"/>
                </a:moveTo>
                <a:cubicBezTo>
                  <a:pt x="0" y="67550"/>
                  <a:pt x="67550" y="0"/>
                  <a:pt x="150876" y="0"/>
                </a:cubicBezTo>
                <a:cubicBezTo>
                  <a:pt x="234202" y="0"/>
                  <a:pt x="301752" y="67550"/>
                  <a:pt x="301752" y="150876"/>
                </a:cubicBezTo>
                <a:cubicBezTo>
                  <a:pt x="301752" y="234202"/>
                  <a:pt x="234202" y="301752"/>
                  <a:pt x="150876" y="301752"/>
                </a:cubicBezTo>
                <a:cubicBezTo>
                  <a:pt x="67550" y="301752"/>
                  <a:pt x="0" y="234202"/>
                  <a:pt x="0" y="150876"/>
                </a:cubicBezTo>
                <a:close/>
                <a:moveTo>
                  <a:pt x="180755" y="191600"/>
                </a:moveTo>
                <a:lnTo>
                  <a:pt x="95710" y="224310"/>
                </a:lnTo>
                <a:cubicBezTo>
                  <a:pt x="84276" y="228731"/>
                  <a:pt x="73018" y="217473"/>
                  <a:pt x="77439" y="206039"/>
                </a:cubicBezTo>
                <a:lnTo>
                  <a:pt x="110149" y="120994"/>
                </a:lnTo>
                <a:cubicBezTo>
                  <a:pt x="112095" y="115984"/>
                  <a:pt x="115984" y="112095"/>
                  <a:pt x="120994" y="110149"/>
                </a:cubicBezTo>
                <a:lnTo>
                  <a:pt x="206039" y="77439"/>
                </a:lnTo>
                <a:cubicBezTo>
                  <a:pt x="217473" y="73018"/>
                  <a:pt x="228731" y="84276"/>
                  <a:pt x="224310" y="95710"/>
                </a:cubicBezTo>
                <a:lnTo>
                  <a:pt x="191600" y="180755"/>
                </a:lnTo>
                <a:cubicBezTo>
                  <a:pt x="189714" y="185765"/>
                  <a:pt x="185765" y="189654"/>
                  <a:pt x="180755" y="191600"/>
                </a:cubicBezTo>
                <a:close/>
                <a:moveTo>
                  <a:pt x="169736" y="150876"/>
                </a:moveTo>
                <a:cubicBezTo>
                  <a:pt x="169736" y="140460"/>
                  <a:pt x="161292" y="132017"/>
                  <a:pt x="150876" y="132017"/>
                </a:cubicBezTo>
                <a:cubicBezTo>
                  <a:pt x="140460" y="132017"/>
                  <a:pt x="132017" y="140460"/>
                  <a:pt x="132017" y="150876"/>
                </a:cubicBezTo>
                <a:cubicBezTo>
                  <a:pt x="132017" y="161292"/>
                  <a:pt x="140460" y="169736"/>
                  <a:pt x="150876" y="169736"/>
                </a:cubicBezTo>
                <a:cubicBezTo>
                  <a:pt x="161292" y="169736"/>
                  <a:pt x="169736" y="161292"/>
                  <a:pt x="169736" y="150876"/>
                </a:cubicBez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050368" y="2527418"/>
            <a:ext cx="264033" cy="301752"/>
          </a:xfrm>
          <a:custGeom>
            <a:avLst/>
            <a:gdLst/>
            <a:ahLst/>
            <a:cxnLst/>
            <a:rect l="l" t="t" r="r" b="b"/>
            <a:pathLst>
              <a:path w="264033" h="301752">
                <a:moveTo>
                  <a:pt x="89584" y="14146"/>
                </a:moveTo>
                <a:cubicBezTo>
                  <a:pt x="89584" y="6307"/>
                  <a:pt x="83279" y="3"/>
                  <a:pt x="75440" y="3"/>
                </a:cubicBezTo>
                <a:cubicBezTo>
                  <a:pt x="67600" y="3"/>
                  <a:pt x="61295" y="6310"/>
                  <a:pt x="61295" y="14149"/>
                </a:cubicBezTo>
                <a:lnTo>
                  <a:pt x="61295" y="37725"/>
                </a:lnTo>
                <a:lnTo>
                  <a:pt x="37720" y="37725"/>
                </a:lnTo>
                <a:cubicBezTo>
                  <a:pt x="16917" y="37725"/>
                  <a:pt x="0" y="54638"/>
                  <a:pt x="0" y="75444"/>
                </a:cubicBezTo>
                <a:lnTo>
                  <a:pt x="0" y="84874"/>
                </a:lnTo>
                <a:lnTo>
                  <a:pt x="0" y="113163"/>
                </a:lnTo>
                <a:lnTo>
                  <a:pt x="0" y="264039"/>
                </a:lnTo>
                <a:cubicBezTo>
                  <a:pt x="0" y="284845"/>
                  <a:pt x="16914" y="301758"/>
                  <a:pt x="37720" y="301758"/>
                </a:cubicBezTo>
                <a:lnTo>
                  <a:pt x="226316" y="301758"/>
                </a:lnTo>
                <a:cubicBezTo>
                  <a:pt x="247119" y="301758"/>
                  <a:pt x="264036" y="284845"/>
                  <a:pt x="264036" y="264039"/>
                </a:cubicBezTo>
                <a:lnTo>
                  <a:pt x="264036" y="113163"/>
                </a:lnTo>
                <a:lnTo>
                  <a:pt x="264036" y="84874"/>
                </a:lnTo>
                <a:lnTo>
                  <a:pt x="264036" y="75444"/>
                </a:lnTo>
                <a:cubicBezTo>
                  <a:pt x="264036" y="54638"/>
                  <a:pt x="247122" y="37725"/>
                  <a:pt x="226316" y="37725"/>
                </a:cubicBezTo>
                <a:lnTo>
                  <a:pt x="202740" y="37725"/>
                </a:lnTo>
                <a:lnTo>
                  <a:pt x="202740" y="14152"/>
                </a:lnTo>
                <a:cubicBezTo>
                  <a:pt x="202740" y="6313"/>
                  <a:pt x="196435" y="9"/>
                  <a:pt x="188596" y="9"/>
                </a:cubicBezTo>
                <a:cubicBezTo>
                  <a:pt x="180757" y="9"/>
                  <a:pt x="174452" y="6316"/>
                  <a:pt x="174452" y="14155"/>
                </a:cubicBezTo>
                <a:lnTo>
                  <a:pt x="174452" y="37731"/>
                </a:lnTo>
                <a:lnTo>
                  <a:pt x="89584" y="37731"/>
                </a:lnTo>
                <a:lnTo>
                  <a:pt x="89584" y="14146"/>
                </a:lnTo>
                <a:close/>
                <a:moveTo>
                  <a:pt x="28288" y="113157"/>
                </a:moveTo>
                <a:lnTo>
                  <a:pt x="235742" y="113157"/>
                </a:lnTo>
                <a:lnTo>
                  <a:pt x="235742" y="264033"/>
                </a:lnTo>
                <a:cubicBezTo>
                  <a:pt x="235742" y="269220"/>
                  <a:pt x="231499" y="273463"/>
                  <a:pt x="226313" y="273463"/>
                </a:cubicBezTo>
                <a:lnTo>
                  <a:pt x="37717" y="273463"/>
                </a:lnTo>
                <a:cubicBezTo>
                  <a:pt x="32531" y="273463"/>
                  <a:pt x="28288" y="269220"/>
                  <a:pt x="28288" y="264033"/>
                </a:cubicBezTo>
                <a:lnTo>
                  <a:pt x="28288" y="113157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80999" y="2967586"/>
            <a:ext cx="2483222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1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Epoch or Event Name as Lecture Focus</a:t>
            </a:r>
            <a:endParaRPr lang="en-US" sz="1129" dirty="0"/>
          </a:p>
        </p:txBody>
      </p:sp>
      <p:sp>
        <p:nvSpPr>
          <p:cNvPr id="16" name="Text 14"/>
          <p:cNvSpPr/>
          <p:nvPr/>
        </p:nvSpPr>
        <p:spPr>
          <a:xfrm>
            <a:off x="380999" y="3393621"/>
            <a:ext cx="248285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Epoch or event name presented as a clear lecture focus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173284" y="2967586"/>
            <a:ext cx="2483222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1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Subtitle with Theme and Scope</a:t>
            </a:r>
            <a:endParaRPr lang="en-US" sz="1129" dirty="0"/>
          </a:p>
        </p:txBody>
      </p:sp>
      <p:sp>
        <p:nvSpPr>
          <p:cNvPr id="18" name="Text 16"/>
          <p:cNvSpPr/>
          <p:nvPr/>
        </p:nvSpPr>
        <p:spPr>
          <a:xfrm>
            <a:off x="3173284" y="3393621"/>
            <a:ext cx="248285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Subtitle specifying the theme, scope, and key question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031509" y="2967586"/>
            <a:ext cx="2483222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41"/>
              </a:spcBef>
              <a:buNone/>
            </a:pPr>
            <a:r>
              <a:rPr lang="en-US" sz="1129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Presenter Details and Date</a:t>
            </a:r>
            <a:endParaRPr lang="en-US" sz="1129" dirty="0"/>
          </a:p>
        </p:txBody>
      </p:sp>
      <p:sp>
        <p:nvSpPr>
          <p:cNvPr id="20" name="Text 18"/>
          <p:cNvSpPr/>
          <p:nvPr/>
        </p:nvSpPr>
        <p:spPr>
          <a:xfrm>
            <a:off x="6031509" y="3393621"/>
            <a:ext cx="248285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Presenter and institution name plus lecture date or session timeframe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60761"/>
            <a:ext cx="3479782" cy="5536479"/>
          </a:xfrm>
          <a:custGeom>
            <a:avLst/>
            <a:gdLst/>
            <a:ahLst/>
            <a:cxnLst/>
            <a:rect l="l" t="t" r="r" b="b"/>
            <a:pathLst>
              <a:path w="3479782" h="5536479">
                <a:moveTo>
                  <a:pt x="1739891" y="2768240"/>
                </a:moveTo>
                <a:lnTo>
                  <a:pt x="0" y="2768240"/>
                </a:lnTo>
                <a:lnTo>
                  <a:pt x="0" y="0"/>
                </a:lnTo>
                <a:cubicBezTo>
                  <a:pt x="960907" y="0"/>
                  <a:pt x="1739891" y="1239396"/>
                  <a:pt x="1739891" y="2768240"/>
                </a:cubicBezTo>
                <a:close/>
                <a:moveTo>
                  <a:pt x="3479782" y="2768240"/>
                </a:moveTo>
                <a:lnTo>
                  <a:pt x="3479782" y="0"/>
                </a:lnTo>
                <a:cubicBezTo>
                  <a:pt x="2518875" y="0"/>
                  <a:pt x="1739891" y="1239396"/>
                  <a:pt x="1739891" y="2768240"/>
                </a:cubicBezTo>
                <a:lnTo>
                  <a:pt x="3479782" y="2768240"/>
                </a:lnTo>
                <a:close/>
                <a:moveTo>
                  <a:pt x="1739891" y="5536479"/>
                </a:moveTo>
                <a:lnTo>
                  <a:pt x="0" y="5536479"/>
                </a:lnTo>
                <a:lnTo>
                  <a:pt x="0" y="2768240"/>
                </a:lnTo>
                <a:cubicBezTo>
                  <a:pt x="960907" y="2768240"/>
                  <a:pt x="1739891" y="4007636"/>
                  <a:pt x="1739891" y="5536479"/>
                </a:cubicBezTo>
                <a:close/>
                <a:moveTo>
                  <a:pt x="1739891" y="5536479"/>
                </a:moveTo>
                <a:lnTo>
                  <a:pt x="3479782" y="5536479"/>
                </a:lnTo>
                <a:lnTo>
                  <a:pt x="3479782" y="2768240"/>
                </a:lnTo>
                <a:cubicBezTo>
                  <a:pt x="2518875" y="2768240"/>
                  <a:pt x="1739891" y="4007636"/>
                  <a:pt x="1739891" y="5536479"/>
                </a:cubicBezTo>
                <a:close/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78586" y="2273451"/>
            <a:ext cx="9525" cy="3923789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281325" y="2273451"/>
            <a:ext cx="9525" cy="3923789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481783" y="2265513"/>
            <a:ext cx="8712155" cy="9525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74538" y="654411"/>
            <a:ext cx="9525" cy="5541264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62781" y="1041710"/>
            <a:ext cx="8040138" cy="969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Historical Context &amp; Setting the Stage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503015" y="3393621"/>
            <a:ext cx="248285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Economic environment covering trade patterns, resource access, taxation, and fiscal stability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503015" y="2967586"/>
            <a:ext cx="248666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Economic Environment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503014" y="2565137"/>
            <a:ext cx="301752" cy="226314"/>
          </a:xfrm>
          <a:custGeom>
            <a:avLst/>
            <a:gdLst/>
            <a:ahLst/>
            <a:cxnLst/>
            <a:rect l="l" t="t" r="r" b="b"/>
            <a:pathLst>
              <a:path w="301752" h="226314">
                <a:moveTo>
                  <a:pt x="58051" y="120229"/>
                </a:moveTo>
                <a:cubicBezTo>
                  <a:pt x="34831" y="107146"/>
                  <a:pt x="28289" y="93531"/>
                  <a:pt x="28289" y="84868"/>
                </a:cubicBezTo>
                <a:cubicBezTo>
                  <a:pt x="28289" y="76204"/>
                  <a:pt x="34831" y="62589"/>
                  <a:pt x="58051" y="49506"/>
                </a:cubicBezTo>
                <a:cubicBezTo>
                  <a:pt x="80387" y="36953"/>
                  <a:pt x="113157" y="28289"/>
                  <a:pt x="150876" y="28289"/>
                </a:cubicBezTo>
                <a:cubicBezTo>
                  <a:pt x="188595" y="28289"/>
                  <a:pt x="221362" y="36953"/>
                  <a:pt x="243701" y="49506"/>
                </a:cubicBezTo>
                <a:cubicBezTo>
                  <a:pt x="266921" y="62589"/>
                  <a:pt x="273463" y="76204"/>
                  <a:pt x="273463" y="84868"/>
                </a:cubicBezTo>
                <a:cubicBezTo>
                  <a:pt x="273463" y="93531"/>
                  <a:pt x="266921" y="107146"/>
                  <a:pt x="243701" y="120229"/>
                </a:cubicBezTo>
                <a:cubicBezTo>
                  <a:pt x="221365" y="132783"/>
                  <a:pt x="188595" y="141446"/>
                  <a:pt x="150876" y="141446"/>
                </a:cubicBezTo>
                <a:cubicBezTo>
                  <a:pt x="113157" y="141446"/>
                  <a:pt x="80390" y="132783"/>
                  <a:pt x="58051" y="120229"/>
                </a:cubicBezTo>
                <a:lnTo>
                  <a:pt x="58051" y="120229"/>
                </a:lnTo>
                <a:close/>
                <a:moveTo>
                  <a:pt x="150876" y="0"/>
                </a:moveTo>
                <a:cubicBezTo>
                  <a:pt x="67541" y="0"/>
                  <a:pt x="0" y="38014"/>
                  <a:pt x="0" y="84868"/>
                </a:cubicBezTo>
                <a:lnTo>
                  <a:pt x="0" y="113157"/>
                </a:lnTo>
                <a:lnTo>
                  <a:pt x="0" y="150877"/>
                </a:lnTo>
                <a:cubicBezTo>
                  <a:pt x="0" y="192543"/>
                  <a:pt x="67541" y="226314"/>
                  <a:pt x="150876" y="226314"/>
                </a:cubicBezTo>
                <a:cubicBezTo>
                  <a:pt x="234211" y="226314"/>
                  <a:pt x="301752" y="192543"/>
                  <a:pt x="301752" y="150877"/>
                </a:cubicBezTo>
                <a:lnTo>
                  <a:pt x="301752" y="113157"/>
                </a:lnTo>
                <a:lnTo>
                  <a:pt x="301752" y="84868"/>
                </a:lnTo>
                <a:cubicBezTo>
                  <a:pt x="301752" y="38014"/>
                  <a:pt x="234211" y="0"/>
                  <a:pt x="150876" y="0"/>
                </a:cubicBezTo>
                <a:close/>
                <a:moveTo>
                  <a:pt x="127303" y="168733"/>
                </a:moveTo>
                <a:cubicBezTo>
                  <a:pt x="134965" y="169380"/>
                  <a:pt x="142861" y="169736"/>
                  <a:pt x="150879" y="169736"/>
                </a:cubicBezTo>
                <a:cubicBezTo>
                  <a:pt x="158894" y="169736"/>
                  <a:pt x="166790" y="169382"/>
                  <a:pt x="174455" y="168733"/>
                </a:cubicBezTo>
                <a:lnTo>
                  <a:pt x="174455" y="197022"/>
                </a:lnTo>
                <a:cubicBezTo>
                  <a:pt x="166851" y="197669"/>
                  <a:pt x="158954" y="198025"/>
                  <a:pt x="150882" y="198025"/>
                </a:cubicBezTo>
                <a:cubicBezTo>
                  <a:pt x="142807" y="198025"/>
                  <a:pt x="134910" y="197672"/>
                  <a:pt x="127309" y="197022"/>
                </a:cubicBezTo>
                <a:lnTo>
                  <a:pt x="127303" y="168733"/>
                </a:lnTo>
                <a:close/>
                <a:moveTo>
                  <a:pt x="108444" y="166377"/>
                </a:moveTo>
                <a:lnTo>
                  <a:pt x="108444" y="194725"/>
                </a:lnTo>
                <a:cubicBezTo>
                  <a:pt x="94476" y="192426"/>
                  <a:pt x="81745" y="189067"/>
                  <a:pt x="70725" y="184942"/>
                </a:cubicBezTo>
                <a:lnTo>
                  <a:pt x="70725" y="156829"/>
                </a:lnTo>
                <a:cubicBezTo>
                  <a:pt x="82336" y="160954"/>
                  <a:pt x="95007" y="164195"/>
                  <a:pt x="108444" y="166377"/>
                </a:cubicBezTo>
                <a:close/>
                <a:moveTo>
                  <a:pt x="28289" y="134374"/>
                </a:moveTo>
                <a:cubicBezTo>
                  <a:pt x="35127" y="139738"/>
                  <a:pt x="43024" y="144628"/>
                  <a:pt x="51865" y="148930"/>
                </a:cubicBezTo>
                <a:lnTo>
                  <a:pt x="51865" y="176335"/>
                </a:lnTo>
                <a:cubicBezTo>
                  <a:pt x="31944" y="165137"/>
                  <a:pt x="28292" y="154883"/>
                  <a:pt x="28292" y="150874"/>
                </a:cubicBezTo>
                <a:lnTo>
                  <a:pt x="28289" y="134374"/>
                </a:lnTo>
                <a:close/>
                <a:moveTo>
                  <a:pt x="193311" y="194666"/>
                </a:moveTo>
                <a:lnTo>
                  <a:pt x="193311" y="166318"/>
                </a:lnTo>
                <a:cubicBezTo>
                  <a:pt x="206748" y="164078"/>
                  <a:pt x="219419" y="160896"/>
                  <a:pt x="231030" y="156770"/>
                </a:cubicBezTo>
                <a:lnTo>
                  <a:pt x="231030" y="184883"/>
                </a:lnTo>
                <a:cubicBezTo>
                  <a:pt x="220010" y="189008"/>
                  <a:pt x="207280" y="192367"/>
                  <a:pt x="193311" y="194666"/>
                </a:cubicBezTo>
                <a:close/>
                <a:moveTo>
                  <a:pt x="249890" y="176278"/>
                </a:moveTo>
                <a:lnTo>
                  <a:pt x="249890" y="148874"/>
                </a:lnTo>
                <a:cubicBezTo>
                  <a:pt x="258731" y="144572"/>
                  <a:pt x="266628" y="139679"/>
                  <a:pt x="273466" y="134317"/>
                </a:cubicBezTo>
                <a:lnTo>
                  <a:pt x="273466" y="150820"/>
                </a:lnTo>
                <a:cubicBezTo>
                  <a:pt x="273466" y="154828"/>
                  <a:pt x="269812" y="165083"/>
                  <a:pt x="249893" y="176222"/>
                </a:cubicBezTo>
                <a:lnTo>
                  <a:pt x="249890" y="176278"/>
                </a:lnTo>
                <a:close/>
                <a:moveTo>
                  <a:pt x="150876" y="70723"/>
                </a:moveTo>
                <a:cubicBezTo>
                  <a:pt x="174570" y="70723"/>
                  <a:pt x="195490" y="73787"/>
                  <a:pt x="209989" y="78325"/>
                </a:cubicBezTo>
                <a:cubicBezTo>
                  <a:pt x="216945" y="80507"/>
                  <a:pt x="221718" y="82863"/>
                  <a:pt x="224546" y="84868"/>
                </a:cubicBezTo>
                <a:cubicBezTo>
                  <a:pt x="221715" y="86871"/>
                  <a:pt x="216941" y="89170"/>
                  <a:pt x="209989" y="91410"/>
                </a:cubicBezTo>
                <a:cubicBezTo>
                  <a:pt x="195490" y="96007"/>
                  <a:pt x="174627" y="99012"/>
                  <a:pt x="150876" y="99012"/>
                </a:cubicBezTo>
                <a:cubicBezTo>
                  <a:pt x="127125" y="99012"/>
                  <a:pt x="106262" y="95948"/>
                  <a:pt x="91763" y="91410"/>
                </a:cubicBezTo>
                <a:cubicBezTo>
                  <a:pt x="84807" y="89229"/>
                  <a:pt x="80034" y="86873"/>
                  <a:pt x="77206" y="84868"/>
                </a:cubicBezTo>
                <a:cubicBezTo>
                  <a:pt x="80037" y="82865"/>
                  <a:pt x="84811" y="80565"/>
                  <a:pt x="91763" y="78325"/>
                </a:cubicBezTo>
                <a:cubicBezTo>
                  <a:pt x="106262" y="73729"/>
                  <a:pt x="127125" y="70723"/>
                  <a:pt x="150876" y="70723"/>
                </a:cubicBezTo>
                <a:lnTo>
                  <a:pt x="150876" y="70723"/>
                </a:lnTo>
                <a:close/>
                <a:moveTo>
                  <a:pt x="226785" y="86871"/>
                </a:moveTo>
                <a:cubicBezTo>
                  <a:pt x="226785" y="86871"/>
                  <a:pt x="226785" y="86812"/>
                  <a:pt x="226724" y="86753"/>
                </a:cubicBezTo>
                <a:cubicBezTo>
                  <a:pt x="226785" y="86812"/>
                  <a:pt x="226785" y="86871"/>
                  <a:pt x="226785" y="86871"/>
                </a:cubicBezTo>
                <a:close/>
                <a:moveTo>
                  <a:pt x="226727" y="82983"/>
                </a:moveTo>
                <a:cubicBezTo>
                  <a:pt x="226788" y="82924"/>
                  <a:pt x="226788" y="82865"/>
                  <a:pt x="226788" y="82865"/>
                </a:cubicBezTo>
                <a:cubicBezTo>
                  <a:pt x="226788" y="82865"/>
                  <a:pt x="226727" y="82924"/>
                  <a:pt x="226727" y="82983"/>
                </a:cubicBezTo>
                <a:close/>
                <a:moveTo>
                  <a:pt x="75025" y="82865"/>
                </a:moveTo>
                <a:cubicBezTo>
                  <a:pt x="75025" y="82865"/>
                  <a:pt x="75025" y="82924"/>
                  <a:pt x="75085" y="82983"/>
                </a:cubicBezTo>
                <a:cubicBezTo>
                  <a:pt x="75025" y="82924"/>
                  <a:pt x="75025" y="82865"/>
                  <a:pt x="75025" y="82865"/>
                </a:cubicBezTo>
                <a:close/>
                <a:moveTo>
                  <a:pt x="75085" y="86753"/>
                </a:moveTo>
                <a:cubicBezTo>
                  <a:pt x="75025" y="86812"/>
                  <a:pt x="75025" y="86871"/>
                  <a:pt x="75025" y="86871"/>
                </a:cubicBezTo>
                <a:cubicBezTo>
                  <a:pt x="75025" y="86871"/>
                  <a:pt x="75085" y="86812"/>
                  <a:pt x="75085" y="86753"/>
                </a:cubicBezTo>
                <a:close/>
                <a:moveTo>
                  <a:pt x="254603" y="84868"/>
                </a:moveTo>
                <a:cubicBezTo>
                  <a:pt x="254603" y="74437"/>
                  <a:pt x="247944" y="67009"/>
                  <a:pt x="241872" y="62531"/>
                </a:cubicBezTo>
                <a:cubicBezTo>
                  <a:pt x="235566" y="57816"/>
                  <a:pt x="227373" y="54162"/>
                  <a:pt x="218474" y="51391"/>
                </a:cubicBezTo>
                <a:cubicBezTo>
                  <a:pt x="200559" y="45734"/>
                  <a:pt x="176630" y="42434"/>
                  <a:pt x="150876" y="42434"/>
                </a:cubicBezTo>
                <a:cubicBezTo>
                  <a:pt x="125121" y="42434"/>
                  <a:pt x="101193" y="45734"/>
                  <a:pt x="83278" y="51391"/>
                </a:cubicBezTo>
                <a:cubicBezTo>
                  <a:pt x="74379" y="54220"/>
                  <a:pt x="66186" y="57816"/>
                  <a:pt x="59880" y="62531"/>
                </a:cubicBezTo>
                <a:cubicBezTo>
                  <a:pt x="53808" y="67009"/>
                  <a:pt x="47149" y="74435"/>
                  <a:pt x="47149" y="84868"/>
                </a:cubicBezTo>
                <a:cubicBezTo>
                  <a:pt x="47149" y="95299"/>
                  <a:pt x="53808" y="102726"/>
                  <a:pt x="59880" y="107205"/>
                </a:cubicBezTo>
                <a:cubicBezTo>
                  <a:pt x="66186" y="111919"/>
                  <a:pt x="74379" y="115574"/>
                  <a:pt x="83278" y="118344"/>
                </a:cubicBezTo>
                <a:cubicBezTo>
                  <a:pt x="101196" y="124002"/>
                  <a:pt x="125122" y="127302"/>
                  <a:pt x="150876" y="127302"/>
                </a:cubicBezTo>
                <a:cubicBezTo>
                  <a:pt x="176631" y="127302"/>
                  <a:pt x="200559" y="124002"/>
                  <a:pt x="218474" y="118344"/>
                </a:cubicBezTo>
                <a:cubicBezTo>
                  <a:pt x="227373" y="115515"/>
                  <a:pt x="235566" y="111919"/>
                  <a:pt x="241872" y="107205"/>
                </a:cubicBezTo>
                <a:cubicBezTo>
                  <a:pt x="247944" y="102667"/>
                  <a:pt x="254603" y="95301"/>
                  <a:pt x="254603" y="84868"/>
                </a:cubicBez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10554" y="3393621"/>
            <a:ext cx="248285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Social conditions such as class structure, demographic shifts, ideology, and everyday life constraints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610554" y="2967586"/>
            <a:ext cx="248666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Social Conditions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610553" y="2554498"/>
            <a:ext cx="301752" cy="247592"/>
          </a:xfrm>
          <a:custGeom>
            <a:avLst/>
            <a:gdLst/>
            <a:ahLst/>
            <a:cxnLst/>
            <a:rect l="l" t="t" r="r" b="b"/>
            <a:pathLst>
              <a:path w="301752" h="247592">
                <a:moveTo>
                  <a:pt x="73510" y="46424"/>
                </a:moveTo>
                <a:cubicBezTo>
                  <a:pt x="86328" y="46424"/>
                  <a:pt x="96721" y="36032"/>
                  <a:pt x="96721" y="23212"/>
                </a:cubicBezTo>
                <a:cubicBezTo>
                  <a:pt x="96721" y="10391"/>
                  <a:pt x="86328" y="0"/>
                  <a:pt x="73510" y="0"/>
                </a:cubicBezTo>
                <a:cubicBezTo>
                  <a:pt x="60691" y="0"/>
                  <a:pt x="50299" y="10391"/>
                  <a:pt x="50299" y="23212"/>
                </a:cubicBezTo>
                <a:cubicBezTo>
                  <a:pt x="50299" y="36032"/>
                  <a:pt x="60691" y="46424"/>
                  <a:pt x="73510" y="46424"/>
                </a:cubicBezTo>
                <a:lnTo>
                  <a:pt x="73510" y="46424"/>
                </a:lnTo>
                <a:close/>
                <a:moveTo>
                  <a:pt x="66883" y="85110"/>
                </a:moveTo>
                <a:lnTo>
                  <a:pt x="80182" y="85110"/>
                </a:lnTo>
                <a:cubicBezTo>
                  <a:pt x="80568" y="85110"/>
                  <a:pt x="80906" y="85110"/>
                  <a:pt x="81295" y="85159"/>
                </a:cubicBezTo>
                <a:lnTo>
                  <a:pt x="81247" y="147008"/>
                </a:lnTo>
                <a:lnTo>
                  <a:pt x="65773" y="147008"/>
                </a:lnTo>
                <a:lnTo>
                  <a:pt x="65773" y="85159"/>
                </a:lnTo>
                <a:cubicBezTo>
                  <a:pt x="66111" y="85159"/>
                  <a:pt x="66497" y="85110"/>
                  <a:pt x="66886" y="85110"/>
                </a:cubicBezTo>
                <a:lnTo>
                  <a:pt x="66883" y="85110"/>
                </a:lnTo>
                <a:close/>
                <a:moveTo>
                  <a:pt x="65773" y="235987"/>
                </a:moveTo>
                <a:lnTo>
                  <a:pt x="65773" y="170222"/>
                </a:lnTo>
                <a:lnTo>
                  <a:pt x="81247" y="170222"/>
                </a:lnTo>
                <a:lnTo>
                  <a:pt x="81247" y="235990"/>
                </a:lnTo>
                <a:cubicBezTo>
                  <a:pt x="81247" y="242422"/>
                  <a:pt x="86422" y="247597"/>
                  <a:pt x="92852" y="247597"/>
                </a:cubicBezTo>
                <a:cubicBezTo>
                  <a:pt x="99282" y="247597"/>
                  <a:pt x="104457" y="242422"/>
                  <a:pt x="104457" y="235992"/>
                </a:cubicBezTo>
                <a:lnTo>
                  <a:pt x="104457" y="108133"/>
                </a:lnTo>
                <a:lnTo>
                  <a:pt x="125299" y="144982"/>
                </a:lnTo>
                <a:cubicBezTo>
                  <a:pt x="128444" y="150543"/>
                  <a:pt x="135550" y="152526"/>
                  <a:pt x="141111" y="149382"/>
                </a:cubicBezTo>
                <a:cubicBezTo>
                  <a:pt x="146673" y="146238"/>
                  <a:pt x="148655" y="139129"/>
                  <a:pt x="145511" y="133568"/>
                </a:cubicBezTo>
                <a:lnTo>
                  <a:pt x="117173" y="83518"/>
                </a:lnTo>
                <a:cubicBezTo>
                  <a:pt x="109629" y="70170"/>
                  <a:pt x="95459" y="61903"/>
                  <a:pt x="80130" y="61903"/>
                </a:cubicBezTo>
                <a:lnTo>
                  <a:pt x="66832" y="61903"/>
                </a:lnTo>
                <a:cubicBezTo>
                  <a:pt x="51503" y="61903"/>
                  <a:pt x="37333" y="70172"/>
                  <a:pt x="29789" y="83518"/>
                </a:cubicBezTo>
                <a:lnTo>
                  <a:pt x="1500" y="133568"/>
                </a:lnTo>
                <a:cubicBezTo>
                  <a:pt x="-1645" y="139129"/>
                  <a:pt x="289" y="146238"/>
                  <a:pt x="5899" y="149382"/>
                </a:cubicBezTo>
                <a:cubicBezTo>
                  <a:pt x="11509" y="152526"/>
                  <a:pt x="18570" y="150590"/>
                  <a:pt x="21711" y="144982"/>
                </a:cubicBezTo>
                <a:lnTo>
                  <a:pt x="42553" y="108133"/>
                </a:lnTo>
                <a:lnTo>
                  <a:pt x="42553" y="235992"/>
                </a:lnTo>
                <a:cubicBezTo>
                  <a:pt x="42553" y="242425"/>
                  <a:pt x="47728" y="247599"/>
                  <a:pt x="54158" y="247599"/>
                </a:cubicBezTo>
                <a:cubicBezTo>
                  <a:pt x="60589" y="247599"/>
                  <a:pt x="65764" y="242425"/>
                  <a:pt x="65764" y="235995"/>
                </a:cubicBezTo>
                <a:lnTo>
                  <a:pt x="65773" y="235987"/>
                </a:lnTo>
                <a:close/>
                <a:moveTo>
                  <a:pt x="228254" y="46424"/>
                </a:moveTo>
                <a:cubicBezTo>
                  <a:pt x="241073" y="46424"/>
                  <a:pt x="251465" y="36032"/>
                  <a:pt x="251465" y="23212"/>
                </a:cubicBezTo>
                <a:cubicBezTo>
                  <a:pt x="251465" y="10391"/>
                  <a:pt x="241073" y="0"/>
                  <a:pt x="228254" y="0"/>
                </a:cubicBezTo>
                <a:cubicBezTo>
                  <a:pt x="215436" y="0"/>
                  <a:pt x="205043" y="10391"/>
                  <a:pt x="205043" y="23212"/>
                </a:cubicBezTo>
                <a:cubicBezTo>
                  <a:pt x="205043" y="36032"/>
                  <a:pt x="215436" y="46424"/>
                  <a:pt x="228254" y="46424"/>
                </a:cubicBezTo>
                <a:close/>
                <a:moveTo>
                  <a:pt x="280044" y="144977"/>
                </a:moveTo>
                <a:cubicBezTo>
                  <a:pt x="283188" y="150538"/>
                  <a:pt x="290294" y="152522"/>
                  <a:pt x="295856" y="149377"/>
                </a:cubicBezTo>
                <a:cubicBezTo>
                  <a:pt x="301417" y="146233"/>
                  <a:pt x="303400" y="139124"/>
                  <a:pt x="300255" y="133563"/>
                </a:cubicBezTo>
                <a:lnTo>
                  <a:pt x="275207" y="89316"/>
                </a:lnTo>
                <a:cubicBezTo>
                  <a:pt x="265632" y="72391"/>
                  <a:pt x="247690" y="61945"/>
                  <a:pt x="228251" y="61945"/>
                </a:cubicBezTo>
                <a:cubicBezTo>
                  <a:pt x="208812" y="61945"/>
                  <a:pt x="190870" y="72391"/>
                  <a:pt x="181296" y="89316"/>
                </a:cubicBezTo>
                <a:lnTo>
                  <a:pt x="156247" y="133563"/>
                </a:lnTo>
                <a:cubicBezTo>
                  <a:pt x="153103" y="139124"/>
                  <a:pt x="155037" y="146233"/>
                  <a:pt x="160647" y="149377"/>
                </a:cubicBezTo>
                <a:cubicBezTo>
                  <a:pt x="166256" y="152522"/>
                  <a:pt x="173317" y="150585"/>
                  <a:pt x="176458" y="144977"/>
                </a:cubicBezTo>
                <a:lnTo>
                  <a:pt x="199621" y="104068"/>
                </a:lnTo>
                <a:lnTo>
                  <a:pt x="177231" y="175637"/>
                </a:lnTo>
                <a:cubicBezTo>
                  <a:pt x="175683" y="180618"/>
                  <a:pt x="179407" y="185696"/>
                  <a:pt x="184630" y="185696"/>
                </a:cubicBezTo>
                <a:lnTo>
                  <a:pt x="197300" y="185696"/>
                </a:lnTo>
                <a:lnTo>
                  <a:pt x="197300" y="235990"/>
                </a:lnTo>
                <a:cubicBezTo>
                  <a:pt x="197300" y="242422"/>
                  <a:pt x="202475" y="247594"/>
                  <a:pt x="208906" y="247594"/>
                </a:cubicBezTo>
                <a:cubicBezTo>
                  <a:pt x="215336" y="247594"/>
                  <a:pt x="220511" y="242420"/>
                  <a:pt x="220511" y="235990"/>
                </a:cubicBezTo>
                <a:lnTo>
                  <a:pt x="220511" y="185699"/>
                </a:lnTo>
                <a:lnTo>
                  <a:pt x="235985" y="185699"/>
                </a:lnTo>
                <a:lnTo>
                  <a:pt x="235985" y="235992"/>
                </a:lnTo>
                <a:cubicBezTo>
                  <a:pt x="235985" y="242425"/>
                  <a:pt x="241160" y="247599"/>
                  <a:pt x="247590" y="247599"/>
                </a:cubicBezTo>
                <a:cubicBezTo>
                  <a:pt x="254021" y="247599"/>
                  <a:pt x="259196" y="242425"/>
                  <a:pt x="259196" y="235995"/>
                </a:cubicBezTo>
                <a:lnTo>
                  <a:pt x="259196" y="185704"/>
                </a:lnTo>
                <a:lnTo>
                  <a:pt x="271866" y="185704"/>
                </a:lnTo>
                <a:cubicBezTo>
                  <a:pt x="277089" y="185704"/>
                  <a:pt x="280813" y="180626"/>
                  <a:pt x="279265" y="175644"/>
                </a:cubicBezTo>
                <a:lnTo>
                  <a:pt x="256875" y="104075"/>
                </a:lnTo>
                <a:lnTo>
                  <a:pt x="280044" y="144977"/>
                </a:lnTo>
                <a:close/>
                <a:moveTo>
                  <a:pt x="250837" y="162482"/>
                </a:moveTo>
                <a:lnTo>
                  <a:pt x="205671" y="162482"/>
                </a:lnTo>
                <a:lnTo>
                  <a:pt x="228254" y="90188"/>
                </a:lnTo>
                <a:lnTo>
                  <a:pt x="250837" y="162482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687263" y="3393621"/>
            <a:ext cx="248285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Geopolitical landscape including major powers, borders, and strategic pressures shaping decisions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687263" y="2967586"/>
            <a:ext cx="248666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Geopolitical Landscape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687262" y="2527418"/>
            <a:ext cx="301752" cy="301752"/>
          </a:xfrm>
          <a:custGeom>
            <a:avLst/>
            <a:gdLst/>
            <a:ahLst/>
            <a:cxnLst/>
            <a:rect l="l" t="t" r="r" b="b"/>
            <a:pathLst>
              <a:path w="301752" h="301752">
                <a:moveTo>
                  <a:pt x="150876" y="273463"/>
                </a:moveTo>
                <a:cubicBezTo>
                  <a:pt x="155236" y="273463"/>
                  <a:pt x="166787" y="269220"/>
                  <a:pt x="178930" y="244938"/>
                </a:cubicBezTo>
                <a:cubicBezTo>
                  <a:pt x="184117" y="234507"/>
                  <a:pt x="188595" y="221836"/>
                  <a:pt x="191896" y="207455"/>
                </a:cubicBezTo>
                <a:lnTo>
                  <a:pt x="109859" y="207455"/>
                </a:lnTo>
                <a:cubicBezTo>
                  <a:pt x="113160" y="221836"/>
                  <a:pt x="117638" y="234507"/>
                  <a:pt x="122825" y="244938"/>
                </a:cubicBezTo>
                <a:cubicBezTo>
                  <a:pt x="134965" y="269220"/>
                  <a:pt x="146519" y="273463"/>
                  <a:pt x="150879" y="273463"/>
                </a:cubicBezTo>
                <a:lnTo>
                  <a:pt x="150876" y="273463"/>
                </a:lnTo>
                <a:close/>
                <a:moveTo>
                  <a:pt x="105200" y="179165"/>
                </a:moveTo>
                <a:lnTo>
                  <a:pt x="196549" y="179165"/>
                </a:lnTo>
                <a:cubicBezTo>
                  <a:pt x="197494" y="170149"/>
                  <a:pt x="198022" y="160659"/>
                  <a:pt x="198022" y="150876"/>
                </a:cubicBezTo>
                <a:cubicBezTo>
                  <a:pt x="198022" y="141093"/>
                  <a:pt x="197491" y="131603"/>
                  <a:pt x="196549" y="122587"/>
                </a:cubicBezTo>
                <a:lnTo>
                  <a:pt x="105200" y="122587"/>
                </a:lnTo>
                <a:cubicBezTo>
                  <a:pt x="104258" y="131603"/>
                  <a:pt x="103727" y="141093"/>
                  <a:pt x="103727" y="150876"/>
                </a:cubicBezTo>
                <a:cubicBezTo>
                  <a:pt x="103727" y="160659"/>
                  <a:pt x="104258" y="170149"/>
                  <a:pt x="105200" y="179165"/>
                </a:cubicBezTo>
                <a:close/>
                <a:moveTo>
                  <a:pt x="109856" y="94298"/>
                </a:moveTo>
                <a:lnTo>
                  <a:pt x="191896" y="94298"/>
                </a:lnTo>
                <a:cubicBezTo>
                  <a:pt x="188595" y="79916"/>
                  <a:pt x="184117" y="67245"/>
                  <a:pt x="178930" y="56814"/>
                </a:cubicBezTo>
                <a:cubicBezTo>
                  <a:pt x="166790" y="32532"/>
                  <a:pt x="155236" y="28289"/>
                  <a:pt x="150876" y="28289"/>
                </a:cubicBezTo>
                <a:cubicBezTo>
                  <a:pt x="146516" y="28289"/>
                  <a:pt x="134965" y="32532"/>
                  <a:pt x="122822" y="56814"/>
                </a:cubicBezTo>
                <a:cubicBezTo>
                  <a:pt x="117635" y="67245"/>
                  <a:pt x="113157" y="79916"/>
                  <a:pt x="109856" y="94298"/>
                </a:cubicBezTo>
                <a:close/>
                <a:moveTo>
                  <a:pt x="224959" y="122587"/>
                </a:moveTo>
                <a:cubicBezTo>
                  <a:pt x="225843" y="131721"/>
                  <a:pt x="226257" y="141211"/>
                  <a:pt x="226257" y="150876"/>
                </a:cubicBezTo>
                <a:cubicBezTo>
                  <a:pt x="226257" y="160541"/>
                  <a:pt x="225786" y="170031"/>
                  <a:pt x="224959" y="179165"/>
                </a:cubicBezTo>
                <a:lnTo>
                  <a:pt x="270162" y="179165"/>
                </a:lnTo>
                <a:cubicBezTo>
                  <a:pt x="272283" y="170089"/>
                  <a:pt x="273463" y="160602"/>
                  <a:pt x="273463" y="150876"/>
                </a:cubicBezTo>
                <a:cubicBezTo>
                  <a:pt x="273463" y="141150"/>
                  <a:pt x="272343" y="131663"/>
                  <a:pt x="270162" y="122587"/>
                </a:cubicBezTo>
                <a:lnTo>
                  <a:pt x="224959" y="122587"/>
                </a:lnTo>
                <a:close/>
                <a:moveTo>
                  <a:pt x="259612" y="94298"/>
                </a:moveTo>
                <a:cubicBezTo>
                  <a:pt x="246999" y="70076"/>
                  <a:pt x="226549" y="50625"/>
                  <a:pt x="201619" y="39252"/>
                </a:cubicBezTo>
                <a:cubicBezTo>
                  <a:pt x="209929" y="54339"/>
                  <a:pt x="216528" y="73139"/>
                  <a:pt x="220831" y="94298"/>
                </a:cubicBezTo>
                <a:lnTo>
                  <a:pt x="259670" y="94298"/>
                </a:lnTo>
                <a:lnTo>
                  <a:pt x="259612" y="94298"/>
                </a:lnTo>
                <a:close/>
                <a:moveTo>
                  <a:pt x="80860" y="94298"/>
                </a:moveTo>
                <a:cubicBezTo>
                  <a:pt x="85164" y="73139"/>
                  <a:pt x="91763" y="54397"/>
                  <a:pt x="100073" y="39252"/>
                </a:cubicBezTo>
                <a:cubicBezTo>
                  <a:pt x="75142" y="50628"/>
                  <a:pt x="54693" y="70076"/>
                  <a:pt x="42079" y="94298"/>
                </a:cubicBezTo>
                <a:lnTo>
                  <a:pt x="80918" y="94298"/>
                </a:lnTo>
                <a:lnTo>
                  <a:pt x="80860" y="94298"/>
                </a:lnTo>
                <a:close/>
                <a:moveTo>
                  <a:pt x="31590" y="122587"/>
                </a:moveTo>
                <a:cubicBezTo>
                  <a:pt x="29469" y="131663"/>
                  <a:pt x="28289" y="141150"/>
                  <a:pt x="28289" y="150876"/>
                </a:cubicBezTo>
                <a:cubicBezTo>
                  <a:pt x="28289" y="160602"/>
                  <a:pt x="29409" y="170089"/>
                  <a:pt x="31590" y="179165"/>
                </a:cubicBezTo>
                <a:lnTo>
                  <a:pt x="76793" y="179165"/>
                </a:lnTo>
                <a:cubicBezTo>
                  <a:pt x="75909" y="170031"/>
                  <a:pt x="75495" y="160541"/>
                  <a:pt x="75495" y="150876"/>
                </a:cubicBezTo>
                <a:cubicBezTo>
                  <a:pt x="75495" y="141211"/>
                  <a:pt x="75966" y="131721"/>
                  <a:pt x="76793" y="122587"/>
                </a:cubicBezTo>
                <a:lnTo>
                  <a:pt x="31590" y="122587"/>
                </a:lnTo>
                <a:close/>
                <a:moveTo>
                  <a:pt x="201619" y="262500"/>
                </a:moveTo>
                <a:cubicBezTo>
                  <a:pt x="226549" y="251124"/>
                  <a:pt x="246999" y="231676"/>
                  <a:pt x="259612" y="207454"/>
                </a:cubicBezTo>
                <a:lnTo>
                  <a:pt x="220774" y="207454"/>
                </a:lnTo>
                <a:cubicBezTo>
                  <a:pt x="216471" y="228613"/>
                  <a:pt x="209872" y="247355"/>
                  <a:pt x="201561" y="262500"/>
                </a:cubicBezTo>
                <a:lnTo>
                  <a:pt x="201619" y="262500"/>
                </a:lnTo>
                <a:close/>
                <a:moveTo>
                  <a:pt x="100133" y="262500"/>
                </a:moveTo>
                <a:cubicBezTo>
                  <a:pt x="91823" y="247413"/>
                  <a:pt x="85224" y="228613"/>
                  <a:pt x="80921" y="207454"/>
                </a:cubicBezTo>
                <a:lnTo>
                  <a:pt x="42082" y="207454"/>
                </a:lnTo>
                <a:cubicBezTo>
                  <a:pt x="54696" y="231676"/>
                  <a:pt x="75145" y="251127"/>
                  <a:pt x="100076" y="262500"/>
                </a:cubicBezTo>
                <a:lnTo>
                  <a:pt x="100133" y="262500"/>
                </a:lnTo>
                <a:close/>
                <a:moveTo>
                  <a:pt x="150876" y="301752"/>
                </a:moveTo>
                <a:cubicBezTo>
                  <a:pt x="67550" y="301752"/>
                  <a:pt x="0" y="234202"/>
                  <a:pt x="0" y="150876"/>
                </a:cubicBezTo>
                <a:cubicBezTo>
                  <a:pt x="0" y="67550"/>
                  <a:pt x="67550" y="0"/>
                  <a:pt x="150876" y="0"/>
                </a:cubicBezTo>
                <a:cubicBezTo>
                  <a:pt x="234202" y="0"/>
                  <a:pt x="301752" y="67550"/>
                  <a:pt x="301752" y="150876"/>
                </a:cubicBezTo>
                <a:cubicBezTo>
                  <a:pt x="301752" y="234202"/>
                  <a:pt x="234202" y="301752"/>
                  <a:pt x="150876" y="301752"/>
                </a:cubicBez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E9E9E9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661157" y="2063754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  <a:close/>
              </a:path>
            </a:pathLst>
          </a:custGeom>
          <a:solidFill>
            <a:srgbClr val="BCB8A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656395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7C7C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617697" y="2063754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  <a:close/>
              </a:path>
            </a:pathLst>
          </a:custGeom>
          <a:solidFill>
            <a:srgbClr val="86806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12935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7C7C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574237" y="2063754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  <a:close/>
              </a:path>
            </a:pathLst>
          </a:custGeom>
          <a:solidFill>
            <a:srgbClr val="43403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569475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7C7C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530778" y="2063754"/>
            <a:ext cx="1097280" cy="548640"/>
          </a:xfrm>
          <a:custGeom>
            <a:avLst/>
            <a:gdLst/>
            <a:ahLst/>
            <a:cxnLst/>
            <a:rect l="l" t="t" r="r" b="b"/>
            <a:pathLst>
              <a:path w="1097280" h="548640">
                <a:moveTo>
                  <a:pt x="0" y="0"/>
                </a:moveTo>
                <a:lnTo>
                  <a:pt x="1097280" y="0"/>
                </a:lnTo>
                <a:lnTo>
                  <a:pt x="989856" y="270024"/>
                </a:lnTo>
                <a:lnTo>
                  <a:pt x="1082631" y="548640"/>
                </a:lnTo>
                <a:lnTo>
                  <a:pt x="3237" y="548640"/>
                </a:lnTo>
                <a:lnTo>
                  <a:pt x="0" y="0"/>
                </a:lnTo>
                <a:close/>
              </a:path>
            </a:pathLst>
          </a:custGeom>
          <a:solidFill>
            <a:srgbClr val="1B1A1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526016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7C7C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80997" y="3478242"/>
            <a:ext cx="11429941" cy="91440"/>
          </a:xfrm>
          <a:prstGeom prst="rect">
            <a:avLst/>
          </a:prstGeom>
          <a:solidFill>
            <a:srgbClr val="C7C7C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Chronological Timeline of Lead-Up Events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250618" y="4530657"/>
            <a:ext cx="25781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Outcome transition markers linking the lead-up to the main event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250618" y="3978330"/>
            <a:ext cx="258148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Outcome Transition Markers</a:t>
            </a:r>
            <a:endParaRPr lang="en-US" sz="1667" dirty="0"/>
          </a:p>
        </p:txBody>
      </p:sp>
      <p:sp>
        <p:nvSpPr>
          <p:cNvPr id="20" name="Text 18"/>
          <p:cNvSpPr/>
          <p:nvPr/>
        </p:nvSpPr>
        <p:spPr>
          <a:xfrm>
            <a:off x="6294077" y="4530657"/>
            <a:ext cx="25781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Immediate prelude events that directly set the conditions for the central historical occurrence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294077" y="3978330"/>
            <a:ext cx="258148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Immediate Prelude Events</a:t>
            </a:r>
            <a:endParaRPr lang="en-US" sz="1667" dirty="0"/>
          </a:p>
        </p:txBody>
      </p:sp>
      <p:sp>
        <p:nvSpPr>
          <p:cNvPr id="22" name="Text 20"/>
          <p:cNvSpPr/>
          <p:nvPr/>
        </p:nvSpPr>
        <p:spPr>
          <a:xfrm>
            <a:off x="3337537" y="4562810"/>
            <a:ext cx="25781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Escalation milestones showing policy shifts, conflicts, or negotiations that narrowed options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337537" y="3978330"/>
            <a:ext cx="258148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Escalation Milestones</a:t>
            </a:r>
            <a:endParaRPr lang="en-US" sz="1667" dirty="0"/>
          </a:p>
        </p:txBody>
      </p:sp>
      <p:sp>
        <p:nvSpPr>
          <p:cNvPr id="24" name="Text 22"/>
          <p:cNvSpPr/>
          <p:nvPr/>
        </p:nvSpPr>
        <p:spPr>
          <a:xfrm>
            <a:off x="380997" y="4530657"/>
            <a:ext cx="25781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Early precursors that established tensions, reforms, or alliances before the main turning point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80997" y="3978330"/>
            <a:ext cx="258148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Early Precursors</a:t>
            </a:r>
            <a:endParaRPr lang="en-US" sz="1667" dirty="0"/>
          </a:p>
        </p:txBody>
      </p:sp>
      <p:sp>
        <p:nvSpPr>
          <p:cNvPr id="26" name="Text 24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E9E9E9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80996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Key Historical Figures &amp; Actors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21067" y="5774158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064674" y="4834095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603129" y="3903615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137778" y="2972009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137777" y="1791048"/>
            <a:ext cx="1578508" cy="1367019"/>
          </a:xfrm>
          <a:custGeom>
            <a:avLst/>
            <a:gdLst/>
            <a:ahLst/>
            <a:cxnLst/>
            <a:rect l="l" t="t" r="r" b="b"/>
            <a:pathLst>
              <a:path w="1578508" h="1367019">
                <a:moveTo>
                  <a:pt x="789175" y="0"/>
                </a:moveTo>
                <a:lnTo>
                  <a:pt x="0" y="1367019"/>
                </a:lnTo>
                <a:lnTo>
                  <a:pt x="1578508" y="1367019"/>
                </a:lnTo>
                <a:lnTo>
                  <a:pt x="789175" y="0"/>
                </a:lnTo>
                <a:close/>
              </a:path>
            </a:pathLst>
          </a:custGeom>
          <a:solidFill>
            <a:srgbClr val="BCB8A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21067" y="5137010"/>
            <a:ext cx="4811756" cy="821175"/>
          </a:xfrm>
          <a:custGeom>
            <a:avLst/>
            <a:gdLst/>
            <a:ahLst/>
            <a:cxnLst/>
            <a:rect l="l" t="t" r="r" b="b"/>
            <a:pathLst>
              <a:path w="4811756" h="821175">
                <a:moveTo>
                  <a:pt x="0" y="821175"/>
                </a:moveTo>
                <a:lnTo>
                  <a:pt x="4811756" y="821175"/>
                </a:lnTo>
                <a:lnTo>
                  <a:pt x="4337654" y="0"/>
                </a:lnTo>
                <a:lnTo>
                  <a:pt x="474054" y="0"/>
                </a:lnTo>
                <a:lnTo>
                  <a:pt x="0" y="821175"/>
                </a:lnTo>
                <a:close/>
              </a:path>
            </a:pathLst>
          </a:custGeom>
          <a:solidFill>
            <a:srgbClr val="1B1A1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01225" y="3278524"/>
            <a:ext cx="2651439" cy="808785"/>
          </a:xfrm>
          <a:custGeom>
            <a:avLst/>
            <a:gdLst/>
            <a:ahLst/>
            <a:cxnLst/>
            <a:rect l="l" t="t" r="r" b="b"/>
            <a:pathLst>
              <a:path w="2651439" h="808785">
                <a:moveTo>
                  <a:pt x="466865" y="0"/>
                </a:moveTo>
                <a:lnTo>
                  <a:pt x="0" y="808785"/>
                </a:lnTo>
                <a:lnTo>
                  <a:pt x="2651439" y="808785"/>
                </a:lnTo>
                <a:lnTo>
                  <a:pt x="2184574" y="0"/>
                </a:lnTo>
                <a:lnTo>
                  <a:pt x="466865" y="0"/>
                </a:lnTo>
                <a:close/>
              </a:path>
            </a:pathLst>
          </a:custGeom>
          <a:solidFill>
            <a:srgbClr val="86806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064674" y="4207767"/>
            <a:ext cx="3724542" cy="808785"/>
          </a:xfrm>
          <a:custGeom>
            <a:avLst/>
            <a:gdLst/>
            <a:ahLst/>
            <a:cxnLst/>
            <a:rect l="l" t="t" r="r" b="b"/>
            <a:pathLst>
              <a:path w="3724542" h="808785">
                <a:moveTo>
                  <a:pt x="0" y="808785"/>
                </a:moveTo>
                <a:lnTo>
                  <a:pt x="3724542" y="808785"/>
                </a:lnTo>
                <a:lnTo>
                  <a:pt x="3257522" y="0"/>
                </a:lnTo>
                <a:lnTo>
                  <a:pt x="467058" y="0"/>
                </a:lnTo>
                <a:lnTo>
                  <a:pt x="0" y="808785"/>
                </a:lnTo>
                <a:close/>
              </a:path>
            </a:pathLst>
          </a:custGeom>
          <a:solidFill>
            <a:srgbClr val="43403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360088" y="2576932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  <a:close/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  <a:close/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  <a:close/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  <a:close/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  <a:close/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  <a:close/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  <a:close/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  <a:close/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  <a:close/>
              </a:path>
            </a:pathLst>
          </a:custGeom>
          <a:solidFill>
            <a:srgbClr val="78787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172760" y="2510489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close/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  <a:close/>
              </a:path>
            </a:pathLst>
          </a:custGeom>
          <a:solidFill>
            <a:srgbClr val="78787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696728" y="3674458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  <a:close/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  <a:close/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  <a:close/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  <a:close/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  <a:close/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  <a:close/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  <a:close/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  <a:close/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509400" y="3608015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close/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138430" y="4631409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  <a:close/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  <a:close/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  <a:close/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  <a:close/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  <a:close/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  <a:close/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  <a:close/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  <a:close/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  <a:close/>
              </a:path>
            </a:pathLst>
          </a:custGeom>
          <a:solidFill>
            <a:srgbClr val="16161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951102" y="4564966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close/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  <a:close/>
              </a:path>
            </a:pathLst>
          </a:custGeom>
          <a:solidFill>
            <a:srgbClr val="16161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652823" y="5539139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  <a:close/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  <a:close/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  <a:close/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  <a:close/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  <a:close/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  <a:close/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  <a:close/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  <a:close/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  <a:close/>
              </a:path>
            </a:pathLst>
          </a:custGeom>
          <a:solidFill>
            <a:srgbClr val="0F0F0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465495" y="5472696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close/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  <a:close/>
              </a:path>
            </a:pathLst>
          </a:custGeom>
          <a:solidFill>
            <a:srgbClr val="0F0F0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51039" y="5602773"/>
            <a:ext cx="4585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Stakeholders and intermediaries including diplomats, merchants, clerics, or local authorities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51039" y="5234499"/>
            <a:ext cx="458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Stakeholders and Intermediaries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698345" y="5409808"/>
            <a:ext cx="457200" cy="275578"/>
          </a:xfrm>
          <a:custGeom>
            <a:avLst/>
            <a:gdLst/>
            <a:ahLst/>
            <a:cxnLst/>
            <a:rect l="l" t="t" r="r" b="b"/>
            <a:pathLst>
              <a:path w="457200" h="275578">
                <a:moveTo>
                  <a:pt x="194452" y="430"/>
                </a:moveTo>
                <a:lnTo>
                  <a:pt x="157949" y="36936"/>
                </a:lnTo>
                <a:cubicBezTo>
                  <a:pt x="147017" y="39937"/>
                  <a:pt x="136877" y="45437"/>
                  <a:pt x="128304" y="53010"/>
                </a:cubicBezTo>
                <a:lnTo>
                  <a:pt x="109303" y="69942"/>
                </a:lnTo>
                <a:cubicBezTo>
                  <a:pt x="102015" y="76443"/>
                  <a:pt x="92514" y="80014"/>
                  <a:pt x="82726" y="80014"/>
                </a:cubicBezTo>
                <a:lnTo>
                  <a:pt x="68580" y="80014"/>
                </a:lnTo>
                <a:lnTo>
                  <a:pt x="68580" y="171454"/>
                </a:lnTo>
                <a:cubicBezTo>
                  <a:pt x="83151" y="171884"/>
                  <a:pt x="97013" y="177811"/>
                  <a:pt x="107369" y="188170"/>
                </a:cubicBezTo>
                <a:lnTo>
                  <a:pt x="132798" y="213601"/>
                </a:lnTo>
                <a:lnTo>
                  <a:pt x="137800" y="218603"/>
                </a:lnTo>
                <a:lnTo>
                  <a:pt x="137800" y="218603"/>
                </a:lnTo>
                <a:lnTo>
                  <a:pt x="157089" y="237890"/>
                </a:lnTo>
                <a:cubicBezTo>
                  <a:pt x="161520" y="242319"/>
                  <a:pt x="168807" y="242319"/>
                  <a:pt x="173233" y="237890"/>
                </a:cubicBezTo>
                <a:cubicBezTo>
                  <a:pt x="174449" y="236675"/>
                  <a:pt x="175377" y="235248"/>
                  <a:pt x="175876" y="233746"/>
                </a:cubicBezTo>
                <a:cubicBezTo>
                  <a:pt x="177878" y="228245"/>
                  <a:pt x="182519" y="224100"/>
                  <a:pt x="188234" y="222816"/>
                </a:cubicBezTo>
                <a:cubicBezTo>
                  <a:pt x="193949" y="221529"/>
                  <a:pt x="199947" y="223246"/>
                  <a:pt x="204094" y="227460"/>
                </a:cubicBezTo>
                <a:lnTo>
                  <a:pt x="211812" y="235033"/>
                </a:lnTo>
                <a:cubicBezTo>
                  <a:pt x="220101" y="243319"/>
                  <a:pt x="233529" y="243319"/>
                  <a:pt x="241744" y="235033"/>
                </a:cubicBezTo>
                <a:cubicBezTo>
                  <a:pt x="245603" y="231175"/>
                  <a:pt x="247674" y="226247"/>
                  <a:pt x="247889" y="221174"/>
                </a:cubicBezTo>
                <a:cubicBezTo>
                  <a:pt x="248173" y="214888"/>
                  <a:pt x="251890" y="209316"/>
                  <a:pt x="257605" y="206601"/>
                </a:cubicBezTo>
                <a:cubicBezTo>
                  <a:pt x="263320" y="203887"/>
                  <a:pt x="269963" y="204457"/>
                  <a:pt x="275033" y="208100"/>
                </a:cubicBezTo>
                <a:cubicBezTo>
                  <a:pt x="281750" y="212887"/>
                  <a:pt x="291108" y="212245"/>
                  <a:pt x="297107" y="206243"/>
                </a:cubicBezTo>
                <a:cubicBezTo>
                  <a:pt x="303823" y="199527"/>
                  <a:pt x="303823" y="188669"/>
                  <a:pt x="297107" y="182025"/>
                </a:cubicBezTo>
                <a:lnTo>
                  <a:pt x="242956" y="127877"/>
                </a:lnTo>
                <a:lnTo>
                  <a:pt x="217380" y="151452"/>
                </a:lnTo>
                <a:cubicBezTo>
                  <a:pt x="197876" y="169456"/>
                  <a:pt x="167948" y="169740"/>
                  <a:pt x="148087" y="152095"/>
                </a:cubicBezTo>
                <a:cubicBezTo>
                  <a:pt x="125442" y="131950"/>
                  <a:pt x="124939" y="96802"/>
                  <a:pt x="146944" y="76013"/>
                </a:cubicBezTo>
                <a:lnTo>
                  <a:pt x="197021" y="28721"/>
                </a:lnTo>
                <a:cubicBezTo>
                  <a:pt x="216594" y="10290"/>
                  <a:pt x="242453" y="3"/>
                  <a:pt x="269387" y="3"/>
                </a:cubicBezTo>
                <a:cubicBezTo>
                  <a:pt x="295177" y="3"/>
                  <a:pt x="320109" y="9505"/>
                  <a:pt x="339325" y="26577"/>
                </a:cubicBezTo>
                <a:lnTo>
                  <a:pt x="360827" y="45721"/>
                </a:lnTo>
                <a:lnTo>
                  <a:pt x="388615" y="45721"/>
                </a:lnTo>
                <a:lnTo>
                  <a:pt x="417190" y="45721"/>
                </a:lnTo>
                <a:lnTo>
                  <a:pt x="445765" y="45721"/>
                </a:lnTo>
                <a:cubicBezTo>
                  <a:pt x="452052" y="45721"/>
                  <a:pt x="457195" y="50863"/>
                  <a:pt x="457195" y="57152"/>
                </a:cubicBezTo>
                <a:lnTo>
                  <a:pt x="457195" y="205741"/>
                </a:lnTo>
                <a:cubicBezTo>
                  <a:pt x="457195" y="218385"/>
                  <a:pt x="446982" y="228600"/>
                  <a:pt x="434335" y="228600"/>
                </a:cubicBezTo>
                <a:lnTo>
                  <a:pt x="411475" y="228600"/>
                </a:lnTo>
                <a:cubicBezTo>
                  <a:pt x="403045" y="228600"/>
                  <a:pt x="395615" y="224029"/>
                  <a:pt x="391688" y="217170"/>
                </a:cubicBezTo>
                <a:lnTo>
                  <a:pt x="331036" y="217170"/>
                </a:lnTo>
                <a:cubicBezTo>
                  <a:pt x="328608" y="221956"/>
                  <a:pt x="325394" y="226528"/>
                  <a:pt x="321393" y="230530"/>
                </a:cubicBezTo>
                <a:cubicBezTo>
                  <a:pt x="309177" y="242746"/>
                  <a:pt x="292247" y="247533"/>
                  <a:pt x="276387" y="244887"/>
                </a:cubicBezTo>
                <a:cubicBezTo>
                  <a:pt x="273817" y="250101"/>
                  <a:pt x="270315" y="254960"/>
                  <a:pt x="265958" y="259317"/>
                </a:cubicBezTo>
                <a:cubicBezTo>
                  <a:pt x="246454" y="278819"/>
                  <a:pt x="215954" y="280748"/>
                  <a:pt x="194237" y="265104"/>
                </a:cubicBezTo>
                <a:cubicBezTo>
                  <a:pt x="176305" y="279963"/>
                  <a:pt x="149587" y="279034"/>
                  <a:pt x="132803" y="262174"/>
                </a:cubicBezTo>
                <a:lnTo>
                  <a:pt x="113587" y="242886"/>
                </a:lnTo>
                <a:lnTo>
                  <a:pt x="108585" y="237885"/>
                </a:lnTo>
                <a:lnTo>
                  <a:pt x="83151" y="212454"/>
                </a:lnTo>
                <a:cubicBezTo>
                  <a:pt x="79224" y="208525"/>
                  <a:pt x="74080" y="206240"/>
                  <a:pt x="68580" y="205810"/>
                </a:cubicBezTo>
                <a:cubicBezTo>
                  <a:pt x="68580" y="218382"/>
                  <a:pt x="58293" y="228598"/>
                  <a:pt x="45720" y="228598"/>
                </a:cubicBezTo>
                <a:lnTo>
                  <a:pt x="22860" y="228598"/>
                </a:lnTo>
                <a:cubicBezTo>
                  <a:pt x="10214" y="228598"/>
                  <a:pt x="0" y="218382"/>
                  <a:pt x="0" y="205738"/>
                </a:cubicBezTo>
                <a:lnTo>
                  <a:pt x="0" y="57149"/>
                </a:lnTo>
                <a:cubicBezTo>
                  <a:pt x="0" y="50863"/>
                  <a:pt x="5144" y="45718"/>
                  <a:pt x="11430" y="45718"/>
                </a:cubicBezTo>
                <a:lnTo>
                  <a:pt x="40005" y="45718"/>
                </a:lnTo>
                <a:lnTo>
                  <a:pt x="68580" y="45718"/>
                </a:lnTo>
                <a:lnTo>
                  <a:pt x="82726" y="45718"/>
                </a:lnTo>
                <a:cubicBezTo>
                  <a:pt x="84157" y="45718"/>
                  <a:pt x="85510" y="45220"/>
                  <a:pt x="86511" y="44291"/>
                </a:cubicBezTo>
                <a:lnTo>
                  <a:pt x="105444" y="27431"/>
                </a:lnTo>
                <a:cubicBezTo>
                  <a:pt x="125373" y="9786"/>
                  <a:pt x="151022" y="0"/>
                  <a:pt x="177668" y="0"/>
                </a:cubicBezTo>
                <a:lnTo>
                  <a:pt x="185024" y="0"/>
                </a:lnTo>
                <a:cubicBezTo>
                  <a:pt x="188165" y="0"/>
                  <a:pt x="191384" y="143"/>
                  <a:pt x="194452" y="430"/>
                </a:cubicBezTo>
                <a:lnTo>
                  <a:pt x="194452" y="430"/>
                </a:lnTo>
                <a:close/>
                <a:moveTo>
                  <a:pt x="388620" y="182879"/>
                </a:moveTo>
                <a:lnTo>
                  <a:pt x="388620" y="80009"/>
                </a:lnTo>
                <a:lnTo>
                  <a:pt x="354330" y="80009"/>
                </a:lnTo>
                <a:cubicBezTo>
                  <a:pt x="350115" y="80009"/>
                  <a:pt x="346041" y="78438"/>
                  <a:pt x="342973" y="75652"/>
                </a:cubicBezTo>
                <a:lnTo>
                  <a:pt x="316611" y="52219"/>
                </a:lnTo>
                <a:cubicBezTo>
                  <a:pt x="303608" y="40648"/>
                  <a:pt x="286820" y="34287"/>
                  <a:pt x="269391" y="34287"/>
                </a:cubicBezTo>
                <a:cubicBezTo>
                  <a:pt x="251245" y="34287"/>
                  <a:pt x="233817" y="41218"/>
                  <a:pt x="220599" y="53647"/>
                </a:cubicBezTo>
                <a:lnTo>
                  <a:pt x="170522" y="100939"/>
                </a:lnTo>
                <a:cubicBezTo>
                  <a:pt x="163166" y="107939"/>
                  <a:pt x="163307" y="119728"/>
                  <a:pt x="170879" y="126441"/>
                </a:cubicBezTo>
                <a:cubicBezTo>
                  <a:pt x="177522" y="132371"/>
                  <a:pt x="187594" y="132228"/>
                  <a:pt x="194095" y="126226"/>
                </a:cubicBezTo>
                <a:lnTo>
                  <a:pt x="245457" y="78791"/>
                </a:lnTo>
                <a:cubicBezTo>
                  <a:pt x="252388" y="72361"/>
                  <a:pt x="263247" y="72788"/>
                  <a:pt x="269675" y="79791"/>
                </a:cubicBezTo>
                <a:cubicBezTo>
                  <a:pt x="276103" y="86791"/>
                  <a:pt x="275678" y="97579"/>
                  <a:pt x="268674" y="104009"/>
                </a:cubicBezTo>
                <a:lnTo>
                  <a:pt x="268102" y="104579"/>
                </a:lnTo>
                <a:lnTo>
                  <a:pt x="321252" y="157730"/>
                </a:lnTo>
                <a:cubicBezTo>
                  <a:pt x="328398" y="164873"/>
                  <a:pt x="333038" y="173661"/>
                  <a:pt x="335109" y="182805"/>
                </a:cubicBezTo>
                <a:lnTo>
                  <a:pt x="388542" y="182805"/>
                </a:lnTo>
                <a:lnTo>
                  <a:pt x="388620" y="182879"/>
                </a:lnTo>
                <a:close/>
                <a:moveTo>
                  <a:pt x="45720" y="194310"/>
                </a:moveTo>
                <a:cubicBezTo>
                  <a:pt x="45720" y="187997"/>
                  <a:pt x="40604" y="182879"/>
                  <a:pt x="34290" y="182879"/>
                </a:cubicBezTo>
                <a:cubicBezTo>
                  <a:pt x="27976" y="182879"/>
                  <a:pt x="22860" y="187997"/>
                  <a:pt x="22860" y="194310"/>
                </a:cubicBezTo>
                <a:cubicBezTo>
                  <a:pt x="22860" y="200624"/>
                  <a:pt x="27976" y="205741"/>
                  <a:pt x="34290" y="205741"/>
                </a:cubicBezTo>
                <a:cubicBezTo>
                  <a:pt x="40604" y="205741"/>
                  <a:pt x="45720" y="200624"/>
                  <a:pt x="45720" y="194310"/>
                </a:cubicBezTo>
                <a:close/>
                <a:moveTo>
                  <a:pt x="422910" y="205741"/>
                </a:moveTo>
                <a:cubicBezTo>
                  <a:pt x="429224" y="205741"/>
                  <a:pt x="434340" y="200624"/>
                  <a:pt x="434340" y="194310"/>
                </a:cubicBezTo>
                <a:cubicBezTo>
                  <a:pt x="434340" y="187997"/>
                  <a:pt x="429224" y="182879"/>
                  <a:pt x="422910" y="182879"/>
                </a:cubicBezTo>
                <a:cubicBezTo>
                  <a:pt x="416596" y="182879"/>
                  <a:pt x="411480" y="187997"/>
                  <a:pt x="411480" y="194310"/>
                </a:cubicBezTo>
                <a:cubicBezTo>
                  <a:pt x="411480" y="200624"/>
                  <a:pt x="416596" y="205741"/>
                  <a:pt x="422910" y="205741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1210131" y="4566518"/>
            <a:ext cx="4585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Influential factions and social groups that shaped public response and legitimacy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1210131" y="4198244"/>
            <a:ext cx="458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Influential Factions and Social Groups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698345" y="4434359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close/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close/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1800083" y="3512001"/>
            <a:ext cx="4585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Institutional actors such as governments, courts, military commands, or major organizations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1800083" y="3143727"/>
            <a:ext cx="458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Institutional Actors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8698344" y="3454405"/>
            <a:ext cx="457200" cy="457021"/>
          </a:xfrm>
          <a:custGeom>
            <a:avLst/>
            <a:gdLst/>
            <a:ahLst/>
            <a:cxnLst/>
            <a:rect l="l" t="t" r="r" b="b"/>
            <a:pathLst>
              <a:path w="457200" h="457021">
                <a:moveTo>
                  <a:pt x="279532" y="6293"/>
                </a:moveTo>
                <a:cubicBezTo>
                  <a:pt x="287835" y="14593"/>
                  <a:pt x="287922" y="27983"/>
                  <a:pt x="279710" y="36374"/>
                </a:cubicBezTo>
                <a:lnTo>
                  <a:pt x="420825" y="177489"/>
                </a:lnTo>
                <a:cubicBezTo>
                  <a:pt x="429215" y="169276"/>
                  <a:pt x="442606" y="169368"/>
                  <a:pt x="450904" y="177667"/>
                </a:cubicBezTo>
                <a:cubicBezTo>
                  <a:pt x="459294" y="186058"/>
                  <a:pt x="459294" y="199622"/>
                  <a:pt x="450904" y="207926"/>
                </a:cubicBezTo>
                <a:lnTo>
                  <a:pt x="436000" y="222921"/>
                </a:lnTo>
                <a:lnTo>
                  <a:pt x="350938" y="307982"/>
                </a:lnTo>
                <a:lnTo>
                  <a:pt x="336655" y="322264"/>
                </a:lnTo>
                <a:cubicBezTo>
                  <a:pt x="328265" y="330655"/>
                  <a:pt x="314695" y="330655"/>
                  <a:pt x="306397" y="322264"/>
                </a:cubicBezTo>
                <a:cubicBezTo>
                  <a:pt x="298364" y="314230"/>
                  <a:pt x="298008" y="301287"/>
                  <a:pt x="305592" y="292900"/>
                </a:cubicBezTo>
                <a:lnTo>
                  <a:pt x="164386" y="151694"/>
                </a:lnTo>
                <a:cubicBezTo>
                  <a:pt x="155997" y="159194"/>
                  <a:pt x="143053" y="158925"/>
                  <a:pt x="135020" y="150890"/>
                </a:cubicBezTo>
                <a:cubicBezTo>
                  <a:pt x="126631" y="142499"/>
                  <a:pt x="126631" y="128935"/>
                  <a:pt x="135020" y="120631"/>
                </a:cubicBezTo>
                <a:lnTo>
                  <a:pt x="149303" y="106349"/>
                </a:lnTo>
                <a:lnTo>
                  <a:pt x="234278" y="21288"/>
                </a:lnTo>
                <a:lnTo>
                  <a:pt x="249183" y="6293"/>
                </a:lnTo>
                <a:cubicBezTo>
                  <a:pt x="257573" y="-2098"/>
                  <a:pt x="271142" y="-2098"/>
                  <a:pt x="279441" y="6293"/>
                </a:cubicBezTo>
                <a:lnTo>
                  <a:pt x="279532" y="6293"/>
                </a:lnTo>
                <a:close/>
                <a:moveTo>
                  <a:pt x="249361" y="66721"/>
                </a:moveTo>
                <a:lnTo>
                  <a:pt x="194648" y="121435"/>
                </a:lnTo>
                <a:lnTo>
                  <a:pt x="335763" y="262550"/>
                </a:lnTo>
                <a:lnTo>
                  <a:pt x="390476" y="207835"/>
                </a:lnTo>
                <a:lnTo>
                  <a:pt x="249361" y="66721"/>
                </a:lnTo>
                <a:close/>
                <a:moveTo>
                  <a:pt x="199559" y="227295"/>
                </a:moveTo>
                <a:lnTo>
                  <a:pt x="229816" y="257554"/>
                </a:lnTo>
                <a:lnTo>
                  <a:pt x="185367" y="302004"/>
                </a:lnTo>
                <a:lnTo>
                  <a:pt x="191617" y="308252"/>
                </a:lnTo>
                <a:cubicBezTo>
                  <a:pt x="202773" y="319408"/>
                  <a:pt x="202773" y="337529"/>
                  <a:pt x="191617" y="348685"/>
                </a:cubicBezTo>
                <a:lnTo>
                  <a:pt x="91650" y="448653"/>
                </a:lnTo>
                <a:cubicBezTo>
                  <a:pt x="80495" y="459809"/>
                  <a:pt x="62376" y="459809"/>
                  <a:pt x="51216" y="448653"/>
                </a:cubicBezTo>
                <a:lnTo>
                  <a:pt x="8371" y="405808"/>
                </a:lnTo>
                <a:cubicBezTo>
                  <a:pt x="-2784" y="394652"/>
                  <a:pt x="-2784" y="376531"/>
                  <a:pt x="8371" y="365375"/>
                </a:cubicBezTo>
                <a:lnTo>
                  <a:pt x="108338" y="265406"/>
                </a:lnTo>
                <a:cubicBezTo>
                  <a:pt x="119494" y="254250"/>
                  <a:pt x="137613" y="254250"/>
                  <a:pt x="148773" y="265406"/>
                </a:cubicBezTo>
                <a:lnTo>
                  <a:pt x="155023" y="271654"/>
                </a:lnTo>
                <a:lnTo>
                  <a:pt x="199472" y="227204"/>
                </a:lnTo>
                <a:lnTo>
                  <a:pt x="199559" y="227295"/>
                </a:lnTo>
                <a:close/>
                <a:moveTo>
                  <a:pt x="128688" y="305843"/>
                </a:moveTo>
                <a:lnTo>
                  <a:pt x="48893" y="385639"/>
                </a:lnTo>
                <a:lnTo>
                  <a:pt x="71566" y="408312"/>
                </a:lnTo>
                <a:lnTo>
                  <a:pt x="151361" y="328516"/>
                </a:lnTo>
                <a:lnTo>
                  <a:pt x="128688" y="305843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2412618" y="2471239"/>
            <a:ext cx="4585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Primary leaders or decision-makers whose actions drove the central event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2412618" y="2103885"/>
            <a:ext cx="458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Primary Leaders or Decision-Makers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8727006" y="2449151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50019" y="64296"/>
                </a:moveTo>
                <a:cubicBezTo>
                  <a:pt x="130284" y="64296"/>
                  <a:pt x="114298" y="80280"/>
                  <a:pt x="114298" y="100017"/>
                </a:cubicBezTo>
                <a:lnTo>
                  <a:pt x="114298" y="128592"/>
                </a:lnTo>
                <a:lnTo>
                  <a:pt x="378615" y="128592"/>
                </a:lnTo>
                <a:cubicBezTo>
                  <a:pt x="390493" y="128592"/>
                  <a:pt x="400046" y="138148"/>
                  <a:pt x="400046" y="150026"/>
                </a:cubicBezTo>
                <a:cubicBezTo>
                  <a:pt x="400046" y="161904"/>
                  <a:pt x="390493" y="171459"/>
                  <a:pt x="378615" y="171459"/>
                </a:cubicBezTo>
                <a:lnTo>
                  <a:pt x="21427" y="171459"/>
                </a:lnTo>
                <a:cubicBezTo>
                  <a:pt x="9549" y="171459"/>
                  <a:pt x="-4" y="161904"/>
                  <a:pt x="-4" y="150030"/>
                </a:cubicBezTo>
                <a:cubicBezTo>
                  <a:pt x="-4" y="138152"/>
                  <a:pt x="9549" y="128601"/>
                  <a:pt x="21427" y="128601"/>
                </a:cubicBezTo>
                <a:lnTo>
                  <a:pt x="71433" y="128601"/>
                </a:lnTo>
                <a:lnTo>
                  <a:pt x="71433" y="100026"/>
                </a:lnTo>
                <a:cubicBezTo>
                  <a:pt x="71433" y="56629"/>
                  <a:pt x="106617" y="21447"/>
                  <a:pt x="150015" y="21447"/>
                </a:cubicBezTo>
                <a:lnTo>
                  <a:pt x="162872" y="21447"/>
                </a:lnTo>
                <a:cubicBezTo>
                  <a:pt x="170285" y="8678"/>
                  <a:pt x="184123" y="18"/>
                  <a:pt x="200021" y="18"/>
                </a:cubicBezTo>
                <a:lnTo>
                  <a:pt x="257172" y="18"/>
                </a:lnTo>
                <a:cubicBezTo>
                  <a:pt x="280835" y="18"/>
                  <a:pt x="300033" y="19216"/>
                  <a:pt x="300033" y="42881"/>
                </a:cubicBezTo>
                <a:cubicBezTo>
                  <a:pt x="300033" y="66545"/>
                  <a:pt x="280835" y="85743"/>
                  <a:pt x="257172" y="85743"/>
                </a:cubicBezTo>
                <a:lnTo>
                  <a:pt x="200021" y="85743"/>
                </a:lnTo>
                <a:cubicBezTo>
                  <a:pt x="184127" y="85743"/>
                  <a:pt x="170285" y="77079"/>
                  <a:pt x="162872" y="64314"/>
                </a:cubicBezTo>
                <a:lnTo>
                  <a:pt x="150019" y="64296"/>
                </a:lnTo>
                <a:close/>
              </a:path>
              <a:path w="400050" h="457200">
                <a:moveTo>
                  <a:pt x="65632" y="406478"/>
                </a:moveTo>
                <a:lnTo>
                  <a:pt x="42237" y="200025"/>
                </a:lnTo>
                <a:lnTo>
                  <a:pt x="85367" y="200025"/>
                </a:lnTo>
                <a:lnTo>
                  <a:pt x="108318" y="401659"/>
                </a:lnTo>
                <a:cubicBezTo>
                  <a:pt x="109122" y="408892"/>
                  <a:pt x="115282" y="414338"/>
                  <a:pt x="122515" y="414338"/>
                </a:cubicBezTo>
                <a:lnTo>
                  <a:pt x="277623" y="414338"/>
                </a:lnTo>
                <a:cubicBezTo>
                  <a:pt x="284856" y="414338"/>
                  <a:pt x="291016" y="408892"/>
                  <a:pt x="291820" y="401659"/>
                </a:cubicBezTo>
                <a:lnTo>
                  <a:pt x="314679" y="200025"/>
                </a:lnTo>
                <a:lnTo>
                  <a:pt x="357809" y="200025"/>
                </a:lnTo>
                <a:lnTo>
                  <a:pt x="334414" y="406478"/>
                </a:lnTo>
                <a:cubicBezTo>
                  <a:pt x="331109" y="435323"/>
                  <a:pt x="306730" y="457200"/>
                  <a:pt x="277623" y="457200"/>
                </a:cubicBezTo>
                <a:lnTo>
                  <a:pt x="122515" y="457200"/>
                </a:lnTo>
                <a:cubicBezTo>
                  <a:pt x="93404" y="457200"/>
                  <a:pt x="69025" y="435410"/>
                  <a:pt x="65724" y="406478"/>
                </a:cubicBezTo>
                <a:lnTo>
                  <a:pt x="65632" y="40647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91157" y="2460411"/>
            <a:ext cx="2834640" cy="283464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0" y="1417320"/>
                </a:moveTo>
                <a:cubicBezTo>
                  <a:pt x="0" y="634563"/>
                  <a:pt x="634563" y="0"/>
                  <a:pt x="1417320" y="0"/>
                </a:cubicBezTo>
                <a:cubicBezTo>
                  <a:pt x="2200077" y="0"/>
                  <a:pt x="2834640" y="634563"/>
                  <a:pt x="2834640" y="1417320"/>
                </a:cubicBezTo>
                <a:cubicBezTo>
                  <a:pt x="2834640" y="2200077"/>
                  <a:pt x="2200077" y="2834640"/>
                  <a:pt x="1417320" y="2834640"/>
                </a:cubicBezTo>
                <a:cubicBezTo>
                  <a:pt x="634563" y="2834640"/>
                  <a:pt x="0" y="2200077"/>
                  <a:pt x="0" y="1417320"/>
                </a:cubicBezTo>
                <a:close/>
              </a:path>
            </a:pathLst>
          </a:custGeom>
          <a:solidFill>
            <a:srgbClr val="434033">
              <a:alpha val="10000"/>
            </a:srgbClr>
          </a:solidFill>
          <a:ln w="9525">
            <a:solidFill>
              <a:srgbClr val="434033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229456" y="2460411"/>
            <a:ext cx="2834640" cy="283464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0" y="1417320"/>
                </a:moveTo>
                <a:cubicBezTo>
                  <a:pt x="0" y="634563"/>
                  <a:pt x="634563" y="0"/>
                  <a:pt x="1417320" y="0"/>
                </a:cubicBezTo>
                <a:cubicBezTo>
                  <a:pt x="2200077" y="0"/>
                  <a:pt x="2834640" y="634563"/>
                  <a:pt x="2834640" y="1417320"/>
                </a:cubicBezTo>
                <a:cubicBezTo>
                  <a:pt x="2834640" y="2200077"/>
                  <a:pt x="2200077" y="2834640"/>
                  <a:pt x="1417320" y="2834640"/>
                </a:cubicBezTo>
                <a:cubicBezTo>
                  <a:pt x="634563" y="2834640"/>
                  <a:pt x="0" y="2200077"/>
                  <a:pt x="0" y="1417320"/>
                </a:cubicBezTo>
                <a:close/>
              </a:path>
            </a:pathLst>
          </a:custGeom>
          <a:solidFill>
            <a:srgbClr val="434033">
              <a:alpha val="10000"/>
            </a:srgbClr>
          </a:solidFill>
          <a:ln w="9525">
            <a:solidFill>
              <a:srgbClr val="434033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064096" y="2460411"/>
            <a:ext cx="2834640" cy="283464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0" y="1417320"/>
                </a:moveTo>
                <a:cubicBezTo>
                  <a:pt x="0" y="634563"/>
                  <a:pt x="634563" y="0"/>
                  <a:pt x="1417320" y="0"/>
                </a:cubicBezTo>
                <a:cubicBezTo>
                  <a:pt x="2200077" y="0"/>
                  <a:pt x="2834640" y="634563"/>
                  <a:pt x="2834640" y="1417320"/>
                </a:cubicBezTo>
                <a:cubicBezTo>
                  <a:pt x="2834640" y="2200077"/>
                  <a:pt x="2200077" y="2834640"/>
                  <a:pt x="1417320" y="2834640"/>
                </a:cubicBezTo>
                <a:cubicBezTo>
                  <a:pt x="634563" y="2834640"/>
                  <a:pt x="0" y="2200077"/>
                  <a:pt x="0" y="1417320"/>
                </a:cubicBezTo>
                <a:close/>
              </a:path>
            </a:pathLst>
          </a:custGeom>
          <a:solidFill>
            <a:srgbClr val="434033">
              <a:alpha val="10000"/>
            </a:srgbClr>
          </a:solidFill>
          <a:ln w="9525">
            <a:solidFill>
              <a:srgbClr val="434033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898736" y="2460411"/>
            <a:ext cx="2834640" cy="283464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0" y="1417320"/>
                </a:moveTo>
                <a:cubicBezTo>
                  <a:pt x="0" y="634563"/>
                  <a:pt x="634563" y="0"/>
                  <a:pt x="1417320" y="0"/>
                </a:cubicBezTo>
                <a:cubicBezTo>
                  <a:pt x="2200077" y="0"/>
                  <a:pt x="2834640" y="634563"/>
                  <a:pt x="2834640" y="1417320"/>
                </a:cubicBezTo>
                <a:cubicBezTo>
                  <a:pt x="2834640" y="2200077"/>
                  <a:pt x="2200077" y="2834640"/>
                  <a:pt x="1417320" y="2834640"/>
                </a:cubicBezTo>
                <a:cubicBezTo>
                  <a:pt x="634563" y="2834640"/>
                  <a:pt x="0" y="2200077"/>
                  <a:pt x="0" y="1417320"/>
                </a:cubicBezTo>
                <a:close/>
              </a:path>
            </a:pathLst>
          </a:custGeom>
          <a:solidFill>
            <a:srgbClr val="434033">
              <a:alpha val="10000"/>
            </a:srgbClr>
          </a:solidFill>
          <a:ln w="9525">
            <a:solidFill>
              <a:srgbClr val="434033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Turning Points &amp; Critical Events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782351" y="2777143"/>
            <a:ext cx="52251" cy="365760"/>
          </a:xfrm>
          <a:custGeom>
            <a:avLst/>
            <a:gdLst/>
            <a:ahLst/>
            <a:cxnLst/>
            <a:rect l="l" t="t" r="r" b="b"/>
            <a:pathLst>
              <a:path w="52251" h="365760">
                <a:moveTo>
                  <a:pt x="45720" y="19594"/>
                </a:moveTo>
                <a:cubicBezTo>
                  <a:pt x="45720" y="8734"/>
                  <a:pt x="36984" y="0"/>
                  <a:pt x="26126" y="0"/>
                </a:cubicBezTo>
                <a:cubicBezTo>
                  <a:pt x="15267" y="0"/>
                  <a:pt x="6531" y="8734"/>
                  <a:pt x="6531" y="19594"/>
                </a:cubicBezTo>
                <a:lnTo>
                  <a:pt x="6531" y="254726"/>
                </a:lnTo>
                <a:cubicBezTo>
                  <a:pt x="6531" y="265586"/>
                  <a:pt x="15267" y="274320"/>
                  <a:pt x="26126" y="274320"/>
                </a:cubicBezTo>
                <a:cubicBezTo>
                  <a:pt x="36984" y="274320"/>
                  <a:pt x="45720" y="265586"/>
                  <a:pt x="45720" y="254726"/>
                </a:cubicBezTo>
                <a:lnTo>
                  <a:pt x="45720" y="19594"/>
                </a:lnTo>
                <a:close/>
                <a:moveTo>
                  <a:pt x="26126" y="365760"/>
                </a:moveTo>
                <a:cubicBezTo>
                  <a:pt x="40554" y="365760"/>
                  <a:pt x="52251" y="354063"/>
                  <a:pt x="52251" y="339634"/>
                </a:cubicBezTo>
                <a:cubicBezTo>
                  <a:pt x="52251" y="325205"/>
                  <a:pt x="40554" y="313508"/>
                  <a:pt x="26126" y="313508"/>
                </a:cubicBezTo>
                <a:cubicBezTo>
                  <a:pt x="11697" y="313508"/>
                  <a:pt x="0" y="325205"/>
                  <a:pt x="0" y="339634"/>
                </a:cubicBezTo>
                <a:cubicBezTo>
                  <a:pt x="0" y="354063"/>
                  <a:pt x="11697" y="365760"/>
                  <a:pt x="26126" y="365760"/>
                </a:cubicBez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463932" y="2777143"/>
            <a:ext cx="365689" cy="365760"/>
          </a:xfrm>
          <a:custGeom>
            <a:avLst/>
            <a:gdLst/>
            <a:ahLst/>
            <a:cxnLst/>
            <a:rect l="l" t="t" r="r" b="b"/>
            <a:pathLst>
              <a:path w="365689" h="365760">
                <a:moveTo>
                  <a:pt x="362401" y="3358"/>
                </a:moveTo>
                <a:cubicBezTo>
                  <a:pt x="359830" y="713"/>
                  <a:pt x="356115" y="-428"/>
                  <a:pt x="352469" y="143"/>
                </a:cubicBezTo>
                <a:lnTo>
                  <a:pt x="298314" y="9144"/>
                </a:lnTo>
                <a:cubicBezTo>
                  <a:pt x="286597" y="11071"/>
                  <a:pt x="275736" y="16719"/>
                  <a:pt x="267307" y="25076"/>
                </a:cubicBezTo>
                <a:lnTo>
                  <a:pt x="118988" y="173396"/>
                </a:lnTo>
                <a:lnTo>
                  <a:pt x="143207" y="197616"/>
                </a:lnTo>
                <a:lnTo>
                  <a:pt x="291527" y="49370"/>
                </a:lnTo>
                <a:cubicBezTo>
                  <a:pt x="294884" y="46013"/>
                  <a:pt x="299243" y="43796"/>
                  <a:pt x="303957" y="43013"/>
                </a:cubicBezTo>
                <a:lnTo>
                  <a:pt x="326534" y="39228"/>
                </a:lnTo>
                <a:lnTo>
                  <a:pt x="322749" y="61802"/>
                </a:lnTo>
                <a:cubicBezTo>
                  <a:pt x="321963" y="66517"/>
                  <a:pt x="319747" y="70877"/>
                  <a:pt x="316390" y="74235"/>
                </a:cubicBezTo>
                <a:lnTo>
                  <a:pt x="168070" y="222481"/>
                </a:lnTo>
                <a:lnTo>
                  <a:pt x="192290" y="246701"/>
                </a:lnTo>
                <a:lnTo>
                  <a:pt x="340610" y="98455"/>
                </a:lnTo>
                <a:cubicBezTo>
                  <a:pt x="349039" y="90024"/>
                  <a:pt x="354612" y="79165"/>
                  <a:pt x="356543" y="67450"/>
                </a:cubicBezTo>
                <a:lnTo>
                  <a:pt x="365546" y="13295"/>
                </a:lnTo>
                <a:cubicBezTo>
                  <a:pt x="366116" y="9652"/>
                  <a:pt x="364975" y="5936"/>
                  <a:pt x="362331" y="3365"/>
                </a:cubicBezTo>
                <a:lnTo>
                  <a:pt x="362401" y="3358"/>
                </a:lnTo>
                <a:close/>
                <a:moveTo>
                  <a:pt x="60478" y="163392"/>
                </a:moveTo>
                <a:lnTo>
                  <a:pt x="49046" y="174822"/>
                </a:lnTo>
                <a:cubicBezTo>
                  <a:pt x="45188" y="178681"/>
                  <a:pt x="44618" y="184683"/>
                  <a:pt x="47616" y="189255"/>
                </a:cubicBezTo>
                <a:lnTo>
                  <a:pt x="85553" y="246124"/>
                </a:lnTo>
                <a:cubicBezTo>
                  <a:pt x="87052" y="248410"/>
                  <a:pt x="86767" y="251409"/>
                  <a:pt x="84840" y="253340"/>
                </a:cubicBezTo>
                <a:lnTo>
                  <a:pt x="56546" y="281631"/>
                </a:lnTo>
                <a:cubicBezTo>
                  <a:pt x="55047" y="283131"/>
                  <a:pt x="52762" y="283702"/>
                  <a:pt x="50688" y="282988"/>
                </a:cubicBezTo>
                <a:lnTo>
                  <a:pt x="26468" y="274916"/>
                </a:lnTo>
                <a:cubicBezTo>
                  <a:pt x="22395" y="273559"/>
                  <a:pt x="17824" y="274631"/>
                  <a:pt x="14752" y="277703"/>
                </a:cubicBezTo>
                <a:lnTo>
                  <a:pt x="3320" y="289133"/>
                </a:lnTo>
                <a:cubicBezTo>
                  <a:pt x="-1108" y="293563"/>
                  <a:pt x="-1108" y="300848"/>
                  <a:pt x="3320" y="305278"/>
                </a:cubicBezTo>
                <a:lnTo>
                  <a:pt x="60477" y="362431"/>
                </a:lnTo>
                <a:cubicBezTo>
                  <a:pt x="64906" y="366861"/>
                  <a:pt x="72194" y="366861"/>
                  <a:pt x="76623" y="362431"/>
                </a:cubicBezTo>
                <a:lnTo>
                  <a:pt x="88054" y="351001"/>
                </a:lnTo>
                <a:cubicBezTo>
                  <a:pt x="91126" y="347929"/>
                  <a:pt x="92197" y="343427"/>
                  <a:pt x="90841" y="339286"/>
                </a:cubicBezTo>
                <a:lnTo>
                  <a:pt x="82766" y="315066"/>
                </a:lnTo>
                <a:cubicBezTo>
                  <a:pt x="82053" y="312995"/>
                  <a:pt x="82624" y="310779"/>
                  <a:pt x="84123" y="309206"/>
                </a:cubicBezTo>
                <a:lnTo>
                  <a:pt x="112416" y="280915"/>
                </a:lnTo>
                <a:cubicBezTo>
                  <a:pt x="114343" y="278987"/>
                  <a:pt x="117346" y="278698"/>
                  <a:pt x="119631" y="280201"/>
                </a:cubicBezTo>
                <a:lnTo>
                  <a:pt x="176499" y="318138"/>
                </a:lnTo>
                <a:cubicBezTo>
                  <a:pt x="181001" y="321137"/>
                  <a:pt x="187072" y="320567"/>
                  <a:pt x="190930" y="316708"/>
                </a:cubicBezTo>
                <a:lnTo>
                  <a:pt x="202361" y="305278"/>
                </a:lnTo>
                <a:cubicBezTo>
                  <a:pt x="206789" y="300849"/>
                  <a:pt x="206789" y="293563"/>
                  <a:pt x="202361" y="289133"/>
                </a:cubicBezTo>
                <a:lnTo>
                  <a:pt x="76619" y="163392"/>
                </a:lnTo>
                <a:cubicBezTo>
                  <a:pt x="72191" y="158963"/>
                  <a:pt x="64902" y="158963"/>
                  <a:pt x="60474" y="163392"/>
                </a:cubicBezTo>
                <a:lnTo>
                  <a:pt x="60478" y="163392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298536" y="2777192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84605" y="30873"/>
                </a:moveTo>
                <a:cubicBezTo>
                  <a:pt x="292176" y="25158"/>
                  <a:pt x="293749" y="14444"/>
                  <a:pt x="288032" y="6874"/>
                </a:cubicBezTo>
                <a:cubicBezTo>
                  <a:pt x="282319" y="-698"/>
                  <a:pt x="271602" y="-2267"/>
                  <a:pt x="264031" y="3444"/>
                </a:cubicBezTo>
                <a:lnTo>
                  <a:pt x="176388" y="69158"/>
                </a:lnTo>
                <a:cubicBezTo>
                  <a:pt x="173246" y="71516"/>
                  <a:pt x="170247" y="74156"/>
                  <a:pt x="167386" y="76942"/>
                </a:cubicBezTo>
                <a:lnTo>
                  <a:pt x="166030" y="78299"/>
                </a:lnTo>
                <a:cubicBezTo>
                  <a:pt x="151172" y="93156"/>
                  <a:pt x="142815" y="113300"/>
                  <a:pt x="142815" y="134300"/>
                </a:cubicBezTo>
                <a:cubicBezTo>
                  <a:pt x="142815" y="151801"/>
                  <a:pt x="148601" y="168658"/>
                  <a:pt x="159102" y="182370"/>
                </a:cubicBezTo>
                <a:lnTo>
                  <a:pt x="5033" y="336438"/>
                </a:lnTo>
                <a:cubicBezTo>
                  <a:pt x="-1682" y="343152"/>
                  <a:pt x="-1682" y="354008"/>
                  <a:pt x="5033" y="360652"/>
                </a:cubicBezTo>
                <a:cubicBezTo>
                  <a:pt x="11748" y="367296"/>
                  <a:pt x="22604" y="367366"/>
                  <a:pt x="29246" y="360652"/>
                </a:cubicBezTo>
                <a:lnTo>
                  <a:pt x="183388" y="206584"/>
                </a:lnTo>
                <a:cubicBezTo>
                  <a:pt x="197101" y="217082"/>
                  <a:pt x="213959" y="222871"/>
                  <a:pt x="231460" y="222871"/>
                </a:cubicBezTo>
                <a:cubicBezTo>
                  <a:pt x="252459" y="222871"/>
                  <a:pt x="272601" y="214516"/>
                  <a:pt x="287458" y="199659"/>
                </a:cubicBezTo>
                <a:lnTo>
                  <a:pt x="288815" y="198302"/>
                </a:lnTo>
                <a:cubicBezTo>
                  <a:pt x="291602" y="195516"/>
                  <a:pt x="294243" y="192517"/>
                  <a:pt x="296602" y="189303"/>
                </a:cubicBezTo>
                <a:lnTo>
                  <a:pt x="362315" y="101661"/>
                </a:lnTo>
                <a:cubicBezTo>
                  <a:pt x="368028" y="94088"/>
                  <a:pt x="366459" y="83375"/>
                  <a:pt x="358887" y="77663"/>
                </a:cubicBezTo>
                <a:cubicBezTo>
                  <a:pt x="351316" y="71948"/>
                  <a:pt x="340603" y="73520"/>
                  <a:pt x="334886" y="81093"/>
                </a:cubicBezTo>
                <a:lnTo>
                  <a:pt x="269174" y="168735"/>
                </a:lnTo>
                <a:cubicBezTo>
                  <a:pt x="267744" y="170592"/>
                  <a:pt x="266244" y="172377"/>
                  <a:pt x="264602" y="174022"/>
                </a:cubicBezTo>
                <a:lnTo>
                  <a:pt x="263245" y="175379"/>
                </a:lnTo>
                <a:cubicBezTo>
                  <a:pt x="254818" y="183880"/>
                  <a:pt x="243388" y="188594"/>
                  <a:pt x="231460" y="188594"/>
                </a:cubicBezTo>
                <a:cubicBezTo>
                  <a:pt x="219533" y="188594"/>
                  <a:pt x="208103" y="183880"/>
                  <a:pt x="199676" y="175452"/>
                </a:cubicBezTo>
                <a:lnTo>
                  <a:pt x="195034" y="170808"/>
                </a:lnTo>
                <a:lnTo>
                  <a:pt x="195034" y="170808"/>
                </a:lnTo>
                <a:lnTo>
                  <a:pt x="195034" y="170808"/>
                </a:lnTo>
                <a:lnTo>
                  <a:pt x="190393" y="166164"/>
                </a:lnTo>
                <a:cubicBezTo>
                  <a:pt x="181892" y="157662"/>
                  <a:pt x="177178" y="146235"/>
                  <a:pt x="177178" y="134307"/>
                </a:cubicBezTo>
                <a:cubicBezTo>
                  <a:pt x="177178" y="122380"/>
                  <a:pt x="181892" y="110949"/>
                  <a:pt x="190320" y="102520"/>
                </a:cubicBezTo>
                <a:lnTo>
                  <a:pt x="191676" y="101164"/>
                </a:lnTo>
                <a:cubicBezTo>
                  <a:pt x="193319" y="99522"/>
                  <a:pt x="195104" y="97950"/>
                  <a:pt x="196962" y="96593"/>
                </a:cubicBezTo>
                <a:lnTo>
                  <a:pt x="284605" y="30873"/>
                </a:lnTo>
                <a:close/>
                <a:moveTo>
                  <a:pt x="326459" y="63585"/>
                </a:moveTo>
                <a:cubicBezTo>
                  <a:pt x="333174" y="56871"/>
                  <a:pt x="333174" y="46015"/>
                  <a:pt x="326459" y="39371"/>
                </a:cubicBezTo>
                <a:cubicBezTo>
                  <a:pt x="319744" y="32727"/>
                  <a:pt x="308888" y="32657"/>
                  <a:pt x="302246" y="39371"/>
                </a:cubicBezTo>
                <a:lnTo>
                  <a:pt x="219317" y="122157"/>
                </a:lnTo>
                <a:cubicBezTo>
                  <a:pt x="212602" y="128870"/>
                  <a:pt x="212602" y="139727"/>
                  <a:pt x="219317" y="146371"/>
                </a:cubicBezTo>
                <a:cubicBezTo>
                  <a:pt x="226032" y="153015"/>
                  <a:pt x="236888" y="153084"/>
                  <a:pt x="243530" y="146371"/>
                </a:cubicBezTo>
                <a:lnTo>
                  <a:pt x="326459" y="63585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0143663" y="2777143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close/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92492" y="3301659"/>
            <a:ext cx="202692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Trigger Event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02637" y="3842440"/>
            <a:ext cx="2024380" cy="1003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Explaining what changed and why the moment became historically decisive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627132" y="3301659"/>
            <a:ext cx="202692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Critical Sequence of Actions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640936" y="3842327"/>
            <a:ext cx="2024380" cy="1006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Including major decisions, battles, negotiations, or decrees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75576" y="3301659"/>
            <a:ext cx="202692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Breakpoint Dynamics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75576" y="3842327"/>
            <a:ext cx="2024380" cy="1006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Showing how outcomes diverged from prior expectations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310216" y="3301659"/>
            <a:ext cx="2026920" cy="411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Consolidation Phase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310216" y="3842327"/>
            <a:ext cx="2024380" cy="1006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Describing stabilization efforts, backlash, or institutional reorganization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947901"/>
            <a:ext cx="6095968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2947901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0998" y="1041710"/>
            <a:ext cx="7399113" cy="1448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Primary Source Analysis &amp; Archival Artifacts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80997" y="6494090"/>
            <a:ext cx="6413500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444502" y="3971927"/>
            <a:ext cx="330962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Quote Block Placeholder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452711" y="4441950"/>
            <a:ext cx="3307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Quote block placeholder with interpretive callouts focusing on author intent, audience, and bias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80997" y="3937108"/>
            <a:ext cx="330962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Artifact or Document Placeholder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89206" y="4407131"/>
            <a:ext cx="3307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Artifact or document placeholder with provenance notes, date range, and material description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52711" y="326525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278535" y="148308"/>
                </a:moveTo>
                <a:lnTo>
                  <a:pt x="100049" y="326883"/>
                </a:lnTo>
                <a:lnTo>
                  <a:pt x="100049" y="294742"/>
                </a:lnTo>
                <a:cubicBezTo>
                  <a:pt x="100049" y="245455"/>
                  <a:pt x="119604" y="198221"/>
                  <a:pt x="154424" y="163401"/>
                </a:cubicBezTo>
                <a:lnTo>
                  <a:pt x="247103" y="70719"/>
                </a:lnTo>
                <a:cubicBezTo>
                  <a:pt x="264961" y="52861"/>
                  <a:pt x="289156" y="42860"/>
                  <a:pt x="314339" y="42860"/>
                </a:cubicBezTo>
                <a:cubicBezTo>
                  <a:pt x="339517" y="42860"/>
                  <a:pt x="363716" y="52861"/>
                  <a:pt x="381575" y="70719"/>
                </a:cubicBezTo>
                <a:lnTo>
                  <a:pt x="386485" y="75628"/>
                </a:lnTo>
                <a:cubicBezTo>
                  <a:pt x="404343" y="93486"/>
                  <a:pt x="414342" y="117684"/>
                  <a:pt x="414342" y="142864"/>
                </a:cubicBezTo>
                <a:cubicBezTo>
                  <a:pt x="414342" y="157865"/>
                  <a:pt x="410771" y="172597"/>
                  <a:pt x="404165" y="185724"/>
                </a:cubicBezTo>
                <a:lnTo>
                  <a:pt x="301839" y="185724"/>
                </a:lnTo>
                <a:lnTo>
                  <a:pt x="308893" y="178671"/>
                </a:lnTo>
                <a:cubicBezTo>
                  <a:pt x="317288" y="170280"/>
                  <a:pt x="317288" y="156704"/>
                  <a:pt x="308893" y="148404"/>
                </a:cubicBezTo>
                <a:cubicBezTo>
                  <a:pt x="300499" y="140099"/>
                  <a:pt x="286930" y="140012"/>
                  <a:pt x="278627" y="148404"/>
                </a:cubicBezTo>
                <a:lnTo>
                  <a:pt x="278535" y="148308"/>
                </a:lnTo>
                <a:close/>
                <a:moveTo>
                  <a:pt x="258890" y="228580"/>
                </a:moveTo>
                <a:lnTo>
                  <a:pt x="368000" y="228580"/>
                </a:lnTo>
                <a:lnTo>
                  <a:pt x="325142" y="271440"/>
                </a:lnTo>
                <a:lnTo>
                  <a:pt x="216032" y="271440"/>
                </a:lnTo>
                <a:lnTo>
                  <a:pt x="258890" y="228580"/>
                </a:lnTo>
                <a:close/>
                <a:moveTo>
                  <a:pt x="281123" y="314295"/>
                </a:moveTo>
                <a:cubicBezTo>
                  <a:pt x="247908" y="341885"/>
                  <a:pt x="205941" y="357156"/>
                  <a:pt x="162461" y="357156"/>
                </a:cubicBezTo>
                <a:lnTo>
                  <a:pt x="130316" y="357156"/>
                </a:lnTo>
                <a:lnTo>
                  <a:pt x="173174" y="314295"/>
                </a:lnTo>
                <a:lnTo>
                  <a:pt x="281123" y="314295"/>
                </a:lnTo>
                <a:close/>
                <a:moveTo>
                  <a:pt x="57191" y="294650"/>
                </a:moveTo>
                <a:lnTo>
                  <a:pt x="57191" y="369652"/>
                </a:lnTo>
                <a:lnTo>
                  <a:pt x="6296" y="420548"/>
                </a:lnTo>
                <a:cubicBezTo>
                  <a:pt x="-2099" y="428940"/>
                  <a:pt x="-2099" y="442515"/>
                  <a:pt x="6296" y="450815"/>
                </a:cubicBezTo>
                <a:cubicBezTo>
                  <a:pt x="14690" y="459121"/>
                  <a:pt x="28260" y="459207"/>
                  <a:pt x="36562" y="450815"/>
                </a:cubicBezTo>
                <a:lnTo>
                  <a:pt x="87458" y="399920"/>
                </a:lnTo>
                <a:lnTo>
                  <a:pt x="162461" y="399920"/>
                </a:lnTo>
                <a:cubicBezTo>
                  <a:pt x="223086" y="399920"/>
                  <a:pt x="281215" y="375814"/>
                  <a:pt x="324073" y="332953"/>
                </a:cubicBezTo>
                <a:lnTo>
                  <a:pt x="416752" y="240450"/>
                </a:lnTo>
                <a:cubicBezTo>
                  <a:pt x="442647" y="214557"/>
                  <a:pt x="457200" y="179467"/>
                  <a:pt x="457200" y="142860"/>
                </a:cubicBezTo>
                <a:cubicBezTo>
                  <a:pt x="457200" y="106252"/>
                  <a:pt x="442647" y="71162"/>
                  <a:pt x="416752" y="45269"/>
                </a:cubicBezTo>
                <a:lnTo>
                  <a:pt x="411841" y="40360"/>
                </a:lnTo>
                <a:cubicBezTo>
                  <a:pt x="386037" y="14558"/>
                  <a:pt x="350947" y="0"/>
                  <a:pt x="314339" y="0"/>
                </a:cubicBezTo>
                <a:cubicBezTo>
                  <a:pt x="277731" y="0"/>
                  <a:pt x="242641" y="14553"/>
                  <a:pt x="216745" y="40447"/>
                </a:cubicBezTo>
                <a:lnTo>
                  <a:pt x="124153" y="133037"/>
                </a:lnTo>
                <a:cubicBezTo>
                  <a:pt x="81295" y="175897"/>
                  <a:pt x="57187" y="234024"/>
                  <a:pt x="57187" y="294650"/>
                </a:cubicBezTo>
                <a:lnTo>
                  <a:pt x="57191" y="294650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80997" y="326519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67265" y="104210"/>
                </a:moveTo>
                <a:cubicBezTo>
                  <a:pt x="269945" y="98673"/>
                  <a:pt x="271463" y="92423"/>
                  <a:pt x="271463" y="85725"/>
                </a:cubicBezTo>
                <a:cubicBezTo>
                  <a:pt x="271463" y="62060"/>
                  <a:pt x="252265" y="42863"/>
                  <a:pt x="228600" y="42863"/>
                </a:cubicBezTo>
                <a:cubicBezTo>
                  <a:pt x="204935" y="42863"/>
                  <a:pt x="185738" y="62060"/>
                  <a:pt x="185738" y="85725"/>
                </a:cubicBezTo>
                <a:cubicBezTo>
                  <a:pt x="185738" y="92423"/>
                  <a:pt x="187255" y="98673"/>
                  <a:pt x="189935" y="104210"/>
                </a:cubicBezTo>
                <a:lnTo>
                  <a:pt x="190204" y="104745"/>
                </a:lnTo>
                <a:cubicBezTo>
                  <a:pt x="196454" y="117784"/>
                  <a:pt x="207171" y="140104"/>
                  <a:pt x="207171" y="166092"/>
                </a:cubicBezTo>
                <a:cubicBezTo>
                  <a:pt x="207171" y="224311"/>
                  <a:pt x="160020" y="271463"/>
                  <a:pt x="101800" y="271463"/>
                </a:cubicBezTo>
                <a:lnTo>
                  <a:pt x="85725" y="271463"/>
                </a:lnTo>
                <a:cubicBezTo>
                  <a:pt x="62060" y="271463"/>
                  <a:pt x="42862" y="290660"/>
                  <a:pt x="42862" y="314325"/>
                </a:cubicBezTo>
                <a:lnTo>
                  <a:pt x="42862" y="321471"/>
                </a:lnTo>
                <a:cubicBezTo>
                  <a:pt x="42862" y="325398"/>
                  <a:pt x="46077" y="328617"/>
                  <a:pt x="50009" y="328617"/>
                </a:cubicBezTo>
                <a:lnTo>
                  <a:pt x="407196" y="328617"/>
                </a:lnTo>
                <a:cubicBezTo>
                  <a:pt x="411123" y="328617"/>
                  <a:pt x="414342" y="325403"/>
                  <a:pt x="414342" y="321476"/>
                </a:cubicBezTo>
                <a:lnTo>
                  <a:pt x="414342" y="314334"/>
                </a:lnTo>
                <a:cubicBezTo>
                  <a:pt x="414342" y="290669"/>
                  <a:pt x="395144" y="271472"/>
                  <a:pt x="371480" y="271472"/>
                </a:cubicBezTo>
                <a:lnTo>
                  <a:pt x="355404" y="271472"/>
                </a:lnTo>
                <a:cubicBezTo>
                  <a:pt x="297185" y="271472"/>
                  <a:pt x="250034" y="224321"/>
                  <a:pt x="250034" y="166101"/>
                </a:cubicBezTo>
                <a:cubicBezTo>
                  <a:pt x="250034" y="140205"/>
                  <a:pt x="260750" y="117793"/>
                  <a:pt x="267000" y="104845"/>
                </a:cubicBezTo>
                <a:lnTo>
                  <a:pt x="267000" y="104845"/>
                </a:lnTo>
                <a:lnTo>
                  <a:pt x="267270" y="104310"/>
                </a:lnTo>
                <a:lnTo>
                  <a:pt x="267265" y="104210"/>
                </a:lnTo>
                <a:close/>
                <a:moveTo>
                  <a:pt x="305931" y="122781"/>
                </a:moveTo>
                <a:cubicBezTo>
                  <a:pt x="299324" y="136534"/>
                  <a:pt x="292891" y="150821"/>
                  <a:pt x="292891" y="166092"/>
                </a:cubicBezTo>
                <a:cubicBezTo>
                  <a:pt x="292891" y="200651"/>
                  <a:pt x="320932" y="228600"/>
                  <a:pt x="355400" y="228600"/>
                </a:cubicBezTo>
                <a:lnTo>
                  <a:pt x="371475" y="228600"/>
                </a:lnTo>
                <a:cubicBezTo>
                  <a:pt x="418804" y="228600"/>
                  <a:pt x="457200" y="266996"/>
                  <a:pt x="457200" y="314325"/>
                </a:cubicBezTo>
                <a:lnTo>
                  <a:pt x="457200" y="321471"/>
                </a:lnTo>
                <a:cubicBezTo>
                  <a:pt x="457200" y="349063"/>
                  <a:pt x="434788" y="371480"/>
                  <a:pt x="407196" y="371480"/>
                </a:cubicBezTo>
                <a:lnTo>
                  <a:pt x="50009" y="371480"/>
                </a:lnTo>
                <a:cubicBezTo>
                  <a:pt x="22417" y="371480"/>
                  <a:pt x="5" y="349068"/>
                  <a:pt x="5" y="321476"/>
                </a:cubicBezTo>
                <a:lnTo>
                  <a:pt x="5" y="314334"/>
                </a:lnTo>
                <a:cubicBezTo>
                  <a:pt x="5" y="267005"/>
                  <a:pt x="38400" y="228609"/>
                  <a:pt x="85730" y="228609"/>
                </a:cubicBezTo>
                <a:lnTo>
                  <a:pt x="101805" y="228609"/>
                </a:lnTo>
                <a:cubicBezTo>
                  <a:pt x="136364" y="228609"/>
                  <a:pt x="164313" y="200661"/>
                  <a:pt x="164313" y="166101"/>
                </a:cubicBezTo>
                <a:cubicBezTo>
                  <a:pt x="164313" y="150830"/>
                  <a:pt x="157885" y="136543"/>
                  <a:pt x="151274" y="122790"/>
                </a:cubicBezTo>
                <a:cubicBezTo>
                  <a:pt x="145915" y="111539"/>
                  <a:pt x="142880" y="99039"/>
                  <a:pt x="142880" y="85734"/>
                </a:cubicBezTo>
                <a:cubicBezTo>
                  <a:pt x="142880" y="38405"/>
                  <a:pt x="181275" y="9"/>
                  <a:pt x="228605" y="9"/>
                </a:cubicBezTo>
                <a:cubicBezTo>
                  <a:pt x="275934" y="9"/>
                  <a:pt x="314330" y="38405"/>
                  <a:pt x="314330" y="85734"/>
                </a:cubicBezTo>
                <a:cubicBezTo>
                  <a:pt x="314330" y="99039"/>
                  <a:pt x="311294" y="111543"/>
                  <a:pt x="305935" y="122790"/>
                </a:cubicBezTo>
                <a:lnTo>
                  <a:pt x="305931" y="122781"/>
                </a:lnTo>
                <a:close/>
                <a:moveTo>
                  <a:pt x="28575" y="428625"/>
                </a:moveTo>
                <a:cubicBezTo>
                  <a:pt x="28575" y="412820"/>
                  <a:pt x="41345" y="400050"/>
                  <a:pt x="57150" y="400050"/>
                </a:cubicBezTo>
                <a:lnTo>
                  <a:pt x="400050" y="400050"/>
                </a:lnTo>
                <a:cubicBezTo>
                  <a:pt x="415855" y="400050"/>
                  <a:pt x="428625" y="412820"/>
                  <a:pt x="428625" y="428625"/>
                </a:cubicBezTo>
                <a:cubicBezTo>
                  <a:pt x="428625" y="444430"/>
                  <a:pt x="415855" y="457200"/>
                  <a:pt x="400050" y="457200"/>
                </a:cubicBezTo>
                <a:lnTo>
                  <a:pt x="57150" y="457200"/>
                </a:lnTo>
                <a:cubicBezTo>
                  <a:pt x="41345" y="457200"/>
                  <a:pt x="28575" y="444430"/>
                  <a:pt x="28575" y="428625"/>
                </a:cubicBez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122249" y="650053"/>
            <a:ext cx="9525" cy="2778947"/>
          </a:xfrm>
          <a:custGeom>
            <a:avLst/>
            <a:gdLst/>
            <a:ahLst/>
            <a:cxnLst/>
            <a:rect l="l" t="t" r="r" b="b"/>
            <a:pathLst>
              <a:path w="9525" h="2778947">
                <a:moveTo>
                  <a:pt x="4763" y="0"/>
                </a:moveTo>
                <a:lnTo>
                  <a:pt x="4763" y="2778947"/>
                </a:lnTo>
              </a:path>
            </a:pathLst>
          </a:custGeom>
          <a:noFill/>
          <a:ln w="9525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58744" y="2968344"/>
            <a:ext cx="9525" cy="3218688"/>
          </a:xfrm>
          <a:custGeom>
            <a:avLst/>
            <a:gdLst/>
            <a:ahLst/>
            <a:cxnLst/>
            <a:rect l="l" t="t" r="r" b="b"/>
            <a:pathLst>
              <a:path w="9525" h="3218688">
                <a:moveTo>
                  <a:pt x="4763" y="0"/>
                </a:moveTo>
                <a:lnTo>
                  <a:pt x="4763" y="3218688"/>
                </a:lnTo>
              </a:path>
            </a:pathLst>
          </a:custGeom>
          <a:noFill/>
          <a:ln w="9525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122249" y="3429000"/>
            <a:ext cx="9525" cy="2774589"/>
          </a:xfrm>
          <a:custGeom>
            <a:avLst/>
            <a:gdLst/>
            <a:ahLst/>
            <a:cxnLst/>
            <a:rect l="l" t="t" r="r" b="b"/>
            <a:pathLst>
              <a:path w="9525" h="2774589">
                <a:moveTo>
                  <a:pt x="4763" y="0"/>
                </a:moveTo>
                <a:lnTo>
                  <a:pt x="4763" y="2774589"/>
                </a:lnTo>
              </a:path>
            </a:pathLst>
          </a:custGeom>
          <a:noFill/>
          <a:ln w="9525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499798" y="3971927"/>
            <a:ext cx="330962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Visual Artifact Placeholder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508007" y="4441950"/>
            <a:ext cx="3307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Visual artifact placeholder with analytical prompts such as symbolism, context, and what is omitted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08007" y="3265257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close/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  <a:close/>
              </a:path>
            </a:pathLst>
          </a:cu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127012" y="650053"/>
            <a:ext cx="1355605" cy="2318292"/>
          </a:xfrm>
          <a:custGeom>
            <a:avLst/>
            <a:gdLst/>
            <a:ahLst/>
            <a:cxnLst/>
            <a:rect l="l" t="t" r="r" b="b"/>
            <a:pathLst>
              <a:path w="1355605" h="2318292">
                <a:moveTo>
                  <a:pt x="677803" y="0"/>
                </a:moveTo>
                <a:lnTo>
                  <a:pt x="0" y="0"/>
                </a:lnTo>
                <a:lnTo>
                  <a:pt x="677803" y="1159146"/>
                </a:lnTo>
                <a:lnTo>
                  <a:pt x="0" y="1159146"/>
                </a:lnTo>
                <a:lnTo>
                  <a:pt x="677803" y="2318292"/>
                </a:lnTo>
                <a:lnTo>
                  <a:pt x="1355605" y="2318292"/>
                </a:lnTo>
                <a:lnTo>
                  <a:pt x="677803" y="1159146"/>
                </a:lnTo>
                <a:lnTo>
                  <a:pt x="1355605" y="1159146"/>
                </a:lnTo>
                <a:lnTo>
                  <a:pt x="677803" y="0"/>
                </a:lnTo>
                <a:close/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483563" y="650053"/>
            <a:ext cx="1355605" cy="2318292"/>
          </a:xfrm>
          <a:custGeom>
            <a:avLst/>
            <a:gdLst/>
            <a:ahLst/>
            <a:cxnLst/>
            <a:rect l="l" t="t" r="r" b="b"/>
            <a:pathLst>
              <a:path w="1355605" h="2318292">
                <a:moveTo>
                  <a:pt x="677803" y="0"/>
                </a:moveTo>
                <a:lnTo>
                  <a:pt x="0" y="0"/>
                </a:lnTo>
                <a:lnTo>
                  <a:pt x="677803" y="1159146"/>
                </a:lnTo>
                <a:lnTo>
                  <a:pt x="0" y="1159146"/>
                </a:lnTo>
                <a:lnTo>
                  <a:pt x="677803" y="2318292"/>
                </a:lnTo>
                <a:lnTo>
                  <a:pt x="1355605" y="2318292"/>
                </a:lnTo>
                <a:lnTo>
                  <a:pt x="677803" y="1159146"/>
                </a:lnTo>
                <a:lnTo>
                  <a:pt x="1355605" y="1159146"/>
                </a:lnTo>
                <a:lnTo>
                  <a:pt x="677803" y="0"/>
                </a:lnTo>
                <a:close/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0836331" y="650053"/>
            <a:ext cx="1355605" cy="2318292"/>
          </a:xfrm>
          <a:custGeom>
            <a:avLst/>
            <a:gdLst/>
            <a:ahLst/>
            <a:cxnLst/>
            <a:rect l="l" t="t" r="r" b="b"/>
            <a:pathLst>
              <a:path w="1355605" h="2318292">
                <a:moveTo>
                  <a:pt x="677803" y="0"/>
                </a:moveTo>
                <a:lnTo>
                  <a:pt x="0" y="0"/>
                </a:lnTo>
                <a:lnTo>
                  <a:pt x="677803" y="1159146"/>
                </a:lnTo>
                <a:lnTo>
                  <a:pt x="0" y="1159146"/>
                </a:lnTo>
                <a:lnTo>
                  <a:pt x="677803" y="2318292"/>
                </a:lnTo>
                <a:lnTo>
                  <a:pt x="1355605" y="2318292"/>
                </a:lnTo>
                <a:lnTo>
                  <a:pt x="677803" y="1159146"/>
                </a:lnTo>
                <a:lnTo>
                  <a:pt x="1355605" y="1159146"/>
                </a:lnTo>
                <a:lnTo>
                  <a:pt x="677803" y="0"/>
                </a:lnTo>
                <a:close/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Cause &amp; Effect: Immediate Outcomes vs Long-Term Impact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598854" y="2756949"/>
            <a:ext cx="52298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Long-term historical impact such as institutional transformation, ideological legacy, and future conflict patterns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98858" y="2044808"/>
            <a:ext cx="5212080" cy="533223"/>
          </a:xfrm>
          <a:prstGeom prst="rect">
            <a:avLst/>
          </a:prstGeom>
          <a:solidFill>
            <a:srgbClr val="1E1E1E"/>
          </a:solidFill>
          <a:ln w="9525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598858" y="2181968"/>
            <a:ext cx="5234940" cy="258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Long-Term Impact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80997" y="2756949"/>
            <a:ext cx="52298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Immediate outcomes including political resolutions, social disruption, economic shifts, or territorial changes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80997" y="2044808"/>
            <a:ext cx="5212080" cy="533223"/>
          </a:xfrm>
          <a:prstGeom prst="rect">
            <a:avLst/>
          </a:prstGeom>
          <a:solidFill>
            <a:srgbClr val="1E1E1E"/>
          </a:solidFill>
          <a:ln w="9525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0997" y="2181968"/>
            <a:ext cx="5234940" cy="258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Immediate Outcomes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E9E9E9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Analysis of a Pivotal Historical Epoch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Historiography, Legacy &amp; Q&amp;A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80997" y="2767114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16161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257714" y="2767114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16161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135050" y="2767114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16161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336218" y="2336834"/>
            <a:ext cx="347472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519098" y="2885474"/>
            <a:ext cx="3129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Prompts for discussion plus a concise bibliography of recommended literature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34432" y="2037498"/>
            <a:ext cx="3474720" cy="731520"/>
          </a:xfrm>
          <a:prstGeom prst="rect">
            <a:avLst/>
          </a:pr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134432" y="2037498"/>
            <a:ext cx="3489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Curator’s Closing and Bibliography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459501" y="2336834"/>
            <a:ext cx="347472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42381" y="2885474"/>
            <a:ext cx="3129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Describing enduring consequences for governance, culture, memory, and identity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257714" y="2037498"/>
            <a:ext cx="3474720" cy="731520"/>
          </a:xfrm>
          <a:prstGeom prst="rect">
            <a:avLst/>
          </a:pr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257714" y="2037498"/>
            <a:ext cx="3489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Legacy Assessment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82783" y="2336834"/>
            <a:ext cx="347472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2D2D2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65663" y="2885474"/>
            <a:ext cx="3129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Highlighting how scholars disagree on causes, motives, and significance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80997" y="2037498"/>
            <a:ext cx="3474720" cy="731520"/>
          </a:xfrm>
          <a:prstGeom prst="rect">
            <a:avLst/>
          </a:prstGeom>
          <a:solidFill>
            <a:srgbClr val="1E1E1E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80997" y="2037498"/>
            <a:ext cx="3489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Competing Historical Interpretations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2026-09-09T15:48:48Z</dcterms:created>
  <dcterms:modified xsi:type="dcterms:W3CDTF">2026-09-09T15:48:48Z</dcterms:modified>
</cp:coreProperties>
</file>