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embeddedFontLst>
    <p:embeddedFont>
      <p:font typeface="Outfit" pitchFamily="2" charset="0"/>
      <p:regular r:id="rId17"/>
      <p:bold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
    <Relationship Id="rId17" Type="http://schemas.openxmlformats.org/officeDocument/2006/relationships/font" Target="fonts/font1.fntdata"/>
    <Relationship Id="rId18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de85f2ab6b6b7f7f452d4f72f4cd0439f4b5dd3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bb5ebd3cc659ea8504f1bab968575c951de8e42f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5cc9201bd8184d842c6d90ecb10095b262a732d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5b873cc4fa67174c21dc3e3463130fced42cde40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>
          <a:gsLst>
            <a:gs pos="0">
              <a:srgbClr val="ED7D31">
                <a:alpha val="100000"/>
              </a:srgbClr>
            </a:gs>
            <a:gs pos="100000">
              <a:srgbClr val="7F00FD">
                <a:alpha val="100000"/>
              </a:srgbClr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03280" y="261419"/>
            <a:ext cx="914400" cy="9620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20" y="5136194"/>
            <a:ext cx="7178403" cy="1095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Evaluating Market Landscape, Competitor Profiles, and Tactical Responses for Competitive Advantage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20" y="537644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31521" y="2199178"/>
            <a:ext cx="7211422" cy="264336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Competitor Analysis and Strategic Positioning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728593" cy="6858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93800" y="749604"/>
            <a:ext cx="9339327" cy="3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Table of Contents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185793" y="1540043"/>
            <a:ext cx="9735138" cy="47043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Competitor Analysis Report</a:t>
            </a:r>
            <a:endParaRPr lang="en-US" sz="1600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Market Landscape Overview</a:t>
            </a:r>
            <a:endParaRPr lang="en-US" sz="1600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Competitor Capability Matrix</a:t>
            </a:r>
            <a:endParaRPr lang="en-US" sz="1600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Positioning Map</a:t>
            </a:r>
            <a:endParaRPr lang="en-US" sz="1600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Deep Dive: Key Competitor Profile</a:t>
            </a:r>
            <a:endParaRPr lang="en-US" sz="1600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Pricing &amp; Go-To-Market Comparison</a:t>
            </a:r>
            <a:endParaRPr lang="en-US" sz="1600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SWOT Comparison: Our Company vs. Top Competitor</a:t>
            </a:r>
            <a:endParaRPr lang="en-US" sz="1600" dirty="0"/>
          </a:p>
          <a:p>
            <a:pPr algn="l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Opportunities &amp; Counter-Tactics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1186161" y="1540043"/>
            <a:ext cx="568960" cy="47043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600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600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600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600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600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1600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1600" dirty="0"/>
          </a:p>
          <a:p>
            <a:pPr algn="r" marL="0" indent="0">
              <a:lnSpc>
                <a:spcPct val="1875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003281" y="337044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2286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845324" y="1744238"/>
            <a:ext cx="914400" cy="9620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18" y="674787"/>
            <a:ext cx="982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Competitor Analysis Report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1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Competitor Analysis and Strategic Positioning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44568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731520" y="3757674"/>
            <a:ext cx="3307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Market sector and scope for the rival evaluation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18" y="3156862"/>
            <a:ext cx="331216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Market sector and scope for the rival evaluation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50081" y="3757674"/>
            <a:ext cx="3307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Prepared by Intelligence Team with ownership for updates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50080" y="3156862"/>
            <a:ext cx="331216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Prepared by Intelligence Team with ownership for updates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168641" y="3757674"/>
            <a:ext cx="3307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Report date and version for audit-ready tracking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168641" y="3156862"/>
            <a:ext cx="331216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Report date and version for audit-ready tracking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31518" y="2630311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close/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  <a:close/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61510" y="2630262"/>
            <a:ext cx="342900" cy="365760"/>
          </a:xfrm>
          <a:custGeom>
            <a:avLst/>
            <a:gdLst/>
            <a:ahLst/>
            <a:cxnLst/>
            <a:rect l="l" t="t" r="r" b="b"/>
            <a:pathLst>
              <a:path w="342900" h="365760">
                <a:moveTo>
                  <a:pt x="171450" y="34290"/>
                </a:moveTo>
                <a:lnTo>
                  <a:pt x="297181" y="34290"/>
                </a:lnTo>
                <a:cubicBezTo>
                  <a:pt x="303467" y="34290"/>
                  <a:pt x="308610" y="39433"/>
                  <a:pt x="308610" y="45720"/>
                </a:cubicBezTo>
                <a:lnTo>
                  <a:pt x="308610" y="320040"/>
                </a:lnTo>
                <a:cubicBezTo>
                  <a:pt x="308610" y="326327"/>
                  <a:pt x="303467" y="331470"/>
                  <a:pt x="297181" y="331470"/>
                </a:cubicBezTo>
                <a:lnTo>
                  <a:pt x="171450" y="331470"/>
                </a:lnTo>
                <a:lnTo>
                  <a:pt x="171450" y="34290"/>
                </a:lnTo>
                <a:close/>
                <a:moveTo>
                  <a:pt x="137160" y="34290"/>
                </a:moveTo>
                <a:lnTo>
                  <a:pt x="137160" y="331470"/>
                </a:lnTo>
                <a:lnTo>
                  <a:pt x="91441" y="331470"/>
                </a:lnTo>
                <a:cubicBezTo>
                  <a:pt x="85156" y="331470"/>
                  <a:pt x="80012" y="326327"/>
                  <a:pt x="80012" y="320040"/>
                </a:cubicBezTo>
                <a:lnTo>
                  <a:pt x="80012" y="297180"/>
                </a:lnTo>
                <a:lnTo>
                  <a:pt x="97157" y="297180"/>
                </a:lnTo>
                <a:cubicBezTo>
                  <a:pt x="106659" y="297180"/>
                  <a:pt x="114302" y="289536"/>
                  <a:pt x="114302" y="280037"/>
                </a:cubicBezTo>
                <a:cubicBezTo>
                  <a:pt x="114302" y="270534"/>
                  <a:pt x="106659" y="262894"/>
                  <a:pt x="97157" y="262894"/>
                </a:cubicBezTo>
                <a:lnTo>
                  <a:pt x="80012" y="262894"/>
                </a:lnTo>
                <a:lnTo>
                  <a:pt x="80012" y="200030"/>
                </a:lnTo>
                <a:lnTo>
                  <a:pt x="97157" y="200030"/>
                </a:lnTo>
                <a:cubicBezTo>
                  <a:pt x="106659" y="200030"/>
                  <a:pt x="114302" y="192386"/>
                  <a:pt x="114302" y="182887"/>
                </a:cubicBezTo>
                <a:cubicBezTo>
                  <a:pt x="114302" y="173385"/>
                  <a:pt x="106659" y="165744"/>
                  <a:pt x="97157" y="165744"/>
                </a:cubicBezTo>
                <a:lnTo>
                  <a:pt x="80012" y="165744"/>
                </a:lnTo>
                <a:lnTo>
                  <a:pt x="80012" y="102881"/>
                </a:lnTo>
                <a:lnTo>
                  <a:pt x="97157" y="102881"/>
                </a:lnTo>
                <a:cubicBezTo>
                  <a:pt x="106659" y="102881"/>
                  <a:pt x="114302" y="95236"/>
                  <a:pt x="114302" y="85738"/>
                </a:cubicBezTo>
                <a:cubicBezTo>
                  <a:pt x="114302" y="76235"/>
                  <a:pt x="106659" y="68594"/>
                  <a:pt x="97157" y="68594"/>
                </a:cubicBezTo>
                <a:lnTo>
                  <a:pt x="80012" y="68594"/>
                </a:lnTo>
                <a:lnTo>
                  <a:pt x="80012" y="45734"/>
                </a:lnTo>
                <a:cubicBezTo>
                  <a:pt x="80012" y="39447"/>
                  <a:pt x="85156" y="34304"/>
                  <a:pt x="91441" y="34304"/>
                </a:cubicBezTo>
                <a:lnTo>
                  <a:pt x="137160" y="34290"/>
                </a:lnTo>
                <a:close/>
                <a:moveTo>
                  <a:pt x="45719" y="297180"/>
                </a:moveTo>
                <a:lnTo>
                  <a:pt x="45719" y="320040"/>
                </a:lnTo>
                <a:cubicBezTo>
                  <a:pt x="45719" y="345259"/>
                  <a:pt x="66221" y="365760"/>
                  <a:pt x="91438" y="365760"/>
                </a:cubicBezTo>
                <a:lnTo>
                  <a:pt x="297178" y="365760"/>
                </a:lnTo>
                <a:cubicBezTo>
                  <a:pt x="322395" y="365760"/>
                  <a:pt x="342897" y="345259"/>
                  <a:pt x="342897" y="320040"/>
                </a:cubicBezTo>
                <a:lnTo>
                  <a:pt x="342897" y="45720"/>
                </a:lnTo>
                <a:cubicBezTo>
                  <a:pt x="342897" y="20501"/>
                  <a:pt x="322395" y="0"/>
                  <a:pt x="297178" y="0"/>
                </a:cubicBezTo>
                <a:lnTo>
                  <a:pt x="91438" y="0"/>
                </a:lnTo>
                <a:cubicBezTo>
                  <a:pt x="66221" y="0"/>
                  <a:pt x="45719" y="20501"/>
                  <a:pt x="45719" y="45720"/>
                </a:cubicBezTo>
                <a:lnTo>
                  <a:pt x="45719" y="68580"/>
                </a:lnTo>
                <a:lnTo>
                  <a:pt x="17145" y="68580"/>
                </a:lnTo>
                <a:cubicBezTo>
                  <a:pt x="7643" y="68580"/>
                  <a:pt x="0" y="76224"/>
                  <a:pt x="0" y="85727"/>
                </a:cubicBezTo>
                <a:cubicBezTo>
                  <a:pt x="0" y="95229"/>
                  <a:pt x="7643" y="102874"/>
                  <a:pt x="17145" y="102874"/>
                </a:cubicBezTo>
                <a:lnTo>
                  <a:pt x="45719" y="102874"/>
                </a:lnTo>
                <a:lnTo>
                  <a:pt x="45719" y="165740"/>
                </a:lnTo>
                <a:lnTo>
                  <a:pt x="17145" y="165740"/>
                </a:lnTo>
                <a:cubicBezTo>
                  <a:pt x="7643" y="165740"/>
                  <a:pt x="0" y="173385"/>
                  <a:pt x="0" y="182887"/>
                </a:cubicBezTo>
                <a:cubicBezTo>
                  <a:pt x="0" y="192390"/>
                  <a:pt x="7643" y="200034"/>
                  <a:pt x="17145" y="200034"/>
                </a:cubicBezTo>
                <a:lnTo>
                  <a:pt x="45719" y="200034"/>
                </a:lnTo>
                <a:lnTo>
                  <a:pt x="45719" y="262901"/>
                </a:lnTo>
                <a:lnTo>
                  <a:pt x="17145" y="262901"/>
                </a:lnTo>
                <a:cubicBezTo>
                  <a:pt x="7643" y="262901"/>
                  <a:pt x="0" y="270545"/>
                  <a:pt x="0" y="280048"/>
                </a:cubicBezTo>
                <a:cubicBezTo>
                  <a:pt x="0" y="289550"/>
                  <a:pt x="7643" y="297194"/>
                  <a:pt x="17145" y="297194"/>
                </a:cubicBezTo>
                <a:lnTo>
                  <a:pt x="45719" y="297180"/>
                </a:lnTo>
                <a:close/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191501" y="263026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close/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  <a:close/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280073" y="0"/>
            <a:ext cx="1911927" cy="6858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531665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31521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Competitor Analysis and Strategic Positioning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3528360"/>
            <a:ext cx="266509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Total addressable market map segmented by customer needs and use cases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31519" y="2941294"/>
            <a:ext cx="267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Total Addressable Market Map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963669" y="3528360"/>
            <a:ext cx="266509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Primary competitors mapped to the core buyer journey and highest-intent segments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3963669" y="2941294"/>
            <a:ext cx="267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Primary Competitors Analysis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195818" y="3528360"/>
            <a:ext cx="266509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Secondary and emerging competitors tracked by innovation signals and distribution momentum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195818" y="2941294"/>
            <a:ext cx="267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Secondary and Emerging Competitors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518" y="674787"/>
            <a:ext cx="91567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Market Landscape Overview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731518" y="2299498"/>
            <a:ext cx="457200" cy="355700"/>
          </a:xfrm>
          <a:custGeom>
            <a:avLst/>
            <a:gdLst/>
            <a:ahLst/>
            <a:cxnLst/>
            <a:rect l="l" t="t" r="r" b="b"/>
            <a:pathLst>
              <a:path w="457200" h="355700">
                <a:moveTo>
                  <a:pt x="448943" y="3383"/>
                </a:moveTo>
                <a:cubicBezTo>
                  <a:pt x="454100" y="6954"/>
                  <a:pt x="457200" y="12830"/>
                  <a:pt x="457200" y="19098"/>
                </a:cubicBezTo>
                <a:lnTo>
                  <a:pt x="457200" y="285798"/>
                </a:lnTo>
                <a:cubicBezTo>
                  <a:pt x="457200" y="293737"/>
                  <a:pt x="452281" y="300801"/>
                  <a:pt x="444897" y="303579"/>
                </a:cubicBezTo>
                <a:lnTo>
                  <a:pt x="311545" y="354380"/>
                </a:lnTo>
                <a:cubicBezTo>
                  <a:pt x="307417" y="355966"/>
                  <a:pt x="302895" y="356048"/>
                  <a:pt x="298766" y="354618"/>
                </a:cubicBezTo>
                <a:lnTo>
                  <a:pt x="152796" y="306040"/>
                </a:lnTo>
                <a:lnTo>
                  <a:pt x="25795" y="354458"/>
                </a:lnTo>
                <a:cubicBezTo>
                  <a:pt x="19920" y="356681"/>
                  <a:pt x="13332" y="355888"/>
                  <a:pt x="8175" y="352313"/>
                </a:cubicBezTo>
                <a:cubicBezTo>
                  <a:pt x="3018" y="348742"/>
                  <a:pt x="0" y="342866"/>
                  <a:pt x="0" y="336599"/>
                </a:cubicBezTo>
                <a:lnTo>
                  <a:pt x="0" y="69899"/>
                </a:lnTo>
                <a:cubicBezTo>
                  <a:pt x="0" y="61959"/>
                  <a:pt x="4842" y="54895"/>
                  <a:pt x="12303" y="52117"/>
                </a:cubicBezTo>
                <a:lnTo>
                  <a:pt x="145655" y="1316"/>
                </a:lnTo>
                <a:cubicBezTo>
                  <a:pt x="149783" y="-270"/>
                  <a:pt x="154305" y="-352"/>
                  <a:pt x="158434" y="1078"/>
                </a:cubicBezTo>
                <a:lnTo>
                  <a:pt x="304404" y="49656"/>
                </a:lnTo>
                <a:lnTo>
                  <a:pt x="431405" y="1238"/>
                </a:lnTo>
                <a:cubicBezTo>
                  <a:pt x="437280" y="-985"/>
                  <a:pt x="443868" y="-192"/>
                  <a:pt x="449025" y="3383"/>
                </a:cubicBezTo>
                <a:lnTo>
                  <a:pt x="448943" y="3383"/>
                </a:lnTo>
                <a:close/>
                <a:moveTo>
                  <a:pt x="38098" y="82995"/>
                </a:moveTo>
                <a:lnTo>
                  <a:pt x="38098" y="308897"/>
                </a:lnTo>
                <a:lnTo>
                  <a:pt x="133347" y="272622"/>
                </a:lnTo>
                <a:lnTo>
                  <a:pt x="133347" y="46721"/>
                </a:lnTo>
                <a:lnTo>
                  <a:pt x="38098" y="82995"/>
                </a:lnTo>
                <a:close/>
                <a:moveTo>
                  <a:pt x="285750" y="310166"/>
                </a:moveTo>
                <a:lnTo>
                  <a:pt x="285750" y="83629"/>
                </a:lnTo>
                <a:lnTo>
                  <a:pt x="171450" y="45530"/>
                </a:lnTo>
                <a:lnTo>
                  <a:pt x="171450" y="272068"/>
                </a:lnTo>
                <a:lnTo>
                  <a:pt x="285750" y="310166"/>
                </a:lnTo>
                <a:close/>
                <a:moveTo>
                  <a:pt x="323848" y="308978"/>
                </a:moveTo>
                <a:lnTo>
                  <a:pt x="419097" y="272704"/>
                </a:lnTo>
                <a:lnTo>
                  <a:pt x="419097" y="46803"/>
                </a:lnTo>
                <a:lnTo>
                  <a:pt x="323848" y="82999"/>
                </a:lnTo>
                <a:lnTo>
                  <a:pt x="323848" y="308900"/>
                </a:lnTo>
                <a:lnTo>
                  <a:pt x="323848" y="308978"/>
                </a:lnTo>
                <a:close/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963668" y="224874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close/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close/>
                <a:moveTo>
                  <a:pt x="228600" y="328613"/>
                </a:moveTo>
                <a:cubicBezTo>
                  <a:pt x="283834" y="328613"/>
                  <a:pt x="328613" y="283834"/>
                  <a:pt x="328613" y="228600"/>
                </a:cubicBezTo>
                <a:cubicBezTo>
                  <a:pt x="328613" y="173366"/>
                  <a:pt x="283834" y="128588"/>
                  <a:pt x="228600" y="128588"/>
                </a:cubicBezTo>
                <a:cubicBezTo>
                  <a:pt x="173366" y="128588"/>
                  <a:pt x="128588" y="173366"/>
                  <a:pt x="128588" y="228600"/>
                </a:cubicBezTo>
                <a:cubicBezTo>
                  <a:pt x="128588" y="283834"/>
                  <a:pt x="173366" y="328613"/>
                  <a:pt x="228600" y="328613"/>
                </a:cubicBezTo>
                <a:close/>
                <a:moveTo>
                  <a:pt x="228600" y="85725"/>
                </a:moveTo>
                <a:cubicBezTo>
                  <a:pt x="307508" y="85725"/>
                  <a:pt x="371475" y="149692"/>
                  <a:pt x="371475" y="228600"/>
                </a:cubicBezTo>
                <a:cubicBezTo>
                  <a:pt x="371475" y="307508"/>
                  <a:pt x="307508" y="371475"/>
                  <a:pt x="228600" y="371475"/>
                </a:cubicBezTo>
                <a:cubicBezTo>
                  <a:pt x="149692" y="371475"/>
                  <a:pt x="85725" y="307508"/>
                  <a:pt x="85725" y="228600"/>
                </a:cubicBezTo>
                <a:cubicBezTo>
                  <a:pt x="85725" y="149692"/>
                  <a:pt x="149692" y="85725"/>
                  <a:pt x="228600" y="85725"/>
                </a:cubicBezTo>
                <a:close/>
                <a:moveTo>
                  <a:pt x="228600" y="242888"/>
                </a:moveTo>
                <a:cubicBezTo>
                  <a:pt x="236491" y="242888"/>
                  <a:pt x="242888" y="236491"/>
                  <a:pt x="242888" y="228600"/>
                </a:cubicBezTo>
                <a:cubicBezTo>
                  <a:pt x="242888" y="220709"/>
                  <a:pt x="236491" y="214313"/>
                  <a:pt x="228600" y="214313"/>
                </a:cubicBezTo>
                <a:cubicBezTo>
                  <a:pt x="220709" y="214313"/>
                  <a:pt x="214313" y="220709"/>
                  <a:pt x="214313" y="228600"/>
                </a:cubicBezTo>
                <a:cubicBezTo>
                  <a:pt x="214313" y="236491"/>
                  <a:pt x="220709" y="242888"/>
                  <a:pt x="228600" y="242888"/>
                </a:cubicBezTo>
                <a:close/>
                <a:moveTo>
                  <a:pt x="228600" y="171450"/>
                </a:moveTo>
                <a:cubicBezTo>
                  <a:pt x="260165" y="171450"/>
                  <a:pt x="285750" y="197035"/>
                  <a:pt x="285750" y="228600"/>
                </a:cubicBezTo>
                <a:cubicBezTo>
                  <a:pt x="285750" y="260165"/>
                  <a:pt x="260165" y="285750"/>
                  <a:pt x="228600" y="285750"/>
                </a:cubicBezTo>
                <a:cubicBezTo>
                  <a:pt x="197035" y="285750"/>
                  <a:pt x="171450" y="260165"/>
                  <a:pt x="171450" y="228600"/>
                </a:cubicBezTo>
                <a:cubicBezTo>
                  <a:pt x="171450" y="197035"/>
                  <a:pt x="197035" y="171450"/>
                  <a:pt x="228600" y="171450"/>
                </a:cubicBezTo>
                <a:close/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195818" y="224874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82536" y="144393"/>
                </a:moveTo>
                <a:cubicBezTo>
                  <a:pt x="267000" y="134394"/>
                  <a:pt x="248424" y="128588"/>
                  <a:pt x="228600" y="128588"/>
                </a:cubicBezTo>
                <a:cubicBezTo>
                  <a:pt x="173325" y="128588"/>
                  <a:pt x="128588" y="173325"/>
                  <a:pt x="128588" y="228600"/>
                </a:cubicBezTo>
                <a:cubicBezTo>
                  <a:pt x="128588" y="283875"/>
                  <a:pt x="173325" y="328613"/>
                  <a:pt x="228600" y="328613"/>
                </a:cubicBezTo>
                <a:cubicBezTo>
                  <a:pt x="283875" y="328613"/>
                  <a:pt x="328613" y="283875"/>
                  <a:pt x="328613" y="228600"/>
                </a:cubicBezTo>
                <a:lnTo>
                  <a:pt x="371475" y="228600"/>
                </a:lnTo>
                <a:cubicBezTo>
                  <a:pt x="371475" y="298428"/>
                  <a:pt x="321380" y="356561"/>
                  <a:pt x="255122" y="368974"/>
                </a:cubicBezTo>
                <a:cubicBezTo>
                  <a:pt x="248603" y="361741"/>
                  <a:pt x="239138" y="357188"/>
                  <a:pt x="228600" y="357188"/>
                </a:cubicBezTo>
                <a:cubicBezTo>
                  <a:pt x="218062" y="357188"/>
                  <a:pt x="208598" y="361741"/>
                  <a:pt x="202078" y="368974"/>
                </a:cubicBezTo>
                <a:cubicBezTo>
                  <a:pt x="144480" y="358170"/>
                  <a:pt x="99030" y="312716"/>
                  <a:pt x="88226" y="255122"/>
                </a:cubicBezTo>
                <a:cubicBezTo>
                  <a:pt x="95459" y="248603"/>
                  <a:pt x="100013" y="239138"/>
                  <a:pt x="100013" y="228600"/>
                </a:cubicBezTo>
                <a:cubicBezTo>
                  <a:pt x="100013" y="218062"/>
                  <a:pt x="95459" y="208598"/>
                  <a:pt x="88226" y="202078"/>
                </a:cubicBezTo>
                <a:cubicBezTo>
                  <a:pt x="100639" y="135820"/>
                  <a:pt x="158772" y="85725"/>
                  <a:pt x="228600" y="85725"/>
                </a:cubicBezTo>
                <a:cubicBezTo>
                  <a:pt x="260302" y="85725"/>
                  <a:pt x="289590" y="96085"/>
                  <a:pt x="313342" y="113587"/>
                </a:cubicBezTo>
                <a:lnTo>
                  <a:pt x="343883" y="83046"/>
                </a:lnTo>
                <a:cubicBezTo>
                  <a:pt x="312272" y="57863"/>
                  <a:pt x="272176" y="42863"/>
                  <a:pt x="228600" y="42863"/>
                </a:cubicBezTo>
                <a:cubicBezTo>
                  <a:pt x="136355" y="42863"/>
                  <a:pt x="59738" y="110194"/>
                  <a:pt x="45272" y="198329"/>
                </a:cubicBezTo>
                <a:cubicBezTo>
                  <a:pt x="35268" y="204670"/>
                  <a:pt x="28575" y="215830"/>
                  <a:pt x="28575" y="228600"/>
                </a:cubicBezTo>
                <a:cubicBezTo>
                  <a:pt x="28575" y="241370"/>
                  <a:pt x="35273" y="252530"/>
                  <a:pt x="45272" y="258871"/>
                </a:cubicBezTo>
                <a:cubicBezTo>
                  <a:pt x="58133" y="337185"/>
                  <a:pt x="119924" y="399067"/>
                  <a:pt x="198329" y="411928"/>
                </a:cubicBezTo>
                <a:cubicBezTo>
                  <a:pt x="204670" y="422018"/>
                  <a:pt x="215830" y="428625"/>
                  <a:pt x="228600" y="428625"/>
                </a:cubicBezTo>
                <a:cubicBezTo>
                  <a:pt x="241370" y="428625"/>
                  <a:pt x="252530" y="421927"/>
                  <a:pt x="258871" y="411928"/>
                </a:cubicBezTo>
                <a:cubicBezTo>
                  <a:pt x="347006" y="397462"/>
                  <a:pt x="414338" y="320845"/>
                  <a:pt x="414338" y="228600"/>
                </a:cubicBezTo>
                <a:lnTo>
                  <a:pt x="457200" y="228600"/>
                </a:lnTo>
                <a:cubicBezTo>
                  <a:pt x="457200" y="354865"/>
                  <a:pt x="354865" y="457200"/>
                  <a:pt x="228600" y="457200"/>
                </a:cubicBezTo>
                <a:cubicBezTo>
                  <a:pt x="102335" y="457200"/>
                  <a:pt x="0" y="354865"/>
                  <a:pt x="0" y="228600"/>
                </a:cubicBezTo>
                <a:cubicBezTo>
                  <a:pt x="0" y="102335"/>
                  <a:pt x="102335" y="0"/>
                  <a:pt x="228600" y="0"/>
                </a:cubicBezTo>
                <a:cubicBezTo>
                  <a:pt x="284054" y="0"/>
                  <a:pt x="334776" y="19733"/>
                  <a:pt x="374424" y="52505"/>
                </a:cubicBezTo>
                <a:lnTo>
                  <a:pt x="413446" y="13391"/>
                </a:lnTo>
                <a:cubicBezTo>
                  <a:pt x="421840" y="4997"/>
                  <a:pt x="435414" y="4997"/>
                  <a:pt x="443717" y="13391"/>
                </a:cubicBezTo>
                <a:cubicBezTo>
                  <a:pt x="452020" y="21786"/>
                  <a:pt x="452111" y="35360"/>
                  <a:pt x="443717" y="43663"/>
                </a:cubicBezTo>
                <a:lnTo>
                  <a:pt x="281196" y="206183"/>
                </a:lnTo>
                <a:cubicBezTo>
                  <a:pt x="284145" y="213060"/>
                  <a:pt x="285750" y="220562"/>
                  <a:pt x="285750" y="228509"/>
                </a:cubicBezTo>
                <a:cubicBezTo>
                  <a:pt x="285750" y="260033"/>
                  <a:pt x="260124" y="285659"/>
                  <a:pt x="228600" y="285659"/>
                </a:cubicBezTo>
                <a:cubicBezTo>
                  <a:pt x="197076" y="285659"/>
                  <a:pt x="171450" y="260033"/>
                  <a:pt x="171450" y="228509"/>
                </a:cubicBezTo>
                <a:cubicBezTo>
                  <a:pt x="171450" y="196985"/>
                  <a:pt x="197076" y="171359"/>
                  <a:pt x="228600" y="171359"/>
                </a:cubicBezTo>
                <a:cubicBezTo>
                  <a:pt x="236546" y="171359"/>
                  <a:pt x="244049" y="172968"/>
                  <a:pt x="250925" y="175912"/>
                </a:cubicBezTo>
                <a:lnTo>
                  <a:pt x="282536" y="144301"/>
                </a:lnTo>
                <a:lnTo>
                  <a:pt x="282536" y="144393"/>
                </a:lnTo>
                <a:close/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19" y="1836156"/>
          <a:ext cx="10820400" cy="4145808"/>
        </p:xfrm>
        <a:graphic>
          <a:graphicData uri="http://schemas.openxmlformats.org/drawingml/2006/table">
            <a:tbl>
              <a:tblPr/>
              <a:tblGrid>
                <a:gridCol w="2164080"/>
                <a:gridCol w="2164080"/>
                <a:gridCol w="2164080"/>
                <a:gridCol w="2164080"/>
                <a:gridCol w="2164080"/>
              </a:tblGrid>
              <a:tr h="1036452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Competitor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F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Feature Set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F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Pricing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F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Market Share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F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Target Audience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FD"/>
                    </a:solidFill>
                  </a:tcPr>
                </a:tc>
              </a:tr>
              <a:tr h="1036452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Rival A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High coverage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Mid-to-premium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Leader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Enterprise buyers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6452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Rival B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D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Moderate coverage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D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Value tiers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D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Challenger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D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SMB and teams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DFF"/>
                    </a:solidFill>
                  </a:tcPr>
                </a:tc>
              </a:tr>
              <a:tr h="1036452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Rival C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Niche strengths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Premium add-ons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Emerging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Specialized workflows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11236006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731519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Competitor Analysis and Strategic Positioning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736600" y="702803"/>
            <a:ext cx="9855201" cy="751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Competitor Capability Matrix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10820399" y="39583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751996"/>
            <a:ext cx="10820399" cy="4258851"/>
          </a:xfrm>
          <a:prstGeom prst="rect">
            <a:avLst/>
          </a:prstGeom>
          <a:blipFill>
            <a:blip r:embed="rId1"/>
            <a:srcRect/>
            <a:stretch>
              <a:fillRect l="30" r="30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31519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Competitor Analysis and Strategic Positioning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6600" y="702803"/>
            <a:ext cx="9855201" cy="751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Positioning Map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0820399" y="39583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0"/>
            <a:ext cx="1911927" cy="68580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447052" y="702804"/>
            <a:ext cx="93533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Deep Dive: Key Competitor Profile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53443" y="39583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44381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447052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Competitor Analysis and Strategic Positioning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2447054" y="3322293"/>
            <a:ext cx="266509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product moat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distribution advantage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customer retention drivers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2447053" y="2735227"/>
            <a:ext cx="267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777509" y="3322293"/>
            <a:ext cx="266509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gaps in features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service constraints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adoption friction points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777509" y="2735227"/>
            <a:ext cx="267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107964" y="3322293"/>
            <a:ext cx="266509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revenue streams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packaging strategy</a:t>
            </a:r>
            <a:endParaRPr lang="en-US" sz="1050" dirty="0"/>
          </a:p>
          <a:p>
            <a:pPr algn="l" marL="0" indent="0">
              <a:lnSpc>
                <a:spcPct val="15873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partnership dependencies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9107964" y="2735227"/>
            <a:ext cx="267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Business model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460161" y="2042681"/>
            <a:ext cx="430983" cy="457200"/>
          </a:xfrm>
          <a:custGeom>
            <a:avLst/>
            <a:gdLst/>
            <a:ahLst/>
            <a:cxnLst/>
            <a:rect l="l" t="t" r="r" b="b"/>
            <a:pathLst>
              <a:path w="430983" h="457200">
                <a:moveTo>
                  <a:pt x="215491" y="44353"/>
                </a:moveTo>
                <a:lnTo>
                  <a:pt x="51179" y="114030"/>
                </a:lnTo>
                <a:cubicBezTo>
                  <a:pt x="45882" y="116275"/>
                  <a:pt x="43008" y="121035"/>
                  <a:pt x="43098" y="125524"/>
                </a:cubicBezTo>
                <a:cubicBezTo>
                  <a:pt x="43547" y="207592"/>
                  <a:pt x="77577" y="349365"/>
                  <a:pt x="210462" y="412934"/>
                </a:cubicBezTo>
                <a:cubicBezTo>
                  <a:pt x="213694" y="414461"/>
                  <a:pt x="217465" y="414461"/>
                  <a:pt x="220607" y="412934"/>
                </a:cubicBezTo>
                <a:cubicBezTo>
                  <a:pt x="353492" y="349273"/>
                  <a:pt x="387523" y="207587"/>
                  <a:pt x="387880" y="125433"/>
                </a:cubicBezTo>
                <a:cubicBezTo>
                  <a:pt x="387880" y="120943"/>
                  <a:pt x="385096" y="116275"/>
                  <a:pt x="379799" y="113939"/>
                </a:cubicBezTo>
                <a:lnTo>
                  <a:pt x="215491" y="44353"/>
                </a:lnTo>
                <a:close/>
                <a:moveTo>
                  <a:pt x="227524" y="2606"/>
                </a:moveTo>
                <a:lnTo>
                  <a:pt x="396595" y="74345"/>
                </a:lnTo>
                <a:cubicBezTo>
                  <a:pt x="416347" y="82694"/>
                  <a:pt x="431073" y="102180"/>
                  <a:pt x="430983" y="125703"/>
                </a:cubicBezTo>
                <a:cubicBezTo>
                  <a:pt x="430534" y="214774"/>
                  <a:pt x="393901" y="377739"/>
                  <a:pt x="239195" y="451814"/>
                </a:cubicBezTo>
                <a:cubicBezTo>
                  <a:pt x="224202" y="458997"/>
                  <a:pt x="206781" y="458997"/>
                  <a:pt x="191787" y="451814"/>
                </a:cubicBezTo>
                <a:cubicBezTo>
                  <a:pt x="37082" y="377739"/>
                  <a:pt x="448" y="214774"/>
                  <a:pt x="0" y="125703"/>
                </a:cubicBezTo>
                <a:cubicBezTo>
                  <a:pt x="-90" y="102180"/>
                  <a:pt x="14636" y="82694"/>
                  <a:pt x="34388" y="74345"/>
                </a:cubicBezTo>
                <a:lnTo>
                  <a:pt x="203549" y="2606"/>
                </a:lnTo>
                <a:cubicBezTo>
                  <a:pt x="207229" y="901"/>
                  <a:pt x="211358" y="0"/>
                  <a:pt x="215491" y="0"/>
                </a:cubicBezTo>
                <a:cubicBezTo>
                  <a:pt x="219620" y="0"/>
                  <a:pt x="223753" y="896"/>
                  <a:pt x="227524" y="2606"/>
                </a:cubicBezTo>
                <a:lnTo>
                  <a:pt x="227524" y="2606"/>
                </a:lnTo>
                <a:close/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777509" y="2071256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221815" y="46702"/>
                </a:moveTo>
                <a:cubicBezTo>
                  <a:pt x="223242" y="44290"/>
                  <a:pt x="225834" y="42861"/>
                  <a:pt x="228600" y="42861"/>
                </a:cubicBezTo>
                <a:cubicBezTo>
                  <a:pt x="231366" y="42861"/>
                  <a:pt x="233958" y="44290"/>
                  <a:pt x="235385" y="46702"/>
                </a:cubicBezTo>
                <a:lnTo>
                  <a:pt x="412458" y="337542"/>
                </a:lnTo>
                <a:cubicBezTo>
                  <a:pt x="413707" y="339594"/>
                  <a:pt x="414333" y="341919"/>
                  <a:pt x="414333" y="344239"/>
                </a:cubicBezTo>
                <a:cubicBezTo>
                  <a:pt x="414333" y="351384"/>
                  <a:pt x="408526" y="357189"/>
                  <a:pt x="401385" y="357189"/>
                </a:cubicBezTo>
                <a:lnTo>
                  <a:pt x="55806" y="357189"/>
                </a:lnTo>
                <a:cubicBezTo>
                  <a:pt x="48664" y="357189"/>
                  <a:pt x="42858" y="351384"/>
                  <a:pt x="42858" y="344239"/>
                </a:cubicBezTo>
                <a:cubicBezTo>
                  <a:pt x="42858" y="341827"/>
                  <a:pt x="43484" y="339506"/>
                  <a:pt x="44732" y="337542"/>
                </a:cubicBezTo>
                <a:lnTo>
                  <a:pt x="221815" y="46702"/>
                </a:lnTo>
                <a:close/>
                <a:moveTo>
                  <a:pt x="185203" y="24379"/>
                </a:moveTo>
                <a:lnTo>
                  <a:pt x="8129" y="315219"/>
                </a:lnTo>
                <a:cubicBezTo>
                  <a:pt x="2771" y="323972"/>
                  <a:pt x="5" y="333974"/>
                  <a:pt x="5" y="344239"/>
                </a:cubicBezTo>
                <a:cubicBezTo>
                  <a:pt x="5" y="375047"/>
                  <a:pt x="25009" y="400050"/>
                  <a:pt x="55815" y="400050"/>
                </a:cubicBezTo>
                <a:lnTo>
                  <a:pt x="401394" y="400050"/>
                </a:lnTo>
                <a:cubicBezTo>
                  <a:pt x="432200" y="400050"/>
                  <a:pt x="457205" y="375047"/>
                  <a:pt x="457205" y="344239"/>
                </a:cubicBezTo>
                <a:cubicBezTo>
                  <a:pt x="457205" y="333970"/>
                  <a:pt x="454347" y="323968"/>
                  <a:pt x="449080" y="315219"/>
                </a:cubicBezTo>
                <a:lnTo>
                  <a:pt x="272007" y="24379"/>
                </a:lnTo>
                <a:cubicBezTo>
                  <a:pt x="262808" y="9289"/>
                  <a:pt x="246381" y="0"/>
                  <a:pt x="228609" y="0"/>
                </a:cubicBezTo>
                <a:cubicBezTo>
                  <a:pt x="210838" y="0"/>
                  <a:pt x="194411" y="9285"/>
                  <a:pt x="185212" y="24379"/>
                </a:cubicBezTo>
                <a:lnTo>
                  <a:pt x="185203" y="24379"/>
                </a:lnTo>
                <a:close/>
                <a:moveTo>
                  <a:pt x="257175" y="300038"/>
                </a:moveTo>
                <a:cubicBezTo>
                  <a:pt x="257175" y="284256"/>
                  <a:pt x="244383" y="271462"/>
                  <a:pt x="228600" y="271462"/>
                </a:cubicBezTo>
                <a:cubicBezTo>
                  <a:pt x="212817" y="271462"/>
                  <a:pt x="200025" y="284256"/>
                  <a:pt x="200025" y="300038"/>
                </a:cubicBezTo>
                <a:cubicBezTo>
                  <a:pt x="200025" y="315819"/>
                  <a:pt x="212817" y="328613"/>
                  <a:pt x="228600" y="328613"/>
                </a:cubicBezTo>
                <a:cubicBezTo>
                  <a:pt x="244383" y="328613"/>
                  <a:pt x="257175" y="315819"/>
                  <a:pt x="257175" y="300037"/>
                </a:cubicBezTo>
                <a:lnTo>
                  <a:pt x="257175" y="300038"/>
                </a:lnTo>
                <a:close/>
                <a:moveTo>
                  <a:pt x="250034" y="135733"/>
                </a:moveTo>
                <a:cubicBezTo>
                  <a:pt x="250034" y="123855"/>
                  <a:pt x="240478" y="114302"/>
                  <a:pt x="228605" y="114302"/>
                </a:cubicBezTo>
                <a:cubicBezTo>
                  <a:pt x="216727" y="114302"/>
                  <a:pt x="207176" y="123855"/>
                  <a:pt x="207176" y="135733"/>
                </a:cubicBezTo>
                <a:lnTo>
                  <a:pt x="207176" y="221460"/>
                </a:lnTo>
                <a:cubicBezTo>
                  <a:pt x="207176" y="233337"/>
                  <a:pt x="216731" y="242890"/>
                  <a:pt x="228609" y="242890"/>
                </a:cubicBezTo>
                <a:cubicBezTo>
                  <a:pt x="240487" y="242890"/>
                  <a:pt x="250043" y="233337"/>
                  <a:pt x="250043" y="221460"/>
                </a:cubicBezTo>
                <a:lnTo>
                  <a:pt x="250034" y="135733"/>
                </a:lnTo>
                <a:close/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207983" y="2042681"/>
            <a:ext cx="257162" cy="457200"/>
          </a:xfrm>
          <a:custGeom>
            <a:avLst/>
            <a:gdLst/>
            <a:ahLst/>
            <a:cxnLst/>
            <a:rect l="l" t="t" r="r" b="b"/>
            <a:pathLst>
              <a:path w="257162" h="457200">
                <a:moveTo>
                  <a:pt x="150028" y="21434"/>
                </a:moveTo>
                <a:cubicBezTo>
                  <a:pt x="150028" y="9555"/>
                  <a:pt x="140472" y="0"/>
                  <a:pt x="128594" y="0"/>
                </a:cubicBezTo>
                <a:cubicBezTo>
                  <a:pt x="116715" y="0"/>
                  <a:pt x="107159" y="9555"/>
                  <a:pt x="107159" y="21434"/>
                </a:cubicBezTo>
                <a:lnTo>
                  <a:pt x="107159" y="64035"/>
                </a:lnTo>
                <a:cubicBezTo>
                  <a:pt x="104390" y="64127"/>
                  <a:pt x="101623" y="64305"/>
                  <a:pt x="98853" y="64570"/>
                </a:cubicBezTo>
                <a:cubicBezTo>
                  <a:pt x="78131" y="66267"/>
                  <a:pt x="56697" y="71181"/>
                  <a:pt x="38834" y="82525"/>
                </a:cubicBezTo>
                <a:cubicBezTo>
                  <a:pt x="20257" y="94316"/>
                  <a:pt x="6681" y="112535"/>
                  <a:pt x="1769" y="137722"/>
                </a:cubicBezTo>
                <a:cubicBezTo>
                  <a:pt x="-1715" y="155855"/>
                  <a:pt x="-18" y="172378"/>
                  <a:pt x="7219" y="187022"/>
                </a:cubicBezTo>
                <a:cubicBezTo>
                  <a:pt x="14362" y="201314"/>
                  <a:pt x="25886" y="211674"/>
                  <a:pt x="38299" y="219355"/>
                </a:cubicBezTo>
                <a:cubicBezTo>
                  <a:pt x="61698" y="233826"/>
                  <a:pt x="93584" y="241950"/>
                  <a:pt x="121272" y="249009"/>
                </a:cubicBezTo>
                <a:lnTo>
                  <a:pt x="123327" y="249544"/>
                </a:lnTo>
                <a:cubicBezTo>
                  <a:pt x="153605" y="257225"/>
                  <a:pt x="179237" y="263923"/>
                  <a:pt x="196297" y="274553"/>
                </a:cubicBezTo>
                <a:cubicBezTo>
                  <a:pt x="204336" y="279555"/>
                  <a:pt x="209070" y="284557"/>
                  <a:pt x="211570" y="289645"/>
                </a:cubicBezTo>
                <a:cubicBezTo>
                  <a:pt x="213982" y="294377"/>
                  <a:pt x="215322" y="301075"/>
                  <a:pt x="213357" y="311527"/>
                </a:cubicBezTo>
                <a:cubicBezTo>
                  <a:pt x="210767" y="324658"/>
                  <a:pt x="201389" y="335553"/>
                  <a:pt x="182544" y="342699"/>
                </a:cubicBezTo>
                <a:cubicBezTo>
                  <a:pt x="163251" y="350023"/>
                  <a:pt x="136100" y="352433"/>
                  <a:pt x="104305" y="347970"/>
                </a:cubicBezTo>
                <a:cubicBezTo>
                  <a:pt x="84120" y="345021"/>
                  <a:pt x="49108" y="336627"/>
                  <a:pt x="30173" y="328233"/>
                </a:cubicBezTo>
                <a:cubicBezTo>
                  <a:pt x="19367" y="323410"/>
                  <a:pt x="6684" y="328324"/>
                  <a:pt x="1859" y="339128"/>
                </a:cubicBezTo>
                <a:cubicBezTo>
                  <a:pt x="-2962" y="349936"/>
                  <a:pt x="1949" y="362619"/>
                  <a:pt x="12755" y="367442"/>
                </a:cubicBezTo>
                <a:cubicBezTo>
                  <a:pt x="36602" y="377981"/>
                  <a:pt x="75989" y="387093"/>
                  <a:pt x="98228" y="390307"/>
                </a:cubicBezTo>
                <a:lnTo>
                  <a:pt x="98318" y="390307"/>
                </a:lnTo>
                <a:cubicBezTo>
                  <a:pt x="101265" y="390755"/>
                  <a:pt x="104212" y="391112"/>
                  <a:pt x="107159" y="391377"/>
                </a:cubicBezTo>
                <a:lnTo>
                  <a:pt x="107159" y="435766"/>
                </a:lnTo>
                <a:cubicBezTo>
                  <a:pt x="107159" y="447645"/>
                  <a:pt x="116715" y="457200"/>
                  <a:pt x="128594" y="457200"/>
                </a:cubicBezTo>
                <a:cubicBezTo>
                  <a:pt x="140472" y="457200"/>
                  <a:pt x="150028" y="447645"/>
                  <a:pt x="150028" y="435766"/>
                </a:cubicBezTo>
                <a:lnTo>
                  <a:pt x="150028" y="392360"/>
                </a:lnTo>
                <a:cubicBezTo>
                  <a:pt x="167266" y="391199"/>
                  <a:pt x="183431" y="387984"/>
                  <a:pt x="197811" y="382535"/>
                </a:cubicBezTo>
                <a:cubicBezTo>
                  <a:pt x="226302" y="371726"/>
                  <a:pt x="249346" y="351098"/>
                  <a:pt x="255418" y="319478"/>
                </a:cubicBezTo>
                <a:cubicBezTo>
                  <a:pt x="258903" y="301345"/>
                  <a:pt x="257205" y="284822"/>
                  <a:pt x="249969" y="270178"/>
                </a:cubicBezTo>
                <a:cubicBezTo>
                  <a:pt x="242825" y="255886"/>
                  <a:pt x="231301" y="245526"/>
                  <a:pt x="218888" y="237845"/>
                </a:cubicBezTo>
                <a:cubicBezTo>
                  <a:pt x="195489" y="223374"/>
                  <a:pt x="163604" y="215250"/>
                  <a:pt x="135915" y="208191"/>
                </a:cubicBezTo>
                <a:lnTo>
                  <a:pt x="133860" y="207656"/>
                </a:lnTo>
                <a:cubicBezTo>
                  <a:pt x="103582" y="199975"/>
                  <a:pt x="77951" y="193277"/>
                  <a:pt x="60891" y="182647"/>
                </a:cubicBezTo>
                <a:cubicBezTo>
                  <a:pt x="52852" y="177645"/>
                  <a:pt x="48117" y="172643"/>
                  <a:pt x="45618" y="167555"/>
                </a:cubicBezTo>
                <a:cubicBezTo>
                  <a:pt x="43206" y="162823"/>
                  <a:pt x="41866" y="156125"/>
                  <a:pt x="43831" y="145673"/>
                </a:cubicBezTo>
                <a:cubicBezTo>
                  <a:pt x="46420" y="132455"/>
                  <a:pt x="52852" y="124240"/>
                  <a:pt x="61873" y="118520"/>
                </a:cubicBezTo>
                <a:cubicBezTo>
                  <a:pt x="71609" y="112357"/>
                  <a:pt x="85362" y="108516"/>
                  <a:pt x="102332" y="107177"/>
                </a:cubicBezTo>
                <a:cubicBezTo>
                  <a:pt x="136540" y="104406"/>
                  <a:pt x="176552" y="111909"/>
                  <a:pt x="204060" y="118342"/>
                </a:cubicBezTo>
                <a:cubicBezTo>
                  <a:pt x="215581" y="121112"/>
                  <a:pt x="227105" y="113966"/>
                  <a:pt x="229872" y="102445"/>
                </a:cubicBezTo>
                <a:cubicBezTo>
                  <a:pt x="232641" y="90923"/>
                  <a:pt x="225405" y="79489"/>
                  <a:pt x="213884" y="76810"/>
                </a:cubicBezTo>
                <a:cubicBezTo>
                  <a:pt x="197181" y="72878"/>
                  <a:pt x="174407" y="68146"/>
                  <a:pt x="150023" y="65645"/>
                </a:cubicBezTo>
                <a:lnTo>
                  <a:pt x="150028" y="21434"/>
                </a:lnTo>
                <a:close/>
              </a:path>
            </a:pathLst>
          </a:cu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117834" y="1860331"/>
          <a:ext cx="7956330" cy="3895016"/>
        </p:xfrm>
        <a:graphic>
          <a:graphicData uri="http://schemas.openxmlformats.org/drawingml/2006/table">
            <a:tbl>
              <a:tblPr/>
              <a:tblGrid>
                <a:gridCol w="1989083"/>
                <a:gridCol w="1989083"/>
                <a:gridCol w="1989083"/>
                <a:gridCol w="1989083"/>
              </a:tblGrid>
              <a:tr h="97375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Competitor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F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Pricing Tiers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F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Acquisition Channels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F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Promotions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FD"/>
                    </a:solidFill>
                  </a:tcPr>
                </a:tc>
              </a:tr>
              <a:tr h="97375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Rival A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3 tiers, annual incentives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Direct sales, partners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Free onboarding, case-study ads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7375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Rival B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D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2 tiers, monthly-first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D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Self-serve, marketplaces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D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Trial discounts, comparison pages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DFF"/>
                    </a:solidFill>
                  </a:tcPr>
                </a:tc>
              </a:tr>
              <a:tr h="97375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Rival C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Premium add-ons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Channel resellers, communities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Limited-time bundles, webinar series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BA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11236006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731519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Competitor Analysis and Strategic Positioning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2117835" y="702803"/>
            <a:ext cx="7996972" cy="751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Pricing &amp; Go-To-Market Comparison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10820399" y="39583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114800"/>
            <a:ext cx="12192000" cy="274320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8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Competitor Analysis and Strategic Positioning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44381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028204" y="39583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17" y="2222351"/>
            <a:ext cx="3474720" cy="3842784"/>
          </a:xfrm>
          <a:prstGeom prst="rect">
            <a:avLst/>
          </a:prstGeom>
          <a:solidFill>
            <a:srgbClr val="FFFFFF"/>
          </a:solidFill>
          <a:ln w="25400">
            <a:solidFill>
              <a:srgbClr val="EEDDFF">
                <a:alpha val="26000"/>
              </a:srgbClr>
            </a:solidFill>
          </a:ln>
          <a:effectLst>
            <a:outerShdw sx="100000" sy="100000" kx="0" ky="0" algn="bl" rotWithShape="0" blurRad="219075" dist="101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08260" y="2222351"/>
            <a:ext cx="3474720" cy="3842784"/>
          </a:xfrm>
          <a:prstGeom prst="rect">
            <a:avLst/>
          </a:prstGeom>
          <a:solidFill>
            <a:srgbClr val="FFFFFF"/>
          </a:solidFill>
          <a:ln w="25400">
            <a:solidFill>
              <a:srgbClr val="EEDDFF">
                <a:alpha val="26000"/>
              </a:srgbClr>
            </a:solidFill>
          </a:ln>
          <a:effectLst>
            <a:outerShdw sx="100000" sy="100000" kx="0" ky="0" algn="bl" rotWithShape="0" blurRad="219075" dist="101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85004" y="2222351"/>
            <a:ext cx="3474720" cy="3842784"/>
          </a:xfrm>
          <a:prstGeom prst="rect">
            <a:avLst/>
          </a:prstGeom>
          <a:solidFill>
            <a:srgbClr val="FFFFFF"/>
          </a:solidFill>
          <a:ln w="25400">
            <a:solidFill>
              <a:srgbClr val="EEDDFF">
                <a:alpha val="26000"/>
              </a:srgbClr>
            </a:solidFill>
          </a:ln>
          <a:effectLst>
            <a:outerShdw sx="100000" sy="100000" kx="0" ky="0" algn="bl" rotWithShape="0" blurRad="219075" dist="1016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28986" y="3715047"/>
            <a:ext cx="2852420" cy="2072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Strengths and weaknesses contrasted across product, operations, and customer experience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28986" y="3100803"/>
            <a:ext cx="285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Strengths and Weaknesses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28300" y="3715047"/>
            <a:ext cx="2852420" cy="2072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Opportunities identified from market gaps, segments to capture, and channel expansion routes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28300" y="3100803"/>
            <a:ext cx="285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Opportunities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05044" y="3715047"/>
            <a:ext cx="2852420" cy="2072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Threats assessed for competitive pressure, pricing risk, and switching-cost dynamics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05044" y="3100803"/>
            <a:ext cx="285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Threats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31518" y="702803"/>
            <a:ext cx="9703188" cy="1241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SWOT Comparison: Our Company vs. Top Competitor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028986" y="25024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79574" y="51165"/>
                </a:moveTo>
                <a:cubicBezTo>
                  <a:pt x="173325" y="55810"/>
                  <a:pt x="171450" y="60721"/>
                  <a:pt x="171450" y="64291"/>
                </a:cubicBezTo>
                <a:cubicBezTo>
                  <a:pt x="171450" y="68041"/>
                  <a:pt x="173594" y="73312"/>
                  <a:pt x="180736" y="78222"/>
                </a:cubicBezTo>
                <a:cubicBezTo>
                  <a:pt x="187699" y="82954"/>
                  <a:pt x="192879" y="91262"/>
                  <a:pt x="192879" y="101082"/>
                </a:cubicBezTo>
                <a:cubicBezTo>
                  <a:pt x="192879" y="116261"/>
                  <a:pt x="180557" y="128496"/>
                  <a:pt x="165465" y="128496"/>
                </a:cubicBezTo>
                <a:lnTo>
                  <a:pt x="50004" y="128588"/>
                </a:lnTo>
                <a:cubicBezTo>
                  <a:pt x="46077" y="128588"/>
                  <a:pt x="42862" y="131802"/>
                  <a:pt x="42862" y="135734"/>
                </a:cubicBezTo>
                <a:lnTo>
                  <a:pt x="42862" y="182615"/>
                </a:lnTo>
                <a:cubicBezTo>
                  <a:pt x="49469" y="180027"/>
                  <a:pt x="56702" y="178596"/>
                  <a:pt x="64296" y="178596"/>
                </a:cubicBezTo>
                <a:cubicBezTo>
                  <a:pt x="102783" y="178596"/>
                  <a:pt x="128592" y="213778"/>
                  <a:pt x="128592" y="250034"/>
                </a:cubicBezTo>
                <a:cubicBezTo>
                  <a:pt x="128592" y="286289"/>
                  <a:pt x="102783" y="321471"/>
                  <a:pt x="64301" y="321471"/>
                </a:cubicBezTo>
                <a:cubicBezTo>
                  <a:pt x="56711" y="321471"/>
                  <a:pt x="49478" y="320040"/>
                  <a:pt x="42872" y="317452"/>
                </a:cubicBezTo>
                <a:lnTo>
                  <a:pt x="42872" y="407196"/>
                </a:lnTo>
                <a:cubicBezTo>
                  <a:pt x="42872" y="411123"/>
                  <a:pt x="46086" y="414342"/>
                  <a:pt x="50018" y="414342"/>
                </a:cubicBezTo>
                <a:lnTo>
                  <a:pt x="139761" y="414342"/>
                </a:lnTo>
                <a:cubicBezTo>
                  <a:pt x="137174" y="407736"/>
                  <a:pt x="135743" y="400503"/>
                  <a:pt x="135743" y="392913"/>
                </a:cubicBezTo>
                <a:cubicBezTo>
                  <a:pt x="135743" y="354426"/>
                  <a:pt x="170924" y="328622"/>
                  <a:pt x="207180" y="328622"/>
                </a:cubicBezTo>
                <a:cubicBezTo>
                  <a:pt x="243436" y="328622"/>
                  <a:pt x="278618" y="354431"/>
                  <a:pt x="278618" y="392918"/>
                </a:cubicBezTo>
                <a:cubicBezTo>
                  <a:pt x="278618" y="400507"/>
                  <a:pt x="277187" y="407740"/>
                  <a:pt x="274599" y="414351"/>
                </a:cubicBezTo>
                <a:lnTo>
                  <a:pt x="321480" y="414351"/>
                </a:lnTo>
                <a:cubicBezTo>
                  <a:pt x="325408" y="414351"/>
                  <a:pt x="328626" y="411137"/>
                  <a:pt x="328626" y="407210"/>
                </a:cubicBezTo>
                <a:lnTo>
                  <a:pt x="328626" y="291748"/>
                </a:lnTo>
                <a:cubicBezTo>
                  <a:pt x="328626" y="276569"/>
                  <a:pt x="340948" y="264335"/>
                  <a:pt x="356040" y="264335"/>
                </a:cubicBezTo>
                <a:cubicBezTo>
                  <a:pt x="365952" y="264335"/>
                  <a:pt x="374168" y="269515"/>
                  <a:pt x="378900" y="276478"/>
                </a:cubicBezTo>
                <a:cubicBezTo>
                  <a:pt x="383810" y="283624"/>
                  <a:pt x="389082" y="285764"/>
                  <a:pt x="392831" y="285764"/>
                </a:cubicBezTo>
                <a:cubicBezTo>
                  <a:pt x="396402" y="285764"/>
                  <a:pt x="401312" y="283889"/>
                  <a:pt x="405957" y="277639"/>
                </a:cubicBezTo>
                <a:cubicBezTo>
                  <a:pt x="410602" y="271389"/>
                  <a:pt x="414260" y="261656"/>
                  <a:pt x="414260" y="250047"/>
                </a:cubicBezTo>
                <a:cubicBezTo>
                  <a:pt x="414260" y="238439"/>
                  <a:pt x="410689" y="228797"/>
                  <a:pt x="405957" y="222455"/>
                </a:cubicBezTo>
                <a:cubicBezTo>
                  <a:pt x="401225" y="216114"/>
                  <a:pt x="396402" y="214331"/>
                  <a:pt x="392831" y="214331"/>
                </a:cubicBezTo>
                <a:cubicBezTo>
                  <a:pt x="389082" y="214331"/>
                  <a:pt x="383810" y="216475"/>
                  <a:pt x="378900" y="223617"/>
                </a:cubicBezTo>
                <a:cubicBezTo>
                  <a:pt x="374168" y="230580"/>
                  <a:pt x="365861" y="235760"/>
                  <a:pt x="356040" y="235760"/>
                </a:cubicBezTo>
                <a:cubicBezTo>
                  <a:pt x="340861" y="235760"/>
                  <a:pt x="328626" y="223438"/>
                  <a:pt x="328626" y="208346"/>
                </a:cubicBezTo>
                <a:lnTo>
                  <a:pt x="328626" y="135747"/>
                </a:lnTo>
                <a:cubicBezTo>
                  <a:pt x="328626" y="131820"/>
                  <a:pt x="325412" y="128606"/>
                  <a:pt x="321485" y="128606"/>
                </a:cubicBezTo>
                <a:lnTo>
                  <a:pt x="248886" y="128606"/>
                </a:lnTo>
                <a:cubicBezTo>
                  <a:pt x="233707" y="128606"/>
                  <a:pt x="221472" y="116284"/>
                  <a:pt x="221472" y="101192"/>
                </a:cubicBezTo>
                <a:cubicBezTo>
                  <a:pt x="221472" y="91280"/>
                  <a:pt x="226652" y="83064"/>
                  <a:pt x="233615" y="78332"/>
                </a:cubicBezTo>
                <a:cubicBezTo>
                  <a:pt x="240762" y="73422"/>
                  <a:pt x="242901" y="68150"/>
                  <a:pt x="242901" y="64401"/>
                </a:cubicBezTo>
                <a:cubicBezTo>
                  <a:pt x="242901" y="60830"/>
                  <a:pt x="241027" y="55920"/>
                  <a:pt x="234777" y="51275"/>
                </a:cubicBezTo>
                <a:cubicBezTo>
                  <a:pt x="228527" y="46630"/>
                  <a:pt x="218793" y="42881"/>
                  <a:pt x="207185" y="42881"/>
                </a:cubicBezTo>
                <a:cubicBezTo>
                  <a:pt x="195576" y="42881"/>
                  <a:pt x="185934" y="46452"/>
                  <a:pt x="179593" y="51184"/>
                </a:cubicBezTo>
                <a:lnTo>
                  <a:pt x="179574" y="51165"/>
                </a:lnTo>
                <a:close/>
                <a:moveTo>
                  <a:pt x="153857" y="16875"/>
                </a:moveTo>
                <a:cubicBezTo>
                  <a:pt x="168323" y="6072"/>
                  <a:pt x="187164" y="0"/>
                  <a:pt x="207166" y="0"/>
                </a:cubicBezTo>
                <a:cubicBezTo>
                  <a:pt x="227169" y="0"/>
                  <a:pt x="246010" y="6072"/>
                  <a:pt x="260476" y="16875"/>
                </a:cubicBezTo>
                <a:cubicBezTo>
                  <a:pt x="274942" y="27679"/>
                  <a:pt x="285745" y="44202"/>
                  <a:pt x="285745" y="64291"/>
                </a:cubicBezTo>
                <a:cubicBezTo>
                  <a:pt x="285745" y="71972"/>
                  <a:pt x="284136" y="79205"/>
                  <a:pt x="281370" y="85725"/>
                </a:cubicBezTo>
                <a:lnTo>
                  <a:pt x="321466" y="85725"/>
                </a:lnTo>
                <a:cubicBezTo>
                  <a:pt x="349058" y="85725"/>
                  <a:pt x="371475" y="108137"/>
                  <a:pt x="371475" y="135734"/>
                </a:cubicBezTo>
                <a:lnTo>
                  <a:pt x="371475" y="175830"/>
                </a:lnTo>
                <a:cubicBezTo>
                  <a:pt x="377995" y="173064"/>
                  <a:pt x="385228" y="171455"/>
                  <a:pt x="392909" y="171455"/>
                </a:cubicBezTo>
                <a:cubicBezTo>
                  <a:pt x="413002" y="171455"/>
                  <a:pt x="429521" y="182350"/>
                  <a:pt x="440325" y="196724"/>
                </a:cubicBezTo>
                <a:cubicBezTo>
                  <a:pt x="451128" y="211103"/>
                  <a:pt x="457200" y="230031"/>
                  <a:pt x="457200" y="250034"/>
                </a:cubicBezTo>
                <a:cubicBezTo>
                  <a:pt x="457200" y="270036"/>
                  <a:pt x="451128" y="288877"/>
                  <a:pt x="440325" y="303343"/>
                </a:cubicBezTo>
                <a:cubicBezTo>
                  <a:pt x="429521" y="317809"/>
                  <a:pt x="412998" y="328613"/>
                  <a:pt x="392909" y="328613"/>
                </a:cubicBezTo>
                <a:cubicBezTo>
                  <a:pt x="385228" y="328613"/>
                  <a:pt x="377995" y="327003"/>
                  <a:pt x="371480" y="324237"/>
                </a:cubicBezTo>
                <a:lnTo>
                  <a:pt x="371480" y="407196"/>
                </a:lnTo>
                <a:cubicBezTo>
                  <a:pt x="371480" y="434788"/>
                  <a:pt x="349068" y="457205"/>
                  <a:pt x="321476" y="457205"/>
                </a:cubicBezTo>
                <a:lnTo>
                  <a:pt x="251734" y="457205"/>
                </a:lnTo>
                <a:cubicBezTo>
                  <a:pt x="235037" y="457205"/>
                  <a:pt x="221463" y="443630"/>
                  <a:pt x="221463" y="426933"/>
                </a:cubicBezTo>
                <a:cubicBezTo>
                  <a:pt x="221463" y="417913"/>
                  <a:pt x="225482" y="410415"/>
                  <a:pt x="230305" y="405322"/>
                </a:cubicBezTo>
                <a:cubicBezTo>
                  <a:pt x="234054" y="401481"/>
                  <a:pt x="235751" y="397106"/>
                  <a:pt x="235751" y="392909"/>
                </a:cubicBezTo>
                <a:cubicBezTo>
                  <a:pt x="235751" y="384066"/>
                  <a:pt x="226195" y="371480"/>
                  <a:pt x="207176" y="371480"/>
                </a:cubicBezTo>
                <a:cubicBezTo>
                  <a:pt x="188156" y="371480"/>
                  <a:pt x="178601" y="384071"/>
                  <a:pt x="178601" y="392913"/>
                </a:cubicBezTo>
                <a:cubicBezTo>
                  <a:pt x="178601" y="397110"/>
                  <a:pt x="180297" y="401394"/>
                  <a:pt x="184046" y="405326"/>
                </a:cubicBezTo>
                <a:cubicBezTo>
                  <a:pt x="188956" y="410415"/>
                  <a:pt x="192888" y="417917"/>
                  <a:pt x="192888" y="426938"/>
                </a:cubicBezTo>
                <a:cubicBezTo>
                  <a:pt x="192888" y="443635"/>
                  <a:pt x="179314" y="457209"/>
                  <a:pt x="162617" y="457209"/>
                </a:cubicBezTo>
                <a:lnTo>
                  <a:pt x="50013" y="457209"/>
                </a:lnTo>
                <a:cubicBezTo>
                  <a:pt x="22421" y="457209"/>
                  <a:pt x="9" y="434797"/>
                  <a:pt x="9" y="407205"/>
                </a:cubicBezTo>
                <a:lnTo>
                  <a:pt x="9" y="294601"/>
                </a:lnTo>
                <a:cubicBezTo>
                  <a:pt x="9" y="277904"/>
                  <a:pt x="13583" y="264330"/>
                  <a:pt x="30280" y="264330"/>
                </a:cubicBezTo>
                <a:cubicBezTo>
                  <a:pt x="39301" y="264330"/>
                  <a:pt x="46799" y="268349"/>
                  <a:pt x="51892" y="273172"/>
                </a:cubicBezTo>
                <a:cubicBezTo>
                  <a:pt x="55733" y="276921"/>
                  <a:pt x="60108" y="278618"/>
                  <a:pt x="64305" y="278618"/>
                </a:cubicBezTo>
                <a:cubicBezTo>
                  <a:pt x="73147" y="278618"/>
                  <a:pt x="85739" y="269062"/>
                  <a:pt x="85739" y="250043"/>
                </a:cubicBezTo>
                <a:cubicBezTo>
                  <a:pt x="85739" y="231023"/>
                  <a:pt x="73147" y="221468"/>
                  <a:pt x="64310" y="221468"/>
                </a:cubicBezTo>
                <a:cubicBezTo>
                  <a:pt x="60113" y="221468"/>
                  <a:pt x="55829" y="223164"/>
                  <a:pt x="51897" y="226913"/>
                </a:cubicBezTo>
                <a:cubicBezTo>
                  <a:pt x="46808" y="231736"/>
                  <a:pt x="39305" y="235755"/>
                  <a:pt x="30285" y="235755"/>
                </a:cubicBezTo>
                <a:cubicBezTo>
                  <a:pt x="13588" y="235755"/>
                  <a:pt x="14" y="222181"/>
                  <a:pt x="14" y="205484"/>
                </a:cubicBezTo>
                <a:lnTo>
                  <a:pt x="14" y="135743"/>
                </a:lnTo>
                <a:cubicBezTo>
                  <a:pt x="14" y="108151"/>
                  <a:pt x="22426" y="85739"/>
                  <a:pt x="50022" y="85739"/>
                </a:cubicBezTo>
                <a:lnTo>
                  <a:pt x="132981" y="85739"/>
                </a:lnTo>
                <a:cubicBezTo>
                  <a:pt x="130215" y="79219"/>
                  <a:pt x="128606" y="71986"/>
                  <a:pt x="128606" y="64310"/>
                </a:cubicBezTo>
                <a:cubicBezTo>
                  <a:pt x="128606" y="44216"/>
                  <a:pt x="139501" y="27697"/>
                  <a:pt x="153875" y="16894"/>
                </a:cubicBezTo>
                <a:lnTo>
                  <a:pt x="153857" y="16875"/>
                </a:lnTo>
                <a:close/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823746" y="2531035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85725" y="28576"/>
                </a:moveTo>
                <a:cubicBezTo>
                  <a:pt x="85725" y="12770"/>
                  <a:pt x="98495" y="0"/>
                  <a:pt x="114300" y="0"/>
                </a:cubicBezTo>
                <a:lnTo>
                  <a:pt x="142875" y="0"/>
                </a:lnTo>
                <a:cubicBezTo>
                  <a:pt x="158680" y="0"/>
                  <a:pt x="171450" y="12770"/>
                  <a:pt x="171450" y="28576"/>
                </a:cubicBezTo>
                <a:lnTo>
                  <a:pt x="171450" y="42861"/>
                </a:lnTo>
                <a:lnTo>
                  <a:pt x="85725" y="42861"/>
                </a:lnTo>
                <a:lnTo>
                  <a:pt x="85725" y="28576"/>
                </a:lnTo>
                <a:close/>
                <a:moveTo>
                  <a:pt x="53223" y="112514"/>
                </a:moveTo>
                <a:cubicBezTo>
                  <a:pt x="57511" y="88759"/>
                  <a:pt x="78227" y="71437"/>
                  <a:pt x="102427" y="71437"/>
                </a:cubicBezTo>
                <a:lnTo>
                  <a:pt x="178596" y="71437"/>
                </a:lnTo>
                <a:cubicBezTo>
                  <a:pt x="190474" y="71437"/>
                  <a:pt x="200030" y="80990"/>
                  <a:pt x="200030" y="92868"/>
                </a:cubicBezTo>
                <a:lnTo>
                  <a:pt x="200030" y="114298"/>
                </a:lnTo>
                <a:lnTo>
                  <a:pt x="257180" y="114298"/>
                </a:lnTo>
                <a:lnTo>
                  <a:pt x="257180" y="92868"/>
                </a:lnTo>
                <a:cubicBezTo>
                  <a:pt x="257180" y="80990"/>
                  <a:pt x="266735" y="71437"/>
                  <a:pt x="278613" y="71437"/>
                </a:cubicBezTo>
                <a:lnTo>
                  <a:pt x="354783" y="71437"/>
                </a:lnTo>
                <a:cubicBezTo>
                  <a:pt x="378982" y="71437"/>
                  <a:pt x="399698" y="88759"/>
                  <a:pt x="403986" y="112514"/>
                </a:cubicBezTo>
                <a:lnTo>
                  <a:pt x="408453" y="136893"/>
                </a:lnTo>
                <a:cubicBezTo>
                  <a:pt x="411667" y="154663"/>
                  <a:pt x="418096" y="171717"/>
                  <a:pt x="427386" y="187255"/>
                </a:cubicBezTo>
                <a:lnTo>
                  <a:pt x="429709" y="191184"/>
                </a:lnTo>
                <a:cubicBezTo>
                  <a:pt x="447658" y="221188"/>
                  <a:pt x="457214" y="255476"/>
                  <a:pt x="457214" y="290392"/>
                </a:cubicBezTo>
                <a:lnTo>
                  <a:pt x="457214" y="350044"/>
                </a:lnTo>
                <a:cubicBezTo>
                  <a:pt x="457214" y="377635"/>
                  <a:pt x="434802" y="400050"/>
                  <a:pt x="407210" y="400050"/>
                </a:cubicBezTo>
                <a:lnTo>
                  <a:pt x="307197" y="400050"/>
                </a:lnTo>
                <a:cubicBezTo>
                  <a:pt x="279605" y="400050"/>
                  <a:pt x="257193" y="377635"/>
                  <a:pt x="257193" y="350044"/>
                </a:cubicBezTo>
                <a:lnTo>
                  <a:pt x="257193" y="228601"/>
                </a:lnTo>
                <a:lnTo>
                  <a:pt x="200043" y="228601"/>
                </a:lnTo>
                <a:lnTo>
                  <a:pt x="200043" y="350044"/>
                </a:lnTo>
                <a:cubicBezTo>
                  <a:pt x="200043" y="377635"/>
                  <a:pt x="177631" y="400050"/>
                  <a:pt x="150039" y="400050"/>
                </a:cubicBezTo>
                <a:lnTo>
                  <a:pt x="50027" y="400050"/>
                </a:lnTo>
                <a:cubicBezTo>
                  <a:pt x="22435" y="400050"/>
                  <a:pt x="23" y="377635"/>
                  <a:pt x="23" y="350044"/>
                </a:cubicBezTo>
                <a:lnTo>
                  <a:pt x="23" y="290392"/>
                </a:lnTo>
                <a:cubicBezTo>
                  <a:pt x="23" y="255388"/>
                  <a:pt x="9487" y="221100"/>
                  <a:pt x="27528" y="191096"/>
                </a:cubicBezTo>
                <a:lnTo>
                  <a:pt x="29851" y="187167"/>
                </a:lnTo>
                <a:cubicBezTo>
                  <a:pt x="39136" y="171629"/>
                  <a:pt x="45569" y="154575"/>
                  <a:pt x="48783" y="136805"/>
                </a:cubicBezTo>
                <a:lnTo>
                  <a:pt x="53250" y="112426"/>
                </a:lnTo>
                <a:lnTo>
                  <a:pt x="53223" y="112514"/>
                </a:lnTo>
                <a:close/>
                <a:moveTo>
                  <a:pt x="102422" y="114298"/>
                </a:moveTo>
                <a:cubicBezTo>
                  <a:pt x="98938" y="114298"/>
                  <a:pt x="95994" y="116799"/>
                  <a:pt x="95367" y="120191"/>
                </a:cubicBezTo>
                <a:lnTo>
                  <a:pt x="90901" y="144570"/>
                </a:lnTo>
                <a:cubicBezTo>
                  <a:pt x="86795" y="167429"/>
                  <a:pt x="78579" y="189308"/>
                  <a:pt x="66609" y="209310"/>
                </a:cubicBezTo>
                <a:lnTo>
                  <a:pt x="64287" y="213239"/>
                </a:lnTo>
                <a:cubicBezTo>
                  <a:pt x="50269" y="236546"/>
                  <a:pt x="42858" y="263157"/>
                  <a:pt x="42858" y="290392"/>
                </a:cubicBezTo>
                <a:lnTo>
                  <a:pt x="42858" y="350044"/>
                </a:lnTo>
                <a:cubicBezTo>
                  <a:pt x="42858" y="353972"/>
                  <a:pt x="46072" y="357189"/>
                  <a:pt x="50004" y="357189"/>
                </a:cubicBezTo>
                <a:lnTo>
                  <a:pt x="150016" y="357189"/>
                </a:lnTo>
                <a:cubicBezTo>
                  <a:pt x="153944" y="357189"/>
                  <a:pt x="157163" y="353972"/>
                  <a:pt x="157163" y="350044"/>
                </a:cubicBezTo>
                <a:lnTo>
                  <a:pt x="157163" y="114298"/>
                </a:lnTo>
                <a:lnTo>
                  <a:pt x="102422" y="114298"/>
                </a:lnTo>
                <a:close/>
                <a:moveTo>
                  <a:pt x="354778" y="114298"/>
                </a:moveTo>
                <a:lnTo>
                  <a:pt x="300038" y="114298"/>
                </a:lnTo>
                <a:lnTo>
                  <a:pt x="300038" y="350044"/>
                </a:lnTo>
                <a:cubicBezTo>
                  <a:pt x="300038" y="353972"/>
                  <a:pt x="303252" y="357189"/>
                  <a:pt x="307184" y="357189"/>
                </a:cubicBezTo>
                <a:lnTo>
                  <a:pt x="407196" y="357189"/>
                </a:lnTo>
                <a:cubicBezTo>
                  <a:pt x="411123" y="357189"/>
                  <a:pt x="414342" y="353972"/>
                  <a:pt x="414342" y="350044"/>
                </a:cubicBezTo>
                <a:lnTo>
                  <a:pt x="414342" y="290392"/>
                </a:lnTo>
                <a:cubicBezTo>
                  <a:pt x="414342" y="263245"/>
                  <a:pt x="406931" y="236546"/>
                  <a:pt x="393000" y="213239"/>
                </a:cubicBezTo>
                <a:lnTo>
                  <a:pt x="390677" y="209310"/>
                </a:lnTo>
                <a:cubicBezTo>
                  <a:pt x="378712" y="189396"/>
                  <a:pt x="370497" y="167429"/>
                  <a:pt x="366299" y="144570"/>
                </a:cubicBezTo>
                <a:lnTo>
                  <a:pt x="361833" y="120191"/>
                </a:lnTo>
                <a:cubicBezTo>
                  <a:pt x="361206" y="116799"/>
                  <a:pt x="358262" y="114298"/>
                  <a:pt x="354778" y="114298"/>
                </a:cubicBezTo>
                <a:lnTo>
                  <a:pt x="354778" y="114298"/>
                </a:lnTo>
                <a:close/>
                <a:moveTo>
                  <a:pt x="314325" y="0"/>
                </a:moveTo>
                <a:lnTo>
                  <a:pt x="342900" y="0"/>
                </a:lnTo>
                <a:cubicBezTo>
                  <a:pt x="358705" y="0"/>
                  <a:pt x="371475" y="12770"/>
                  <a:pt x="371475" y="28576"/>
                </a:cubicBezTo>
                <a:lnTo>
                  <a:pt x="371475" y="42861"/>
                </a:lnTo>
                <a:lnTo>
                  <a:pt x="285750" y="42861"/>
                </a:lnTo>
                <a:lnTo>
                  <a:pt x="285750" y="28576"/>
                </a:lnTo>
                <a:cubicBezTo>
                  <a:pt x="285750" y="12770"/>
                  <a:pt x="298520" y="0"/>
                  <a:pt x="314325" y="0"/>
                </a:cubicBezTo>
                <a:lnTo>
                  <a:pt x="314325" y="0"/>
                </a:lnTo>
                <a:close/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605044" y="2531035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221815" y="46702"/>
                </a:moveTo>
                <a:cubicBezTo>
                  <a:pt x="223242" y="44290"/>
                  <a:pt x="225834" y="42861"/>
                  <a:pt x="228600" y="42861"/>
                </a:cubicBezTo>
                <a:cubicBezTo>
                  <a:pt x="231366" y="42861"/>
                  <a:pt x="233958" y="44290"/>
                  <a:pt x="235385" y="46702"/>
                </a:cubicBezTo>
                <a:lnTo>
                  <a:pt x="412458" y="337542"/>
                </a:lnTo>
                <a:cubicBezTo>
                  <a:pt x="413707" y="339594"/>
                  <a:pt x="414333" y="341919"/>
                  <a:pt x="414333" y="344239"/>
                </a:cubicBezTo>
                <a:cubicBezTo>
                  <a:pt x="414333" y="351384"/>
                  <a:pt x="408526" y="357189"/>
                  <a:pt x="401385" y="357189"/>
                </a:cubicBezTo>
                <a:lnTo>
                  <a:pt x="55806" y="357189"/>
                </a:lnTo>
                <a:cubicBezTo>
                  <a:pt x="48664" y="357189"/>
                  <a:pt x="42858" y="351384"/>
                  <a:pt x="42858" y="344239"/>
                </a:cubicBezTo>
                <a:cubicBezTo>
                  <a:pt x="42858" y="341827"/>
                  <a:pt x="43484" y="339506"/>
                  <a:pt x="44732" y="337542"/>
                </a:cubicBezTo>
                <a:lnTo>
                  <a:pt x="221815" y="46702"/>
                </a:lnTo>
                <a:close/>
                <a:moveTo>
                  <a:pt x="185203" y="24379"/>
                </a:moveTo>
                <a:lnTo>
                  <a:pt x="8129" y="315219"/>
                </a:lnTo>
                <a:cubicBezTo>
                  <a:pt x="2771" y="323972"/>
                  <a:pt x="5" y="333974"/>
                  <a:pt x="5" y="344239"/>
                </a:cubicBezTo>
                <a:cubicBezTo>
                  <a:pt x="5" y="375047"/>
                  <a:pt x="25009" y="400050"/>
                  <a:pt x="55815" y="400050"/>
                </a:cubicBezTo>
                <a:lnTo>
                  <a:pt x="401394" y="400050"/>
                </a:lnTo>
                <a:cubicBezTo>
                  <a:pt x="432200" y="400050"/>
                  <a:pt x="457205" y="375047"/>
                  <a:pt x="457205" y="344239"/>
                </a:cubicBezTo>
                <a:cubicBezTo>
                  <a:pt x="457205" y="333970"/>
                  <a:pt x="454347" y="323968"/>
                  <a:pt x="449080" y="315219"/>
                </a:cubicBezTo>
                <a:lnTo>
                  <a:pt x="272007" y="24379"/>
                </a:lnTo>
                <a:cubicBezTo>
                  <a:pt x="262808" y="9289"/>
                  <a:pt x="246381" y="0"/>
                  <a:pt x="228609" y="0"/>
                </a:cubicBezTo>
                <a:cubicBezTo>
                  <a:pt x="210838" y="0"/>
                  <a:pt x="194411" y="9285"/>
                  <a:pt x="185212" y="24379"/>
                </a:cubicBezTo>
                <a:lnTo>
                  <a:pt x="185203" y="24379"/>
                </a:lnTo>
                <a:close/>
                <a:moveTo>
                  <a:pt x="257175" y="300038"/>
                </a:moveTo>
                <a:cubicBezTo>
                  <a:pt x="257175" y="284256"/>
                  <a:pt x="244383" y="271462"/>
                  <a:pt x="228600" y="271462"/>
                </a:cubicBezTo>
                <a:cubicBezTo>
                  <a:pt x="212817" y="271462"/>
                  <a:pt x="200025" y="284256"/>
                  <a:pt x="200025" y="300038"/>
                </a:cubicBezTo>
                <a:cubicBezTo>
                  <a:pt x="200025" y="315819"/>
                  <a:pt x="212817" y="328613"/>
                  <a:pt x="228600" y="328613"/>
                </a:cubicBezTo>
                <a:cubicBezTo>
                  <a:pt x="244383" y="328613"/>
                  <a:pt x="257175" y="315819"/>
                  <a:pt x="257175" y="300037"/>
                </a:cubicBezTo>
                <a:lnTo>
                  <a:pt x="257175" y="300038"/>
                </a:lnTo>
                <a:close/>
                <a:moveTo>
                  <a:pt x="250034" y="135733"/>
                </a:moveTo>
                <a:cubicBezTo>
                  <a:pt x="250034" y="123855"/>
                  <a:pt x="240478" y="114302"/>
                  <a:pt x="228605" y="114302"/>
                </a:cubicBezTo>
                <a:cubicBezTo>
                  <a:pt x="216727" y="114302"/>
                  <a:pt x="207176" y="123855"/>
                  <a:pt x="207176" y="135733"/>
                </a:cubicBezTo>
                <a:lnTo>
                  <a:pt x="207176" y="221460"/>
                </a:lnTo>
                <a:cubicBezTo>
                  <a:pt x="207176" y="233337"/>
                  <a:pt x="216731" y="242890"/>
                  <a:pt x="228609" y="242890"/>
                </a:cubicBezTo>
                <a:cubicBezTo>
                  <a:pt x="240487" y="242890"/>
                  <a:pt x="250043" y="233337"/>
                  <a:pt x="250043" y="221460"/>
                </a:cubicBezTo>
                <a:lnTo>
                  <a:pt x="250034" y="135733"/>
                </a:lnTo>
                <a:close/>
              </a:path>
            </a:pathLst>
          </a:custGeom>
          <a:solidFill>
            <a:srgbClr val="A953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18" y="1385513"/>
            <a:ext cx="10819847" cy="4338293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236006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31519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Competitor Analysis and Strategic Positioning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18" y="2785614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7F00F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319508" y="2785614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7F00F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08116" y="2785614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7F00F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109284" y="2304534"/>
            <a:ext cx="31089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EDD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292164" y="2853174"/>
            <a:ext cx="2758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Assign owners, define leading indicators, and set review cadence for iteration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907498" y="2055998"/>
            <a:ext cx="3108960" cy="73152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090378" y="2147438"/>
            <a:ext cx="27609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Execution Plan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21294" y="2304534"/>
            <a:ext cx="31089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EDD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704174" y="2853174"/>
            <a:ext cx="2758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Respond to rival pricing and messaging with differentiated value proof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319508" y="2055998"/>
            <a:ext cx="3108960" cy="73152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502388" y="2147438"/>
            <a:ext cx="27609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Counter-tactics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33304" y="2304534"/>
            <a:ext cx="31089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EDD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16184" y="2853174"/>
            <a:ext cx="2758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Prioritize moves that close benchmark gaps while defending the highest-value segments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31518" y="2055998"/>
            <a:ext cx="3108960" cy="731520"/>
          </a:xfrm>
          <a:prstGeom prst="rect">
            <a:avLst/>
          </a:prstGeom>
          <a:gradFill>
            <a:gsLst>
              <a:gs pos="0">
                <a:srgbClr val="ED7D31">
                  <a:alpha val="100000"/>
                </a:srgbClr>
              </a:gs>
              <a:gs pos="100000">
                <a:srgbClr val="7F00F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14398" y="2147438"/>
            <a:ext cx="27609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Prioritize Moves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36600" y="702803"/>
            <a:ext cx="9855201" cy="751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Opportunities &amp; Counter-Tactics</a:t>
            </a:r>
            <a:endParaRPr lang="en-US" sz="3200" dirty="0"/>
          </a:p>
        </p:txBody>
      </p:sp>
      <p:sp>
        <p:nvSpPr>
          <p:cNvPr id="21" name="Text 19"/>
          <p:cNvSpPr/>
          <p:nvPr/>
        </p:nvSpPr>
        <p:spPr>
          <a:xfrm>
            <a:off x="10820399" y="39583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2026-09-09T16:02:46Z</dcterms:created>
  <dcterms:modified xsi:type="dcterms:W3CDTF">2026-09-09T16:02:46Z</dcterms:modified>
</cp:coreProperties>
</file>