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Poppins" pitchFamily="2" charset="0"/>
      <p:regular r:id="rId17"/>
      <p:bold r:id="rId19"/>
    </p:embeddedFont>
    <p:embeddedFont>
      <p:font typeface="Poppins SemiBold" pitchFamily="2" charset="0"/>
      <p:regular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
    <Relationship Id="rId1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56255" y="563797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29809" y="4114800"/>
            <a:ext cx="7155180" cy="2564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Assessing Operational Gaps, Defining Requirements, Evaluating Solutions, and Planning Successful Deployment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529809" y="0"/>
            <a:ext cx="7172960" cy="39122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Comprehensive Business Analysis and Solution Implementation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99180" y="1582707"/>
            <a:ext cx="864438" cy="448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1582707"/>
            <a:ext cx="9722158" cy="448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Analysis Report — Executive Cover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Problem Statement &amp; Business Scope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Current State vs. Future State — GAP Analysis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Requirements Gathering Breakdown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Process Model — Improved Workflow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Solution Evaluation — Options Matrix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Cost-Benefit Analysis &amp; ROI</a:t>
            </a:r>
            <a:endParaRPr lang="en-US" sz="16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Implementation Roadmap &amp; Recommendations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8640" y="526401"/>
            <a:ext cx="9652478" cy="60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 of Contents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063369" y="1430262"/>
            <a:ext cx="3573988" cy="4518892"/>
          </a:xfrm>
          <a:custGeom>
            <a:avLst/>
            <a:gdLst/>
            <a:ahLst/>
            <a:cxnLst/>
            <a:rect l="l" t="t" r="r" b="b"/>
            <a:pathLst>
              <a:path w="3573988" h="4518892">
                <a:moveTo>
                  <a:pt x="0" y="82515"/>
                </a:moveTo>
                <a:cubicBezTo>
                  <a:pt x="0" y="36919"/>
                  <a:pt x="36955" y="0"/>
                  <a:pt x="82523" y="0"/>
                </a:cubicBezTo>
                <a:lnTo>
                  <a:pt x="3491465" y="0"/>
                </a:lnTo>
                <a:cubicBezTo>
                  <a:pt x="3537033" y="0"/>
                  <a:pt x="3573988" y="36965"/>
                  <a:pt x="3573988" y="82515"/>
                </a:cubicBezTo>
                <a:lnTo>
                  <a:pt x="3573988" y="4436377"/>
                </a:lnTo>
                <a:cubicBezTo>
                  <a:pt x="3573988" y="4481973"/>
                  <a:pt x="3537033" y="4518892"/>
                  <a:pt x="3491465" y="4518892"/>
                </a:cubicBezTo>
                <a:lnTo>
                  <a:pt x="82523" y="4518892"/>
                </a:lnTo>
                <a:cubicBezTo>
                  <a:pt x="36955" y="4518892"/>
                  <a:pt x="0" y="4481928"/>
                  <a:pt x="0" y="4436377"/>
                </a:cubicBezTo>
                <a:lnTo>
                  <a:pt x="0" y="825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3573988" cy="4518892"/>
          </a:xfrm>
          <a:custGeom>
            <a:avLst/>
            <a:gdLst/>
            <a:ahLst/>
            <a:cxnLst/>
            <a:rect l="l" t="t" r="r" b="b"/>
            <a:pathLst>
              <a:path w="3573988" h="4518892">
                <a:moveTo>
                  <a:pt x="0" y="82515"/>
                </a:moveTo>
                <a:cubicBezTo>
                  <a:pt x="0" y="36919"/>
                  <a:pt x="36955" y="0"/>
                  <a:pt x="82523" y="0"/>
                </a:cubicBezTo>
                <a:lnTo>
                  <a:pt x="3491465" y="0"/>
                </a:lnTo>
                <a:cubicBezTo>
                  <a:pt x="3537033" y="0"/>
                  <a:pt x="3573988" y="36965"/>
                  <a:pt x="3573988" y="82515"/>
                </a:cubicBezTo>
                <a:lnTo>
                  <a:pt x="3573988" y="4436377"/>
                </a:lnTo>
                <a:cubicBezTo>
                  <a:pt x="3573988" y="4481973"/>
                  <a:pt x="3537033" y="4518892"/>
                  <a:pt x="3491465" y="4518892"/>
                </a:cubicBezTo>
                <a:lnTo>
                  <a:pt x="82523" y="4518892"/>
                </a:lnTo>
                <a:cubicBezTo>
                  <a:pt x="36955" y="4518892"/>
                  <a:pt x="0" y="4481928"/>
                  <a:pt x="0" y="4436377"/>
                </a:cubicBezTo>
                <a:lnTo>
                  <a:pt x="0" y="825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2076" y="1434868"/>
            <a:ext cx="3573988" cy="4518892"/>
          </a:xfrm>
          <a:custGeom>
            <a:avLst/>
            <a:gdLst/>
            <a:ahLst/>
            <a:cxnLst/>
            <a:rect l="l" t="t" r="r" b="b"/>
            <a:pathLst>
              <a:path w="3573988" h="4518892">
                <a:moveTo>
                  <a:pt x="0" y="82515"/>
                </a:moveTo>
                <a:cubicBezTo>
                  <a:pt x="0" y="36919"/>
                  <a:pt x="36955" y="0"/>
                  <a:pt x="82523" y="0"/>
                </a:cubicBezTo>
                <a:lnTo>
                  <a:pt x="3491465" y="0"/>
                </a:lnTo>
                <a:cubicBezTo>
                  <a:pt x="3537033" y="0"/>
                  <a:pt x="3573988" y="36965"/>
                  <a:pt x="3573988" y="82515"/>
                </a:cubicBezTo>
                <a:lnTo>
                  <a:pt x="3573988" y="4436377"/>
                </a:lnTo>
                <a:cubicBezTo>
                  <a:pt x="3573988" y="4481973"/>
                  <a:pt x="3537033" y="4518892"/>
                  <a:pt x="3491465" y="4518892"/>
                </a:cubicBezTo>
                <a:lnTo>
                  <a:pt x="82523" y="4518892"/>
                </a:lnTo>
                <a:cubicBezTo>
                  <a:pt x="36955" y="4518892"/>
                  <a:pt x="0" y="4481928"/>
                  <a:pt x="0" y="4436377"/>
                </a:cubicBezTo>
                <a:lnTo>
                  <a:pt x="0" y="825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11130280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Business Analysis Report — Executive Cover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8243369" y="2665125"/>
            <a:ext cx="323645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Lead Business Analyst name and report date for ownership and auditability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43369" y="2115277"/>
            <a:ext cx="32377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Report Ownership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43369" y="1662914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35281" y="81279"/>
                </a:moveTo>
                <a:lnTo>
                  <a:pt x="335281" y="243839"/>
                </a:lnTo>
                <a:cubicBezTo>
                  <a:pt x="335281" y="249426"/>
                  <a:pt x="330709" y="253998"/>
                  <a:pt x="325120" y="253998"/>
                </a:cubicBezTo>
                <a:lnTo>
                  <a:pt x="203202" y="253998"/>
                </a:lnTo>
                <a:cubicBezTo>
                  <a:pt x="203202" y="225931"/>
                  <a:pt x="180470" y="203198"/>
                  <a:pt x="152401" y="203198"/>
                </a:cubicBezTo>
                <a:lnTo>
                  <a:pt x="111762" y="203198"/>
                </a:lnTo>
                <a:cubicBezTo>
                  <a:pt x="83693" y="203198"/>
                  <a:pt x="60961" y="225931"/>
                  <a:pt x="60961" y="253998"/>
                </a:cubicBezTo>
                <a:lnTo>
                  <a:pt x="40640" y="253998"/>
                </a:lnTo>
                <a:cubicBezTo>
                  <a:pt x="35051" y="253998"/>
                  <a:pt x="30479" y="249426"/>
                  <a:pt x="30479" y="243839"/>
                </a:cubicBezTo>
                <a:lnTo>
                  <a:pt x="30479" y="81279"/>
                </a:lnTo>
                <a:lnTo>
                  <a:pt x="335281" y="81279"/>
                </a:lnTo>
                <a:close/>
                <a:moveTo>
                  <a:pt x="40640" y="0"/>
                </a:moveTo>
                <a:cubicBezTo>
                  <a:pt x="18226" y="0"/>
                  <a:pt x="0" y="18224"/>
                  <a:pt x="0" y="40641"/>
                </a:cubicBezTo>
                <a:lnTo>
                  <a:pt x="0" y="243842"/>
                </a:lnTo>
                <a:cubicBezTo>
                  <a:pt x="0" y="266256"/>
                  <a:pt x="18226" y="284483"/>
                  <a:pt x="40640" y="284483"/>
                </a:cubicBezTo>
                <a:lnTo>
                  <a:pt x="325120" y="284483"/>
                </a:lnTo>
                <a:cubicBezTo>
                  <a:pt x="347534" y="284483"/>
                  <a:pt x="365760" y="266259"/>
                  <a:pt x="365760" y="243842"/>
                </a:cubicBezTo>
                <a:lnTo>
                  <a:pt x="365760" y="40641"/>
                </a:lnTo>
                <a:cubicBezTo>
                  <a:pt x="365760" y="18227"/>
                  <a:pt x="347534" y="0"/>
                  <a:pt x="325120" y="0"/>
                </a:cubicBezTo>
                <a:lnTo>
                  <a:pt x="40640" y="0"/>
                </a:lnTo>
                <a:close/>
                <a:moveTo>
                  <a:pt x="172719" y="142240"/>
                </a:moveTo>
                <a:cubicBezTo>
                  <a:pt x="172719" y="119794"/>
                  <a:pt x="154523" y="101599"/>
                  <a:pt x="132080" y="101599"/>
                </a:cubicBezTo>
                <a:cubicBezTo>
                  <a:pt x="109637" y="101599"/>
                  <a:pt x="91440" y="119794"/>
                  <a:pt x="91440" y="142240"/>
                </a:cubicBezTo>
                <a:cubicBezTo>
                  <a:pt x="91440" y="164685"/>
                  <a:pt x="109637" y="182881"/>
                  <a:pt x="132080" y="182881"/>
                </a:cubicBezTo>
                <a:cubicBezTo>
                  <a:pt x="154523" y="182881"/>
                  <a:pt x="172719" y="164685"/>
                  <a:pt x="172719" y="142240"/>
                </a:cubicBezTo>
                <a:close/>
                <a:moveTo>
                  <a:pt x="238761" y="111761"/>
                </a:moveTo>
                <a:cubicBezTo>
                  <a:pt x="230315" y="111761"/>
                  <a:pt x="223520" y="118554"/>
                  <a:pt x="223520" y="127000"/>
                </a:cubicBezTo>
                <a:cubicBezTo>
                  <a:pt x="223520" y="135447"/>
                  <a:pt x="230315" y="142240"/>
                  <a:pt x="238761" y="142240"/>
                </a:cubicBezTo>
                <a:lnTo>
                  <a:pt x="289561" y="142240"/>
                </a:lnTo>
                <a:cubicBezTo>
                  <a:pt x="298007" y="142240"/>
                  <a:pt x="304802" y="135447"/>
                  <a:pt x="304802" y="127000"/>
                </a:cubicBezTo>
                <a:cubicBezTo>
                  <a:pt x="304802" y="118554"/>
                  <a:pt x="298007" y="111761"/>
                  <a:pt x="289561" y="111761"/>
                </a:cubicBezTo>
                <a:lnTo>
                  <a:pt x="238761" y="111761"/>
                </a:lnTo>
                <a:close/>
                <a:moveTo>
                  <a:pt x="238761" y="172719"/>
                </a:moveTo>
                <a:cubicBezTo>
                  <a:pt x="230315" y="172719"/>
                  <a:pt x="223520" y="179513"/>
                  <a:pt x="223520" y="187959"/>
                </a:cubicBezTo>
                <a:cubicBezTo>
                  <a:pt x="223520" y="196405"/>
                  <a:pt x="230315" y="203198"/>
                  <a:pt x="238761" y="203198"/>
                </a:cubicBezTo>
                <a:lnTo>
                  <a:pt x="289561" y="203198"/>
                </a:lnTo>
                <a:cubicBezTo>
                  <a:pt x="298007" y="203198"/>
                  <a:pt x="304802" y="196405"/>
                  <a:pt x="304802" y="187959"/>
                </a:cubicBezTo>
                <a:cubicBezTo>
                  <a:pt x="304802" y="179513"/>
                  <a:pt x="298007" y="172719"/>
                  <a:pt x="289561" y="172719"/>
                </a:cubicBezTo>
                <a:lnTo>
                  <a:pt x="238761" y="172719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92076" y="2669731"/>
            <a:ext cx="323645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Project or system focus statement with the primary operational outcomes targeted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92076" y="2119883"/>
            <a:ext cx="32377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Project or System Focus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492076" y="162227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close/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close/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close/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close/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close/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28639" y="2669731"/>
            <a:ext cx="323645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analysis deliverable covering gap analysis, requirements, and feasibility findings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28639" y="2119883"/>
            <a:ext cx="32377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Business Analysis Deliverable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74359" y="1622274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close/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close/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063369" y="1430262"/>
            <a:ext cx="3573988" cy="4518892"/>
          </a:xfrm>
          <a:custGeom>
            <a:avLst/>
            <a:gdLst/>
            <a:ahLst/>
            <a:cxnLst/>
            <a:rect l="l" t="t" r="r" b="b"/>
            <a:pathLst>
              <a:path w="3573988" h="4518892">
                <a:moveTo>
                  <a:pt x="0" y="82515"/>
                </a:moveTo>
                <a:cubicBezTo>
                  <a:pt x="0" y="36919"/>
                  <a:pt x="36955" y="0"/>
                  <a:pt x="82523" y="0"/>
                </a:cubicBezTo>
                <a:lnTo>
                  <a:pt x="3491465" y="0"/>
                </a:lnTo>
                <a:cubicBezTo>
                  <a:pt x="3537033" y="0"/>
                  <a:pt x="3573988" y="36965"/>
                  <a:pt x="3573988" y="82515"/>
                </a:cubicBezTo>
                <a:lnTo>
                  <a:pt x="3573988" y="4436377"/>
                </a:lnTo>
                <a:cubicBezTo>
                  <a:pt x="3573988" y="4481973"/>
                  <a:pt x="3537033" y="4518892"/>
                  <a:pt x="3491465" y="4518892"/>
                </a:cubicBezTo>
                <a:lnTo>
                  <a:pt x="82523" y="4518892"/>
                </a:lnTo>
                <a:cubicBezTo>
                  <a:pt x="36955" y="4518892"/>
                  <a:pt x="0" y="4481928"/>
                  <a:pt x="0" y="4436377"/>
                </a:cubicBezTo>
                <a:lnTo>
                  <a:pt x="0" y="825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39" y="1434868"/>
            <a:ext cx="3573988" cy="4518892"/>
          </a:xfrm>
          <a:custGeom>
            <a:avLst/>
            <a:gdLst/>
            <a:ahLst/>
            <a:cxnLst/>
            <a:rect l="l" t="t" r="r" b="b"/>
            <a:pathLst>
              <a:path w="3573988" h="4518892">
                <a:moveTo>
                  <a:pt x="0" y="82515"/>
                </a:moveTo>
                <a:cubicBezTo>
                  <a:pt x="0" y="36919"/>
                  <a:pt x="36955" y="0"/>
                  <a:pt x="82523" y="0"/>
                </a:cubicBezTo>
                <a:lnTo>
                  <a:pt x="3491465" y="0"/>
                </a:lnTo>
                <a:cubicBezTo>
                  <a:pt x="3537033" y="0"/>
                  <a:pt x="3573988" y="36965"/>
                  <a:pt x="3573988" y="82515"/>
                </a:cubicBezTo>
                <a:lnTo>
                  <a:pt x="3573988" y="4436377"/>
                </a:lnTo>
                <a:cubicBezTo>
                  <a:pt x="3573988" y="4481973"/>
                  <a:pt x="3537033" y="4518892"/>
                  <a:pt x="3491465" y="4518892"/>
                </a:cubicBezTo>
                <a:lnTo>
                  <a:pt x="82523" y="4518892"/>
                </a:lnTo>
                <a:cubicBezTo>
                  <a:pt x="36955" y="4518892"/>
                  <a:pt x="0" y="4481928"/>
                  <a:pt x="0" y="4436377"/>
                </a:cubicBezTo>
                <a:lnTo>
                  <a:pt x="0" y="825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2076" y="1434868"/>
            <a:ext cx="3573988" cy="4518892"/>
          </a:xfrm>
          <a:custGeom>
            <a:avLst/>
            <a:gdLst/>
            <a:ahLst/>
            <a:cxnLst/>
            <a:rect l="l" t="t" r="r" b="b"/>
            <a:pathLst>
              <a:path w="3573988" h="4518892">
                <a:moveTo>
                  <a:pt x="0" y="82515"/>
                </a:moveTo>
                <a:cubicBezTo>
                  <a:pt x="0" y="36919"/>
                  <a:pt x="36955" y="0"/>
                  <a:pt x="82523" y="0"/>
                </a:cubicBezTo>
                <a:lnTo>
                  <a:pt x="3491465" y="0"/>
                </a:lnTo>
                <a:cubicBezTo>
                  <a:pt x="3537033" y="0"/>
                  <a:pt x="3573988" y="36965"/>
                  <a:pt x="3573988" y="82515"/>
                </a:cubicBezTo>
                <a:lnTo>
                  <a:pt x="3573988" y="4436377"/>
                </a:lnTo>
                <a:cubicBezTo>
                  <a:pt x="3573988" y="4481973"/>
                  <a:pt x="3537033" y="4518892"/>
                  <a:pt x="3491465" y="4518892"/>
                </a:cubicBezTo>
                <a:lnTo>
                  <a:pt x="82523" y="4518892"/>
                </a:lnTo>
                <a:cubicBezTo>
                  <a:pt x="36955" y="4518892"/>
                  <a:pt x="0" y="4481928"/>
                  <a:pt x="0" y="4436377"/>
                </a:cubicBezTo>
                <a:lnTo>
                  <a:pt x="0" y="825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0"/>
            <a:ext cx="11130280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Problem Statement &amp; Business Scope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8250163" y="3133769"/>
            <a:ext cx="32181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covering in-scope processes, stakeholders, systems, and explicit exclusions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50164" y="2554633"/>
            <a:ext cx="32207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Project Boundaries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98870" y="3135510"/>
            <a:ext cx="32181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such as cost reduction, cycle-time improvement, compliance, and customer experience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98870" y="2573702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Drivers and Success Metrics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5433" y="3135510"/>
            <a:ext cx="32181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including what is failing, who is impacted, and where value is lost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35433" y="2577397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Core Operational Gap Description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015593" y="17018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779030" y="17018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530323" y="1679074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152753" y="1861857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77452" y="37361"/>
                </a:moveTo>
                <a:cubicBezTo>
                  <a:pt x="178593" y="35432"/>
                  <a:pt x="180667" y="34289"/>
                  <a:pt x="182880" y="34289"/>
                </a:cubicBezTo>
                <a:cubicBezTo>
                  <a:pt x="185093" y="34289"/>
                  <a:pt x="187167" y="35432"/>
                  <a:pt x="188308" y="37361"/>
                </a:cubicBezTo>
                <a:lnTo>
                  <a:pt x="329967" y="270034"/>
                </a:lnTo>
                <a:cubicBezTo>
                  <a:pt x="330965" y="271676"/>
                  <a:pt x="331466" y="273535"/>
                  <a:pt x="331466" y="275391"/>
                </a:cubicBezTo>
                <a:cubicBezTo>
                  <a:pt x="331466" y="281107"/>
                  <a:pt x="326821" y="285751"/>
                  <a:pt x="321108" y="285751"/>
                </a:cubicBezTo>
                <a:lnTo>
                  <a:pt x="44645" y="285751"/>
                </a:lnTo>
                <a:cubicBezTo>
                  <a:pt x="38932" y="285751"/>
                  <a:pt x="34286" y="281107"/>
                  <a:pt x="34286" y="275391"/>
                </a:cubicBezTo>
                <a:cubicBezTo>
                  <a:pt x="34286" y="273461"/>
                  <a:pt x="34787" y="271605"/>
                  <a:pt x="35786" y="270034"/>
                </a:cubicBezTo>
                <a:lnTo>
                  <a:pt x="177452" y="37361"/>
                </a:lnTo>
                <a:close/>
                <a:moveTo>
                  <a:pt x="148162" y="19503"/>
                </a:moveTo>
                <a:lnTo>
                  <a:pt x="6503" y="252176"/>
                </a:lnTo>
                <a:cubicBezTo>
                  <a:pt x="2216" y="259178"/>
                  <a:pt x="4" y="267179"/>
                  <a:pt x="4" y="275391"/>
                </a:cubicBezTo>
                <a:cubicBezTo>
                  <a:pt x="4" y="300038"/>
                  <a:pt x="20007" y="320040"/>
                  <a:pt x="44652" y="320040"/>
                </a:cubicBezTo>
                <a:lnTo>
                  <a:pt x="321115" y="320040"/>
                </a:lnTo>
                <a:cubicBezTo>
                  <a:pt x="345760" y="320040"/>
                  <a:pt x="365764" y="300038"/>
                  <a:pt x="365764" y="275391"/>
                </a:cubicBezTo>
                <a:cubicBezTo>
                  <a:pt x="365764" y="267176"/>
                  <a:pt x="363478" y="259175"/>
                  <a:pt x="359264" y="252176"/>
                </a:cubicBezTo>
                <a:lnTo>
                  <a:pt x="217605" y="19503"/>
                </a:lnTo>
                <a:cubicBezTo>
                  <a:pt x="210246" y="7431"/>
                  <a:pt x="197104" y="0"/>
                  <a:pt x="182887" y="0"/>
                </a:cubicBezTo>
                <a:cubicBezTo>
                  <a:pt x="168670" y="0"/>
                  <a:pt x="155528" y="7428"/>
                  <a:pt x="148169" y="19503"/>
                </a:cubicBezTo>
                <a:lnTo>
                  <a:pt x="148162" y="19503"/>
                </a:lnTo>
                <a:close/>
                <a:moveTo>
                  <a:pt x="205740" y="240030"/>
                </a:moveTo>
                <a:cubicBezTo>
                  <a:pt x="205740" y="227404"/>
                  <a:pt x="195506" y="217170"/>
                  <a:pt x="182880" y="217170"/>
                </a:cubicBezTo>
                <a:cubicBezTo>
                  <a:pt x="170254" y="217170"/>
                  <a:pt x="160020" y="227404"/>
                  <a:pt x="160020" y="240030"/>
                </a:cubicBezTo>
                <a:cubicBezTo>
                  <a:pt x="160020" y="252656"/>
                  <a:pt x="170254" y="262890"/>
                  <a:pt x="182880" y="262890"/>
                </a:cubicBezTo>
                <a:cubicBezTo>
                  <a:pt x="195506" y="262890"/>
                  <a:pt x="205740" y="252656"/>
                  <a:pt x="205740" y="240030"/>
                </a:cubicBezTo>
                <a:close/>
                <a:moveTo>
                  <a:pt x="200027" y="108586"/>
                </a:moveTo>
                <a:cubicBezTo>
                  <a:pt x="200027" y="99084"/>
                  <a:pt x="192382" y="91442"/>
                  <a:pt x="182884" y="91442"/>
                </a:cubicBezTo>
                <a:cubicBezTo>
                  <a:pt x="173381" y="91442"/>
                  <a:pt x="165740" y="99084"/>
                  <a:pt x="165740" y="108586"/>
                </a:cubicBezTo>
                <a:lnTo>
                  <a:pt x="165740" y="177168"/>
                </a:lnTo>
                <a:cubicBezTo>
                  <a:pt x="165740" y="186670"/>
                  <a:pt x="173385" y="194312"/>
                  <a:pt x="182887" y="194312"/>
                </a:cubicBezTo>
                <a:cubicBezTo>
                  <a:pt x="192390" y="194312"/>
                  <a:pt x="200034" y="186670"/>
                  <a:pt x="200034" y="177168"/>
                </a:cubicBezTo>
                <a:lnTo>
                  <a:pt x="200027" y="108586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667483" y="1839094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5720" y="0"/>
                </a:moveTo>
                <a:cubicBezTo>
                  <a:pt x="51291" y="0"/>
                  <a:pt x="56437" y="2644"/>
                  <a:pt x="59652" y="7214"/>
                </a:cubicBezTo>
                <a:lnTo>
                  <a:pt x="88229" y="47219"/>
                </a:lnTo>
                <a:cubicBezTo>
                  <a:pt x="90299" y="50147"/>
                  <a:pt x="91444" y="53578"/>
                  <a:pt x="91444" y="57150"/>
                </a:cubicBezTo>
                <a:lnTo>
                  <a:pt x="91444" y="91439"/>
                </a:lnTo>
                <a:lnTo>
                  <a:pt x="137164" y="91439"/>
                </a:lnTo>
                <a:lnTo>
                  <a:pt x="137164" y="57150"/>
                </a:lnTo>
                <a:cubicBezTo>
                  <a:pt x="137164" y="53578"/>
                  <a:pt x="138305" y="50077"/>
                  <a:pt x="140379" y="47219"/>
                </a:cubicBezTo>
                <a:lnTo>
                  <a:pt x="168956" y="7214"/>
                </a:lnTo>
                <a:cubicBezTo>
                  <a:pt x="172171" y="2640"/>
                  <a:pt x="177313" y="0"/>
                  <a:pt x="182887" y="0"/>
                </a:cubicBezTo>
                <a:cubicBezTo>
                  <a:pt x="188458" y="0"/>
                  <a:pt x="193604" y="2644"/>
                  <a:pt x="196819" y="7214"/>
                </a:cubicBezTo>
                <a:lnTo>
                  <a:pt x="225396" y="47219"/>
                </a:lnTo>
                <a:cubicBezTo>
                  <a:pt x="227466" y="50147"/>
                  <a:pt x="228611" y="53578"/>
                  <a:pt x="228611" y="57150"/>
                </a:cubicBezTo>
                <a:lnTo>
                  <a:pt x="228611" y="91439"/>
                </a:lnTo>
                <a:lnTo>
                  <a:pt x="274331" y="91439"/>
                </a:lnTo>
                <a:lnTo>
                  <a:pt x="274331" y="57150"/>
                </a:lnTo>
                <a:cubicBezTo>
                  <a:pt x="274331" y="53578"/>
                  <a:pt x="275476" y="50077"/>
                  <a:pt x="277546" y="47219"/>
                </a:cubicBezTo>
                <a:lnTo>
                  <a:pt x="306123" y="7214"/>
                </a:lnTo>
                <a:cubicBezTo>
                  <a:pt x="309338" y="2640"/>
                  <a:pt x="314481" y="0"/>
                  <a:pt x="320055" y="0"/>
                </a:cubicBezTo>
                <a:cubicBezTo>
                  <a:pt x="325625" y="0"/>
                  <a:pt x="330772" y="2644"/>
                  <a:pt x="333987" y="7214"/>
                </a:cubicBezTo>
                <a:lnTo>
                  <a:pt x="362564" y="47219"/>
                </a:lnTo>
                <a:cubicBezTo>
                  <a:pt x="364634" y="50147"/>
                  <a:pt x="365779" y="53578"/>
                  <a:pt x="365779" y="57150"/>
                </a:cubicBezTo>
                <a:lnTo>
                  <a:pt x="365779" y="297180"/>
                </a:lnTo>
                <a:cubicBezTo>
                  <a:pt x="365779" y="309824"/>
                  <a:pt x="355563" y="320040"/>
                  <a:pt x="342919" y="320040"/>
                </a:cubicBezTo>
                <a:lnTo>
                  <a:pt x="297199" y="320040"/>
                </a:lnTo>
                <a:cubicBezTo>
                  <a:pt x="284554" y="320040"/>
                  <a:pt x="274339" y="309824"/>
                  <a:pt x="274339" y="297180"/>
                </a:cubicBezTo>
                <a:lnTo>
                  <a:pt x="274339" y="262890"/>
                </a:lnTo>
                <a:lnTo>
                  <a:pt x="228619" y="262890"/>
                </a:lnTo>
                <a:lnTo>
                  <a:pt x="228619" y="297180"/>
                </a:lnTo>
                <a:cubicBezTo>
                  <a:pt x="228619" y="309824"/>
                  <a:pt x="218403" y="320040"/>
                  <a:pt x="205759" y="320040"/>
                </a:cubicBezTo>
                <a:lnTo>
                  <a:pt x="160039" y="320040"/>
                </a:lnTo>
                <a:cubicBezTo>
                  <a:pt x="147394" y="320040"/>
                  <a:pt x="137179" y="309824"/>
                  <a:pt x="137179" y="297180"/>
                </a:cubicBezTo>
                <a:lnTo>
                  <a:pt x="137179" y="262890"/>
                </a:lnTo>
                <a:lnTo>
                  <a:pt x="91459" y="262890"/>
                </a:lnTo>
                <a:lnTo>
                  <a:pt x="91459" y="297180"/>
                </a:lnTo>
                <a:cubicBezTo>
                  <a:pt x="91459" y="309824"/>
                  <a:pt x="81243" y="320040"/>
                  <a:pt x="68599" y="320040"/>
                </a:cubicBezTo>
                <a:lnTo>
                  <a:pt x="22879" y="320040"/>
                </a:lnTo>
                <a:cubicBezTo>
                  <a:pt x="10234" y="320040"/>
                  <a:pt x="19" y="309824"/>
                  <a:pt x="19" y="297180"/>
                </a:cubicBezTo>
                <a:lnTo>
                  <a:pt x="19" y="57150"/>
                </a:lnTo>
                <a:cubicBezTo>
                  <a:pt x="19" y="53578"/>
                  <a:pt x="1163" y="50077"/>
                  <a:pt x="3234" y="47219"/>
                </a:cubicBezTo>
                <a:lnTo>
                  <a:pt x="31810" y="7214"/>
                </a:lnTo>
                <a:cubicBezTo>
                  <a:pt x="35026" y="2640"/>
                  <a:pt x="40168" y="0"/>
                  <a:pt x="45742" y="0"/>
                </a:cubicBezTo>
                <a:lnTo>
                  <a:pt x="45720" y="0"/>
                </a:lnTo>
                <a:close/>
                <a:moveTo>
                  <a:pt x="228600" y="228601"/>
                </a:moveTo>
                <a:lnTo>
                  <a:pt x="274320" y="228601"/>
                </a:lnTo>
                <a:lnTo>
                  <a:pt x="274320" y="125731"/>
                </a:lnTo>
                <a:lnTo>
                  <a:pt x="228600" y="125731"/>
                </a:lnTo>
                <a:lnTo>
                  <a:pt x="228600" y="228601"/>
                </a:lnTo>
                <a:close/>
                <a:moveTo>
                  <a:pt x="137160" y="125731"/>
                </a:moveTo>
                <a:lnTo>
                  <a:pt x="91440" y="125731"/>
                </a:lnTo>
                <a:lnTo>
                  <a:pt x="91440" y="228601"/>
                </a:lnTo>
                <a:lnTo>
                  <a:pt x="137160" y="228601"/>
                </a:lnTo>
                <a:lnTo>
                  <a:pt x="137160" y="125731"/>
                </a:lnTo>
                <a:close/>
                <a:moveTo>
                  <a:pt x="34290" y="62651"/>
                </a:moveTo>
                <a:lnTo>
                  <a:pt x="34290" y="285751"/>
                </a:lnTo>
                <a:lnTo>
                  <a:pt x="57150" y="285751"/>
                </a:lnTo>
                <a:lnTo>
                  <a:pt x="57150" y="62651"/>
                </a:lnTo>
                <a:lnTo>
                  <a:pt x="45720" y="46649"/>
                </a:lnTo>
                <a:lnTo>
                  <a:pt x="34290" y="62651"/>
                </a:lnTo>
                <a:close/>
                <a:moveTo>
                  <a:pt x="171450" y="62651"/>
                </a:moveTo>
                <a:lnTo>
                  <a:pt x="171450" y="285751"/>
                </a:lnTo>
                <a:lnTo>
                  <a:pt x="194310" y="285751"/>
                </a:lnTo>
                <a:lnTo>
                  <a:pt x="194310" y="62651"/>
                </a:lnTo>
                <a:lnTo>
                  <a:pt x="182880" y="46649"/>
                </a:lnTo>
                <a:lnTo>
                  <a:pt x="171450" y="62651"/>
                </a:lnTo>
                <a:close/>
                <a:moveTo>
                  <a:pt x="308610" y="285751"/>
                </a:moveTo>
                <a:lnTo>
                  <a:pt x="331470" y="285751"/>
                </a:lnTo>
                <a:lnTo>
                  <a:pt x="331470" y="62651"/>
                </a:lnTo>
                <a:lnTo>
                  <a:pt x="320040" y="46649"/>
                </a:lnTo>
                <a:lnTo>
                  <a:pt x="308610" y="62651"/>
                </a:lnTo>
                <a:lnTo>
                  <a:pt x="308610" y="285751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916190" y="1859317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75960" y="30480"/>
                </a:moveTo>
                <a:cubicBezTo>
                  <a:pt x="190565" y="30480"/>
                  <a:pt x="202946" y="39814"/>
                  <a:pt x="207583" y="52832"/>
                </a:cubicBezTo>
                <a:cubicBezTo>
                  <a:pt x="210378" y="60768"/>
                  <a:pt x="219076" y="64897"/>
                  <a:pt x="227016" y="62104"/>
                </a:cubicBezTo>
                <a:cubicBezTo>
                  <a:pt x="234953" y="59312"/>
                  <a:pt x="239083" y="50611"/>
                  <a:pt x="236288" y="42672"/>
                </a:cubicBezTo>
                <a:cubicBezTo>
                  <a:pt x="227525" y="17843"/>
                  <a:pt x="203838" y="0"/>
                  <a:pt x="175963" y="0"/>
                </a:cubicBezTo>
                <a:cubicBezTo>
                  <a:pt x="148085" y="0"/>
                  <a:pt x="124336" y="17843"/>
                  <a:pt x="115576" y="42672"/>
                </a:cubicBezTo>
                <a:cubicBezTo>
                  <a:pt x="112782" y="50608"/>
                  <a:pt x="116911" y="59308"/>
                  <a:pt x="124848" y="62104"/>
                </a:cubicBezTo>
                <a:cubicBezTo>
                  <a:pt x="132785" y="64897"/>
                  <a:pt x="141487" y="60771"/>
                  <a:pt x="144278" y="52832"/>
                </a:cubicBezTo>
                <a:cubicBezTo>
                  <a:pt x="148912" y="39814"/>
                  <a:pt x="161359" y="30480"/>
                  <a:pt x="175963" y="30480"/>
                </a:cubicBezTo>
                <a:lnTo>
                  <a:pt x="175960" y="30480"/>
                </a:lnTo>
                <a:close/>
                <a:moveTo>
                  <a:pt x="42355" y="125412"/>
                </a:moveTo>
                <a:cubicBezTo>
                  <a:pt x="49912" y="121666"/>
                  <a:pt x="52958" y="112521"/>
                  <a:pt x="49151" y="104965"/>
                </a:cubicBezTo>
                <a:cubicBezTo>
                  <a:pt x="45340" y="97409"/>
                  <a:pt x="36261" y="94360"/>
                  <a:pt x="28705" y="98170"/>
                </a:cubicBezTo>
                <a:lnTo>
                  <a:pt x="25720" y="99630"/>
                </a:lnTo>
                <a:cubicBezTo>
                  <a:pt x="9971" y="107504"/>
                  <a:pt x="4" y="123633"/>
                  <a:pt x="4" y="141349"/>
                </a:cubicBezTo>
                <a:cubicBezTo>
                  <a:pt x="4" y="165099"/>
                  <a:pt x="17783" y="184720"/>
                  <a:pt x="40771" y="187640"/>
                </a:cubicBezTo>
                <a:cubicBezTo>
                  <a:pt x="42169" y="218880"/>
                  <a:pt x="57790" y="246503"/>
                  <a:pt x="81283" y="264157"/>
                </a:cubicBezTo>
                <a:lnTo>
                  <a:pt x="81283" y="294637"/>
                </a:lnTo>
                <a:cubicBezTo>
                  <a:pt x="81283" y="311465"/>
                  <a:pt x="94937" y="325117"/>
                  <a:pt x="111762" y="325117"/>
                </a:cubicBezTo>
                <a:lnTo>
                  <a:pt x="142240" y="325117"/>
                </a:lnTo>
                <a:cubicBezTo>
                  <a:pt x="159069" y="325117"/>
                  <a:pt x="172719" y="311465"/>
                  <a:pt x="172719" y="294637"/>
                </a:cubicBezTo>
                <a:lnTo>
                  <a:pt x="172719" y="284477"/>
                </a:lnTo>
                <a:lnTo>
                  <a:pt x="203198" y="284477"/>
                </a:lnTo>
                <a:lnTo>
                  <a:pt x="203198" y="294637"/>
                </a:lnTo>
                <a:cubicBezTo>
                  <a:pt x="203198" y="311465"/>
                  <a:pt x="216852" y="325117"/>
                  <a:pt x="233677" y="325117"/>
                </a:cubicBezTo>
                <a:lnTo>
                  <a:pt x="264155" y="325117"/>
                </a:lnTo>
                <a:cubicBezTo>
                  <a:pt x="280984" y="325117"/>
                  <a:pt x="294634" y="311465"/>
                  <a:pt x="294634" y="294637"/>
                </a:cubicBezTo>
                <a:lnTo>
                  <a:pt x="294634" y="270887"/>
                </a:lnTo>
                <a:cubicBezTo>
                  <a:pt x="306510" y="264030"/>
                  <a:pt x="316924" y="254757"/>
                  <a:pt x="325113" y="243837"/>
                </a:cubicBezTo>
                <a:lnTo>
                  <a:pt x="345435" y="243837"/>
                </a:lnTo>
                <a:cubicBezTo>
                  <a:pt x="356674" y="243837"/>
                  <a:pt x="365756" y="234756"/>
                  <a:pt x="365756" y="223517"/>
                </a:cubicBezTo>
                <a:lnTo>
                  <a:pt x="365756" y="162557"/>
                </a:lnTo>
                <a:cubicBezTo>
                  <a:pt x="365756" y="151317"/>
                  <a:pt x="356674" y="142237"/>
                  <a:pt x="345435" y="142237"/>
                </a:cubicBezTo>
                <a:lnTo>
                  <a:pt x="336989" y="142237"/>
                </a:lnTo>
                <a:cubicBezTo>
                  <a:pt x="331781" y="130298"/>
                  <a:pt x="324352" y="119566"/>
                  <a:pt x="315274" y="110612"/>
                </a:cubicBezTo>
                <a:lnTo>
                  <a:pt x="322450" y="87243"/>
                </a:lnTo>
                <a:lnTo>
                  <a:pt x="307908" y="82798"/>
                </a:lnTo>
                <a:lnTo>
                  <a:pt x="322450" y="87243"/>
                </a:lnTo>
                <a:cubicBezTo>
                  <a:pt x="326452" y="74163"/>
                  <a:pt x="316671" y="60954"/>
                  <a:pt x="303021" y="60954"/>
                </a:cubicBezTo>
                <a:lnTo>
                  <a:pt x="289557" y="60954"/>
                </a:lnTo>
                <a:cubicBezTo>
                  <a:pt x="269554" y="60954"/>
                  <a:pt x="251332" y="68701"/>
                  <a:pt x="237740" y="81273"/>
                </a:cubicBezTo>
                <a:lnTo>
                  <a:pt x="142237" y="81273"/>
                </a:lnTo>
                <a:cubicBezTo>
                  <a:pt x="94991" y="81273"/>
                  <a:pt x="55241" y="113532"/>
                  <a:pt x="43876" y="157218"/>
                </a:cubicBezTo>
                <a:cubicBezTo>
                  <a:pt x="36258" y="155947"/>
                  <a:pt x="30479" y="149282"/>
                  <a:pt x="30479" y="141281"/>
                </a:cubicBezTo>
                <a:cubicBezTo>
                  <a:pt x="30479" y="135185"/>
                  <a:pt x="33906" y="129596"/>
                  <a:pt x="39432" y="126803"/>
                </a:cubicBezTo>
                <a:lnTo>
                  <a:pt x="42417" y="125343"/>
                </a:lnTo>
                <a:lnTo>
                  <a:pt x="42355" y="125412"/>
                </a:lnTo>
                <a:close/>
                <a:moveTo>
                  <a:pt x="269240" y="182880"/>
                </a:moveTo>
                <a:cubicBezTo>
                  <a:pt x="277656" y="182880"/>
                  <a:pt x="284481" y="176056"/>
                  <a:pt x="284481" y="167642"/>
                </a:cubicBezTo>
                <a:cubicBezTo>
                  <a:pt x="284481" y="159224"/>
                  <a:pt x="277659" y="152403"/>
                  <a:pt x="269240" y="152403"/>
                </a:cubicBezTo>
                <a:cubicBezTo>
                  <a:pt x="260823" y="152403"/>
                  <a:pt x="253998" y="159228"/>
                  <a:pt x="253998" y="167645"/>
                </a:cubicBezTo>
                <a:cubicBezTo>
                  <a:pt x="253998" y="176062"/>
                  <a:pt x="260820" y="182886"/>
                  <a:pt x="269240" y="182886"/>
                </a:cubicBezTo>
                <a:lnTo>
                  <a:pt x="269240" y="182880"/>
                </a:lnTo>
                <a:close/>
                <a:moveTo>
                  <a:pt x="255461" y="106682"/>
                </a:moveTo>
                <a:cubicBezTo>
                  <a:pt x="263779" y="97347"/>
                  <a:pt x="275845" y="91505"/>
                  <a:pt x="289243" y="91443"/>
                </a:cubicBezTo>
                <a:lnTo>
                  <a:pt x="283212" y="111002"/>
                </a:lnTo>
                <a:cubicBezTo>
                  <a:pt x="281372" y="116972"/>
                  <a:pt x="283340" y="123448"/>
                  <a:pt x="288230" y="127385"/>
                </a:cubicBezTo>
                <a:cubicBezTo>
                  <a:pt x="299279" y="136212"/>
                  <a:pt x="307535" y="148212"/>
                  <a:pt x="311788" y="161994"/>
                </a:cubicBezTo>
                <a:cubicBezTo>
                  <a:pt x="313756" y="168409"/>
                  <a:pt x="319663" y="172788"/>
                  <a:pt x="326331" y="172788"/>
                </a:cubicBezTo>
                <a:lnTo>
                  <a:pt x="335223" y="172788"/>
                </a:lnTo>
                <a:lnTo>
                  <a:pt x="335223" y="213428"/>
                </a:lnTo>
                <a:lnTo>
                  <a:pt x="317063" y="213428"/>
                </a:lnTo>
                <a:cubicBezTo>
                  <a:pt x="311792" y="213428"/>
                  <a:pt x="306902" y="216159"/>
                  <a:pt x="304173" y="220604"/>
                </a:cubicBezTo>
                <a:cubicBezTo>
                  <a:pt x="296745" y="232477"/>
                  <a:pt x="285947" y="242003"/>
                  <a:pt x="273120" y="247780"/>
                </a:cubicBezTo>
                <a:cubicBezTo>
                  <a:pt x="267659" y="250193"/>
                  <a:pt x="264166" y="255590"/>
                  <a:pt x="264166" y="261624"/>
                </a:cubicBezTo>
                <a:lnTo>
                  <a:pt x="264166" y="294643"/>
                </a:lnTo>
                <a:lnTo>
                  <a:pt x="233688" y="294643"/>
                </a:lnTo>
                <a:lnTo>
                  <a:pt x="233688" y="269245"/>
                </a:lnTo>
                <a:cubicBezTo>
                  <a:pt x="233688" y="260798"/>
                  <a:pt x="226892" y="254007"/>
                  <a:pt x="218446" y="254007"/>
                </a:cubicBezTo>
                <a:lnTo>
                  <a:pt x="157485" y="254007"/>
                </a:lnTo>
                <a:cubicBezTo>
                  <a:pt x="149040" y="254007"/>
                  <a:pt x="142244" y="260802"/>
                  <a:pt x="142244" y="269248"/>
                </a:cubicBezTo>
                <a:lnTo>
                  <a:pt x="142244" y="294650"/>
                </a:lnTo>
                <a:lnTo>
                  <a:pt x="111765" y="294650"/>
                </a:lnTo>
                <a:lnTo>
                  <a:pt x="111765" y="256169"/>
                </a:lnTo>
                <a:cubicBezTo>
                  <a:pt x="111765" y="250898"/>
                  <a:pt x="109033" y="246009"/>
                  <a:pt x="104589" y="243278"/>
                </a:cubicBezTo>
                <a:cubicBezTo>
                  <a:pt x="84461" y="230705"/>
                  <a:pt x="71125" y="208353"/>
                  <a:pt x="71125" y="182952"/>
                </a:cubicBezTo>
                <a:cubicBezTo>
                  <a:pt x="71125" y="143645"/>
                  <a:pt x="102939" y="111832"/>
                  <a:pt x="142244" y="111832"/>
                </a:cubicBezTo>
                <a:lnTo>
                  <a:pt x="243845" y="111832"/>
                </a:lnTo>
                <a:lnTo>
                  <a:pt x="243845" y="111832"/>
                </a:lnTo>
                <a:lnTo>
                  <a:pt x="244097" y="111832"/>
                </a:lnTo>
                <a:cubicBezTo>
                  <a:pt x="248417" y="111832"/>
                  <a:pt x="252605" y="109991"/>
                  <a:pt x="255465" y="106753"/>
                </a:cubicBezTo>
                <a:lnTo>
                  <a:pt x="255461" y="106682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39614"/>
          <a:ext cx="11094657" cy="4301020"/>
        </p:xfrm>
        <a:graphic>
          <a:graphicData uri="http://schemas.openxmlformats.org/drawingml/2006/table">
            <a:tbl>
              <a:tblPr/>
              <a:tblGrid>
                <a:gridCol w="3698219"/>
                <a:gridCol w="3698219"/>
                <a:gridCol w="3698219"/>
              </a:tblGrid>
              <a:tr h="1433673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Dimension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0A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Current State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0A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Future State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00A3"/>
                    </a:solidFill>
                  </a:tcPr>
                </a:tc>
              </a:tr>
              <a:tr h="1433673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Process efficiency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Manual steps and rework loops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Standardized workflow with automation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33673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Data quality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Inconsistent definitions across teams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Single source of truth with governance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48640" y="0"/>
            <a:ext cx="11099800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Current State vs. Future State — GAP Analysis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505950" y="0"/>
            <a:ext cx="2686050" cy="6858000"/>
          </a:xfrm>
          <a:prstGeom prst="rect">
            <a:avLst/>
          </a:prstGeom>
          <a:gradFill>
            <a:gsLst>
              <a:gs pos="0">
                <a:srgbClr val="7748FF">
                  <a:alpha val="100000"/>
                </a:srgbClr>
              </a:gs>
              <a:gs pos="65000">
                <a:srgbClr val="F7F4FF">
                  <a:alpha val="40000"/>
                </a:srgbClr>
              </a:gs>
              <a:gs pos="100000">
                <a:srgbClr val="FFD8EB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05950" y="0"/>
            <a:ext cx="2686050" cy="6858000"/>
          </a:xfrm>
          <a:prstGeom prst="rect">
            <a:avLst/>
          </a:prstGeom>
          <a:gradFill>
            <a:gsLst>
              <a:gs pos="0">
                <a:srgbClr val="7748FF">
                  <a:alpha val="100000"/>
                </a:srgbClr>
              </a:gs>
              <a:gs pos="65000">
                <a:srgbClr val="FFFFFF">
                  <a:alpha val="40000"/>
                </a:srgbClr>
              </a:gs>
              <a:gs pos="100000">
                <a:srgbClr val="FFD8EB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0"/>
            <a:ext cx="8356600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Requirements Gathering Breakdown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48639" y="1394228"/>
            <a:ext cx="8286874" cy="1554480"/>
          </a:xfrm>
          <a:custGeom>
            <a:avLst/>
            <a:gdLst/>
            <a:ahLst/>
            <a:cxnLst/>
            <a:rect l="l" t="t" r="r" b="b"/>
            <a:pathLst>
              <a:path w="8286874" h="1554480">
                <a:moveTo>
                  <a:pt x="0" y="76527"/>
                </a:moveTo>
                <a:cubicBezTo>
                  <a:pt x="0" y="34261"/>
                  <a:pt x="34225" y="0"/>
                  <a:pt x="76488" y="0"/>
                </a:cubicBezTo>
                <a:lnTo>
                  <a:pt x="8210303" y="0"/>
                </a:lnTo>
                <a:cubicBezTo>
                  <a:pt x="8252566" y="0"/>
                  <a:pt x="8286791" y="34261"/>
                  <a:pt x="8286791" y="76527"/>
                </a:cubicBezTo>
                <a:lnTo>
                  <a:pt x="8286791" y="1477953"/>
                </a:lnTo>
                <a:cubicBezTo>
                  <a:pt x="8286791" y="1520219"/>
                  <a:pt x="8252566" y="1554480"/>
                  <a:pt x="8210303" y="1554480"/>
                </a:cubicBezTo>
                <a:lnTo>
                  <a:pt x="76488" y="1554480"/>
                </a:lnTo>
                <a:cubicBezTo>
                  <a:pt x="34225" y="1554480"/>
                  <a:pt x="0" y="1520219"/>
                  <a:pt x="0" y="1477953"/>
                </a:cubicBezTo>
                <a:lnTo>
                  <a:pt x="0" y="7652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3084010"/>
            <a:ext cx="8286874" cy="1554480"/>
          </a:xfrm>
          <a:custGeom>
            <a:avLst/>
            <a:gdLst/>
            <a:ahLst/>
            <a:cxnLst/>
            <a:rect l="l" t="t" r="r" b="b"/>
            <a:pathLst>
              <a:path w="8286874" h="1554480">
                <a:moveTo>
                  <a:pt x="0" y="86693"/>
                </a:moveTo>
                <a:cubicBezTo>
                  <a:pt x="0" y="38815"/>
                  <a:pt x="38783" y="0"/>
                  <a:pt x="86681" y="0"/>
                </a:cubicBezTo>
                <a:lnTo>
                  <a:pt x="8200193" y="0"/>
                </a:lnTo>
                <a:cubicBezTo>
                  <a:pt x="8248092" y="0"/>
                  <a:pt x="8286874" y="38815"/>
                  <a:pt x="8286874" y="86693"/>
                </a:cubicBezTo>
                <a:lnTo>
                  <a:pt x="8286874" y="1467787"/>
                </a:lnTo>
                <a:cubicBezTo>
                  <a:pt x="8286874" y="1515665"/>
                  <a:pt x="8248092" y="1554480"/>
                  <a:pt x="8200193" y="1554480"/>
                </a:cubicBezTo>
                <a:lnTo>
                  <a:pt x="86681" y="1554480"/>
                </a:lnTo>
                <a:cubicBezTo>
                  <a:pt x="38783" y="1554480"/>
                  <a:pt x="0" y="1515665"/>
                  <a:pt x="0" y="1467787"/>
                </a:cubicBezTo>
                <a:lnTo>
                  <a:pt x="0" y="8669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39" y="4773792"/>
            <a:ext cx="8286874" cy="1554480"/>
          </a:xfrm>
          <a:custGeom>
            <a:avLst/>
            <a:gdLst/>
            <a:ahLst/>
            <a:cxnLst/>
            <a:rect l="l" t="t" r="r" b="b"/>
            <a:pathLst>
              <a:path w="8286874" h="1554480">
                <a:moveTo>
                  <a:pt x="0" y="66376"/>
                </a:moveTo>
                <a:cubicBezTo>
                  <a:pt x="0" y="29722"/>
                  <a:pt x="29750" y="0"/>
                  <a:pt x="66378" y="0"/>
                </a:cubicBezTo>
                <a:lnTo>
                  <a:pt x="8220496" y="0"/>
                </a:lnTo>
                <a:cubicBezTo>
                  <a:pt x="8257124" y="0"/>
                  <a:pt x="8286874" y="29722"/>
                  <a:pt x="8286874" y="66376"/>
                </a:cubicBezTo>
                <a:lnTo>
                  <a:pt x="8286874" y="1488104"/>
                </a:lnTo>
                <a:cubicBezTo>
                  <a:pt x="8286874" y="1524758"/>
                  <a:pt x="8257124" y="1554480"/>
                  <a:pt x="8220496" y="1554480"/>
                </a:cubicBezTo>
                <a:lnTo>
                  <a:pt x="66378" y="1554480"/>
                </a:lnTo>
                <a:cubicBezTo>
                  <a:pt x="29750" y="1554480"/>
                  <a:pt x="0" y="1524758"/>
                  <a:pt x="0" y="1488104"/>
                </a:cubicBezTo>
                <a:lnTo>
                  <a:pt x="0" y="6637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7248" y="49863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7248" y="329412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67248" y="164301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346251" y="5489169"/>
            <a:ext cx="71501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Traceability plan linking requirements to gaps, business drivers, and acceptance criteria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46252" y="5011629"/>
            <a:ext cx="7150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Traceability Plan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59602" y="3772808"/>
            <a:ext cx="71501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Non-functional requirements covering performance, security, availability, and usability expectations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59603" y="3312596"/>
            <a:ext cx="7150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Non-Functional Requirements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01237" y="1624542"/>
            <a:ext cx="7150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Functional Requirements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01237" y="2081059"/>
            <a:ext cx="71501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Functional requirements grouped by user journeys, process steps, and system interactions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58688" y="5108699"/>
            <a:ext cx="274320" cy="212575"/>
          </a:xfrm>
          <a:custGeom>
            <a:avLst/>
            <a:gdLst/>
            <a:ahLst/>
            <a:cxnLst/>
            <a:rect l="l" t="t" r="r" b="b"/>
            <a:pathLst>
              <a:path w="274320" h="212575">
                <a:moveTo>
                  <a:pt x="255205" y="111381"/>
                </a:moveTo>
                <a:cubicBezTo>
                  <a:pt x="280693" y="85895"/>
                  <a:pt x="280693" y="44581"/>
                  <a:pt x="255205" y="19093"/>
                </a:cubicBezTo>
                <a:cubicBezTo>
                  <a:pt x="230945" y="-5168"/>
                  <a:pt x="191988" y="-6484"/>
                  <a:pt x="166139" y="16145"/>
                </a:cubicBezTo>
                <a:lnTo>
                  <a:pt x="163374" y="18594"/>
                </a:lnTo>
                <a:cubicBezTo>
                  <a:pt x="158840" y="22539"/>
                  <a:pt x="158387" y="29433"/>
                  <a:pt x="162332" y="33967"/>
                </a:cubicBezTo>
                <a:cubicBezTo>
                  <a:pt x="166276" y="38501"/>
                  <a:pt x="173170" y="38956"/>
                  <a:pt x="177705" y="35011"/>
                </a:cubicBezTo>
                <a:lnTo>
                  <a:pt x="180470" y="32562"/>
                </a:lnTo>
                <a:cubicBezTo>
                  <a:pt x="197703" y="17506"/>
                  <a:pt x="223642" y="18369"/>
                  <a:pt x="239833" y="34558"/>
                </a:cubicBezTo>
                <a:cubicBezTo>
                  <a:pt x="256794" y="51520"/>
                  <a:pt x="256794" y="79046"/>
                  <a:pt x="239833" y="96052"/>
                </a:cubicBezTo>
                <a:lnTo>
                  <a:pt x="188452" y="147389"/>
                </a:lnTo>
                <a:cubicBezTo>
                  <a:pt x="171491" y="164350"/>
                  <a:pt x="143919" y="164350"/>
                  <a:pt x="126958" y="147389"/>
                </a:cubicBezTo>
                <a:cubicBezTo>
                  <a:pt x="110768" y="131199"/>
                  <a:pt x="109906" y="105258"/>
                  <a:pt x="124964" y="88025"/>
                </a:cubicBezTo>
                <a:lnTo>
                  <a:pt x="127095" y="85576"/>
                </a:lnTo>
                <a:cubicBezTo>
                  <a:pt x="131040" y="81042"/>
                  <a:pt x="130587" y="74193"/>
                  <a:pt x="126053" y="70203"/>
                </a:cubicBezTo>
                <a:cubicBezTo>
                  <a:pt x="121518" y="66213"/>
                  <a:pt x="114671" y="66710"/>
                  <a:pt x="110680" y="71247"/>
                </a:cubicBezTo>
                <a:lnTo>
                  <a:pt x="108548" y="73695"/>
                </a:lnTo>
                <a:cubicBezTo>
                  <a:pt x="85964" y="99544"/>
                  <a:pt x="87280" y="138501"/>
                  <a:pt x="111541" y="162762"/>
                </a:cubicBezTo>
                <a:cubicBezTo>
                  <a:pt x="137028" y="188248"/>
                  <a:pt x="178341" y="188248"/>
                  <a:pt x="203828" y="162762"/>
                </a:cubicBezTo>
                <a:lnTo>
                  <a:pt x="255205" y="111381"/>
                </a:lnTo>
                <a:close/>
                <a:moveTo>
                  <a:pt x="19115" y="101224"/>
                </a:moveTo>
                <a:cubicBezTo>
                  <a:pt x="-6373" y="126709"/>
                  <a:pt x="-6373" y="168023"/>
                  <a:pt x="19115" y="193464"/>
                </a:cubicBezTo>
                <a:cubicBezTo>
                  <a:pt x="43422" y="217772"/>
                  <a:pt x="82378" y="219041"/>
                  <a:pt x="108227" y="196413"/>
                </a:cubicBezTo>
                <a:lnTo>
                  <a:pt x="110993" y="193964"/>
                </a:lnTo>
                <a:cubicBezTo>
                  <a:pt x="115527" y="190018"/>
                  <a:pt x="115980" y="183125"/>
                  <a:pt x="112035" y="178590"/>
                </a:cubicBezTo>
                <a:cubicBezTo>
                  <a:pt x="108090" y="174056"/>
                  <a:pt x="101197" y="173601"/>
                  <a:pt x="96662" y="177547"/>
                </a:cubicBezTo>
                <a:lnTo>
                  <a:pt x="93897" y="179995"/>
                </a:lnTo>
                <a:cubicBezTo>
                  <a:pt x="76664" y="195052"/>
                  <a:pt x="50725" y="194189"/>
                  <a:pt x="34534" y="177999"/>
                </a:cubicBezTo>
                <a:cubicBezTo>
                  <a:pt x="17573" y="161038"/>
                  <a:pt x="17573" y="133512"/>
                  <a:pt x="34534" y="116506"/>
                </a:cubicBezTo>
                <a:lnTo>
                  <a:pt x="85914" y="65216"/>
                </a:lnTo>
                <a:cubicBezTo>
                  <a:pt x="102875" y="48254"/>
                  <a:pt x="130403" y="48254"/>
                  <a:pt x="147409" y="65216"/>
                </a:cubicBezTo>
                <a:cubicBezTo>
                  <a:pt x="163599" y="81405"/>
                  <a:pt x="164460" y="107346"/>
                  <a:pt x="149403" y="124579"/>
                </a:cubicBezTo>
                <a:lnTo>
                  <a:pt x="146953" y="127345"/>
                </a:lnTo>
                <a:cubicBezTo>
                  <a:pt x="143009" y="131879"/>
                  <a:pt x="143461" y="138728"/>
                  <a:pt x="147996" y="142718"/>
                </a:cubicBezTo>
                <a:cubicBezTo>
                  <a:pt x="152530" y="146708"/>
                  <a:pt x="159377" y="146211"/>
                  <a:pt x="163369" y="141675"/>
                </a:cubicBezTo>
                <a:lnTo>
                  <a:pt x="165818" y="138909"/>
                </a:lnTo>
                <a:cubicBezTo>
                  <a:pt x="188447" y="113060"/>
                  <a:pt x="187133" y="74103"/>
                  <a:pt x="162869" y="49798"/>
                </a:cubicBezTo>
                <a:cubicBezTo>
                  <a:pt x="137382" y="24312"/>
                  <a:pt x="96070" y="24312"/>
                  <a:pt x="70583" y="49798"/>
                </a:cubicBezTo>
                <a:lnTo>
                  <a:pt x="19115" y="101224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8688" y="338556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98709" y="25718"/>
                  <a:pt x="248603" y="75611"/>
                  <a:pt x="248603" y="137160"/>
                </a:cubicBezTo>
                <a:cubicBezTo>
                  <a:pt x="248603" y="198709"/>
                  <a:pt x="198709" y="248602"/>
                  <a:pt x="137160" y="248602"/>
                </a:cubicBezTo>
                <a:cubicBezTo>
                  <a:pt x="75611" y="248602"/>
                  <a:pt x="25718" y="198709"/>
                  <a:pt x="25718" y="137160"/>
                </a:cubicBezTo>
                <a:cubicBezTo>
                  <a:pt x="25718" y="75611"/>
                  <a:pt x="75611" y="25717"/>
                  <a:pt x="137160" y="25717"/>
                </a:cubicBezTo>
                <a:lnTo>
                  <a:pt x="137160" y="25718"/>
                </a:lnTo>
                <a:close/>
                <a:moveTo>
                  <a:pt x="137160" y="274320"/>
                </a:moveTo>
                <a:cubicBezTo>
                  <a:pt x="212911" y="274320"/>
                  <a:pt x="274320" y="212911"/>
                  <a:pt x="274320" y="137160"/>
                </a:cubicBezTo>
                <a:cubicBezTo>
                  <a:pt x="274320" y="61409"/>
                  <a:pt x="212911" y="0"/>
                  <a:pt x="137160" y="0"/>
                </a:cubicBezTo>
                <a:cubicBezTo>
                  <a:pt x="61409" y="0"/>
                  <a:pt x="0" y="61409"/>
                  <a:pt x="0" y="137160"/>
                </a:cubicBezTo>
                <a:cubicBezTo>
                  <a:pt x="0" y="212911"/>
                  <a:pt x="61409" y="274320"/>
                  <a:pt x="137160" y="274320"/>
                </a:cubicBezTo>
                <a:close/>
                <a:moveTo>
                  <a:pt x="167165" y="188595"/>
                </a:moveTo>
                <a:cubicBezTo>
                  <a:pt x="167165" y="176648"/>
                  <a:pt x="160145" y="166307"/>
                  <a:pt x="150020" y="161484"/>
                </a:cubicBezTo>
                <a:lnTo>
                  <a:pt x="150020" y="64292"/>
                </a:lnTo>
                <a:cubicBezTo>
                  <a:pt x="150020" y="57166"/>
                  <a:pt x="144287" y="51435"/>
                  <a:pt x="137163" y="51435"/>
                </a:cubicBezTo>
                <a:cubicBezTo>
                  <a:pt x="130036" y="51435"/>
                  <a:pt x="124305" y="57168"/>
                  <a:pt x="124305" y="64295"/>
                </a:cubicBezTo>
                <a:lnTo>
                  <a:pt x="124305" y="161487"/>
                </a:lnTo>
                <a:cubicBezTo>
                  <a:pt x="114180" y="166309"/>
                  <a:pt x="107160" y="176648"/>
                  <a:pt x="107160" y="188598"/>
                </a:cubicBezTo>
                <a:cubicBezTo>
                  <a:pt x="107160" y="205153"/>
                  <a:pt x="120607" y="218603"/>
                  <a:pt x="137165" y="218603"/>
                </a:cubicBezTo>
                <a:cubicBezTo>
                  <a:pt x="153721" y="218603"/>
                  <a:pt x="167170" y="205156"/>
                  <a:pt x="167170" y="188600"/>
                </a:cubicBezTo>
                <a:lnTo>
                  <a:pt x="167165" y="188595"/>
                </a:lnTo>
                <a:close/>
                <a:moveTo>
                  <a:pt x="85725" y="102870"/>
                </a:moveTo>
                <a:cubicBezTo>
                  <a:pt x="95195" y="102870"/>
                  <a:pt x="102870" y="95195"/>
                  <a:pt x="102870" y="85725"/>
                </a:cubicBezTo>
                <a:cubicBezTo>
                  <a:pt x="102870" y="76255"/>
                  <a:pt x="95195" y="68580"/>
                  <a:pt x="85725" y="68580"/>
                </a:cubicBezTo>
                <a:cubicBezTo>
                  <a:pt x="76255" y="68580"/>
                  <a:pt x="68580" y="76255"/>
                  <a:pt x="68580" y="85725"/>
                </a:cubicBezTo>
                <a:cubicBezTo>
                  <a:pt x="68580" y="95195"/>
                  <a:pt x="76255" y="102870"/>
                  <a:pt x="85725" y="102870"/>
                </a:cubicBezTo>
                <a:close/>
                <a:moveTo>
                  <a:pt x="77152" y="137160"/>
                </a:moveTo>
                <a:cubicBezTo>
                  <a:pt x="77152" y="127690"/>
                  <a:pt x="69477" y="120015"/>
                  <a:pt x="60008" y="120015"/>
                </a:cubicBezTo>
                <a:cubicBezTo>
                  <a:pt x="50538" y="120015"/>
                  <a:pt x="42863" y="127690"/>
                  <a:pt x="42863" y="137160"/>
                </a:cubicBezTo>
                <a:cubicBezTo>
                  <a:pt x="42863" y="146630"/>
                  <a:pt x="50538" y="154305"/>
                  <a:pt x="60008" y="154305"/>
                </a:cubicBezTo>
                <a:cubicBezTo>
                  <a:pt x="69477" y="154305"/>
                  <a:pt x="77152" y="146630"/>
                  <a:pt x="77152" y="137160"/>
                </a:cubicBezTo>
                <a:lnTo>
                  <a:pt x="77152" y="137160"/>
                </a:lnTo>
                <a:close/>
                <a:moveTo>
                  <a:pt x="214313" y="154305"/>
                </a:moveTo>
                <a:cubicBezTo>
                  <a:pt x="223782" y="154305"/>
                  <a:pt x="231458" y="146630"/>
                  <a:pt x="231458" y="137160"/>
                </a:cubicBezTo>
                <a:cubicBezTo>
                  <a:pt x="231458" y="127690"/>
                  <a:pt x="223782" y="120015"/>
                  <a:pt x="214313" y="120015"/>
                </a:cubicBezTo>
                <a:cubicBezTo>
                  <a:pt x="204843" y="120015"/>
                  <a:pt x="197167" y="127690"/>
                  <a:pt x="197167" y="137160"/>
                </a:cubicBezTo>
                <a:cubicBezTo>
                  <a:pt x="197167" y="146630"/>
                  <a:pt x="204843" y="154305"/>
                  <a:pt x="214313" y="154305"/>
                </a:cubicBezTo>
                <a:close/>
                <a:moveTo>
                  <a:pt x="205740" y="85725"/>
                </a:moveTo>
                <a:cubicBezTo>
                  <a:pt x="205740" y="76255"/>
                  <a:pt x="198065" y="68580"/>
                  <a:pt x="188595" y="68580"/>
                </a:cubicBezTo>
                <a:cubicBezTo>
                  <a:pt x="179125" y="68580"/>
                  <a:pt x="171450" y="76255"/>
                  <a:pt x="171450" y="85725"/>
                </a:cubicBezTo>
                <a:cubicBezTo>
                  <a:pt x="171450" y="95195"/>
                  <a:pt x="179125" y="102870"/>
                  <a:pt x="188595" y="102870"/>
                </a:cubicBezTo>
                <a:cubicBezTo>
                  <a:pt x="198065" y="102870"/>
                  <a:pt x="205740" y="95195"/>
                  <a:pt x="205740" y="85725"/>
                </a:cubicBez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92978" y="173445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close/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close/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36007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2686050" cy="6858000"/>
          </a:xfrm>
          <a:prstGeom prst="rect">
            <a:avLst/>
          </a:prstGeom>
          <a:gradFill>
            <a:gsLst>
              <a:gs pos="0">
                <a:srgbClr val="7748FF">
                  <a:alpha val="100000"/>
                </a:srgbClr>
              </a:gs>
              <a:gs pos="65000">
                <a:srgbClr val="F7F4FF">
                  <a:alpha val="40000"/>
                </a:srgbClr>
              </a:gs>
              <a:gs pos="100000">
                <a:srgbClr val="FFD8EB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2686050" cy="6858000"/>
          </a:xfrm>
          <a:prstGeom prst="rect">
            <a:avLst/>
          </a:prstGeom>
          <a:gradFill>
            <a:gsLst>
              <a:gs pos="0">
                <a:srgbClr val="7748FF">
                  <a:alpha val="100000"/>
                </a:srgbClr>
              </a:gs>
              <a:gs pos="65000">
                <a:srgbClr val="FFFFFF">
                  <a:alpha val="40000"/>
                </a:srgbClr>
              </a:gs>
              <a:gs pos="100000">
                <a:srgbClr val="FFD8EB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356424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356424" y="0"/>
            <a:ext cx="8322434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Business Process Model — Improved Workflow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356424" y="1394228"/>
            <a:ext cx="8286874" cy="1554480"/>
          </a:xfrm>
          <a:custGeom>
            <a:avLst/>
            <a:gdLst/>
            <a:ahLst/>
            <a:cxnLst/>
            <a:rect l="l" t="t" r="r" b="b"/>
            <a:pathLst>
              <a:path w="8286874" h="1554480">
                <a:moveTo>
                  <a:pt x="0" y="76527"/>
                </a:moveTo>
                <a:cubicBezTo>
                  <a:pt x="0" y="34261"/>
                  <a:pt x="34225" y="0"/>
                  <a:pt x="76488" y="0"/>
                </a:cubicBezTo>
                <a:lnTo>
                  <a:pt x="8210303" y="0"/>
                </a:lnTo>
                <a:cubicBezTo>
                  <a:pt x="8252566" y="0"/>
                  <a:pt x="8286791" y="34261"/>
                  <a:pt x="8286791" y="76527"/>
                </a:cubicBezTo>
                <a:lnTo>
                  <a:pt x="8286791" y="1477953"/>
                </a:lnTo>
                <a:cubicBezTo>
                  <a:pt x="8286791" y="1520219"/>
                  <a:pt x="8252566" y="1554480"/>
                  <a:pt x="8210303" y="1554480"/>
                </a:cubicBezTo>
                <a:lnTo>
                  <a:pt x="76488" y="1554480"/>
                </a:lnTo>
                <a:cubicBezTo>
                  <a:pt x="34225" y="1554480"/>
                  <a:pt x="0" y="1520219"/>
                  <a:pt x="0" y="1477953"/>
                </a:cubicBezTo>
                <a:lnTo>
                  <a:pt x="0" y="7652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356424" y="3084010"/>
            <a:ext cx="8286874" cy="1554480"/>
          </a:xfrm>
          <a:custGeom>
            <a:avLst/>
            <a:gdLst/>
            <a:ahLst/>
            <a:cxnLst/>
            <a:rect l="l" t="t" r="r" b="b"/>
            <a:pathLst>
              <a:path w="8286874" h="1554480">
                <a:moveTo>
                  <a:pt x="0" y="86693"/>
                </a:moveTo>
                <a:cubicBezTo>
                  <a:pt x="0" y="38815"/>
                  <a:pt x="38783" y="0"/>
                  <a:pt x="86681" y="0"/>
                </a:cubicBezTo>
                <a:lnTo>
                  <a:pt x="8200193" y="0"/>
                </a:lnTo>
                <a:cubicBezTo>
                  <a:pt x="8248092" y="0"/>
                  <a:pt x="8286874" y="38815"/>
                  <a:pt x="8286874" y="86693"/>
                </a:cubicBezTo>
                <a:lnTo>
                  <a:pt x="8286874" y="1467787"/>
                </a:lnTo>
                <a:cubicBezTo>
                  <a:pt x="8286874" y="1515665"/>
                  <a:pt x="8248092" y="1554480"/>
                  <a:pt x="8200193" y="1554480"/>
                </a:cubicBezTo>
                <a:lnTo>
                  <a:pt x="86681" y="1554480"/>
                </a:lnTo>
                <a:cubicBezTo>
                  <a:pt x="38783" y="1554480"/>
                  <a:pt x="0" y="1515665"/>
                  <a:pt x="0" y="1467787"/>
                </a:cubicBezTo>
                <a:lnTo>
                  <a:pt x="0" y="8669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56424" y="4773792"/>
            <a:ext cx="8286874" cy="1554480"/>
          </a:xfrm>
          <a:custGeom>
            <a:avLst/>
            <a:gdLst/>
            <a:ahLst/>
            <a:cxnLst/>
            <a:rect l="l" t="t" r="r" b="b"/>
            <a:pathLst>
              <a:path w="8286874" h="1554480">
                <a:moveTo>
                  <a:pt x="0" y="66376"/>
                </a:moveTo>
                <a:cubicBezTo>
                  <a:pt x="0" y="29722"/>
                  <a:pt x="29750" y="0"/>
                  <a:pt x="66378" y="0"/>
                </a:cubicBezTo>
                <a:lnTo>
                  <a:pt x="8220496" y="0"/>
                </a:lnTo>
                <a:cubicBezTo>
                  <a:pt x="8257124" y="0"/>
                  <a:pt x="8286874" y="29722"/>
                  <a:pt x="8286874" y="66376"/>
                </a:cubicBezTo>
                <a:lnTo>
                  <a:pt x="8286874" y="1488104"/>
                </a:lnTo>
                <a:cubicBezTo>
                  <a:pt x="8286874" y="1524758"/>
                  <a:pt x="8257124" y="1554480"/>
                  <a:pt x="8220496" y="1554480"/>
                </a:cubicBezTo>
                <a:lnTo>
                  <a:pt x="66378" y="1554480"/>
                </a:lnTo>
                <a:cubicBezTo>
                  <a:pt x="29750" y="1554480"/>
                  <a:pt x="0" y="1524758"/>
                  <a:pt x="0" y="1488104"/>
                </a:cubicBezTo>
                <a:lnTo>
                  <a:pt x="0" y="6637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75033" y="49863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75033" y="329412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75033" y="164301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</a:path>
            </a:pathLst>
          </a:custGeom>
          <a:solidFill>
            <a:srgbClr val="E4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154036" y="5489169"/>
            <a:ext cx="71501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Showing upstream and downstream systems required for end-to-end execution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154037" y="5011629"/>
            <a:ext cx="7150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Integration Points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167387" y="3772808"/>
            <a:ext cx="71501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Identifying where validations, approvals, and escalations occur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167388" y="3312596"/>
            <a:ext cx="7150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Controls and Exception Paths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209022" y="1624542"/>
            <a:ext cx="7150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Process Flow Diagram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209022" y="2081059"/>
            <a:ext cx="71501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Translating future-state workflow into clear swim-lane ownership and handoffs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666473" y="5108699"/>
            <a:ext cx="274320" cy="212575"/>
          </a:xfrm>
          <a:custGeom>
            <a:avLst/>
            <a:gdLst/>
            <a:ahLst/>
            <a:cxnLst/>
            <a:rect l="l" t="t" r="r" b="b"/>
            <a:pathLst>
              <a:path w="274320" h="212575">
                <a:moveTo>
                  <a:pt x="255205" y="111381"/>
                </a:moveTo>
                <a:cubicBezTo>
                  <a:pt x="280693" y="85895"/>
                  <a:pt x="280693" y="44581"/>
                  <a:pt x="255205" y="19093"/>
                </a:cubicBezTo>
                <a:cubicBezTo>
                  <a:pt x="230945" y="-5168"/>
                  <a:pt x="191988" y="-6484"/>
                  <a:pt x="166139" y="16145"/>
                </a:cubicBezTo>
                <a:lnTo>
                  <a:pt x="163374" y="18594"/>
                </a:lnTo>
                <a:cubicBezTo>
                  <a:pt x="158840" y="22539"/>
                  <a:pt x="158387" y="29433"/>
                  <a:pt x="162332" y="33967"/>
                </a:cubicBezTo>
                <a:cubicBezTo>
                  <a:pt x="166276" y="38501"/>
                  <a:pt x="173170" y="38956"/>
                  <a:pt x="177705" y="35011"/>
                </a:cubicBezTo>
                <a:lnTo>
                  <a:pt x="180470" y="32562"/>
                </a:lnTo>
                <a:cubicBezTo>
                  <a:pt x="197703" y="17506"/>
                  <a:pt x="223642" y="18369"/>
                  <a:pt x="239833" y="34558"/>
                </a:cubicBezTo>
                <a:cubicBezTo>
                  <a:pt x="256794" y="51520"/>
                  <a:pt x="256794" y="79046"/>
                  <a:pt x="239833" y="96052"/>
                </a:cubicBezTo>
                <a:lnTo>
                  <a:pt x="188452" y="147389"/>
                </a:lnTo>
                <a:cubicBezTo>
                  <a:pt x="171491" y="164350"/>
                  <a:pt x="143919" y="164350"/>
                  <a:pt x="126958" y="147389"/>
                </a:cubicBezTo>
                <a:cubicBezTo>
                  <a:pt x="110768" y="131199"/>
                  <a:pt x="109906" y="105258"/>
                  <a:pt x="124964" y="88025"/>
                </a:cubicBezTo>
                <a:lnTo>
                  <a:pt x="127095" y="85576"/>
                </a:lnTo>
                <a:cubicBezTo>
                  <a:pt x="131040" y="81042"/>
                  <a:pt x="130587" y="74193"/>
                  <a:pt x="126053" y="70203"/>
                </a:cubicBezTo>
                <a:cubicBezTo>
                  <a:pt x="121518" y="66213"/>
                  <a:pt x="114671" y="66710"/>
                  <a:pt x="110680" y="71247"/>
                </a:cubicBezTo>
                <a:lnTo>
                  <a:pt x="108548" y="73695"/>
                </a:lnTo>
                <a:cubicBezTo>
                  <a:pt x="85964" y="99544"/>
                  <a:pt x="87280" y="138501"/>
                  <a:pt x="111541" y="162762"/>
                </a:cubicBezTo>
                <a:cubicBezTo>
                  <a:pt x="137028" y="188248"/>
                  <a:pt x="178341" y="188248"/>
                  <a:pt x="203828" y="162762"/>
                </a:cubicBezTo>
                <a:lnTo>
                  <a:pt x="255205" y="111381"/>
                </a:lnTo>
                <a:close/>
                <a:moveTo>
                  <a:pt x="19115" y="101224"/>
                </a:moveTo>
                <a:cubicBezTo>
                  <a:pt x="-6373" y="126709"/>
                  <a:pt x="-6373" y="168023"/>
                  <a:pt x="19115" y="193464"/>
                </a:cubicBezTo>
                <a:cubicBezTo>
                  <a:pt x="43422" y="217772"/>
                  <a:pt x="82378" y="219041"/>
                  <a:pt x="108227" y="196413"/>
                </a:cubicBezTo>
                <a:lnTo>
                  <a:pt x="110993" y="193964"/>
                </a:lnTo>
                <a:cubicBezTo>
                  <a:pt x="115527" y="190018"/>
                  <a:pt x="115980" y="183125"/>
                  <a:pt x="112035" y="178590"/>
                </a:cubicBezTo>
                <a:cubicBezTo>
                  <a:pt x="108090" y="174056"/>
                  <a:pt x="101197" y="173601"/>
                  <a:pt x="96662" y="177547"/>
                </a:cubicBezTo>
                <a:lnTo>
                  <a:pt x="93897" y="179995"/>
                </a:lnTo>
                <a:cubicBezTo>
                  <a:pt x="76664" y="195052"/>
                  <a:pt x="50725" y="194189"/>
                  <a:pt x="34534" y="177999"/>
                </a:cubicBezTo>
                <a:cubicBezTo>
                  <a:pt x="17573" y="161038"/>
                  <a:pt x="17573" y="133512"/>
                  <a:pt x="34534" y="116506"/>
                </a:cubicBezTo>
                <a:lnTo>
                  <a:pt x="85914" y="65216"/>
                </a:lnTo>
                <a:cubicBezTo>
                  <a:pt x="102875" y="48254"/>
                  <a:pt x="130403" y="48254"/>
                  <a:pt x="147409" y="65216"/>
                </a:cubicBezTo>
                <a:cubicBezTo>
                  <a:pt x="163599" y="81405"/>
                  <a:pt x="164460" y="107346"/>
                  <a:pt x="149403" y="124579"/>
                </a:cubicBezTo>
                <a:lnTo>
                  <a:pt x="146953" y="127345"/>
                </a:lnTo>
                <a:cubicBezTo>
                  <a:pt x="143009" y="131879"/>
                  <a:pt x="143461" y="138728"/>
                  <a:pt x="147996" y="142718"/>
                </a:cubicBezTo>
                <a:cubicBezTo>
                  <a:pt x="152530" y="146708"/>
                  <a:pt x="159377" y="146211"/>
                  <a:pt x="163369" y="141675"/>
                </a:cubicBezTo>
                <a:lnTo>
                  <a:pt x="165818" y="138909"/>
                </a:lnTo>
                <a:cubicBezTo>
                  <a:pt x="188447" y="113060"/>
                  <a:pt x="187133" y="74103"/>
                  <a:pt x="162869" y="49798"/>
                </a:cubicBezTo>
                <a:cubicBezTo>
                  <a:pt x="137382" y="24312"/>
                  <a:pt x="96070" y="24312"/>
                  <a:pt x="70583" y="49798"/>
                </a:cubicBezTo>
                <a:lnTo>
                  <a:pt x="19115" y="101224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700763" y="3385564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close/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close/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666473" y="1749682"/>
            <a:ext cx="274320" cy="243864"/>
          </a:xfrm>
          <a:custGeom>
            <a:avLst/>
            <a:gdLst/>
            <a:ahLst/>
            <a:cxnLst/>
            <a:rect l="l" t="t" r="r" b="b"/>
            <a:pathLst>
              <a:path w="274320" h="243864">
                <a:moveTo>
                  <a:pt x="11431" y="0"/>
                </a:moveTo>
                <a:cubicBezTo>
                  <a:pt x="5097" y="0"/>
                  <a:pt x="0" y="5097"/>
                  <a:pt x="0" y="11430"/>
                </a:cubicBezTo>
                <a:cubicBezTo>
                  <a:pt x="0" y="17763"/>
                  <a:pt x="5097" y="22860"/>
                  <a:pt x="11431" y="22860"/>
                </a:cubicBezTo>
                <a:lnTo>
                  <a:pt x="262892" y="22860"/>
                </a:lnTo>
                <a:cubicBezTo>
                  <a:pt x="269226" y="22860"/>
                  <a:pt x="274323" y="17763"/>
                  <a:pt x="274323" y="11430"/>
                </a:cubicBezTo>
                <a:cubicBezTo>
                  <a:pt x="274323" y="5097"/>
                  <a:pt x="269226" y="0"/>
                  <a:pt x="262892" y="0"/>
                </a:cubicBezTo>
                <a:lnTo>
                  <a:pt x="11431" y="0"/>
                </a:lnTo>
                <a:close/>
                <a:moveTo>
                  <a:pt x="15241" y="38099"/>
                </a:moveTo>
                <a:lnTo>
                  <a:pt x="15241" y="140968"/>
                </a:lnTo>
                <a:cubicBezTo>
                  <a:pt x="15241" y="155685"/>
                  <a:pt x="27196" y="167637"/>
                  <a:pt x="41911" y="167637"/>
                </a:cubicBezTo>
                <a:lnTo>
                  <a:pt x="125732" y="167637"/>
                </a:lnTo>
                <a:lnTo>
                  <a:pt x="125732" y="189592"/>
                </a:lnTo>
                <a:lnTo>
                  <a:pt x="90965" y="224357"/>
                </a:lnTo>
                <a:cubicBezTo>
                  <a:pt x="86488" y="228834"/>
                  <a:pt x="86488" y="236072"/>
                  <a:pt x="90965" y="240501"/>
                </a:cubicBezTo>
                <a:cubicBezTo>
                  <a:pt x="95442" y="244929"/>
                  <a:pt x="102681" y="244978"/>
                  <a:pt x="107108" y="240501"/>
                </a:cubicBezTo>
                <a:lnTo>
                  <a:pt x="137111" y="210498"/>
                </a:lnTo>
                <a:lnTo>
                  <a:pt x="167116" y="240501"/>
                </a:lnTo>
                <a:cubicBezTo>
                  <a:pt x="171593" y="244978"/>
                  <a:pt x="178832" y="244978"/>
                  <a:pt x="183260" y="240501"/>
                </a:cubicBezTo>
                <a:cubicBezTo>
                  <a:pt x="187690" y="236024"/>
                  <a:pt x="187737" y="228786"/>
                  <a:pt x="183260" y="224357"/>
                </a:cubicBezTo>
                <a:lnTo>
                  <a:pt x="148492" y="189592"/>
                </a:lnTo>
                <a:lnTo>
                  <a:pt x="148492" y="167637"/>
                </a:lnTo>
                <a:lnTo>
                  <a:pt x="232314" y="167637"/>
                </a:lnTo>
                <a:cubicBezTo>
                  <a:pt x="247031" y="167637"/>
                  <a:pt x="258983" y="155683"/>
                  <a:pt x="258983" y="140968"/>
                </a:cubicBezTo>
                <a:lnTo>
                  <a:pt x="258983" y="38099"/>
                </a:lnTo>
                <a:lnTo>
                  <a:pt x="236124" y="38099"/>
                </a:lnTo>
                <a:lnTo>
                  <a:pt x="236124" y="140968"/>
                </a:lnTo>
                <a:cubicBezTo>
                  <a:pt x="236124" y="143063"/>
                  <a:pt x="234409" y="144777"/>
                  <a:pt x="232314" y="144777"/>
                </a:cubicBezTo>
                <a:lnTo>
                  <a:pt x="137064" y="144777"/>
                </a:lnTo>
                <a:lnTo>
                  <a:pt x="41911" y="144777"/>
                </a:lnTo>
                <a:cubicBezTo>
                  <a:pt x="39815" y="144777"/>
                  <a:pt x="38100" y="143063"/>
                  <a:pt x="38100" y="140968"/>
                </a:cubicBezTo>
                <a:lnTo>
                  <a:pt x="38100" y="38099"/>
                </a:lnTo>
                <a:lnTo>
                  <a:pt x="15241" y="38099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33848" y="1229710"/>
          <a:ext cx="6313653" cy="4754232"/>
        </p:xfrm>
        <a:graphic>
          <a:graphicData uri="http://schemas.openxmlformats.org/drawingml/2006/table">
            <a:tbl>
              <a:tblPr/>
              <a:tblGrid>
                <a:gridCol w="1578413"/>
                <a:gridCol w="1578413"/>
                <a:gridCol w="1578413"/>
                <a:gridCol w="1578413"/>
              </a:tblGrid>
              <a:tr h="158474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Criteria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48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Option A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48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Option B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48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Option C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48FF"/>
                    </a:solidFill>
                  </a:tcPr>
                </a:tc>
              </a:tr>
              <a:tr h="158474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Requirements fit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Strong alignment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Partial alignment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Good alignment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8474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Implementation risk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Moderate risk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Higher risk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Lower risk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B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A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1802081"/>
            <a:ext cx="4395251" cy="3253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Solution Evaluation — Options Matrix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52637" y="1936530"/>
            <a:ext cx="3200400" cy="3383280"/>
          </a:xfrm>
          <a:custGeom>
            <a:avLst/>
            <a:gdLst/>
            <a:ahLst/>
            <a:cxnLst/>
            <a:rect l="l" t="t" r="r" b="b"/>
            <a:pathLst>
              <a:path w="3200400" h="3383280">
                <a:moveTo>
                  <a:pt x="0" y="94021"/>
                </a:moveTo>
                <a:cubicBezTo>
                  <a:pt x="0" y="42088"/>
                  <a:pt x="42085" y="0"/>
                  <a:pt x="94028" y="0"/>
                </a:cubicBezTo>
                <a:lnTo>
                  <a:pt x="3106372" y="0"/>
                </a:lnTo>
                <a:cubicBezTo>
                  <a:pt x="3158315" y="0"/>
                  <a:pt x="3200400" y="42088"/>
                  <a:pt x="3200400" y="94021"/>
                </a:cubicBezTo>
                <a:lnTo>
                  <a:pt x="3200400" y="3289259"/>
                </a:lnTo>
                <a:cubicBezTo>
                  <a:pt x="3200400" y="3341192"/>
                  <a:pt x="3158315" y="3383280"/>
                  <a:pt x="3106372" y="3383280"/>
                </a:cubicBezTo>
                <a:lnTo>
                  <a:pt x="94028" y="3383280"/>
                </a:lnTo>
                <a:cubicBezTo>
                  <a:pt x="42085" y="3383280"/>
                  <a:pt x="0" y="3341192"/>
                  <a:pt x="0" y="3289259"/>
                </a:cubicBezTo>
                <a:lnTo>
                  <a:pt x="0" y="9402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4107" y="2261965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95800" y="1936530"/>
            <a:ext cx="3200400" cy="3383280"/>
          </a:xfrm>
          <a:custGeom>
            <a:avLst/>
            <a:gdLst/>
            <a:ahLst/>
            <a:cxnLst/>
            <a:rect l="l" t="t" r="r" b="b"/>
            <a:pathLst>
              <a:path w="3200400" h="3383280">
                <a:moveTo>
                  <a:pt x="0" y="94021"/>
                </a:moveTo>
                <a:cubicBezTo>
                  <a:pt x="0" y="42088"/>
                  <a:pt x="42085" y="0"/>
                  <a:pt x="94028" y="0"/>
                </a:cubicBezTo>
                <a:lnTo>
                  <a:pt x="3106372" y="0"/>
                </a:lnTo>
                <a:cubicBezTo>
                  <a:pt x="3158315" y="0"/>
                  <a:pt x="3200400" y="42088"/>
                  <a:pt x="3200400" y="94021"/>
                </a:cubicBezTo>
                <a:lnTo>
                  <a:pt x="3200400" y="3289259"/>
                </a:lnTo>
                <a:cubicBezTo>
                  <a:pt x="3200400" y="3341192"/>
                  <a:pt x="3158315" y="3383280"/>
                  <a:pt x="3106372" y="3383280"/>
                </a:cubicBezTo>
                <a:lnTo>
                  <a:pt x="94028" y="3383280"/>
                </a:lnTo>
                <a:cubicBezTo>
                  <a:pt x="42085" y="3383280"/>
                  <a:pt x="0" y="3341192"/>
                  <a:pt x="0" y="3289259"/>
                </a:cubicBezTo>
                <a:lnTo>
                  <a:pt x="0" y="9402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15840" y="2261965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129533" y="1936530"/>
            <a:ext cx="3200400" cy="3383280"/>
          </a:xfrm>
          <a:custGeom>
            <a:avLst/>
            <a:gdLst/>
            <a:ahLst/>
            <a:cxnLst/>
            <a:rect l="l" t="t" r="r" b="b"/>
            <a:pathLst>
              <a:path w="3200400" h="3383280">
                <a:moveTo>
                  <a:pt x="0" y="84684"/>
                </a:moveTo>
                <a:cubicBezTo>
                  <a:pt x="0" y="37927"/>
                  <a:pt x="37925" y="0"/>
                  <a:pt x="84683" y="0"/>
                </a:cubicBezTo>
                <a:lnTo>
                  <a:pt x="3115717" y="0"/>
                </a:lnTo>
                <a:cubicBezTo>
                  <a:pt x="3162475" y="0"/>
                  <a:pt x="3200400" y="37927"/>
                  <a:pt x="3200400" y="84684"/>
                </a:cubicBezTo>
                <a:lnTo>
                  <a:pt x="3200400" y="3298597"/>
                </a:lnTo>
                <a:cubicBezTo>
                  <a:pt x="3200400" y="3345353"/>
                  <a:pt x="3162475" y="3383280"/>
                  <a:pt x="3115717" y="3383280"/>
                </a:cubicBezTo>
                <a:lnTo>
                  <a:pt x="84683" y="3383280"/>
                </a:lnTo>
                <a:cubicBezTo>
                  <a:pt x="37925" y="3383280"/>
                  <a:pt x="0" y="3345354"/>
                  <a:pt x="0" y="3298597"/>
                </a:cubicBezTo>
                <a:lnTo>
                  <a:pt x="0" y="8468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49573" y="2261965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8640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40" y="0"/>
            <a:ext cx="11130280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Cost-Benefit Analysis &amp; ROI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449573" y="4581140"/>
            <a:ext cx="25713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Payback period calculation tying financial outcomes to deployment timing assumptions</a:t>
            </a:r>
            <a:endParaRPr lang="en-US" sz="870" dirty="0"/>
          </a:p>
        </p:txBody>
      </p:sp>
      <p:sp>
        <p:nvSpPr>
          <p:cNvPr id="16" name="Text 14"/>
          <p:cNvSpPr/>
          <p:nvPr/>
        </p:nvSpPr>
        <p:spPr>
          <a:xfrm>
            <a:off x="8449573" y="3592324"/>
            <a:ext cx="2620046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4703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Z months</a:t>
            </a:r>
            <a:endParaRPr lang="en-US" sz="4703" dirty="0"/>
          </a:p>
        </p:txBody>
      </p:sp>
      <p:sp>
        <p:nvSpPr>
          <p:cNvPr id="17" name="Text 15"/>
          <p:cNvSpPr/>
          <p:nvPr/>
        </p:nvSpPr>
        <p:spPr>
          <a:xfrm>
            <a:off x="8449573" y="3142837"/>
            <a:ext cx="2578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Payback Period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90248" y="2402640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326250" y="180000"/>
                </a:moveTo>
                <a:cubicBezTo>
                  <a:pt x="326250" y="260773"/>
                  <a:pt x="260773" y="326250"/>
                  <a:pt x="180000" y="326250"/>
                </a:cubicBezTo>
                <a:cubicBezTo>
                  <a:pt x="99227" y="326250"/>
                  <a:pt x="33750" y="260773"/>
                  <a:pt x="33750" y="180000"/>
                </a:cubicBezTo>
                <a:cubicBezTo>
                  <a:pt x="33750" y="99227"/>
                  <a:pt x="99227" y="33750"/>
                  <a:pt x="180000" y="33750"/>
                </a:cubicBezTo>
                <a:cubicBezTo>
                  <a:pt x="260773" y="33750"/>
                  <a:pt x="326250" y="99227"/>
                  <a:pt x="326250" y="180000"/>
                </a:cubicBezTo>
                <a:lnTo>
                  <a:pt x="326250" y="180000"/>
                </a:lnTo>
                <a:close/>
                <a:moveTo>
                  <a:pt x="0" y="180000"/>
                </a:moveTo>
                <a:cubicBezTo>
                  <a:pt x="0" y="279410"/>
                  <a:pt x="80590" y="360000"/>
                  <a:pt x="180000" y="360000"/>
                </a:cubicBezTo>
                <a:cubicBezTo>
                  <a:pt x="279410" y="360000"/>
                  <a:pt x="360000" y="279410"/>
                  <a:pt x="360000" y="180000"/>
                </a:cubicBezTo>
                <a:cubicBezTo>
                  <a:pt x="360000" y="80590"/>
                  <a:pt x="279410" y="0"/>
                  <a:pt x="180000" y="0"/>
                </a:cubicBezTo>
                <a:cubicBezTo>
                  <a:pt x="80590" y="0"/>
                  <a:pt x="0" y="80590"/>
                  <a:pt x="0" y="180000"/>
                </a:cubicBezTo>
                <a:close/>
                <a:moveTo>
                  <a:pt x="163127" y="84377"/>
                </a:moveTo>
                <a:lnTo>
                  <a:pt x="163127" y="180004"/>
                </a:lnTo>
                <a:cubicBezTo>
                  <a:pt x="163127" y="185630"/>
                  <a:pt x="165938" y="190901"/>
                  <a:pt x="170651" y="194065"/>
                </a:cubicBezTo>
                <a:lnTo>
                  <a:pt x="238151" y="239065"/>
                </a:lnTo>
                <a:cubicBezTo>
                  <a:pt x="245883" y="244267"/>
                  <a:pt x="256363" y="242158"/>
                  <a:pt x="261565" y="234353"/>
                </a:cubicBezTo>
                <a:cubicBezTo>
                  <a:pt x="266767" y="226548"/>
                  <a:pt x="264657" y="216140"/>
                  <a:pt x="256853" y="210938"/>
                </a:cubicBezTo>
                <a:lnTo>
                  <a:pt x="196877" y="171000"/>
                </a:lnTo>
                <a:lnTo>
                  <a:pt x="196877" y="84377"/>
                </a:lnTo>
                <a:cubicBezTo>
                  <a:pt x="196877" y="75024"/>
                  <a:pt x="189353" y="67504"/>
                  <a:pt x="180004" y="67504"/>
                </a:cubicBezTo>
                <a:cubicBezTo>
                  <a:pt x="170651" y="67504"/>
                  <a:pt x="163130" y="75028"/>
                  <a:pt x="163130" y="84380"/>
                </a:cubicBezTo>
                <a:lnTo>
                  <a:pt x="163127" y="8437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15840" y="4581140"/>
            <a:ext cx="25713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Implementation cost estimate covering build, integration, training, and change management</a:t>
            </a:r>
            <a:endParaRPr lang="en-US" sz="870" dirty="0"/>
          </a:p>
        </p:txBody>
      </p:sp>
      <p:sp>
        <p:nvSpPr>
          <p:cNvPr id="20" name="Text 18"/>
          <p:cNvSpPr/>
          <p:nvPr/>
        </p:nvSpPr>
        <p:spPr>
          <a:xfrm>
            <a:off x="4815840" y="3592324"/>
            <a:ext cx="2620046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4703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$Y M</a:t>
            </a:r>
            <a:endParaRPr lang="en-US" sz="4703" dirty="0"/>
          </a:p>
        </p:txBody>
      </p:sp>
      <p:sp>
        <p:nvSpPr>
          <p:cNvPr id="21" name="Text 19"/>
          <p:cNvSpPr/>
          <p:nvPr/>
        </p:nvSpPr>
        <p:spPr>
          <a:xfrm>
            <a:off x="4815840" y="3142837"/>
            <a:ext cx="2578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Implementation Cost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001515" y="2402640"/>
            <a:ext cx="270000" cy="360000"/>
          </a:xfrm>
          <a:custGeom>
            <a:avLst/>
            <a:gdLst/>
            <a:ahLst/>
            <a:cxnLst/>
            <a:rect l="l" t="t" r="r" b="b"/>
            <a:pathLst>
              <a:path w="270000" h="360000">
                <a:moveTo>
                  <a:pt x="236250" y="123750"/>
                </a:moveTo>
                <a:lnTo>
                  <a:pt x="236250" y="315000"/>
                </a:lnTo>
                <a:cubicBezTo>
                  <a:pt x="236250" y="321188"/>
                  <a:pt x="231187" y="326250"/>
                  <a:pt x="224999" y="326250"/>
                </a:cubicBezTo>
                <a:lnTo>
                  <a:pt x="44998" y="326250"/>
                </a:lnTo>
                <a:cubicBezTo>
                  <a:pt x="38810" y="326250"/>
                  <a:pt x="33747" y="321188"/>
                  <a:pt x="33747" y="315000"/>
                </a:cubicBezTo>
                <a:lnTo>
                  <a:pt x="33747" y="123750"/>
                </a:lnTo>
                <a:lnTo>
                  <a:pt x="236250" y="123750"/>
                </a:lnTo>
                <a:close/>
                <a:moveTo>
                  <a:pt x="236250" y="90000"/>
                </a:moveTo>
                <a:lnTo>
                  <a:pt x="33750" y="90000"/>
                </a:lnTo>
                <a:lnTo>
                  <a:pt x="33750" y="45000"/>
                </a:lnTo>
                <a:cubicBezTo>
                  <a:pt x="33750" y="38812"/>
                  <a:pt x="38813" y="33750"/>
                  <a:pt x="45001" y="33750"/>
                </a:cubicBezTo>
                <a:lnTo>
                  <a:pt x="225002" y="33750"/>
                </a:lnTo>
                <a:cubicBezTo>
                  <a:pt x="231190" y="33750"/>
                  <a:pt x="236253" y="38812"/>
                  <a:pt x="236253" y="45000"/>
                </a:cubicBezTo>
                <a:lnTo>
                  <a:pt x="236250" y="90000"/>
                </a:lnTo>
                <a:close/>
                <a:moveTo>
                  <a:pt x="270000" y="90000"/>
                </a:moveTo>
                <a:lnTo>
                  <a:pt x="270000" y="45000"/>
                </a:lnTo>
                <a:cubicBezTo>
                  <a:pt x="270000" y="20178"/>
                  <a:pt x="249820" y="0"/>
                  <a:pt x="224999" y="0"/>
                </a:cubicBezTo>
                <a:lnTo>
                  <a:pt x="44998" y="0"/>
                </a:lnTo>
                <a:cubicBezTo>
                  <a:pt x="20177" y="0"/>
                  <a:pt x="-3" y="20178"/>
                  <a:pt x="-3" y="45000"/>
                </a:cubicBezTo>
                <a:lnTo>
                  <a:pt x="-3" y="90000"/>
                </a:lnTo>
                <a:lnTo>
                  <a:pt x="-3" y="106877"/>
                </a:lnTo>
                <a:lnTo>
                  <a:pt x="-3" y="123754"/>
                </a:lnTo>
                <a:lnTo>
                  <a:pt x="-3" y="315004"/>
                </a:lnTo>
                <a:cubicBezTo>
                  <a:pt x="-3" y="339826"/>
                  <a:pt x="20177" y="360004"/>
                  <a:pt x="44998" y="360004"/>
                </a:cubicBezTo>
                <a:lnTo>
                  <a:pt x="224999" y="360004"/>
                </a:lnTo>
                <a:cubicBezTo>
                  <a:pt x="249820" y="360004"/>
                  <a:pt x="270000" y="339826"/>
                  <a:pt x="270000" y="315004"/>
                </a:cubicBezTo>
                <a:lnTo>
                  <a:pt x="270000" y="123754"/>
                </a:lnTo>
                <a:lnTo>
                  <a:pt x="270000" y="106880"/>
                </a:lnTo>
                <a:lnTo>
                  <a:pt x="270000" y="90000"/>
                </a:lnTo>
                <a:close/>
                <a:moveTo>
                  <a:pt x="56249" y="163127"/>
                </a:moveTo>
                <a:cubicBezTo>
                  <a:pt x="56249" y="172447"/>
                  <a:pt x="63804" y="180004"/>
                  <a:pt x="73124" y="180004"/>
                </a:cubicBezTo>
                <a:cubicBezTo>
                  <a:pt x="82444" y="180004"/>
                  <a:pt x="89999" y="172447"/>
                  <a:pt x="89999" y="163130"/>
                </a:cubicBezTo>
                <a:cubicBezTo>
                  <a:pt x="89999" y="153810"/>
                  <a:pt x="82444" y="146257"/>
                  <a:pt x="73124" y="146257"/>
                </a:cubicBezTo>
                <a:cubicBezTo>
                  <a:pt x="63804" y="146257"/>
                  <a:pt x="56249" y="153814"/>
                  <a:pt x="56249" y="163134"/>
                </a:cubicBezTo>
                <a:lnTo>
                  <a:pt x="56249" y="163127"/>
                </a:lnTo>
                <a:close/>
                <a:moveTo>
                  <a:pt x="73124" y="208127"/>
                </a:moveTo>
                <a:cubicBezTo>
                  <a:pt x="63804" y="208127"/>
                  <a:pt x="56249" y="215683"/>
                  <a:pt x="56249" y="225004"/>
                </a:cubicBezTo>
                <a:cubicBezTo>
                  <a:pt x="56249" y="234324"/>
                  <a:pt x="63804" y="241880"/>
                  <a:pt x="73124" y="241880"/>
                </a:cubicBezTo>
                <a:cubicBezTo>
                  <a:pt x="82444" y="241880"/>
                  <a:pt x="89999" y="234324"/>
                  <a:pt x="89999" y="225007"/>
                </a:cubicBezTo>
                <a:cubicBezTo>
                  <a:pt x="89999" y="215687"/>
                  <a:pt x="82444" y="208134"/>
                  <a:pt x="73124" y="208134"/>
                </a:cubicBezTo>
                <a:lnTo>
                  <a:pt x="73124" y="208127"/>
                </a:lnTo>
                <a:close/>
                <a:moveTo>
                  <a:pt x="56249" y="286877"/>
                </a:moveTo>
                <a:cubicBezTo>
                  <a:pt x="56249" y="296230"/>
                  <a:pt x="63771" y="303754"/>
                  <a:pt x="73124" y="303754"/>
                </a:cubicBezTo>
                <a:lnTo>
                  <a:pt x="135000" y="303754"/>
                </a:lnTo>
                <a:cubicBezTo>
                  <a:pt x="144353" y="303754"/>
                  <a:pt x="151875" y="296230"/>
                  <a:pt x="151875" y="286880"/>
                </a:cubicBezTo>
                <a:cubicBezTo>
                  <a:pt x="151875" y="277528"/>
                  <a:pt x="144353" y="270007"/>
                  <a:pt x="135000" y="270007"/>
                </a:cubicBezTo>
                <a:lnTo>
                  <a:pt x="73124" y="270007"/>
                </a:lnTo>
                <a:cubicBezTo>
                  <a:pt x="63771" y="270007"/>
                  <a:pt x="56249" y="277531"/>
                  <a:pt x="56249" y="286884"/>
                </a:cubicBezTo>
                <a:lnTo>
                  <a:pt x="56249" y="286877"/>
                </a:lnTo>
                <a:close/>
                <a:moveTo>
                  <a:pt x="135000" y="146250"/>
                </a:moveTo>
                <a:cubicBezTo>
                  <a:pt x="125680" y="146250"/>
                  <a:pt x="118125" y="153806"/>
                  <a:pt x="118125" y="163127"/>
                </a:cubicBezTo>
                <a:cubicBezTo>
                  <a:pt x="118125" y="172447"/>
                  <a:pt x="125680" y="180004"/>
                  <a:pt x="135000" y="180004"/>
                </a:cubicBezTo>
                <a:cubicBezTo>
                  <a:pt x="144320" y="180004"/>
                  <a:pt x="151875" y="172447"/>
                  <a:pt x="151875" y="163130"/>
                </a:cubicBezTo>
                <a:cubicBezTo>
                  <a:pt x="151875" y="153810"/>
                  <a:pt x="144320" y="146257"/>
                  <a:pt x="135000" y="146257"/>
                </a:cubicBezTo>
                <a:lnTo>
                  <a:pt x="135000" y="146250"/>
                </a:lnTo>
                <a:close/>
                <a:moveTo>
                  <a:pt x="118125" y="225000"/>
                </a:moveTo>
                <a:cubicBezTo>
                  <a:pt x="118125" y="234320"/>
                  <a:pt x="125680" y="241877"/>
                  <a:pt x="135000" y="241877"/>
                </a:cubicBezTo>
                <a:cubicBezTo>
                  <a:pt x="144320" y="241877"/>
                  <a:pt x="151875" y="234320"/>
                  <a:pt x="151875" y="225004"/>
                </a:cubicBezTo>
                <a:cubicBezTo>
                  <a:pt x="151875" y="215683"/>
                  <a:pt x="144320" y="208130"/>
                  <a:pt x="135000" y="208130"/>
                </a:cubicBezTo>
                <a:cubicBezTo>
                  <a:pt x="125680" y="208130"/>
                  <a:pt x="118125" y="215687"/>
                  <a:pt x="118125" y="225007"/>
                </a:cubicBezTo>
                <a:lnTo>
                  <a:pt x="118125" y="225000"/>
                </a:lnTo>
                <a:close/>
                <a:moveTo>
                  <a:pt x="196876" y="146250"/>
                </a:moveTo>
                <a:cubicBezTo>
                  <a:pt x="187556" y="146250"/>
                  <a:pt x="180001" y="153806"/>
                  <a:pt x="180001" y="163127"/>
                </a:cubicBezTo>
                <a:cubicBezTo>
                  <a:pt x="180001" y="172447"/>
                  <a:pt x="187556" y="180004"/>
                  <a:pt x="196876" y="180004"/>
                </a:cubicBezTo>
                <a:cubicBezTo>
                  <a:pt x="206196" y="180004"/>
                  <a:pt x="213751" y="172447"/>
                  <a:pt x="213751" y="163130"/>
                </a:cubicBezTo>
                <a:cubicBezTo>
                  <a:pt x="213751" y="153810"/>
                  <a:pt x="206196" y="146257"/>
                  <a:pt x="196876" y="146257"/>
                </a:cubicBezTo>
                <a:lnTo>
                  <a:pt x="196876" y="146250"/>
                </a:lnTo>
                <a:close/>
                <a:moveTo>
                  <a:pt x="180001" y="225000"/>
                </a:moveTo>
                <a:cubicBezTo>
                  <a:pt x="180001" y="234320"/>
                  <a:pt x="187555" y="241877"/>
                  <a:pt x="196876" y="241877"/>
                </a:cubicBezTo>
                <a:cubicBezTo>
                  <a:pt x="206196" y="241877"/>
                  <a:pt x="213751" y="234320"/>
                  <a:pt x="213751" y="225004"/>
                </a:cubicBezTo>
                <a:cubicBezTo>
                  <a:pt x="213751" y="215683"/>
                  <a:pt x="206196" y="208130"/>
                  <a:pt x="196876" y="208130"/>
                </a:cubicBezTo>
                <a:cubicBezTo>
                  <a:pt x="187555" y="208130"/>
                  <a:pt x="180001" y="215687"/>
                  <a:pt x="180001" y="225007"/>
                </a:cubicBezTo>
                <a:lnTo>
                  <a:pt x="180001" y="225000"/>
                </a:lnTo>
                <a:close/>
                <a:moveTo>
                  <a:pt x="196876" y="270000"/>
                </a:moveTo>
                <a:cubicBezTo>
                  <a:pt x="187556" y="270000"/>
                  <a:pt x="180001" y="277556"/>
                  <a:pt x="180001" y="286877"/>
                </a:cubicBezTo>
                <a:cubicBezTo>
                  <a:pt x="180001" y="296197"/>
                  <a:pt x="187556" y="303754"/>
                  <a:pt x="196876" y="303754"/>
                </a:cubicBezTo>
                <a:cubicBezTo>
                  <a:pt x="206196" y="303754"/>
                  <a:pt x="213751" y="296197"/>
                  <a:pt x="213751" y="286880"/>
                </a:cubicBezTo>
                <a:cubicBezTo>
                  <a:pt x="213751" y="277560"/>
                  <a:pt x="206196" y="270007"/>
                  <a:pt x="196876" y="270007"/>
                </a:cubicBezTo>
                <a:lnTo>
                  <a:pt x="196876" y="27000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184107" y="4581140"/>
            <a:ext cx="25713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Projected savings including labor reduction, rework elimination, and improved throughput value capture</a:t>
            </a:r>
            <a:endParaRPr lang="en-US" sz="870" dirty="0"/>
          </a:p>
        </p:txBody>
      </p:sp>
      <p:sp>
        <p:nvSpPr>
          <p:cNvPr id="24" name="Text 22"/>
          <p:cNvSpPr/>
          <p:nvPr/>
        </p:nvSpPr>
        <p:spPr>
          <a:xfrm>
            <a:off x="1184107" y="3592324"/>
            <a:ext cx="2620046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0"/>
              </a:spcBef>
              <a:buNone/>
            </a:pPr>
            <a:r>
              <a:rPr lang="en-US" sz="4703" dirty="0">
                <a:solidFill>
                  <a:srgbClr val="7748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$X M</a:t>
            </a:r>
            <a:endParaRPr lang="en-US" sz="4703" dirty="0"/>
          </a:p>
        </p:txBody>
      </p:sp>
      <p:sp>
        <p:nvSpPr>
          <p:cNvPr id="25" name="Text 23"/>
          <p:cNvSpPr/>
          <p:nvPr/>
        </p:nvSpPr>
        <p:spPr>
          <a:xfrm>
            <a:off x="1184107" y="3142837"/>
            <a:ext cx="2578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Projected Savings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324782" y="2422640"/>
            <a:ext cx="360000" cy="320000"/>
          </a:xfrm>
          <a:custGeom>
            <a:avLst/>
            <a:gdLst/>
            <a:ahLst/>
            <a:cxnLst/>
            <a:rect l="l" t="t" r="r" b="b"/>
            <a:pathLst>
              <a:path w="360000" h="320000">
                <a:moveTo>
                  <a:pt x="173189" y="30000"/>
                </a:moveTo>
                <a:cubicBezTo>
                  <a:pt x="187564" y="30000"/>
                  <a:pt x="199750" y="39187"/>
                  <a:pt x="204314" y="52000"/>
                </a:cubicBezTo>
                <a:cubicBezTo>
                  <a:pt x="207065" y="59811"/>
                  <a:pt x="215626" y="63875"/>
                  <a:pt x="223441" y="61126"/>
                </a:cubicBezTo>
                <a:cubicBezTo>
                  <a:pt x="231253" y="58378"/>
                  <a:pt x="235318" y="49814"/>
                  <a:pt x="232567" y="42000"/>
                </a:cubicBezTo>
                <a:cubicBezTo>
                  <a:pt x="223942" y="17562"/>
                  <a:pt x="200628" y="0"/>
                  <a:pt x="173192" y="0"/>
                </a:cubicBezTo>
                <a:cubicBezTo>
                  <a:pt x="145753" y="0"/>
                  <a:pt x="122378" y="17562"/>
                  <a:pt x="113756" y="42000"/>
                </a:cubicBezTo>
                <a:cubicBezTo>
                  <a:pt x="111006" y="49811"/>
                  <a:pt x="115070" y="58374"/>
                  <a:pt x="122882" y="61126"/>
                </a:cubicBezTo>
                <a:cubicBezTo>
                  <a:pt x="130694" y="63875"/>
                  <a:pt x="139259" y="59814"/>
                  <a:pt x="142006" y="52000"/>
                </a:cubicBezTo>
                <a:cubicBezTo>
                  <a:pt x="146567" y="39187"/>
                  <a:pt x="158818" y="30000"/>
                  <a:pt x="173192" y="30000"/>
                </a:cubicBezTo>
                <a:lnTo>
                  <a:pt x="173189" y="30000"/>
                </a:lnTo>
                <a:close/>
                <a:moveTo>
                  <a:pt x="41688" y="123437"/>
                </a:moveTo>
                <a:cubicBezTo>
                  <a:pt x="49126" y="119750"/>
                  <a:pt x="52124" y="110749"/>
                  <a:pt x="48377" y="103312"/>
                </a:cubicBezTo>
                <a:cubicBezTo>
                  <a:pt x="44626" y="95875"/>
                  <a:pt x="35690" y="92874"/>
                  <a:pt x="28253" y="96624"/>
                </a:cubicBezTo>
                <a:lnTo>
                  <a:pt x="25315" y="98061"/>
                </a:lnTo>
                <a:cubicBezTo>
                  <a:pt x="9814" y="105811"/>
                  <a:pt x="4" y="121686"/>
                  <a:pt x="4" y="139123"/>
                </a:cubicBezTo>
                <a:cubicBezTo>
                  <a:pt x="4" y="162499"/>
                  <a:pt x="17503" y="181811"/>
                  <a:pt x="40129" y="184685"/>
                </a:cubicBezTo>
                <a:cubicBezTo>
                  <a:pt x="41504" y="215434"/>
                  <a:pt x="56880" y="242621"/>
                  <a:pt x="80003" y="259997"/>
                </a:cubicBezTo>
                <a:lnTo>
                  <a:pt x="80003" y="289997"/>
                </a:lnTo>
                <a:cubicBezTo>
                  <a:pt x="80003" y="306560"/>
                  <a:pt x="93441" y="319997"/>
                  <a:pt x="110001" y="319997"/>
                </a:cubicBezTo>
                <a:lnTo>
                  <a:pt x="140000" y="319997"/>
                </a:lnTo>
                <a:cubicBezTo>
                  <a:pt x="156564" y="319997"/>
                  <a:pt x="169999" y="306560"/>
                  <a:pt x="169999" y="289997"/>
                </a:cubicBezTo>
                <a:lnTo>
                  <a:pt x="169999" y="279997"/>
                </a:lnTo>
                <a:lnTo>
                  <a:pt x="199998" y="279997"/>
                </a:lnTo>
                <a:lnTo>
                  <a:pt x="199998" y="289997"/>
                </a:lnTo>
                <a:cubicBezTo>
                  <a:pt x="199998" y="306560"/>
                  <a:pt x="213437" y="319997"/>
                  <a:pt x="229997" y="319997"/>
                </a:cubicBezTo>
                <a:lnTo>
                  <a:pt x="259995" y="319997"/>
                </a:lnTo>
                <a:cubicBezTo>
                  <a:pt x="276559" y="319997"/>
                  <a:pt x="289994" y="306560"/>
                  <a:pt x="289994" y="289997"/>
                </a:cubicBezTo>
                <a:lnTo>
                  <a:pt x="289994" y="266621"/>
                </a:lnTo>
                <a:cubicBezTo>
                  <a:pt x="301683" y="259872"/>
                  <a:pt x="311933" y="250746"/>
                  <a:pt x="319993" y="239997"/>
                </a:cubicBezTo>
                <a:lnTo>
                  <a:pt x="339995" y="239997"/>
                </a:lnTo>
                <a:cubicBezTo>
                  <a:pt x="351057" y="239997"/>
                  <a:pt x="359996" y="231059"/>
                  <a:pt x="359996" y="219997"/>
                </a:cubicBezTo>
                <a:lnTo>
                  <a:pt x="359996" y="159997"/>
                </a:lnTo>
                <a:cubicBezTo>
                  <a:pt x="359996" y="148934"/>
                  <a:pt x="351057" y="139997"/>
                  <a:pt x="339995" y="139997"/>
                </a:cubicBezTo>
                <a:lnTo>
                  <a:pt x="331682" y="139997"/>
                </a:lnTo>
                <a:cubicBezTo>
                  <a:pt x="326556" y="128246"/>
                  <a:pt x="319244" y="117683"/>
                  <a:pt x="310309" y="108870"/>
                </a:cubicBezTo>
                <a:lnTo>
                  <a:pt x="317372" y="85869"/>
                </a:lnTo>
                <a:lnTo>
                  <a:pt x="303059" y="81494"/>
                </a:lnTo>
                <a:lnTo>
                  <a:pt x="317372" y="85869"/>
                </a:lnTo>
                <a:cubicBezTo>
                  <a:pt x="321311" y="72995"/>
                  <a:pt x="311684" y="59994"/>
                  <a:pt x="298249" y="59994"/>
                </a:cubicBezTo>
                <a:lnTo>
                  <a:pt x="284997" y="59994"/>
                </a:lnTo>
                <a:cubicBezTo>
                  <a:pt x="265309" y="59994"/>
                  <a:pt x="247374" y="67619"/>
                  <a:pt x="233996" y="79994"/>
                </a:cubicBezTo>
                <a:lnTo>
                  <a:pt x="139997" y="79994"/>
                </a:lnTo>
                <a:cubicBezTo>
                  <a:pt x="93495" y="79994"/>
                  <a:pt x="54371" y="111744"/>
                  <a:pt x="43185" y="154742"/>
                </a:cubicBezTo>
                <a:cubicBezTo>
                  <a:pt x="35687" y="153491"/>
                  <a:pt x="29999" y="146931"/>
                  <a:pt x="29999" y="139056"/>
                </a:cubicBezTo>
                <a:cubicBezTo>
                  <a:pt x="29999" y="133056"/>
                  <a:pt x="33372" y="127555"/>
                  <a:pt x="38811" y="124806"/>
                </a:cubicBezTo>
                <a:lnTo>
                  <a:pt x="41749" y="123370"/>
                </a:lnTo>
                <a:lnTo>
                  <a:pt x="41688" y="123437"/>
                </a:lnTo>
                <a:close/>
                <a:moveTo>
                  <a:pt x="265000" y="180000"/>
                </a:moveTo>
                <a:cubicBezTo>
                  <a:pt x="273283" y="180000"/>
                  <a:pt x="280001" y="173283"/>
                  <a:pt x="280001" y="165002"/>
                </a:cubicBezTo>
                <a:cubicBezTo>
                  <a:pt x="280001" y="156717"/>
                  <a:pt x="273287" y="150003"/>
                  <a:pt x="265000" y="150003"/>
                </a:cubicBezTo>
                <a:cubicBezTo>
                  <a:pt x="256716" y="150003"/>
                  <a:pt x="249998" y="156720"/>
                  <a:pt x="249998" y="165005"/>
                </a:cubicBezTo>
                <a:cubicBezTo>
                  <a:pt x="249998" y="173290"/>
                  <a:pt x="256712" y="180006"/>
                  <a:pt x="265000" y="180006"/>
                </a:cubicBezTo>
                <a:lnTo>
                  <a:pt x="265000" y="180000"/>
                </a:lnTo>
                <a:close/>
                <a:moveTo>
                  <a:pt x="251438" y="105002"/>
                </a:moveTo>
                <a:cubicBezTo>
                  <a:pt x="259625" y="95814"/>
                  <a:pt x="271501" y="90064"/>
                  <a:pt x="284688" y="90003"/>
                </a:cubicBezTo>
                <a:lnTo>
                  <a:pt x="278752" y="109254"/>
                </a:lnTo>
                <a:cubicBezTo>
                  <a:pt x="276941" y="115130"/>
                  <a:pt x="278878" y="121504"/>
                  <a:pt x="283691" y="125379"/>
                </a:cubicBezTo>
                <a:cubicBezTo>
                  <a:pt x="294566" y="134067"/>
                  <a:pt x="302692" y="145878"/>
                  <a:pt x="306878" y="159443"/>
                </a:cubicBezTo>
                <a:cubicBezTo>
                  <a:pt x="308815" y="165757"/>
                  <a:pt x="314629" y="170067"/>
                  <a:pt x="321192" y="170067"/>
                </a:cubicBezTo>
                <a:lnTo>
                  <a:pt x="329944" y="170067"/>
                </a:lnTo>
                <a:lnTo>
                  <a:pt x="329944" y="210067"/>
                </a:lnTo>
                <a:lnTo>
                  <a:pt x="312069" y="210067"/>
                </a:lnTo>
                <a:cubicBezTo>
                  <a:pt x="306882" y="210067"/>
                  <a:pt x="302069" y="212755"/>
                  <a:pt x="299383" y="217130"/>
                </a:cubicBezTo>
                <a:cubicBezTo>
                  <a:pt x="292071" y="228816"/>
                  <a:pt x="281444" y="238192"/>
                  <a:pt x="268819" y="243878"/>
                </a:cubicBezTo>
                <a:cubicBezTo>
                  <a:pt x="263444" y="246253"/>
                  <a:pt x="260006" y="251565"/>
                  <a:pt x="260006" y="257504"/>
                </a:cubicBezTo>
                <a:lnTo>
                  <a:pt x="260006" y="290003"/>
                </a:lnTo>
                <a:lnTo>
                  <a:pt x="230007" y="290003"/>
                </a:lnTo>
                <a:lnTo>
                  <a:pt x="230007" y="265005"/>
                </a:lnTo>
                <a:cubicBezTo>
                  <a:pt x="230007" y="256691"/>
                  <a:pt x="223319" y="250006"/>
                  <a:pt x="215006" y="250006"/>
                </a:cubicBezTo>
                <a:lnTo>
                  <a:pt x="155005" y="250006"/>
                </a:lnTo>
                <a:cubicBezTo>
                  <a:pt x="146693" y="250006"/>
                  <a:pt x="140004" y="256694"/>
                  <a:pt x="140004" y="265008"/>
                </a:cubicBezTo>
                <a:lnTo>
                  <a:pt x="140004" y="290009"/>
                </a:lnTo>
                <a:lnTo>
                  <a:pt x="110005" y="290009"/>
                </a:lnTo>
                <a:lnTo>
                  <a:pt x="110005" y="252134"/>
                </a:lnTo>
                <a:cubicBezTo>
                  <a:pt x="110005" y="246947"/>
                  <a:pt x="107316" y="242134"/>
                  <a:pt x="102942" y="239446"/>
                </a:cubicBezTo>
                <a:cubicBezTo>
                  <a:pt x="83131" y="227072"/>
                  <a:pt x="70005" y="205072"/>
                  <a:pt x="70005" y="180070"/>
                </a:cubicBezTo>
                <a:cubicBezTo>
                  <a:pt x="70005" y="141382"/>
                  <a:pt x="101318" y="110070"/>
                  <a:pt x="140004" y="110070"/>
                </a:cubicBezTo>
                <a:lnTo>
                  <a:pt x="240005" y="110070"/>
                </a:lnTo>
                <a:lnTo>
                  <a:pt x="240005" y="110070"/>
                </a:lnTo>
                <a:lnTo>
                  <a:pt x="240253" y="110070"/>
                </a:lnTo>
                <a:cubicBezTo>
                  <a:pt x="244505" y="110070"/>
                  <a:pt x="248627" y="108259"/>
                  <a:pt x="251442" y="105072"/>
                </a:cubicBezTo>
                <a:lnTo>
                  <a:pt x="251438" y="10500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7314" y="1669143"/>
            <a:ext cx="6574972" cy="5188858"/>
          </a:xfrm>
          <a:custGeom>
            <a:avLst/>
            <a:gdLst/>
            <a:ahLst/>
            <a:cxnLst/>
            <a:rect l="l" t="t" r="r" b="b"/>
            <a:pathLst>
              <a:path w="6574972" h="5188858">
                <a:moveTo>
                  <a:pt x="4740489" y="761880"/>
                </a:moveTo>
                <a:cubicBezTo>
                  <a:pt x="3154277" y="2357661"/>
                  <a:pt x="1570958" y="4559813"/>
                  <a:pt x="0" y="5188858"/>
                </a:cubicBezTo>
                <a:lnTo>
                  <a:pt x="6574117" y="5188858"/>
                </a:lnTo>
                <a:cubicBezTo>
                  <a:pt x="6574117" y="3528838"/>
                  <a:pt x="6574972" y="1419360"/>
                  <a:pt x="6574972" y="259"/>
                </a:cubicBezTo>
                <a:cubicBezTo>
                  <a:pt x="6479043" y="259"/>
                  <a:pt x="5534483" y="-36945"/>
                  <a:pt x="4740489" y="761880"/>
                </a:cubicBezTo>
                <a:lnTo>
                  <a:pt x="4740489" y="761880"/>
                </a:lnTo>
                <a:close/>
              </a:path>
            </a:pathLst>
          </a:custGeom>
          <a:gradFill>
            <a:gsLst>
              <a:gs pos="0">
                <a:srgbClr val="F7F4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21500" y="2012952"/>
            <a:ext cx="5270500" cy="4845047"/>
          </a:xfrm>
          <a:custGeom>
            <a:avLst/>
            <a:gdLst/>
            <a:ahLst/>
            <a:cxnLst/>
            <a:rect l="l" t="t" r="r" b="b"/>
            <a:pathLst>
              <a:path w="5270500" h="4845047">
                <a:moveTo>
                  <a:pt x="3799978" y="711398"/>
                </a:moveTo>
                <a:cubicBezTo>
                  <a:pt x="2528470" y="2201444"/>
                  <a:pt x="1259281" y="4257682"/>
                  <a:pt x="0" y="4845047"/>
                </a:cubicBezTo>
                <a:lnTo>
                  <a:pt x="5269815" y="4845047"/>
                </a:lnTo>
                <a:cubicBezTo>
                  <a:pt x="5269815" y="3295020"/>
                  <a:pt x="5270500" y="1325314"/>
                  <a:pt x="5270500" y="242"/>
                </a:cubicBezTo>
                <a:cubicBezTo>
                  <a:pt x="5193603" y="242"/>
                  <a:pt x="4436443" y="-34497"/>
                  <a:pt x="3799978" y="711398"/>
                </a:cubicBezTo>
                <a:lnTo>
                  <a:pt x="3799978" y="711398"/>
                </a:lnTo>
                <a:close/>
              </a:path>
            </a:pathLst>
          </a:custGeom>
          <a:gradFill>
            <a:gsLst>
              <a:gs pos="0">
                <a:srgbClr val="ECE5FF">
                  <a:alpha val="100000"/>
                </a:srgbClr>
              </a:gs>
              <a:gs pos="52359">
                <a:srgbClr val="1590FF">
                  <a:alpha val="100000"/>
                </a:srgbClr>
              </a:gs>
              <a:gs pos="100000">
                <a:srgbClr val="359CFD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962400"/>
            <a:ext cx="12482286" cy="2895600"/>
          </a:xfrm>
          <a:custGeom>
            <a:avLst/>
            <a:gdLst/>
            <a:ahLst/>
            <a:cxnLst/>
            <a:rect l="l" t="t" r="r" b="b"/>
            <a:pathLst>
              <a:path w="12482286" h="2895600">
                <a:moveTo>
                  <a:pt x="8635121" y="1318193"/>
                </a:moveTo>
                <a:cubicBezTo>
                  <a:pt x="6676900" y="1318193"/>
                  <a:pt x="6049041" y="414708"/>
                  <a:pt x="4408743" y="414708"/>
                </a:cubicBezTo>
                <a:cubicBezTo>
                  <a:pt x="1699463" y="414708"/>
                  <a:pt x="1011564" y="1961856"/>
                  <a:pt x="0" y="2895600"/>
                </a:cubicBezTo>
                <a:lnTo>
                  <a:pt x="12482286" y="2895600"/>
                </a:lnTo>
                <a:lnTo>
                  <a:pt x="12482286" y="0"/>
                </a:lnTo>
                <a:cubicBezTo>
                  <a:pt x="11781655" y="469985"/>
                  <a:pt x="10146601" y="1318193"/>
                  <a:pt x="8635121" y="1318193"/>
                </a:cubicBez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27150" y="4375150"/>
            <a:ext cx="10864850" cy="2482850"/>
          </a:xfrm>
          <a:custGeom>
            <a:avLst/>
            <a:gdLst/>
            <a:ahLst/>
            <a:cxnLst/>
            <a:rect l="l" t="t" r="r" b="b"/>
            <a:pathLst>
              <a:path w="10864850" h="2482850">
                <a:moveTo>
                  <a:pt x="7516195" y="1130293"/>
                </a:moveTo>
                <a:cubicBezTo>
                  <a:pt x="5811717" y="1130293"/>
                  <a:pt x="5265215" y="355594"/>
                  <a:pt x="3837465" y="355594"/>
                </a:cubicBezTo>
                <a:cubicBezTo>
                  <a:pt x="1479249" y="355594"/>
                  <a:pt x="880487" y="1682205"/>
                  <a:pt x="0" y="2482850"/>
                </a:cubicBezTo>
                <a:lnTo>
                  <a:pt x="10864850" y="2482850"/>
                </a:lnTo>
                <a:lnTo>
                  <a:pt x="10864850" y="0"/>
                </a:lnTo>
                <a:cubicBezTo>
                  <a:pt x="10255006" y="402991"/>
                  <a:pt x="8831819" y="1130293"/>
                  <a:pt x="7516195" y="1130293"/>
                </a:cubicBezTo>
                <a:lnTo>
                  <a:pt x="7516195" y="1130293"/>
                </a:lnTo>
                <a:close/>
              </a:path>
            </a:pathLst>
          </a:custGeom>
          <a:gradFill>
            <a:gsLst>
              <a:gs pos="0">
                <a:srgbClr val="FF3D9A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4112674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6495651"/>
            <a:ext cx="62199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Comprehensive Business Analysis and Solution Implementation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153655"/>
            <a:ext cx="1879591" cy="61837"/>
          </a:xfrm>
          <a:prstGeom prst="rect">
            <a:avLst/>
          </a:pr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82116" y="2394355"/>
            <a:ext cx="2560320" cy="3200398"/>
          </a:xfrm>
          <a:custGeom>
            <a:avLst/>
            <a:gdLst/>
            <a:ahLst/>
            <a:cxnLst/>
            <a:rect l="l" t="t" r="r" b="b"/>
            <a:pathLst>
              <a:path w="2560320" h="3200398">
                <a:moveTo>
                  <a:pt x="0" y="169397"/>
                </a:moveTo>
                <a:cubicBezTo>
                  <a:pt x="0" y="75849"/>
                  <a:pt x="75837" y="0"/>
                  <a:pt x="169391" y="0"/>
                </a:cubicBezTo>
                <a:lnTo>
                  <a:pt x="2390929" y="0"/>
                </a:lnTo>
                <a:cubicBezTo>
                  <a:pt x="2484483" y="0"/>
                  <a:pt x="2560320" y="75849"/>
                  <a:pt x="2560320" y="169397"/>
                </a:cubicBezTo>
                <a:lnTo>
                  <a:pt x="2560320" y="3031001"/>
                </a:lnTo>
                <a:cubicBezTo>
                  <a:pt x="2560320" y="3124549"/>
                  <a:pt x="2484483" y="3200398"/>
                  <a:pt x="2390929" y="3200398"/>
                </a:cubicBezTo>
                <a:lnTo>
                  <a:pt x="169391" y="3200398"/>
                </a:lnTo>
                <a:cubicBezTo>
                  <a:pt x="75837" y="3200398"/>
                  <a:pt x="0" y="3124549"/>
                  <a:pt x="0" y="3031001"/>
                </a:cubicBezTo>
                <a:lnTo>
                  <a:pt x="0" y="16939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36391" y="2394355"/>
            <a:ext cx="2560320" cy="3200398"/>
          </a:xfrm>
          <a:custGeom>
            <a:avLst/>
            <a:gdLst/>
            <a:ahLst/>
            <a:cxnLst/>
            <a:rect l="l" t="t" r="r" b="b"/>
            <a:pathLst>
              <a:path w="2560320" h="3200398">
                <a:moveTo>
                  <a:pt x="0" y="169397"/>
                </a:moveTo>
                <a:cubicBezTo>
                  <a:pt x="0" y="75849"/>
                  <a:pt x="75837" y="0"/>
                  <a:pt x="169391" y="0"/>
                </a:cubicBezTo>
                <a:lnTo>
                  <a:pt x="2390929" y="0"/>
                </a:lnTo>
                <a:cubicBezTo>
                  <a:pt x="2484483" y="0"/>
                  <a:pt x="2560320" y="75849"/>
                  <a:pt x="2560320" y="169397"/>
                </a:cubicBezTo>
                <a:lnTo>
                  <a:pt x="2560320" y="3031001"/>
                </a:lnTo>
                <a:cubicBezTo>
                  <a:pt x="2560320" y="3124549"/>
                  <a:pt x="2484483" y="3200398"/>
                  <a:pt x="2390929" y="3200398"/>
                </a:cubicBezTo>
                <a:lnTo>
                  <a:pt x="169391" y="3200398"/>
                </a:lnTo>
                <a:cubicBezTo>
                  <a:pt x="75837" y="3200398"/>
                  <a:pt x="0" y="3124549"/>
                  <a:pt x="0" y="3031001"/>
                </a:cubicBezTo>
                <a:lnTo>
                  <a:pt x="0" y="16939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389743" y="2394355"/>
            <a:ext cx="2560320" cy="3200398"/>
          </a:xfrm>
          <a:custGeom>
            <a:avLst/>
            <a:gdLst/>
            <a:ahLst/>
            <a:cxnLst/>
            <a:rect l="l" t="t" r="r" b="b"/>
            <a:pathLst>
              <a:path w="2560320" h="3200398">
                <a:moveTo>
                  <a:pt x="0" y="169397"/>
                </a:moveTo>
                <a:cubicBezTo>
                  <a:pt x="0" y="75849"/>
                  <a:pt x="75837" y="0"/>
                  <a:pt x="169391" y="0"/>
                </a:cubicBezTo>
                <a:lnTo>
                  <a:pt x="2390929" y="0"/>
                </a:lnTo>
                <a:cubicBezTo>
                  <a:pt x="2484483" y="0"/>
                  <a:pt x="2560320" y="75849"/>
                  <a:pt x="2560320" y="169397"/>
                </a:cubicBezTo>
                <a:lnTo>
                  <a:pt x="2560320" y="3031001"/>
                </a:lnTo>
                <a:cubicBezTo>
                  <a:pt x="2560320" y="3124549"/>
                  <a:pt x="2484483" y="3200398"/>
                  <a:pt x="2390929" y="3200398"/>
                </a:cubicBezTo>
                <a:lnTo>
                  <a:pt x="169391" y="3200398"/>
                </a:lnTo>
                <a:cubicBezTo>
                  <a:pt x="75837" y="3200398"/>
                  <a:pt x="0" y="3124549"/>
                  <a:pt x="0" y="3031001"/>
                </a:cubicBezTo>
                <a:lnTo>
                  <a:pt x="0" y="16939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3095" y="2394355"/>
            <a:ext cx="2560320" cy="3200398"/>
          </a:xfrm>
          <a:custGeom>
            <a:avLst/>
            <a:gdLst/>
            <a:ahLst/>
            <a:cxnLst/>
            <a:rect l="l" t="t" r="r" b="b"/>
            <a:pathLst>
              <a:path w="2560320" h="3200398">
                <a:moveTo>
                  <a:pt x="0" y="169397"/>
                </a:moveTo>
                <a:cubicBezTo>
                  <a:pt x="0" y="75849"/>
                  <a:pt x="75837" y="0"/>
                  <a:pt x="169391" y="0"/>
                </a:cubicBezTo>
                <a:lnTo>
                  <a:pt x="2390929" y="0"/>
                </a:lnTo>
                <a:cubicBezTo>
                  <a:pt x="2484483" y="0"/>
                  <a:pt x="2560320" y="75849"/>
                  <a:pt x="2560320" y="169397"/>
                </a:cubicBezTo>
                <a:lnTo>
                  <a:pt x="2560320" y="3031001"/>
                </a:lnTo>
                <a:cubicBezTo>
                  <a:pt x="2560320" y="3124549"/>
                  <a:pt x="2484483" y="3200398"/>
                  <a:pt x="2390929" y="3200398"/>
                </a:cubicBezTo>
                <a:lnTo>
                  <a:pt x="169391" y="3200398"/>
                </a:lnTo>
                <a:cubicBezTo>
                  <a:pt x="75837" y="3200398"/>
                  <a:pt x="0" y="3124549"/>
                  <a:pt x="0" y="3031001"/>
                </a:cubicBezTo>
                <a:lnTo>
                  <a:pt x="0" y="16939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0"/>
            <a:ext cx="11130280" cy="11305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Implementation Roadmap &amp; Recommendations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9265920" y="3468549"/>
            <a:ext cx="220853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Establishing KPIs, continuous improvement cadence, and support model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265920" y="2996680"/>
            <a:ext cx="221171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Phase 4: Optimization and Governance</a:t>
            </a:r>
            <a:endParaRPr lang="en-US" sz="1351" dirty="0"/>
          </a:p>
        </p:txBody>
      </p:sp>
      <p:sp>
        <p:nvSpPr>
          <p:cNvPr id="15" name="Text 13"/>
          <p:cNvSpPr/>
          <p:nvPr/>
        </p:nvSpPr>
        <p:spPr>
          <a:xfrm>
            <a:off x="6419271" y="3468549"/>
            <a:ext cx="220853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Training, operational readiness, and performance monitoring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19271" y="2996680"/>
            <a:ext cx="221171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Phase 3: Rollout and Adoption</a:t>
            </a:r>
            <a:endParaRPr lang="en-US" sz="1351" dirty="0"/>
          </a:p>
        </p:txBody>
      </p:sp>
      <p:sp>
        <p:nvSpPr>
          <p:cNvPr id="17" name="Text 15"/>
          <p:cNvSpPr/>
          <p:nvPr/>
        </p:nvSpPr>
        <p:spPr>
          <a:xfrm>
            <a:off x="3572623" y="3468549"/>
            <a:ext cx="220853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Integration testing, security validation, and user acceptance testing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572623" y="2996680"/>
            <a:ext cx="221171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Phase 2: Build and Pilot</a:t>
            </a:r>
            <a:endParaRPr lang="en-US" sz="1351" dirty="0"/>
          </a:p>
        </p:txBody>
      </p:sp>
      <p:sp>
        <p:nvSpPr>
          <p:cNvPr id="19" name="Text 17"/>
          <p:cNvSpPr/>
          <p:nvPr/>
        </p:nvSpPr>
        <p:spPr>
          <a:xfrm>
            <a:off x="731519" y="3468549"/>
            <a:ext cx="220853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7273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Requirements sign-off and process validation workshops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31519" y="2996680"/>
            <a:ext cx="221171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Phase 1: Discovery and Design Finalization</a:t>
            </a:r>
            <a:endParaRPr lang="en-US" sz="1351" dirty="0"/>
          </a:p>
        </p:txBody>
      </p:sp>
      <p:sp>
        <p:nvSpPr>
          <p:cNvPr id="21" name="Text 19"/>
          <p:cNvSpPr/>
          <p:nvPr/>
        </p:nvSpPr>
        <p:spPr>
          <a:xfrm>
            <a:off x="1366055" y="192350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12703" y="192350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059351" y="192350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9905076" y="1923507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E4D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0179396" y="219782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264946" y="34290"/>
                  <a:pt x="331470" y="100814"/>
                  <a:pt x="331470" y="182880"/>
                </a:cubicBezTo>
                <a:cubicBezTo>
                  <a:pt x="331470" y="264946"/>
                  <a:pt x="264946" y="331470"/>
                  <a:pt x="182880" y="331470"/>
                </a:cubicBezTo>
                <a:cubicBezTo>
                  <a:pt x="100814" y="331470"/>
                  <a:pt x="34290" y="264946"/>
                  <a:pt x="34290" y="182880"/>
                </a:cubicBezTo>
                <a:cubicBezTo>
                  <a:pt x="34290" y="100814"/>
                  <a:pt x="100814" y="34290"/>
                  <a:pt x="182880" y="34290"/>
                </a:cubicBezTo>
                <a:lnTo>
                  <a:pt x="182880" y="34290"/>
                </a:lnTo>
                <a:close/>
                <a:moveTo>
                  <a:pt x="182880" y="365760"/>
                </a:moveTo>
                <a:cubicBezTo>
                  <a:pt x="283881" y="365760"/>
                  <a:pt x="365760" y="283881"/>
                  <a:pt x="365760" y="182880"/>
                </a:cubicBezTo>
                <a:cubicBezTo>
                  <a:pt x="365760" y="81879"/>
                  <a:pt x="283881" y="0"/>
                  <a:pt x="182880" y="0"/>
                </a:cubicBezTo>
                <a:cubicBezTo>
                  <a:pt x="81879" y="0"/>
                  <a:pt x="0" y="81879"/>
                  <a:pt x="0" y="182880"/>
                </a:cubicBezTo>
                <a:cubicBezTo>
                  <a:pt x="0" y="283881"/>
                  <a:pt x="81879" y="365760"/>
                  <a:pt x="182880" y="365760"/>
                </a:cubicBezTo>
                <a:close/>
                <a:moveTo>
                  <a:pt x="222887" y="251460"/>
                </a:moveTo>
                <a:cubicBezTo>
                  <a:pt x="222887" y="235531"/>
                  <a:pt x="213527" y="221742"/>
                  <a:pt x="200027" y="215312"/>
                </a:cubicBezTo>
                <a:lnTo>
                  <a:pt x="200027" y="85723"/>
                </a:lnTo>
                <a:cubicBezTo>
                  <a:pt x="200027" y="76221"/>
                  <a:pt x="192382" y="68580"/>
                  <a:pt x="182884" y="68580"/>
                </a:cubicBezTo>
                <a:cubicBezTo>
                  <a:pt x="173381" y="68580"/>
                  <a:pt x="165740" y="76224"/>
                  <a:pt x="165740" y="85727"/>
                </a:cubicBezTo>
                <a:lnTo>
                  <a:pt x="165740" y="215316"/>
                </a:lnTo>
                <a:cubicBezTo>
                  <a:pt x="152240" y="221746"/>
                  <a:pt x="142880" y="235531"/>
                  <a:pt x="142880" y="251464"/>
                </a:cubicBezTo>
                <a:cubicBezTo>
                  <a:pt x="142880" y="273537"/>
                  <a:pt x="160810" y="291470"/>
                  <a:pt x="182887" y="291470"/>
                </a:cubicBezTo>
                <a:cubicBezTo>
                  <a:pt x="204961" y="291470"/>
                  <a:pt x="222894" y="273541"/>
                  <a:pt x="222894" y="251467"/>
                </a:cubicBezTo>
                <a:lnTo>
                  <a:pt x="222887" y="251460"/>
                </a:lnTo>
                <a:close/>
                <a:moveTo>
                  <a:pt x="114300" y="137160"/>
                </a:moveTo>
                <a:cubicBezTo>
                  <a:pt x="126926" y="137160"/>
                  <a:pt x="137160" y="126926"/>
                  <a:pt x="137160" y="114300"/>
                </a:cubicBezTo>
                <a:cubicBezTo>
                  <a:pt x="137160" y="101674"/>
                  <a:pt x="126926" y="91440"/>
                  <a:pt x="114300" y="91440"/>
                </a:cubicBezTo>
                <a:cubicBezTo>
                  <a:pt x="101674" y="91440"/>
                  <a:pt x="91440" y="101674"/>
                  <a:pt x="91440" y="114300"/>
                </a:cubicBezTo>
                <a:cubicBezTo>
                  <a:pt x="91440" y="126926"/>
                  <a:pt x="101674" y="137160"/>
                  <a:pt x="114300" y="137160"/>
                </a:cubicBezTo>
                <a:close/>
                <a:moveTo>
                  <a:pt x="102870" y="182880"/>
                </a:moveTo>
                <a:cubicBezTo>
                  <a:pt x="102870" y="170254"/>
                  <a:pt x="92636" y="160020"/>
                  <a:pt x="80010" y="160020"/>
                </a:cubicBezTo>
                <a:cubicBezTo>
                  <a:pt x="67384" y="160020"/>
                  <a:pt x="57150" y="170254"/>
                  <a:pt x="57150" y="182880"/>
                </a:cubicBezTo>
                <a:cubicBezTo>
                  <a:pt x="57150" y="195506"/>
                  <a:pt x="67384" y="205740"/>
                  <a:pt x="80010" y="205740"/>
                </a:cubicBezTo>
                <a:cubicBezTo>
                  <a:pt x="92636" y="205740"/>
                  <a:pt x="102870" y="195506"/>
                  <a:pt x="102870" y="182880"/>
                </a:cubicBezTo>
                <a:close/>
                <a:moveTo>
                  <a:pt x="285750" y="205740"/>
                </a:moveTo>
                <a:cubicBezTo>
                  <a:pt x="298376" y="205740"/>
                  <a:pt x="308610" y="195506"/>
                  <a:pt x="308610" y="182880"/>
                </a:cubicBezTo>
                <a:cubicBezTo>
                  <a:pt x="308610" y="170254"/>
                  <a:pt x="298376" y="160020"/>
                  <a:pt x="285750" y="160020"/>
                </a:cubicBezTo>
                <a:cubicBezTo>
                  <a:pt x="273124" y="160020"/>
                  <a:pt x="262890" y="170254"/>
                  <a:pt x="262890" y="182880"/>
                </a:cubicBezTo>
                <a:cubicBezTo>
                  <a:pt x="262890" y="195506"/>
                  <a:pt x="273124" y="205740"/>
                  <a:pt x="285750" y="205740"/>
                </a:cubicBezTo>
                <a:close/>
                <a:moveTo>
                  <a:pt x="274320" y="114300"/>
                </a:moveTo>
                <a:cubicBezTo>
                  <a:pt x="274320" y="101674"/>
                  <a:pt x="264086" y="91440"/>
                  <a:pt x="251460" y="91440"/>
                </a:cubicBezTo>
                <a:cubicBezTo>
                  <a:pt x="238834" y="91440"/>
                  <a:pt x="228600" y="101674"/>
                  <a:pt x="228600" y="114300"/>
                </a:cubicBezTo>
                <a:cubicBezTo>
                  <a:pt x="228600" y="126926"/>
                  <a:pt x="238834" y="137160"/>
                  <a:pt x="251460" y="137160"/>
                </a:cubicBezTo>
                <a:cubicBezTo>
                  <a:pt x="264086" y="137160"/>
                  <a:pt x="274320" y="126926"/>
                  <a:pt x="274320" y="114300"/>
                </a:cubicBez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379391" y="219782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28599" y="45720"/>
                </a:moveTo>
                <a:lnTo>
                  <a:pt x="200023" y="45720"/>
                </a:lnTo>
                <a:lnTo>
                  <a:pt x="193165" y="45720"/>
                </a:lnTo>
                <a:cubicBezTo>
                  <a:pt x="187879" y="19645"/>
                  <a:pt x="164803" y="0"/>
                  <a:pt x="137157" y="0"/>
                </a:cubicBezTo>
                <a:cubicBezTo>
                  <a:pt x="109511" y="0"/>
                  <a:pt x="86435" y="19645"/>
                  <a:pt x="81149" y="45720"/>
                </a:cubicBezTo>
                <a:lnTo>
                  <a:pt x="74291" y="45720"/>
                </a:lnTo>
                <a:lnTo>
                  <a:pt x="45715" y="45720"/>
                </a:lnTo>
                <a:cubicBezTo>
                  <a:pt x="20497" y="45720"/>
                  <a:pt x="-6" y="66221"/>
                  <a:pt x="-6" y="91440"/>
                </a:cubicBezTo>
                <a:lnTo>
                  <a:pt x="-6" y="320040"/>
                </a:lnTo>
                <a:cubicBezTo>
                  <a:pt x="-6" y="345259"/>
                  <a:pt x="20497" y="365760"/>
                  <a:pt x="45715" y="365760"/>
                </a:cubicBezTo>
                <a:lnTo>
                  <a:pt x="228596" y="365760"/>
                </a:lnTo>
                <a:cubicBezTo>
                  <a:pt x="253814" y="365760"/>
                  <a:pt x="274317" y="345259"/>
                  <a:pt x="274317" y="320040"/>
                </a:cubicBezTo>
                <a:lnTo>
                  <a:pt x="274317" y="91440"/>
                </a:lnTo>
                <a:cubicBezTo>
                  <a:pt x="274317" y="66221"/>
                  <a:pt x="253814" y="45720"/>
                  <a:pt x="228596" y="45720"/>
                </a:cubicBezTo>
                <a:lnTo>
                  <a:pt x="228599" y="45720"/>
                </a:lnTo>
                <a:close/>
                <a:moveTo>
                  <a:pt x="57149" y="80010"/>
                </a:moveTo>
                <a:lnTo>
                  <a:pt x="57149" y="97157"/>
                </a:lnTo>
                <a:cubicBezTo>
                  <a:pt x="57149" y="106659"/>
                  <a:pt x="64792" y="114304"/>
                  <a:pt x="74294" y="114304"/>
                </a:cubicBezTo>
                <a:lnTo>
                  <a:pt x="137160" y="114304"/>
                </a:lnTo>
                <a:lnTo>
                  <a:pt x="200026" y="114304"/>
                </a:lnTo>
                <a:cubicBezTo>
                  <a:pt x="209528" y="114304"/>
                  <a:pt x="217171" y="106659"/>
                  <a:pt x="217171" y="97160"/>
                </a:cubicBezTo>
                <a:lnTo>
                  <a:pt x="217171" y="80017"/>
                </a:lnTo>
                <a:lnTo>
                  <a:pt x="228602" y="80017"/>
                </a:lnTo>
                <a:cubicBezTo>
                  <a:pt x="234889" y="80017"/>
                  <a:pt x="240033" y="85160"/>
                  <a:pt x="240033" y="91447"/>
                </a:cubicBezTo>
                <a:lnTo>
                  <a:pt x="240033" y="320047"/>
                </a:lnTo>
                <a:cubicBezTo>
                  <a:pt x="240033" y="326335"/>
                  <a:pt x="234889" y="331477"/>
                  <a:pt x="228602" y="331477"/>
                </a:cubicBezTo>
                <a:lnTo>
                  <a:pt x="45721" y="331477"/>
                </a:lnTo>
                <a:cubicBezTo>
                  <a:pt x="39434" y="331477"/>
                  <a:pt x="34290" y="326335"/>
                  <a:pt x="34290" y="320047"/>
                </a:cubicBezTo>
                <a:lnTo>
                  <a:pt x="34290" y="91447"/>
                </a:lnTo>
                <a:cubicBezTo>
                  <a:pt x="34290" y="85160"/>
                  <a:pt x="39434" y="80017"/>
                  <a:pt x="45721" y="80017"/>
                </a:cubicBezTo>
                <a:lnTo>
                  <a:pt x="57149" y="80010"/>
                </a:lnTo>
                <a:close/>
                <a:moveTo>
                  <a:pt x="120015" y="57150"/>
                </a:moveTo>
                <a:cubicBezTo>
                  <a:pt x="120015" y="47680"/>
                  <a:pt x="127690" y="40007"/>
                  <a:pt x="137160" y="40007"/>
                </a:cubicBezTo>
                <a:cubicBezTo>
                  <a:pt x="146630" y="40007"/>
                  <a:pt x="154305" y="47684"/>
                  <a:pt x="154305" y="57154"/>
                </a:cubicBezTo>
                <a:cubicBezTo>
                  <a:pt x="154305" y="66623"/>
                  <a:pt x="146630" y="74300"/>
                  <a:pt x="137160" y="74300"/>
                </a:cubicBezTo>
                <a:cubicBezTo>
                  <a:pt x="127690" y="74300"/>
                  <a:pt x="120015" y="66623"/>
                  <a:pt x="120015" y="57157"/>
                </a:cubicBezTo>
                <a:lnTo>
                  <a:pt x="120015" y="57150"/>
                </a:lnTo>
                <a:close/>
                <a:moveTo>
                  <a:pt x="206453" y="191168"/>
                </a:moveTo>
                <a:cubicBezTo>
                  <a:pt x="213169" y="184453"/>
                  <a:pt x="213169" y="173593"/>
                  <a:pt x="206453" y="166951"/>
                </a:cubicBezTo>
                <a:cubicBezTo>
                  <a:pt x="199738" y="160309"/>
                  <a:pt x="188880" y="160236"/>
                  <a:pt x="182236" y="166951"/>
                </a:cubicBezTo>
                <a:lnTo>
                  <a:pt x="118158" y="231032"/>
                </a:lnTo>
                <a:lnTo>
                  <a:pt x="92155" y="205030"/>
                </a:lnTo>
                <a:cubicBezTo>
                  <a:pt x="85440" y="198315"/>
                  <a:pt x="74582" y="198315"/>
                  <a:pt x="67938" y="205030"/>
                </a:cubicBezTo>
                <a:cubicBezTo>
                  <a:pt x="61294" y="211746"/>
                  <a:pt x="61223" y="222605"/>
                  <a:pt x="67938" y="229247"/>
                </a:cubicBezTo>
                <a:lnTo>
                  <a:pt x="106014" y="267323"/>
                </a:lnTo>
                <a:cubicBezTo>
                  <a:pt x="109229" y="270538"/>
                  <a:pt x="113585" y="272323"/>
                  <a:pt x="118158" y="272323"/>
                </a:cubicBezTo>
                <a:cubicBezTo>
                  <a:pt x="122731" y="272323"/>
                  <a:pt x="127087" y="270538"/>
                  <a:pt x="130302" y="267323"/>
                </a:cubicBezTo>
                <a:lnTo>
                  <a:pt x="206453" y="191168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494778" y="2197827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close/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close/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close/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686095" y="219782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close/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close/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  <a:close/>
              </a:path>
            </a:pathLst>
          </a:custGeom>
          <a:solidFill>
            <a:srgbClr val="77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11094658" y="24271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2026-09-09T16:25:58Z</dcterms:created>
  <dcterms:modified xsi:type="dcterms:W3CDTF">2026-09-09T16:25:58Z</dcterms:modified>
</cp:coreProperties>
</file>