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embeddedFontLst>
    <p:embeddedFont>
      <p:font typeface="Figtree SemiBold" pitchFamily="2" charset="0"/>
      <p:regular r:id="rId15"/>
    </p:embeddedFont>
    <p:embeddedFont>
      <p:font typeface="Figtree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
    <Relationship Id="rId15" Type="http://schemas.openxmlformats.org/officeDocument/2006/relationships/font" Target="fonts/font1.fntdata"/>
    <Relationship Id="rId16" Type="http://schemas.openxmlformats.org/officeDocument/2006/relationships/font" Target="fonts/font2.fntdata"/>
    <Relationship Id="rId17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b9d71fc9fa2d60ab320c9602a37bb5979c2db009.png"/><Relationship Id="rId2" Type="http://schemas.openxmlformats.org/officeDocument/2006/relationships/image" Target="../media/207abb48df6ca76f6e14c7c9bc3348da80372db7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70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108960"/>
            <a:ext cx="12192000" cy="3749040"/>
          </a:xfrm>
          <a:prstGeom prst="rect">
            <a:avLst/>
          </a:prstGeom>
          <a:gradFill>
            <a:gsLst>
              <a:gs pos="15000">
                <a:srgbClr val="000000">
                  <a:alpha val="100000"/>
                </a:srgbClr>
              </a:gs>
              <a:gs pos="100000">
                <a:srgbClr val="000000">
                  <a:alpha val="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31519" y="5473256"/>
            <a:ext cx="10728960" cy="952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31520" y="1723241"/>
            <a:ext cx="10789920" cy="352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Comprehensive Corporate Strategy Framework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95836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31520" y="5712716"/>
            <a:ext cx="10749280" cy="823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Aligning Vision, Execution, and Growth to Drive Sustainable Competitive Advantage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6074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128759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543388" y="153883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534399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Chief Strategy Officer (name placeholder)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534399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Presenter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494519" y="1938886"/>
            <a:ext cx="1097280" cy="1028700"/>
          </a:xfrm>
          <a:custGeom>
            <a:avLst/>
            <a:gdLst/>
            <a:ahLst/>
            <a:cxnLst/>
            <a:rect l="l" t="t" r="r" b="b"/>
            <a:pathLst>
              <a:path w="1097280" h="1028700">
                <a:moveTo>
                  <a:pt x="377190" y="120018"/>
                </a:moveTo>
                <a:lnTo>
                  <a:pt x="377190" y="205740"/>
                </a:lnTo>
                <a:lnTo>
                  <a:pt x="720090" y="205740"/>
                </a:lnTo>
                <a:lnTo>
                  <a:pt x="720090" y="120018"/>
                </a:lnTo>
                <a:cubicBezTo>
                  <a:pt x="720090" y="110585"/>
                  <a:pt x="712376" y="102870"/>
                  <a:pt x="702951" y="102870"/>
                </a:cubicBezTo>
                <a:lnTo>
                  <a:pt x="394341" y="102870"/>
                </a:lnTo>
                <a:cubicBezTo>
                  <a:pt x="384915" y="102870"/>
                  <a:pt x="377201" y="110585"/>
                  <a:pt x="377201" y="120018"/>
                </a:cubicBezTo>
                <a:lnTo>
                  <a:pt x="377190" y="120018"/>
                </a:lnTo>
                <a:moveTo>
                  <a:pt x="274320" y="205740"/>
                </a:moveTo>
                <a:lnTo>
                  <a:pt x="274320" y="120018"/>
                </a:lnTo>
                <a:cubicBezTo>
                  <a:pt x="274320" y="53801"/>
                  <a:pt x="328109" y="0"/>
                  <a:pt x="394341" y="0"/>
                </a:cubicBezTo>
                <a:lnTo>
                  <a:pt x="702951" y="0"/>
                </a:lnTo>
                <a:cubicBezTo>
                  <a:pt x="769171" y="0"/>
                  <a:pt x="822971" y="53791"/>
                  <a:pt x="822971" y="120018"/>
                </a:cubicBezTo>
                <a:lnTo>
                  <a:pt x="822971" y="205740"/>
                </a:lnTo>
                <a:lnTo>
                  <a:pt x="960131" y="205740"/>
                </a:lnTo>
                <a:cubicBezTo>
                  <a:pt x="1035789" y="205740"/>
                  <a:pt x="1097291" y="267246"/>
                  <a:pt x="1097291" y="342897"/>
                </a:cubicBezTo>
                <a:lnTo>
                  <a:pt x="1097291" y="600072"/>
                </a:lnTo>
                <a:lnTo>
                  <a:pt x="1097291" y="891533"/>
                </a:lnTo>
                <a:cubicBezTo>
                  <a:pt x="1097291" y="967184"/>
                  <a:pt x="1035789" y="1028690"/>
                  <a:pt x="960131" y="1028690"/>
                </a:cubicBezTo>
                <a:lnTo>
                  <a:pt x="137171" y="1028690"/>
                </a:lnTo>
                <a:cubicBezTo>
                  <a:pt x="61514" y="1028690"/>
                  <a:pt x="11" y="967184"/>
                  <a:pt x="11" y="891533"/>
                </a:cubicBezTo>
                <a:lnTo>
                  <a:pt x="11" y="600072"/>
                </a:lnTo>
                <a:lnTo>
                  <a:pt x="11" y="342897"/>
                </a:lnTo>
                <a:cubicBezTo>
                  <a:pt x="11" y="267246"/>
                  <a:pt x="61514" y="205740"/>
                  <a:pt x="137171" y="205740"/>
                </a:cubicBezTo>
                <a:lnTo>
                  <a:pt x="274320" y="205740"/>
                </a:lnTo>
                <a:moveTo>
                  <a:pt x="102870" y="651507"/>
                </a:moveTo>
                <a:lnTo>
                  <a:pt x="102870" y="891533"/>
                </a:lnTo>
                <a:cubicBezTo>
                  <a:pt x="102870" y="910389"/>
                  <a:pt x="118298" y="925820"/>
                  <a:pt x="137160" y="925820"/>
                </a:cubicBezTo>
                <a:lnTo>
                  <a:pt x="960120" y="925820"/>
                </a:lnTo>
                <a:cubicBezTo>
                  <a:pt x="978982" y="925820"/>
                  <a:pt x="994410" y="910389"/>
                  <a:pt x="994410" y="891533"/>
                </a:cubicBezTo>
                <a:lnTo>
                  <a:pt x="994410" y="651507"/>
                </a:lnTo>
                <a:lnTo>
                  <a:pt x="685800" y="651507"/>
                </a:lnTo>
                <a:lnTo>
                  <a:pt x="685800" y="685793"/>
                </a:lnTo>
                <a:cubicBezTo>
                  <a:pt x="685800" y="723721"/>
                  <a:pt x="655153" y="754377"/>
                  <a:pt x="617220" y="754377"/>
                </a:cubicBezTo>
                <a:lnTo>
                  <a:pt x="480060" y="754377"/>
                </a:lnTo>
                <a:cubicBezTo>
                  <a:pt x="442127" y="754377"/>
                  <a:pt x="411480" y="723732"/>
                  <a:pt x="411480" y="685793"/>
                </a:cubicBezTo>
                <a:lnTo>
                  <a:pt x="411480" y="651507"/>
                </a:lnTo>
                <a:lnTo>
                  <a:pt x="102870" y="651507"/>
                </a:lnTo>
                <a:moveTo>
                  <a:pt x="411480" y="548637"/>
                </a:moveTo>
                <a:lnTo>
                  <a:pt x="685800" y="548637"/>
                </a:lnTo>
                <a:lnTo>
                  <a:pt x="994410" y="548637"/>
                </a:lnTo>
                <a:lnTo>
                  <a:pt x="994410" y="342897"/>
                </a:lnTo>
                <a:cubicBezTo>
                  <a:pt x="994410" y="324040"/>
                  <a:pt x="978982" y="308610"/>
                  <a:pt x="960120" y="308610"/>
                </a:cubicBezTo>
                <a:lnTo>
                  <a:pt x="771531" y="308610"/>
                </a:lnTo>
                <a:lnTo>
                  <a:pt x="325761" y="308610"/>
                </a:lnTo>
                <a:lnTo>
                  <a:pt x="137171" y="308610"/>
                </a:lnTo>
                <a:cubicBezTo>
                  <a:pt x="118309" y="308610"/>
                  <a:pt x="102881" y="324040"/>
                  <a:pt x="102881" y="342897"/>
                </a:cubicBezTo>
                <a:lnTo>
                  <a:pt x="102881" y="548637"/>
                </a:lnTo>
                <a:lnTo>
                  <a:pt x="411480" y="54863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1714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Year/Period (editable placeholder)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41714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Strategic Horizon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70414" y="1904596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9028" y="4199241"/>
            <a:ext cx="303403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Corporate Vision to Execution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49028" y="3578978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Strategy Title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909148" y="1968341"/>
            <a:ext cx="1097280" cy="969790"/>
          </a:xfrm>
          <a:custGeom>
            <a:avLst/>
            <a:gdLst/>
            <a:ahLst/>
            <a:cxnLst/>
            <a:rect l="l" t="t" r="r" b="b"/>
            <a:pathLst>
              <a:path w="1097280" h="969790">
                <a:moveTo>
                  <a:pt x="877177" y="434912"/>
                </a:moveTo>
                <a:lnTo>
                  <a:pt x="994498" y="367192"/>
                </a:lnTo>
                <a:lnTo>
                  <a:pt x="841877" y="102788"/>
                </a:lnTo>
                <a:lnTo>
                  <a:pt x="724556" y="170509"/>
                </a:lnTo>
                <a:lnTo>
                  <a:pt x="877177" y="434912"/>
                </a:lnTo>
                <a:moveTo>
                  <a:pt x="626690" y="182902"/>
                </a:moveTo>
                <a:cubicBezTo>
                  <a:pt x="614861" y="155050"/>
                  <a:pt x="625548" y="122048"/>
                  <a:pt x="652443" y="106405"/>
                </a:cubicBezTo>
                <a:lnTo>
                  <a:pt x="822609" y="8156"/>
                </a:lnTo>
                <a:cubicBezTo>
                  <a:pt x="851797" y="-8631"/>
                  <a:pt x="889192" y="1290"/>
                  <a:pt x="905980" y="30481"/>
                </a:cubicBezTo>
                <a:lnTo>
                  <a:pt x="1089116" y="347728"/>
                </a:lnTo>
                <a:cubicBezTo>
                  <a:pt x="1105905" y="376919"/>
                  <a:pt x="1095985" y="414304"/>
                  <a:pt x="1066798" y="431091"/>
                </a:cubicBezTo>
                <a:lnTo>
                  <a:pt x="896631" y="529341"/>
                </a:lnTo>
                <a:cubicBezTo>
                  <a:pt x="867444" y="546128"/>
                  <a:pt x="830048" y="536207"/>
                  <a:pt x="813260" y="507016"/>
                </a:cubicBezTo>
                <a:lnTo>
                  <a:pt x="812305" y="505494"/>
                </a:lnTo>
                <a:lnTo>
                  <a:pt x="731041" y="549561"/>
                </a:lnTo>
                <a:cubicBezTo>
                  <a:pt x="732182" y="557193"/>
                  <a:pt x="732753" y="565010"/>
                  <a:pt x="732753" y="573030"/>
                </a:cubicBezTo>
                <a:cubicBezTo>
                  <a:pt x="732753" y="611375"/>
                  <a:pt x="718631" y="646472"/>
                  <a:pt x="695171" y="673180"/>
                </a:cubicBezTo>
                <a:lnTo>
                  <a:pt x="790360" y="906686"/>
                </a:lnTo>
                <a:cubicBezTo>
                  <a:pt x="799895" y="930155"/>
                  <a:pt x="788648" y="956863"/>
                  <a:pt x="765177" y="966396"/>
                </a:cubicBezTo>
                <a:cubicBezTo>
                  <a:pt x="741717" y="975939"/>
                  <a:pt x="715010" y="964680"/>
                  <a:pt x="705463" y="941211"/>
                </a:cubicBezTo>
                <a:lnTo>
                  <a:pt x="615805" y="721253"/>
                </a:lnTo>
                <a:cubicBezTo>
                  <a:pt x="604360" y="724114"/>
                  <a:pt x="592345" y="725452"/>
                  <a:pt x="579934" y="725452"/>
                </a:cubicBezTo>
                <a:cubicBezTo>
                  <a:pt x="567535" y="725452"/>
                  <a:pt x="555520" y="723929"/>
                  <a:pt x="544064" y="721253"/>
                </a:cubicBezTo>
                <a:lnTo>
                  <a:pt x="454406" y="941211"/>
                </a:lnTo>
                <a:cubicBezTo>
                  <a:pt x="444870" y="964680"/>
                  <a:pt x="418162" y="975929"/>
                  <a:pt x="394692" y="966396"/>
                </a:cubicBezTo>
                <a:cubicBezTo>
                  <a:pt x="371232" y="956853"/>
                  <a:pt x="359974" y="930145"/>
                  <a:pt x="369509" y="906686"/>
                </a:cubicBezTo>
                <a:lnTo>
                  <a:pt x="454022" y="699132"/>
                </a:lnTo>
                <a:lnTo>
                  <a:pt x="285381" y="790321"/>
                </a:lnTo>
                <a:cubicBezTo>
                  <a:pt x="256379" y="805964"/>
                  <a:pt x="219950" y="795849"/>
                  <a:pt x="203545" y="767240"/>
                </a:cubicBezTo>
                <a:lnTo>
                  <a:pt x="202207" y="764757"/>
                </a:lnTo>
                <a:lnTo>
                  <a:pt x="117892" y="813402"/>
                </a:lnTo>
                <a:cubicBezTo>
                  <a:pt x="95957" y="825990"/>
                  <a:pt x="67911" y="818552"/>
                  <a:pt x="55314" y="796615"/>
                </a:cubicBezTo>
                <a:lnTo>
                  <a:pt x="6090" y="710963"/>
                </a:lnTo>
                <a:cubicBezTo>
                  <a:pt x="-6496" y="689026"/>
                  <a:pt x="944" y="660980"/>
                  <a:pt x="22878" y="648392"/>
                </a:cubicBezTo>
                <a:lnTo>
                  <a:pt x="107007" y="599748"/>
                </a:lnTo>
                <a:lnTo>
                  <a:pt x="99381" y="586966"/>
                </a:lnTo>
                <a:cubicBezTo>
                  <a:pt x="82976" y="558541"/>
                  <a:pt x="91941" y="522484"/>
                  <a:pt x="119604" y="504931"/>
                </a:cubicBezTo>
                <a:lnTo>
                  <a:pt x="626690" y="182902"/>
                </a:lnTo>
                <a:moveTo>
                  <a:pt x="766527" y="426136"/>
                </a:moveTo>
                <a:lnTo>
                  <a:pt x="672095" y="262648"/>
                </a:lnTo>
                <a:lnTo>
                  <a:pt x="193450" y="566542"/>
                </a:lnTo>
                <a:lnTo>
                  <a:pt x="268044" y="695689"/>
                </a:lnTo>
                <a:lnTo>
                  <a:pt x="431341" y="607360"/>
                </a:lnTo>
                <a:cubicBezTo>
                  <a:pt x="428861" y="596295"/>
                  <a:pt x="427522" y="584657"/>
                  <a:pt x="427522" y="572836"/>
                </a:cubicBezTo>
                <a:cubicBezTo>
                  <a:pt x="427522" y="488512"/>
                  <a:pt x="495817" y="420220"/>
                  <a:pt x="580143" y="420220"/>
                </a:cubicBezTo>
                <a:cubicBezTo>
                  <a:pt x="623452" y="420220"/>
                  <a:pt x="662560" y="438345"/>
                  <a:pt x="690409" y="467342"/>
                </a:cubicBezTo>
                <a:lnTo>
                  <a:pt x="766527" y="426136"/>
                </a:lnTo>
                <a:moveTo>
                  <a:pt x="580143" y="633884"/>
                </a:moveTo>
                <a:cubicBezTo>
                  <a:pt x="613862" y="633884"/>
                  <a:pt x="641185" y="606555"/>
                  <a:pt x="641185" y="572836"/>
                </a:cubicBezTo>
                <a:cubicBezTo>
                  <a:pt x="641185" y="539116"/>
                  <a:pt x="613851" y="511787"/>
                  <a:pt x="580143" y="511787"/>
                </a:cubicBezTo>
                <a:cubicBezTo>
                  <a:pt x="546423" y="511787"/>
                  <a:pt x="519101" y="539116"/>
                  <a:pt x="519101" y="572836"/>
                </a:cubicBezTo>
                <a:cubicBezTo>
                  <a:pt x="519101" y="606555"/>
                  <a:pt x="546434" y="633884"/>
                  <a:pt x="580143" y="633884"/>
                </a:cubicBezTo>
                <a:lnTo>
                  <a:pt x="580143" y="633884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76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7640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9028" y="1164617"/>
            <a:ext cx="10572412" cy="10672"/>
          </a:xfrm>
          <a:custGeom>
            <a:avLst/>
            <a:gdLst/>
            <a:ahLst/>
            <a:cxnLst/>
            <a:rect l="l" t="t" r="r" b="b"/>
            <a:pathLst>
              <a:path w="10572412" h="10672">
                <a:moveTo>
                  <a:pt x="0" y="0"/>
                </a:moveTo>
                <a:lnTo>
                  <a:pt x="10572412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995" y="1"/>
            <a:ext cx="10636005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Strategy Overview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655241" y="0"/>
            <a:ext cx="536759" cy="6858000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655243" y="0"/>
            <a:ext cx="536757" cy="6858000"/>
          </a:xfrm>
          <a:prstGeom prst="rect">
            <a:avLst/>
          </a:prstGeom>
          <a:blipFill>
            <a:blip r:embed="rId1"/>
            <a:srcRect l="0" t="0" r="80488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79" y="1311410"/>
            <a:ext cx="3840480" cy="237744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63439" y="1311410"/>
            <a:ext cx="3840480" cy="237744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0079" y="1164795"/>
            <a:ext cx="7863840" cy="45719"/>
          </a:xfrm>
          <a:custGeom>
            <a:avLst/>
            <a:gdLst/>
            <a:ahLst/>
            <a:cxnLst/>
            <a:rect l="l" t="t" r="r" b="b"/>
            <a:pathLst>
              <a:path w="7863840" h="45719">
                <a:moveTo>
                  <a:pt x="0" y="0"/>
                </a:moveTo>
                <a:lnTo>
                  <a:pt x="786384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40079" y="3821072"/>
            <a:ext cx="3840480" cy="237744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63439" y="3821072"/>
            <a:ext cx="3840480" cy="2377440"/>
          </a:xfrm>
          <a:prstGeom prst="rect">
            <a:avLst/>
          </a:prstGeom>
          <a:solidFill>
            <a:srgbClr val="0E2841">
              <a:alpha val="3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00160" y="0"/>
            <a:ext cx="3291840" cy="6858000"/>
          </a:xfrm>
          <a:prstGeom prst="rect">
            <a:avLst/>
          </a:prstGeom>
          <a:blipFill>
            <a:blip r:embed="rId2"/>
            <a:srcRect/>
            <a:stretch>
              <a:fillRect l="-19444" r="-19444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0079" y="1"/>
            <a:ext cx="7894320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Strategic Vision &amp; Core Objectives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857765" y="6309360"/>
            <a:ext cx="7656313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4937759" y="5044952"/>
            <a:ext cx="33045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an execution engine that scales reliably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37759" y="4571948"/>
            <a:ext cx="33083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North Star Goal 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4399" y="5044952"/>
            <a:ext cx="33045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Win in priority markets with differentiated advantage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14399" y="4571948"/>
            <a:ext cx="33083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North Star Goal 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937759" y="2535290"/>
            <a:ext cx="33045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Grow durable value through customer impact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37759" y="2062286"/>
            <a:ext cx="33083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North Star Goal 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399" y="2535290"/>
            <a:ext cx="33045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Connect corporate purpose to measurable outcomes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914399" y="2062286"/>
            <a:ext cx="330835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Mission alignment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4399" y="150232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182880" y="262890"/>
                </a:moveTo>
                <a:cubicBezTo>
                  <a:pt x="227067" y="262890"/>
                  <a:pt x="262890" y="227067"/>
                  <a:pt x="262890" y="182880"/>
                </a:cubicBezTo>
                <a:cubicBezTo>
                  <a:pt x="262890" y="138693"/>
                  <a:pt x="227067" y="102870"/>
                  <a:pt x="182880" y="102870"/>
                </a:cubicBezTo>
                <a:cubicBezTo>
                  <a:pt x="138693" y="102870"/>
                  <a:pt x="102870" y="138693"/>
                  <a:pt x="102870" y="182880"/>
                </a:cubicBezTo>
                <a:cubicBezTo>
                  <a:pt x="102870" y="227067"/>
                  <a:pt x="138693" y="262890"/>
                  <a:pt x="182880" y="262890"/>
                </a:cubicBezTo>
                <a:lnTo>
                  <a:pt x="182880" y="262890"/>
                </a:lnTo>
                <a:moveTo>
                  <a:pt x="182880" y="68580"/>
                </a:moveTo>
                <a:cubicBezTo>
                  <a:pt x="246007" y="68580"/>
                  <a:pt x="297180" y="119753"/>
                  <a:pt x="297180" y="182880"/>
                </a:cubicBezTo>
                <a:cubicBezTo>
                  <a:pt x="297180" y="246007"/>
                  <a:pt x="246007" y="297180"/>
                  <a:pt x="182880" y="297180"/>
                </a:cubicBezTo>
                <a:cubicBezTo>
                  <a:pt x="119753" y="297180"/>
                  <a:pt x="68580" y="246007"/>
                  <a:pt x="68580" y="182880"/>
                </a:cubicBezTo>
                <a:cubicBezTo>
                  <a:pt x="68580" y="119753"/>
                  <a:pt x="119753" y="68580"/>
                  <a:pt x="182880" y="68580"/>
                </a:cubicBezTo>
                <a:lnTo>
                  <a:pt x="182880" y="68580"/>
                </a:lnTo>
                <a:moveTo>
                  <a:pt x="182880" y="194310"/>
                </a:moveTo>
                <a:cubicBezTo>
                  <a:pt x="189193" y="194310"/>
                  <a:pt x="194310" y="189193"/>
                  <a:pt x="194310" y="182880"/>
                </a:cubicBezTo>
                <a:cubicBezTo>
                  <a:pt x="194310" y="176567"/>
                  <a:pt x="189193" y="171450"/>
                  <a:pt x="182880" y="171450"/>
                </a:cubicBezTo>
                <a:cubicBezTo>
                  <a:pt x="176567" y="171450"/>
                  <a:pt x="171450" y="176567"/>
                  <a:pt x="171450" y="182880"/>
                </a:cubicBezTo>
                <a:cubicBezTo>
                  <a:pt x="171450" y="189193"/>
                  <a:pt x="176567" y="194310"/>
                  <a:pt x="182880" y="194310"/>
                </a:cubicBezTo>
                <a:moveTo>
                  <a:pt x="182880" y="137160"/>
                </a:moveTo>
                <a:cubicBezTo>
                  <a:pt x="208132" y="137160"/>
                  <a:pt x="228600" y="157628"/>
                  <a:pt x="228600" y="182880"/>
                </a:cubicBezTo>
                <a:cubicBezTo>
                  <a:pt x="228600" y="208132"/>
                  <a:pt x="208132" y="228600"/>
                  <a:pt x="182880" y="228600"/>
                </a:cubicBezTo>
                <a:cubicBezTo>
                  <a:pt x="157628" y="228600"/>
                  <a:pt x="137160" y="208132"/>
                  <a:pt x="137160" y="182880"/>
                </a:cubicBezTo>
                <a:cubicBezTo>
                  <a:pt x="137160" y="157628"/>
                  <a:pt x="157628" y="137160"/>
                  <a:pt x="182880" y="137160"/>
                </a:cubicBezTo>
                <a:lnTo>
                  <a:pt x="182880" y="13716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937759" y="1523568"/>
            <a:ext cx="365760" cy="323263"/>
          </a:xfrm>
          <a:custGeom>
            <a:avLst/>
            <a:gdLst/>
            <a:ahLst/>
            <a:cxnLst/>
            <a:rect l="l" t="t" r="r" b="b"/>
            <a:pathLst>
              <a:path w="365760" h="323263">
                <a:moveTo>
                  <a:pt x="292392" y="144971"/>
                </a:moveTo>
                <a:lnTo>
                  <a:pt x="331499" y="122397"/>
                </a:lnTo>
                <a:lnTo>
                  <a:pt x="280626" y="34263"/>
                </a:lnTo>
                <a:lnTo>
                  <a:pt x="241519" y="56836"/>
                </a:lnTo>
                <a:lnTo>
                  <a:pt x="292392" y="144971"/>
                </a:lnTo>
                <a:moveTo>
                  <a:pt x="208896" y="60968"/>
                </a:moveTo>
                <a:cubicBezTo>
                  <a:pt x="204954" y="51683"/>
                  <a:pt x="208516" y="40683"/>
                  <a:pt x="217481" y="35469"/>
                </a:cubicBezTo>
                <a:lnTo>
                  <a:pt x="274203" y="2719"/>
                </a:lnTo>
                <a:cubicBezTo>
                  <a:pt x="283932" y="-2877"/>
                  <a:pt x="296397" y="430"/>
                  <a:pt x="301993" y="10160"/>
                </a:cubicBezTo>
                <a:lnTo>
                  <a:pt x="363039" y="115909"/>
                </a:lnTo>
                <a:cubicBezTo>
                  <a:pt x="368635" y="125640"/>
                  <a:pt x="365328" y="138101"/>
                  <a:pt x="355599" y="143697"/>
                </a:cubicBezTo>
                <a:lnTo>
                  <a:pt x="298877" y="176447"/>
                </a:lnTo>
                <a:cubicBezTo>
                  <a:pt x="289148" y="182043"/>
                  <a:pt x="276683" y="178736"/>
                  <a:pt x="271087" y="169006"/>
                </a:cubicBezTo>
                <a:lnTo>
                  <a:pt x="270768" y="168498"/>
                </a:lnTo>
                <a:lnTo>
                  <a:pt x="243680" y="183187"/>
                </a:lnTo>
                <a:cubicBezTo>
                  <a:pt x="244061" y="185731"/>
                  <a:pt x="244251" y="188337"/>
                  <a:pt x="244251" y="191010"/>
                </a:cubicBezTo>
                <a:cubicBezTo>
                  <a:pt x="244251" y="203792"/>
                  <a:pt x="239543" y="215491"/>
                  <a:pt x="231724" y="224393"/>
                </a:cubicBezTo>
                <a:lnTo>
                  <a:pt x="263453" y="302229"/>
                </a:lnTo>
                <a:cubicBezTo>
                  <a:pt x="266632" y="310052"/>
                  <a:pt x="262883" y="318954"/>
                  <a:pt x="255059" y="322132"/>
                </a:cubicBezTo>
                <a:cubicBezTo>
                  <a:pt x="247239" y="325313"/>
                  <a:pt x="238336" y="321560"/>
                  <a:pt x="235154" y="313737"/>
                </a:cubicBezTo>
                <a:lnTo>
                  <a:pt x="205268" y="240418"/>
                </a:lnTo>
                <a:cubicBezTo>
                  <a:pt x="201453" y="241371"/>
                  <a:pt x="197448" y="241817"/>
                  <a:pt x="193311" y="241817"/>
                </a:cubicBezTo>
                <a:cubicBezTo>
                  <a:pt x="189178" y="241817"/>
                  <a:pt x="185173" y="241310"/>
                  <a:pt x="181355" y="240418"/>
                </a:cubicBezTo>
                <a:lnTo>
                  <a:pt x="151468" y="313737"/>
                </a:lnTo>
                <a:cubicBezTo>
                  <a:pt x="148290" y="321560"/>
                  <a:pt x="139387" y="325310"/>
                  <a:pt x="131564" y="322132"/>
                </a:cubicBezTo>
                <a:cubicBezTo>
                  <a:pt x="123744" y="318951"/>
                  <a:pt x="119991" y="310049"/>
                  <a:pt x="123170" y="302229"/>
                </a:cubicBezTo>
                <a:lnTo>
                  <a:pt x="151340" y="233044"/>
                </a:lnTo>
                <a:lnTo>
                  <a:pt x="95127" y="263440"/>
                </a:lnTo>
                <a:cubicBezTo>
                  <a:pt x="85460" y="268655"/>
                  <a:pt x="73316" y="265283"/>
                  <a:pt x="67848" y="255747"/>
                </a:cubicBezTo>
                <a:lnTo>
                  <a:pt x="67402" y="254919"/>
                </a:lnTo>
                <a:lnTo>
                  <a:pt x="39297" y="271134"/>
                </a:lnTo>
                <a:cubicBezTo>
                  <a:pt x="31986" y="275330"/>
                  <a:pt x="22637" y="272851"/>
                  <a:pt x="18438" y="265539"/>
                </a:cubicBezTo>
                <a:lnTo>
                  <a:pt x="2030" y="236988"/>
                </a:lnTo>
                <a:cubicBezTo>
                  <a:pt x="-2165" y="229676"/>
                  <a:pt x="314" y="220327"/>
                  <a:pt x="7626" y="216131"/>
                </a:cubicBezTo>
                <a:lnTo>
                  <a:pt x="35669" y="199916"/>
                </a:lnTo>
                <a:lnTo>
                  <a:pt x="33127" y="195655"/>
                </a:lnTo>
                <a:cubicBezTo>
                  <a:pt x="27659" y="186181"/>
                  <a:pt x="30647" y="174162"/>
                  <a:pt x="39868" y="168311"/>
                </a:cubicBezTo>
                <a:lnTo>
                  <a:pt x="208896" y="60968"/>
                </a:lnTo>
                <a:moveTo>
                  <a:pt x="255509" y="142045"/>
                </a:moveTo>
                <a:lnTo>
                  <a:pt x="224032" y="87549"/>
                </a:lnTo>
                <a:lnTo>
                  <a:pt x="64484" y="188847"/>
                </a:lnTo>
                <a:lnTo>
                  <a:pt x="89348" y="231896"/>
                </a:lnTo>
                <a:lnTo>
                  <a:pt x="143780" y="202453"/>
                </a:lnTo>
                <a:cubicBezTo>
                  <a:pt x="142954" y="198765"/>
                  <a:pt x="142508" y="194886"/>
                  <a:pt x="142508" y="190945"/>
                </a:cubicBezTo>
                <a:cubicBezTo>
                  <a:pt x="142508" y="162837"/>
                  <a:pt x="165272" y="140073"/>
                  <a:pt x="193381" y="140073"/>
                </a:cubicBezTo>
                <a:cubicBezTo>
                  <a:pt x="207818" y="140073"/>
                  <a:pt x="220853" y="146115"/>
                  <a:pt x="230136" y="155781"/>
                </a:cubicBezTo>
                <a:lnTo>
                  <a:pt x="255509" y="142045"/>
                </a:lnTo>
                <a:moveTo>
                  <a:pt x="193381" y="211295"/>
                </a:moveTo>
                <a:cubicBezTo>
                  <a:pt x="204621" y="211295"/>
                  <a:pt x="213728" y="202185"/>
                  <a:pt x="213728" y="190945"/>
                </a:cubicBezTo>
                <a:cubicBezTo>
                  <a:pt x="213728" y="179705"/>
                  <a:pt x="204617" y="170596"/>
                  <a:pt x="193381" y="170596"/>
                </a:cubicBezTo>
                <a:cubicBezTo>
                  <a:pt x="182141" y="170596"/>
                  <a:pt x="173034" y="179705"/>
                  <a:pt x="173034" y="190945"/>
                </a:cubicBezTo>
                <a:cubicBezTo>
                  <a:pt x="173034" y="202185"/>
                  <a:pt x="182145" y="211295"/>
                  <a:pt x="193381" y="211295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14435" y="4011982"/>
            <a:ext cx="365689" cy="365760"/>
          </a:xfrm>
          <a:custGeom>
            <a:avLst/>
            <a:gdLst/>
            <a:ahLst/>
            <a:cxnLst/>
            <a:rect l="l" t="t" r="r" b="b"/>
            <a:pathLst>
              <a:path w="365689" h="365760">
                <a:moveTo>
                  <a:pt x="199494" y="12791"/>
                </a:moveTo>
                <a:cubicBezTo>
                  <a:pt x="197563" y="5289"/>
                  <a:pt x="190707" y="0"/>
                  <a:pt x="182917" y="0"/>
                </a:cubicBezTo>
                <a:cubicBezTo>
                  <a:pt x="175128" y="0"/>
                  <a:pt x="168272" y="5289"/>
                  <a:pt x="166341" y="12791"/>
                </a:cubicBezTo>
                <a:lnTo>
                  <a:pt x="134544" y="134545"/>
                </a:lnTo>
                <a:lnTo>
                  <a:pt x="12792" y="166340"/>
                </a:lnTo>
                <a:cubicBezTo>
                  <a:pt x="5288" y="168268"/>
                  <a:pt x="4" y="175130"/>
                  <a:pt x="4" y="182917"/>
                </a:cubicBezTo>
                <a:cubicBezTo>
                  <a:pt x="4" y="190704"/>
                  <a:pt x="5292" y="197565"/>
                  <a:pt x="12792" y="199493"/>
                </a:cubicBezTo>
                <a:lnTo>
                  <a:pt x="134544" y="231219"/>
                </a:lnTo>
                <a:lnTo>
                  <a:pt x="166268" y="352973"/>
                </a:lnTo>
                <a:cubicBezTo>
                  <a:pt x="168268" y="360548"/>
                  <a:pt x="175055" y="365764"/>
                  <a:pt x="182844" y="365764"/>
                </a:cubicBezTo>
                <a:cubicBezTo>
                  <a:pt x="190633" y="365764"/>
                  <a:pt x="197490" y="360475"/>
                  <a:pt x="199421" y="352973"/>
                </a:cubicBezTo>
                <a:lnTo>
                  <a:pt x="231144" y="231219"/>
                </a:lnTo>
                <a:lnTo>
                  <a:pt x="352897" y="199493"/>
                </a:lnTo>
                <a:cubicBezTo>
                  <a:pt x="360470" y="197492"/>
                  <a:pt x="365685" y="190704"/>
                  <a:pt x="365685" y="182917"/>
                </a:cubicBezTo>
                <a:cubicBezTo>
                  <a:pt x="365685" y="175130"/>
                  <a:pt x="360397" y="168268"/>
                  <a:pt x="352897" y="166340"/>
                </a:cubicBezTo>
                <a:lnTo>
                  <a:pt x="231287" y="134545"/>
                </a:lnTo>
                <a:lnTo>
                  <a:pt x="199494" y="12791"/>
                </a:lnTo>
                <a:moveTo>
                  <a:pt x="165196" y="152906"/>
                </a:moveTo>
                <a:lnTo>
                  <a:pt x="182917" y="85028"/>
                </a:lnTo>
                <a:lnTo>
                  <a:pt x="200639" y="152906"/>
                </a:lnTo>
                <a:cubicBezTo>
                  <a:pt x="202211" y="158908"/>
                  <a:pt x="206925" y="163623"/>
                  <a:pt x="212929" y="165196"/>
                </a:cubicBezTo>
                <a:lnTo>
                  <a:pt x="280809" y="182917"/>
                </a:lnTo>
                <a:lnTo>
                  <a:pt x="212929" y="200638"/>
                </a:lnTo>
                <a:cubicBezTo>
                  <a:pt x="206929" y="202210"/>
                  <a:pt x="202211" y="206925"/>
                  <a:pt x="200639" y="212927"/>
                </a:cubicBezTo>
                <a:lnTo>
                  <a:pt x="182917" y="280805"/>
                </a:lnTo>
                <a:lnTo>
                  <a:pt x="165196" y="212927"/>
                </a:lnTo>
                <a:cubicBezTo>
                  <a:pt x="163624" y="206925"/>
                  <a:pt x="158910" y="202210"/>
                  <a:pt x="152905" y="200638"/>
                </a:cubicBezTo>
                <a:lnTo>
                  <a:pt x="85026" y="182917"/>
                </a:lnTo>
                <a:lnTo>
                  <a:pt x="152905" y="165196"/>
                </a:lnTo>
                <a:cubicBezTo>
                  <a:pt x="158906" y="163623"/>
                  <a:pt x="163624" y="158908"/>
                  <a:pt x="165196" y="152906"/>
                </a:cubicBezTo>
                <a:lnTo>
                  <a:pt x="165196" y="152906"/>
                </a:lnTo>
                <a:moveTo>
                  <a:pt x="50732" y="50731"/>
                </a:moveTo>
                <a:cubicBezTo>
                  <a:pt x="44014" y="57446"/>
                  <a:pt x="44014" y="68309"/>
                  <a:pt x="50732" y="74952"/>
                </a:cubicBezTo>
                <a:lnTo>
                  <a:pt x="85030" y="109249"/>
                </a:lnTo>
                <a:cubicBezTo>
                  <a:pt x="91748" y="115964"/>
                  <a:pt x="102609" y="115964"/>
                  <a:pt x="109253" y="109249"/>
                </a:cubicBezTo>
                <a:cubicBezTo>
                  <a:pt x="115898" y="102534"/>
                  <a:pt x="115971" y="91671"/>
                  <a:pt x="109253" y="85028"/>
                </a:cubicBezTo>
                <a:lnTo>
                  <a:pt x="75028" y="50731"/>
                </a:lnTo>
                <a:cubicBezTo>
                  <a:pt x="68311" y="44016"/>
                  <a:pt x="57450" y="44016"/>
                  <a:pt x="50805" y="50731"/>
                </a:cubicBezTo>
                <a:lnTo>
                  <a:pt x="50732" y="50731"/>
                </a:lnTo>
                <a:moveTo>
                  <a:pt x="315099" y="50731"/>
                </a:moveTo>
                <a:cubicBezTo>
                  <a:pt x="308381" y="44016"/>
                  <a:pt x="297521" y="44016"/>
                  <a:pt x="290876" y="50731"/>
                </a:cubicBezTo>
                <a:lnTo>
                  <a:pt x="256578" y="85028"/>
                </a:lnTo>
                <a:cubicBezTo>
                  <a:pt x="249860" y="91744"/>
                  <a:pt x="249860" y="102607"/>
                  <a:pt x="256578" y="109249"/>
                </a:cubicBezTo>
                <a:cubicBezTo>
                  <a:pt x="263296" y="115895"/>
                  <a:pt x="274157" y="115964"/>
                  <a:pt x="280801" y="109249"/>
                </a:cubicBezTo>
                <a:lnTo>
                  <a:pt x="315099" y="74952"/>
                </a:lnTo>
                <a:cubicBezTo>
                  <a:pt x="321817" y="68236"/>
                  <a:pt x="321817" y="57373"/>
                  <a:pt x="315099" y="50731"/>
                </a:cubicBezTo>
                <a:lnTo>
                  <a:pt x="315099" y="50731"/>
                </a:lnTo>
                <a:moveTo>
                  <a:pt x="315099" y="290808"/>
                </a:moveTo>
                <a:lnTo>
                  <a:pt x="280801" y="256511"/>
                </a:lnTo>
                <a:cubicBezTo>
                  <a:pt x="274084" y="249796"/>
                  <a:pt x="263223" y="249796"/>
                  <a:pt x="256578" y="256511"/>
                </a:cubicBezTo>
                <a:cubicBezTo>
                  <a:pt x="249934" y="263226"/>
                  <a:pt x="249860" y="274089"/>
                  <a:pt x="256578" y="280732"/>
                </a:cubicBezTo>
                <a:lnTo>
                  <a:pt x="290876" y="315029"/>
                </a:lnTo>
                <a:cubicBezTo>
                  <a:pt x="297594" y="321744"/>
                  <a:pt x="308455" y="321744"/>
                  <a:pt x="315099" y="315029"/>
                </a:cubicBezTo>
                <a:cubicBezTo>
                  <a:pt x="321744" y="308314"/>
                  <a:pt x="321817" y="297451"/>
                  <a:pt x="315099" y="290808"/>
                </a:cubicBezTo>
                <a:moveTo>
                  <a:pt x="50732" y="315102"/>
                </a:moveTo>
                <a:cubicBezTo>
                  <a:pt x="57450" y="321818"/>
                  <a:pt x="68311" y="321818"/>
                  <a:pt x="74955" y="315102"/>
                </a:cubicBezTo>
                <a:lnTo>
                  <a:pt x="109253" y="280805"/>
                </a:lnTo>
                <a:cubicBezTo>
                  <a:pt x="115971" y="274090"/>
                  <a:pt x="115971" y="263227"/>
                  <a:pt x="109253" y="256584"/>
                </a:cubicBezTo>
                <a:cubicBezTo>
                  <a:pt x="102535" y="249938"/>
                  <a:pt x="91674" y="249869"/>
                  <a:pt x="85030" y="256584"/>
                </a:cubicBezTo>
                <a:lnTo>
                  <a:pt x="50732" y="290808"/>
                </a:lnTo>
                <a:cubicBezTo>
                  <a:pt x="44014" y="297524"/>
                  <a:pt x="44014" y="308387"/>
                  <a:pt x="50732" y="315029"/>
                </a:cubicBezTo>
                <a:lnTo>
                  <a:pt x="50732" y="315102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945514" y="4011982"/>
            <a:ext cx="350251" cy="365760"/>
          </a:xfrm>
          <a:custGeom>
            <a:avLst/>
            <a:gdLst/>
            <a:ahLst/>
            <a:cxnLst/>
            <a:rect l="l" t="t" r="r" b="b"/>
            <a:pathLst>
              <a:path w="350251" h="365760">
                <a:moveTo>
                  <a:pt x="175129" y="0"/>
                </a:moveTo>
                <a:cubicBezTo>
                  <a:pt x="187272" y="0"/>
                  <a:pt x="199132" y="1214"/>
                  <a:pt x="210704" y="3431"/>
                </a:cubicBezTo>
                <a:cubicBezTo>
                  <a:pt x="216346" y="4502"/>
                  <a:pt x="226276" y="7787"/>
                  <a:pt x="231705" y="17791"/>
                </a:cubicBezTo>
                <a:cubicBezTo>
                  <a:pt x="233134" y="20435"/>
                  <a:pt x="234276" y="23218"/>
                  <a:pt x="234990" y="26221"/>
                </a:cubicBezTo>
                <a:lnTo>
                  <a:pt x="241634" y="53726"/>
                </a:lnTo>
                <a:cubicBezTo>
                  <a:pt x="242636" y="57870"/>
                  <a:pt x="249634" y="61941"/>
                  <a:pt x="253708" y="60727"/>
                </a:cubicBezTo>
                <a:lnTo>
                  <a:pt x="280855" y="52724"/>
                </a:lnTo>
                <a:cubicBezTo>
                  <a:pt x="283714" y="51868"/>
                  <a:pt x="286642" y="51437"/>
                  <a:pt x="289570" y="51367"/>
                </a:cubicBezTo>
                <a:cubicBezTo>
                  <a:pt x="301072" y="51009"/>
                  <a:pt x="308858" y="58083"/>
                  <a:pt x="312644" y="62369"/>
                </a:cubicBezTo>
                <a:cubicBezTo>
                  <a:pt x="328434" y="80299"/>
                  <a:pt x="340577" y="101374"/>
                  <a:pt x="348293" y="124018"/>
                </a:cubicBezTo>
                <a:cubicBezTo>
                  <a:pt x="350149" y="129446"/>
                  <a:pt x="352293" y="139592"/>
                  <a:pt x="346363" y="149307"/>
                </a:cubicBezTo>
                <a:cubicBezTo>
                  <a:pt x="344790" y="151878"/>
                  <a:pt x="342864" y="154307"/>
                  <a:pt x="340647" y="156450"/>
                </a:cubicBezTo>
                <a:lnTo>
                  <a:pt x="320143" y="175953"/>
                </a:lnTo>
                <a:cubicBezTo>
                  <a:pt x="317142" y="178809"/>
                  <a:pt x="317142" y="187024"/>
                  <a:pt x="320143" y="189884"/>
                </a:cubicBezTo>
                <a:lnTo>
                  <a:pt x="340647" y="209387"/>
                </a:lnTo>
                <a:cubicBezTo>
                  <a:pt x="342860" y="211530"/>
                  <a:pt x="344790" y="213959"/>
                  <a:pt x="346363" y="216530"/>
                </a:cubicBezTo>
                <a:cubicBezTo>
                  <a:pt x="352219" y="226245"/>
                  <a:pt x="350079" y="236391"/>
                  <a:pt x="348293" y="241819"/>
                </a:cubicBezTo>
                <a:cubicBezTo>
                  <a:pt x="340577" y="264463"/>
                  <a:pt x="328434" y="285469"/>
                  <a:pt x="312644" y="303468"/>
                </a:cubicBezTo>
                <a:cubicBezTo>
                  <a:pt x="308858" y="307754"/>
                  <a:pt x="300998" y="314824"/>
                  <a:pt x="289570" y="314470"/>
                </a:cubicBezTo>
                <a:cubicBezTo>
                  <a:pt x="286642" y="314396"/>
                  <a:pt x="283714" y="313899"/>
                  <a:pt x="280855" y="313113"/>
                </a:cubicBezTo>
                <a:lnTo>
                  <a:pt x="253708" y="305040"/>
                </a:lnTo>
                <a:cubicBezTo>
                  <a:pt x="249634" y="303826"/>
                  <a:pt x="242636" y="307897"/>
                  <a:pt x="241634" y="312041"/>
                </a:cubicBezTo>
                <a:lnTo>
                  <a:pt x="234990" y="339546"/>
                </a:lnTo>
                <a:cubicBezTo>
                  <a:pt x="234276" y="342545"/>
                  <a:pt x="233134" y="345406"/>
                  <a:pt x="231705" y="347977"/>
                </a:cubicBezTo>
                <a:cubicBezTo>
                  <a:pt x="226202" y="357977"/>
                  <a:pt x="216273" y="361192"/>
                  <a:pt x="210704" y="362337"/>
                </a:cubicBezTo>
                <a:cubicBezTo>
                  <a:pt x="199131" y="364549"/>
                  <a:pt x="187272" y="365764"/>
                  <a:pt x="175129" y="365764"/>
                </a:cubicBezTo>
                <a:cubicBezTo>
                  <a:pt x="162986" y="365764"/>
                  <a:pt x="151126" y="364549"/>
                  <a:pt x="139554" y="362333"/>
                </a:cubicBezTo>
                <a:cubicBezTo>
                  <a:pt x="133911" y="361261"/>
                  <a:pt x="123982" y="357977"/>
                  <a:pt x="118553" y="347973"/>
                </a:cubicBezTo>
                <a:cubicBezTo>
                  <a:pt x="117124" y="345329"/>
                  <a:pt x="115982" y="342545"/>
                  <a:pt x="115268" y="339543"/>
                </a:cubicBezTo>
                <a:lnTo>
                  <a:pt x="108623" y="312037"/>
                </a:lnTo>
                <a:cubicBezTo>
                  <a:pt x="107622" y="307893"/>
                  <a:pt x="100624" y="303822"/>
                  <a:pt x="96550" y="305037"/>
                </a:cubicBezTo>
                <a:lnTo>
                  <a:pt x="69402" y="313036"/>
                </a:lnTo>
                <a:cubicBezTo>
                  <a:pt x="66544" y="313892"/>
                  <a:pt x="63616" y="314323"/>
                  <a:pt x="60688" y="314393"/>
                </a:cubicBezTo>
                <a:cubicBezTo>
                  <a:pt x="49186" y="314751"/>
                  <a:pt x="41400" y="307678"/>
                  <a:pt x="37613" y="303391"/>
                </a:cubicBezTo>
                <a:cubicBezTo>
                  <a:pt x="21898" y="285461"/>
                  <a:pt x="9681" y="264386"/>
                  <a:pt x="1965" y="241742"/>
                </a:cubicBezTo>
                <a:cubicBezTo>
                  <a:pt x="109" y="236314"/>
                  <a:pt x="-2035" y="226168"/>
                  <a:pt x="3895" y="216453"/>
                </a:cubicBezTo>
                <a:cubicBezTo>
                  <a:pt x="5467" y="213882"/>
                  <a:pt x="7394" y="211453"/>
                  <a:pt x="9611" y="209310"/>
                </a:cubicBezTo>
                <a:lnTo>
                  <a:pt x="30115" y="189808"/>
                </a:lnTo>
                <a:cubicBezTo>
                  <a:pt x="33116" y="186951"/>
                  <a:pt x="33116" y="178736"/>
                  <a:pt x="30115" y="175876"/>
                </a:cubicBezTo>
                <a:lnTo>
                  <a:pt x="9541" y="156373"/>
                </a:lnTo>
                <a:cubicBezTo>
                  <a:pt x="7327" y="154230"/>
                  <a:pt x="5397" y="151801"/>
                  <a:pt x="3825" y="149230"/>
                </a:cubicBezTo>
                <a:cubicBezTo>
                  <a:pt x="-2031" y="139516"/>
                  <a:pt x="109" y="129369"/>
                  <a:pt x="1968" y="124011"/>
                </a:cubicBezTo>
                <a:cubicBezTo>
                  <a:pt x="9684" y="101367"/>
                  <a:pt x="21828" y="80361"/>
                  <a:pt x="37617" y="62362"/>
                </a:cubicBezTo>
                <a:cubicBezTo>
                  <a:pt x="41403" y="58075"/>
                  <a:pt x="49263" y="51005"/>
                  <a:pt x="60691" y="51360"/>
                </a:cubicBezTo>
                <a:cubicBezTo>
                  <a:pt x="63620" y="51433"/>
                  <a:pt x="66548" y="51931"/>
                  <a:pt x="69406" y="52717"/>
                </a:cubicBezTo>
                <a:lnTo>
                  <a:pt x="96554" y="60720"/>
                </a:lnTo>
                <a:cubicBezTo>
                  <a:pt x="100627" y="61934"/>
                  <a:pt x="107625" y="57863"/>
                  <a:pt x="108627" y="53719"/>
                </a:cubicBezTo>
                <a:lnTo>
                  <a:pt x="115271" y="26214"/>
                </a:lnTo>
                <a:cubicBezTo>
                  <a:pt x="115986" y="23215"/>
                  <a:pt x="117127" y="20355"/>
                  <a:pt x="118556" y="17783"/>
                </a:cubicBezTo>
                <a:cubicBezTo>
                  <a:pt x="124059" y="7783"/>
                  <a:pt x="133988" y="4568"/>
                  <a:pt x="139557" y="3424"/>
                </a:cubicBezTo>
                <a:cubicBezTo>
                  <a:pt x="151130" y="1211"/>
                  <a:pt x="162989" y="-7"/>
                  <a:pt x="175132" y="-7"/>
                </a:cubicBezTo>
                <a:lnTo>
                  <a:pt x="175129" y="0"/>
                </a:lnTo>
                <a:moveTo>
                  <a:pt x="148055" y="36719"/>
                </a:moveTo>
                <a:lnTo>
                  <a:pt x="141981" y="61792"/>
                </a:lnTo>
                <a:cubicBezTo>
                  <a:pt x="136409" y="84867"/>
                  <a:pt x="109622" y="100295"/>
                  <a:pt x="86831" y="93653"/>
                </a:cubicBezTo>
                <a:lnTo>
                  <a:pt x="62183" y="86367"/>
                </a:lnTo>
                <a:cubicBezTo>
                  <a:pt x="50398" y="100156"/>
                  <a:pt x="41109" y="116158"/>
                  <a:pt x="35036" y="133301"/>
                </a:cubicBezTo>
                <a:lnTo>
                  <a:pt x="53753" y="151088"/>
                </a:lnTo>
                <a:cubicBezTo>
                  <a:pt x="70898" y="167375"/>
                  <a:pt x="70898" y="198381"/>
                  <a:pt x="53753" y="214668"/>
                </a:cubicBezTo>
                <a:lnTo>
                  <a:pt x="35036" y="232455"/>
                </a:lnTo>
                <a:cubicBezTo>
                  <a:pt x="41109" y="249602"/>
                  <a:pt x="50394" y="265600"/>
                  <a:pt x="62183" y="279389"/>
                </a:cubicBezTo>
                <a:lnTo>
                  <a:pt x="86901" y="272103"/>
                </a:lnTo>
                <a:cubicBezTo>
                  <a:pt x="109618" y="265388"/>
                  <a:pt x="136479" y="280889"/>
                  <a:pt x="142051" y="303965"/>
                </a:cubicBezTo>
                <a:lnTo>
                  <a:pt x="148125" y="329038"/>
                </a:lnTo>
                <a:cubicBezTo>
                  <a:pt x="165697" y="332253"/>
                  <a:pt x="184771" y="332253"/>
                  <a:pt x="202347" y="329038"/>
                </a:cubicBezTo>
                <a:lnTo>
                  <a:pt x="208420" y="303965"/>
                </a:lnTo>
                <a:cubicBezTo>
                  <a:pt x="213993" y="280889"/>
                  <a:pt x="240780" y="265461"/>
                  <a:pt x="263571" y="272103"/>
                </a:cubicBezTo>
                <a:lnTo>
                  <a:pt x="288288" y="279389"/>
                </a:lnTo>
                <a:cubicBezTo>
                  <a:pt x="300074" y="265600"/>
                  <a:pt x="309362" y="249598"/>
                  <a:pt x="315436" y="232455"/>
                </a:cubicBezTo>
                <a:lnTo>
                  <a:pt x="296718" y="214668"/>
                </a:lnTo>
                <a:cubicBezTo>
                  <a:pt x="279574" y="198381"/>
                  <a:pt x="279574" y="167375"/>
                  <a:pt x="296718" y="151088"/>
                </a:cubicBezTo>
                <a:lnTo>
                  <a:pt x="315436" y="133301"/>
                </a:lnTo>
                <a:cubicBezTo>
                  <a:pt x="309362" y="116158"/>
                  <a:pt x="300077" y="100152"/>
                  <a:pt x="288288" y="86367"/>
                </a:cubicBezTo>
                <a:lnTo>
                  <a:pt x="263571" y="93653"/>
                </a:lnTo>
                <a:cubicBezTo>
                  <a:pt x="240853" y="100368"/>
                  <a:pt x="213993" y="84867"/>
                  <a:pt x="208420" y="61792"/>
                </a:cubicBezTo>
                <a:lnTo>
                  <a:pt x="202347" y="36719"/>
                </a:lnTo>
                <a:cubicBezTo>
                  <a:pt x="184775" y="33504"/>
                  <a:pt x="165700" y="33504"/>
                  <a:pt x="148125" y="36719"/>
                </a:cubicBezTo>
                <a:lnTo>
                  <a:pt x="148055" y="36719"/>
                </a:lnTo>
                <a:moveTo>
                  <a:pt x="140839" y="182880"/>
                </a:moveTo>
                <a:cubicBezTo>
                  <a:pt x="140839" y="201819"/>
                  <a:pt x="156191" y="217170"/>
                  <a:pt x="175129" y="217170"/>
                </a:cubicBezTo>
                <a:cubicBezTo>
                  <a:pt x="194067" y="217170"/>
                  <a:pt x="209418" y="201819"/>
                  <a:pt x="209418" y="182880"/>
                </a:cubicBezTo>
                <a:cubicBezTo>
                  <a:pt x="209418" y="163941"/>
                  <a:pt x="194067" y="148590"/>
                  <a:pt x="175129" y="148590"/>
                </a:cubicBezTo>
                <a:cubicBezTo>
                  <a:pt x="156191" y="148590"/>
                  <a:pt x="140839" y="163941"/>
                  <a:pt x="140839" y="182880"/>
                </a:cubicBezTo>
                <a:lnTo>
                  <a:pt x="140839" y="182880"/>
                </a:lnTo>
                <a:moveTo>
                  <a:pt x="175129" y="251460"/>
                </a:moveTo>
                <a:cubicBezTo>
                  <a:pt x="137253" y="251460"/>
                  <a:pt x="106550" y="220754"/>
                  <a:pt x="106550" y="182880"/>
                </a:cubicBezTo>
                <a:cubicBezTo>
                  <a:pt x="106550" y="145006"/>
                  <a:pt x="137253" y="114300"/>
                  <a:pt x="175129" y="114300"/>
                </a:cubicBezTo>
                <a:cubicBezTo>
                  <a:pt x="213005" y="114300"/>
                  <a:pt x="243708" y="145006"/>
                  <a:pt x="243708" y="182880"/>
                </a:cubicBezTo>
                <a:cubicBezTo>
                  <a:pt x="243708" y="220754"/>
                  <a:pt x="213005" y="251460"/>
                  <a:pt x="175129" y="251460"/>
                </a:cubicBez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Strategic Pillars (What We Will Do)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521067" y="5478596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064674" y="4538533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603129" y="3608053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37778" y="2676447"/>
            <a:ext cx="323744" cy="276464"/>
          </a:xfrm>
          <a:custGeom>
            <a:avLst/>
            <a:gdLst/>
            <a:ahLst/>
            <a:cxnLst/>
            <a:rect l="l" t="t" r="r" b="b"/>
            <a:pathLst>
              <a:path w="323744" h="276464">
                <a:moveTo>
                  <a:pt x="323744" y="0"/>
                </a:moveTo>
                <a:lnTo>
                  <a:pt x="300936" y="71046"/>
                </a:lnTo>
                <a:lnTo>
                  <a:pt x="257124" y="72710"/>
                </a:lnTo>
                <a:lnTo>
                  <a:pt x="157459" y="276464"/>
                </a:lnTo>
                <a:lnTo>
                  <a:pt x="-3" y="184498"/>
                </a:lnTo>
                <a:lnTo>
                  <a:pt x="323744" y="0"/>
                </a:lnTo>
              </a:path>
            </a:pathLst>
          </a:custGeom>
          <a:solidFill>
            <a:srgbClr val="00000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137777" y="1495486"/>
            <a:ext cx="1578508" cy="1367019"/>
          </a:xfrm>
          <a:custGeom>
            <a:avLst/>
            <a:gdLst/>
            <a:ahLst/>
            <a:cxnLst/>
            <a:rect l="l" t="t" r="r" b="b"/>
            <a:pathLst>
              <a:path w="1578508" h="1367019">
                <a:moveTo>
                  <a:pt x="789175" y="0"/>
                </a:moveTo>
                <a:lnTo>
                  <a:pt x="0" y="1367019"/>
                </a:lnTo>
                <a:lnTo>
                  <a:pt x="1578508" y="1367019"/>
                </a:lnTo>
                <a:lnTo>
                  <a:pt x="789175" y="0"/>
                </a:lnTo>
              </a:path>
            </a:pathLst>
          </a:custGeom>
          <a:solidFill>
            <a:srgbClr val="73A9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521067" y="4841448"/>
            <a:ext cx="4811756" cy="821175"/>
          </a:xfrm>
          <a:custGeom>
            <a:avLst/>
            <a:gdLst/>
            <a:ahLst/>
            <a:cxnLst/>
            <a:rect l="l" t="t" r="r" b="b"/>
            <a:pathLst>
              <a:path w="4811756" h="821175">
                <a:moveTo>
                  <a:pt x="0" y="821175"/>
                </a:moveTo>
                <a:lnTo>
                  <a:pt x="4811756" y="821175"/>
                </a:lnTo>
                <a:lnTo>
                  <a:pt x="4337654" y="0"/>
                </a:lnTo>
                <a:lnTo>
                  <a:pt x="474054" y="0"/>
                </a:lnTo>
                <a:lnTo>
                  <a:pt x="0" y="821175"/>
                </a:lnTo>
              </a:path>
            </a:pathLst>
          </a:custGeom>
          <a:solidFill>
            <a:srgbClr val="08387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601225" y="2982962"/>
            <a:ext cx="2651439" cy="808785"/>
          </a:xfrm>
          <a:custGeom>
            <a:avLst/>
            <a:gdLst/>
            <a:ahLst/>
            <a:cxnLst/>
            <a:rect l="l" t="t" r="r" b="b"/>
            <a:pathLst>
              <a:path w="2651439" h="808785">
                <a:moveTo>
                  <a:pt x="466865" y="0"/>
                </a:moveTo>
                <a:lnTo>
                  <a:pt x="0" y="808785"/>
                </a:lnTo>
                <a:lnTo>
                  <a:pt x="2651439" y="808785"/>
                </a:lnTo>
                <a:lnTo>
                  <a:pt x="2184574" y="0"/>
                </a:lnTo>
                <a:lnTo>
                  <a:pt x="466865" y="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064674" y="3912205"/>
            <a:ext cx="3724542" cy="808785"/>
          </a:xfrm>
          <a:custGeom>
            <a:avLst/>
            <a:gdLst/>
            <a:ahLst/>
            <a:cxnLst/>
            <a:rect l="l" t="t" r="r" b="b"/>
            <a:pathLst>
              <a:path w="3724542" h="808785">
                <a:moveTo>
                  <a:pt x="0" y="808785"/>
                </a:moveTo>
                <a:lnTo>
                  <a:pt x="3724542" y="808785"/>
                </a:lnTo>
                <a:lnTo>
                  <a:pt x="3257522" y="0"/>
                </a:lnTo>
                <a:lnTo>
                  <a:pt x="467058" y="0"/>
                </a:lnTo>
                <a:lnTo>
                  <a:pt x="0" y="808785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4814" y="2281370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73A9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357486" y="2214927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73A9F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81454" y="3378896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694126" y="3312453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23156" y="4335847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135828" y="4269404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0C5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837549" y="5243577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</a:path>
            </a:pathLst>
          </a:custGeom>
          <a:solidFill>
            <a:srgbClr val="08387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650221" y="5177134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</a:path>
            </a:pathLst>
          </a:custGeom>
          <a:solidFill>
            <a:srgbClr val="08387A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852637" y="5307211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Talent, culture, leadership systems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52637" y="4938937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Pillar 4: People &amp; Capabilities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791214" y="5023435"/>
            <a:ext cx="271461" cy="457200"/>
          </a:xfrm>
          <a:custGeom>
            <a:avLst/>
            <a:gdLst/>
            <a:ahLst/>
            <a:cxnLst/>
            <a:rect l="l" t="t" r="r" b="b"/>
            <a:pathLst>
              <a:path w="271461" h="457200">
                <a:moveTo>
                  <a:pt x="92859" y="42863"/>
                </a:moveTo>
                <a:cubicBezTo>
                  <a:pt x="92859" y="19189"/>
                  <a:pt x="112048" y="0"/>
                  <a:pt x="135722" y="0"/>
                </a:cubicBezTo>
                <a:cubicBezTo>
                  <a:pt x="159394" y="0"/>
                  <a:pt x="178586" y="19189"/>
                  <a:pt x="178586" y="42863"/>
                </a:cubicBezTo>
                <a:cubicBezTo>
                  <a:pt x="178586" y="66536"/>
                  <a:pt x="159397" y="85725"/>
                  <a:pt x="135722" y="85725"/>
                </a:cubicBezTo>
                <a:cubicBezTo>
                  <a:pt x="112051" y="85725"/>
                  <a:pt x="92859" y="66536"/>
                  <a:pt x="92859" y="42863"/>
                </a:cubicBezTo>
                <a:moveTo>
                  <a:pt x="121433" y="157254"/>
                </a:moveTo>
                <a:lnTo>
                  <a:pt x="121433" y="271463"/>
                </a:lnTo>
                <a:lnTo>
                  <a:pt x="150007" y="271463"/>
                </a:lnTo>
                <a:lnTo>
                  <a:pt x="150007" y="157254"/>
                </a:lnTo>
                <a:cubicBezTo>
                  <a:pt x="149382" y="157254"/>
                  <a:pt x="148669" y="157163"/>
                  <a:pt x="147952" y="157163"/>
                </a:cubicBezTo>
                <a:lnTo>
                  <a:pt x="123396" y="157163"/>
                </a:lnTo>
                <a:cubicBezTo>
                  <a:pt x="122682" y="157163"/>
                  <a:pt x="122057" y="157163"/>
                  <a:pt x="121341" y="157254"/>
                </a:cubicBezTo>
                <a:lnTo>
                  <a:pt x="121433" y="157254"/>
                </a:lnTo>
                <a:moveTo>
                  <a:pt x="121433" y="314325"/>
                </a:moveTo>
                <a:lnTo>
                  <a:pt x="121433" y="435771"/>
                </a:lnTo>
                <a:cubicBezTo>
                  <a:pt x="121433" y="447649"/>
                  <a:pt x="111877" y="457205"/>
                  <a:pt x="100001" y="457205"/>
                </a:cubicBezTo>
                <a:cubicBezTo>
                  <a:pt x="88125" y="457205"/>
                  <a:pt x="78569" y="447649"/>
                  <a:pt x="78569" y="435776"/>
                </a:cubicBezTo>
                <a:lnTo>
                  <a:pt x="78569" y="199673"/>
                </a:lnTo>
                <a:lnTo>
                  <a:pt x="40081" y="267718"/>
                </a:lnTo>
                <a:cubicBezTo>
                  <a:pt x="34278" y="277987"/>
                  <a:pt x="21150" y="281649"/>
                  <a:pt x="10880" y="275842"/>
                </a:cubicBezTo>
                <a:cubicBezTo>
                  <a:pt x="611" y="270036"/>
                  <a:pt x="-3051" y="256910"/>
                  <a:pt x="2755" y="246641"/>
                </a:cubicBezTo>
                <a:lnTo>
                  <a:pt x="55082" y="154218"/>
                </a:lnTo>
                <a:cubicBezTo>
                  <a:pt x="69014" y="129570"/>
                  <a:pt x="95177" y="114305"/>
                  <a:pt x="123482" y="114305"/>
                </a:cubicBezTo>
                <a:lnTo>
                  <a:pt x="148039" y="114305"/>
                </a:lnTo>
                <a:cubicBezTo>
                  <a:pt x="176347" y="114305"/>
                  <a:pt x="202510" y="129575"/>
                  <a:pt x="216439" y="154218"/>
                </a:cubicBezTo>
                <a:lnTo>
                  <a:pt x="268679" y="246641"/>
                </a:lnTo>
                <a:cubicBezTo>
                  <a:pt x="274483" y="256910"/>
                  <a:pt x="270910" y="270036"/>
                  <a:pt x="260554" y="275842"/>
                </a:cubicBezTo>
                <a:cubicBezTo>
                  <a:pt x="250195" y="281649"/>
                  <a:pt x="237159" y="278074"/>
                  <a:pt x="231353" y="267718"/>
                </a:cubicBezTo>
                <a:lnTo>
                  <a:pt x="192865" y="199673"/>
                </a:lnTo>
                <a:lnTo>
                  <a:pt x="192865" y="435776"/>
                </a:lnTo>
                <a:cubicBezTo>
                  <a:pt x="192865" y="447654"/>
                  <a:pt x="183310" y="457209"/>
                  <a:pt x="171433" y="457209"/>
                </a:cubicBezTo>
                <a:cubicBezTo>
                  <a:pt x="159557" y="457209"/>
                  <a:pt x="150002" y="447654"/>
                  <a:pt x="150002" y="435780"/>
                </a:cubicBezTo>
                <a:lnTo>
                  <a:pt x="150002" y="314339"/>
                </a:lnTo>
                <a:lnTo>
                  <a:pt x="121433" y="31432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311729" y="4270956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New offers, platforms, partnerships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1311729" y="3902682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Pillar 3: Innovation &amp; Growth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769783" y="4087997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1901681" y="3216439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Cost, quality, speed, reliability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1901681" y="2848165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Pillar 2: Operational Excellence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708037" y="3158754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2514216" y="2175677"/>
            <a:ext cx="4585335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Value proposition + retention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2514216" y="1808323"/>
            <a:ext cx="458724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Pillar 1: Customer &amp; Market Leadership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698431" y="21535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8984" y="228600"/>
                </a:moveTo>
                <a:cubicBezTo>
                  <a:pt x="48984" y="327794"/>
                  <a:pt x="129401" y="408216"/>
                  <a:pt x="228600" y="408216"/>
                </a:cubicBezTo>
                <a:cubicBezTo>
                  <a:pt x="327794" y="408216"/>
                  <a:pt x="408216" y="327799"/>
                  <a:pt x="408216" y="228600"/>
                </a:cubicBezTo>
                <a:lnTo>
                  <a:pt x="408216" y="163284"/>
                </a:lnTo>
                <a:lnTo>
                  <a:pt x="342900" y="163284"/>
                </a:lnTo>
                <a:lnTo>
                  <a:pt x="342900" y="228600"/>
                </a:lnTo>
                <a:cubicBezTo>
                  <a:pt x="342900" y="291771"/>
                  <a:pt x="291771" y="342900"/>
                  <a:pt x="228600" y="342900"/>
                </a:cubicBezTo>
                <a:cubicBezTo>
                  <a:pt x="165429" y="342900"/>
                  <a:pt x="114300" y="291771"/>
                  <a:pt x="114300" y="228600"/>
                </a:cubicBezTo>
                <a:lnTo>
                  <a:pt x="114300" y="163284"/>
                </a:lnTo>
                <a:lnTo>
                  <a:pt x="48984" y="163284"/>
                </a:lnTo>
                <a:lnTo>
                  <a:pt x="48984" y="228600"/>
                </a:lnTo>
                <a:moveTo>
                  <a:pt x="0" y="57150"/>
                </a:moveTo>
                <a:cubicBezTo>
                  <a:pt x="0" y="25617"/>
                  <a:pt x="25617" y="0"/>
                  <a:pt x="57150" y="0"/>
                </a:cubicBezTo>
                <a:lnTo>
                  <a:pt x="106134" y="0"/>
                </a:lnTo>
                <a:cubicBezTo>
                  <a:pt x="137667" y="0"/>
                  <a:pt x="163284" y="25617"/>
                  <a:pt x="163284" y="57150"/>
                </a:cubicBezTo>
                <a:lnTo>
                  <a:pt x="163284" y="228600"/>
                </a:lnTo>
                <a:cubicBezTo>
                  <a:pt x="163284" y="264623"/>
                  <a:pt x="192573" y="293916"/>
                  <a:pt x="228600" y="293916"/>
                </a:cubicBezTo>
                <a:cubicBezTo>
                  <a:pt x="264623" y="293916"/>
                  <a:pt x="293916" y="264627"/>
                  <a:pt x="293916" y="228600"/>
                </a:cubicBezTo>
                <a:lnTo>
                  <a:pt x="293916" y="57150"/>
                </a:lnTo>
                <a:cubicBezTo>
                  <a:pt x="293916" y="25617"/>
                  <a:pt x="319533" y="0"/>
                  <a:pt x="351066" y="0"/>
                </a:cubicBezTo>
                <a:lnTo>
                  <a:pt x="400050" y="0"/>
                </a:lnTo>
                <a:cubicBezTo>
                  <a:pt x="431583" y="0"/>
                  <a:pt x="457200" y="25617"/>
                  <a:pt x="457200" y="57150"/>
                </a:cubicBezTo>
                <a:lnTo>
                  <a:pt x="457200" y="228600"/>
                </a:lnTo>
                <a:cubicBezTo>
                  <a:pt x="457200" y="354842"/>
                  <a:pt x="354842" y="457200"/>
                  <a:pt x="228600" y="457200"/>
                </a:cubicBezTo>
                <a:cubicBezTo>
                  <a:pt x="102358" y="457200"/>
                  <a:pt x="0" y="354842"/>
                  <a:pt x="0" y="228600"/>
                </a:cubicBezTo>
                <a:lnTo>
                  <a:pt x="0" y="5715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75" y="1605869"/>
            <a:ext cx="10918305" cy="534939"/>
          </a:xfrm>
          <a:prstGeom prst="rect">
            <a:avLst/>
          </a:pr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1234" y="2143743"/>
            <a:ext cx="9525" cy="3657600"/>
          </a:xfrm>
          <a:custGeom>
            <a:avLst/>
            <a:gdLst/>
            <a:ahLst/>
            <a:cxnLst/>
            <a:rect l="l" t="t" r="r" b="b"/>
            <a:pathLst>
              <a:path w="9525" h="3657600">
                <a:moveTo>
                  <a:pt x="4763" y="0"/>
                </a:moveTo>
                <a:lnTo>
                  <a:pt x="4763" y="3657600"/>
                </a:lnTo>
              </a:path>
            </a:pathLst>
          </a:custGeom>
          <a:noFill/>
          <a:ln w="12700">
            <a:solidFill>
              <a:srgbClr val="D9D9D9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40079" y="2138980"/>
            <a:ext cx="10911840" cy="9525"/>
          </a:xfrm>
          <a:custGeom>
            <a:avLst/>
            <a:gdLst/>
            <a:ahLst/>
            <a:cxnLst/>
            <a:rect l="l" t="t" r="r" b="b"/>
            <a:pathLst>
              <a:path w="10911840" h="9525">
                <a:moveTo>
                  <a:pt x="0" y="4763"/>
                </a:moveTo>
                <a:lnTo>
                  <a:pt x="10911840" y="4763"/>
                </a:lnTo>
              </a:path>
            </a:pathLst>
          </a:custGeom>
          <a:noFill/>
          <a:ln w="12700">
            <a:solidFill>
              <a:srgbClr val="D9D9D9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Market &amp; Competitive Positioning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278876" y="2315048"/>
            <a:ext cx="4833623" cy="3350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Aft>
                <a:spcPts val="240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choose winning levers (differentiation, cost position, partnerships, execution)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59" y="2326623"/>
            <a:ext cx="4833620" cy="3338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spcAft>
                <a:spcPts val="240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define target segments, geographies, and channels (matrix placement)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81747" y="1743030"/>
            <a:ext cx="3907290" cy="25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How to Win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32285" y="1743030"/>
            <a:ext cx="3894368" cy="251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Where to Play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676014" y="1424763"/>
            <a:ext cx="839972" cy="839972"/>
          </a:xfrm>
          <a:custGeom>
            <a:avLst/>
            <a:gdLst/>
            <a:ahLst/>
            <a:cxnLst/>
            <a:rect l="l" t="t" r="r" b="b"/>
            <a:pathLst>
              <a:path w="839972" h="839972">
                <a:moveTo>
                  <a:pt x="0" y="419986"/>
                </a:moveTo>
                <a:cubicBezTo>
                  <a:pt x="0" y="188036"/>
                  <a:pt x="188036" y="0"/>
                  <a:pt x="419986" y="0"/>
                </a:cubicBezTo>
                <a:cubicBezTo>
                  <a:pt x="651936" y="0"/>
                  <a:pt x="839972" y="188036"/>
                  <a:pt x="839972" y="419986"/>
                </a:cubicBezTo>
                <a:cubicBezTo>
                  <a:pt x="839972" y="651936"/>
                  <a:pt x="651936" y="839972"/>
                  <a:pt x="419986" y="839972"/>
                </a:cubicBezTo>
                <a:cubicBezTo>
                  <a:pt x="188036" y="839972"/>
                  <a:pt x="0" y="651936"/>
                  <a:pt x="0" y="419986"/>
                </a:cubicBezTo>
              </a:path>
            </a:pathLst>
          </a:custGeom>
          <a:solidFill>
            <a:srgbClr val="FFFFFF"/>
          </a:solidFill>
          <a:ln w="28575">
            <a:solidFill>
              <a:srgbClr val="F2F2F2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766014" y="1471563"/>
            <a:ext cx="680292" cy="746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Strategic Initiatives &amp; Key Results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186159" y="6285683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79" y="1563065"/>
          <a:ext cx="10911840" cy="4130320"/>
        </p:xfrm>
        <a:graphic>
          <a:graphicData uri="http://schemas.openxmlformats.org/drawingml/2006/table">
            <a:tbl>
              <a:tblPr/>
              <a:tblGrid>
                <a:gridCol w="3637280"/>
                <a:gridCol w="3637280"/>
                <a:gridCol w="3637280"/>
              </a:tblGrid>
              <a:tr h="1032580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Program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Key Results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Owner/Timeline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70EF"/>
                    </a:solidFill>
                  </a:tcPr>
                </a:tc>
              </a:tr>
              <a:tr h="1032580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Program A: Market Expansion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KR1: Revenue/Share lift; KR2: Retention improvement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Owner: Exec Name; Phase: P1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580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Program B: Operating Model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KR1: Cycle-time reduction; KR2: Quality/defect reduction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Owner: Exec Name; Phase: P2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2FC"/>
                    </a:solidFill>
                  </a:tcPr>
                </a:tc>
              </a:tr>
              <a:tr h="1032580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Program C: Innovation Pipeline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KR1: Launches/Adoption; KR2: ROI on pilots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Owner: Exec Name; Phase: P2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1C6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77394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802116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926838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51560" y="155879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1570EF">
              <a:alpha val="10196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Resource Allocation &amp; Capability Gaps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951714" y="1833298"/>
            <a:ext cx="914400" cy="914043"/>
          </a:xfrm>
          <a:custGeom>
            <a:avLst/>
            <a:gdLst/>
            <a:ahLst/>
            <a:cxnLst/>
            <a:rect l="l" t="t" r="r" b="b"/>
            <a:pathLst>
              <a:path w="914400" h="914043">
                <a:moveTo>
                  <a:pt x="559064" y="12586"/>
                </a:moveTo>
                <a:cubicBezTo>
                  <a:pt x="575670" y="29185"/>
                  <a:pt x="575843" y="55967"/>
                  <a:pt x="559421" y="72749"/>
                </a:cubicBezTo>
                <a:lnTo>
                  <a:pt x="841650" y="354978"/>
                </a:lnTo>
                <a:cubicBezTo>
                  <a:pt x="858430" y="338552"/>
                  <a:pt x="885212" y="338735"/>
                  <a:pt x="901809" y="355334"/>
                </a:cubicBezTo>
                <a:cubicBezTo>
                  <a:pt x="918588" y="372116"/>
                  <a:pt x="918588" y="399245"/>
                  <a:pt x="901809" y="415853"/>
                </a:cubicBezTo>
                <a:lnTo>
                  <a:pt x="871999" y="445843"/>
                </a:lnTo>
                <a:lnTo>
                  <a:pt x="701875" y="615964"/>
                </a:lnTo>
                <a:lnTo>
                  <a:pt x="673309" y="644528"/>
                </a:lnTo>
                <a:cubicBezTo>
                  <a:pt x="656530" y="661310"/>
                  <a:pt x="629391" y="661310"/>
                  <a:pt x="612794" y="644528"/>
                </a:cubicBezTo>
                <a:cubicBezTo>
                  <a:pt x="596728" y="628459"/>
                  <a:pt x="596015" y="602574"/>
                  <a:pt x="611185" y="585801"/>
                </a:cubicBezTo>
                <a:lnTo>
                  <a:pt x="328773" y="303389"/>
                </a:lnTo>
                <a:cubicBezTo>
                  <a:pt x="311993" y="318389"/>
                  <a:pt x="286107" y="317849"/>
                  <a:pt x="270041" y="301780"/>
                </a:cubicBezTo>
                <a:cubicBezTo>
                  <a:pt x="253261" y="284999"/>
                  <a:pt x="253261" y="257870"/>
                  <a:pt x="270041" y="241262"/>
                </a:cubicBezTo>
                <a:lnTo>
                  <a:pt x="298606" y="212698"/>
                </a:lnTo>
                <a:lnTo>
                  <a:pt x="468557" y="42576"/>
                </a:lnTo>
                <a:lnTo>
                  <a:pt x="498366" y="12586"/>
                </a:lnTo>
                <a:cubicBezTo>
                  <a:pt x="515146" y="-4195"/>
                  <a:pt x="542285" y="-4195"/>
                  <a:pt x="558881" y="12586"/>
                </a:cubicBezTo>
                <a:lnTo>
                  <a:pt x="559064" y="12586"/>
                </a:lnTo>
                <a:moveTo>
                  <a:pt x="498723" y="133441"/>
                </a:moveTo>
                <a:lnTo>
                  <a:pt x="389297" y="242870"/>
                </a:lnTo>
                <a:lnTo>
                  <a:pt x="671526" y="525099"/>
                </a:lnTo>
                <a:lnTo>
                  <a:pt x="780952" y="415670"/>
                </a:lnTo>
                <a:lnTo>
                  <a:pt x="498723" y="133441"/>
                </a:lnTo>
                <a:moveTo>
                  <a:pt x="399117" y="454590"/>
                </a:moveTo>
                <a:lnTo>
                  <a:pt x="459632" y="515109"/>
                </a:lnTo>
                <a:lnTo>
                  <a:pt x="370734" y="604009"/>
                </a:lnTo>
                <a:lnTo>
                  <a:pt x="383234" y="616504"/>
                </a:lnTo>
                <a:cubicBezTo>
                  <a:pt x="405546" y="638816"/>
                  <a:pt x="405546" y="675057"/>
                  <a:pt x="383234" y="697369"/>
                </a:cubicBezTo>
                <a:lnTo>
                  <a:pt x="183301" y="897307"/>
                </a:lnTo>
                <a:cubicBezTo>
                  <a:pt x="160989" y="919619"/>
                  <a:pt x="124752" y="919619"/>
                  <a:pt x="102431" y="897307"/>
                </a:cubicBezTo>
                <a:lnTo>
                  <a:pt x="16743" y="811615"/>
                </a:lnTo>
                <a:cubicBezTo>
                  <a:pt x="-5569" y="789303"/>
                  <a:pt x="-5569" y="753062"/>
                  <a:pt x="16743" y="730750"/>
                </a:cubicBezTo>
                <a:lnTo>
                  <a:pt x="216676" y="530812"/>
                </a:lnTo>
                <a:cubicBezTo>
                  <a:pt x="238988" y="508500"/>
                  <a:pt x="275225" y="508500"/>
                  <a:pt x="297546" y="530812"/>
                </a:cubicBezTo>
                <a:lnTo>
                  <a:pt x="310046" y="543307"/>
                </a:lnTo>
                <a:lnTo>
                  <a:pt x="398944" y="454407"/>
                </a:lnTo>
                <a:lnTo>
                  <a:pt x="399117" y="454590"/>
                </a:lnTo>
                <a:moveTo>
                  <a:pt x="257376" y="611687"/>
                </a:moveTo>
                <a:lnTo>
                  <a:pt x="97786" y="771279"/>
                </a:lnTo>
                <a:lnTo>
                  <a:pt x="143131" y="816624"/>
                </a:lnTo>
                <a:lnTo>
                  <a:pt x="302721" y="657032"/>
                </a:lnTo>
                <a:lnTo>
                  <a:pt x="257376" y="611687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265914" y="3294639"/>
            <a:ext cx="230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Governance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265914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 portfolio review cadence, decision rights, and KPI tracking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133586" y="1833119"/>
            <a:ext cx="800100" cy="914400"/>
          </a:xfrm>
          <a:custGeom>
            <a:avLst/>
            <a:gdLst/>
            <a:ahLst/>
            <a:cxnLst/>
            <a:rect l="l" t="t" r="r" b="b"/>
            <a:pathLst>
              <a:path w="800100" h="914400">
                <a:moveTo>
                  <a:pt x="271466" y="42867"/>
                </a:moveTo>
                <a:cubicBezTo>
                  <a:pt x="271466" y="19111"/>
                  <a:pt x="252360" y="9"/>
                  <a:pt x="228605" y="9"/>
                </a:cubicBezTo>
                <a:cubicBezTo>
                  <a:pt x="204850" y="9"/>
                  <a:pt x="185743" y="19120"/>
                  <a:pt x="185743" y="42876"/>
                </a:cubicBezTo>
                <a:lnTo>
                  <a:pt x="185743" y="114318"/>
                </a:lnTo>
                <a:lnTo>
                  <a:pt x="114302" y="114318"/>
                </a:lnTo>
                <a:cubicBezTo>
                  <a:pt x="51262" y="114318"/>
                  <a:pt x="0" y="165570"/>
                  <a:pt x="0" y="228618"/>
                </a:cubicBezTo>
                <a:lnTo>
                  <a:pt x="0" y="257193"/>
                </a:lnTo>
                <a:lnTo>
                  <a:pt x="0" y="342918"/>
                </a:lnTo>
                <a:lnTo>
                  <a:pt x="0" y="800118"/>
                </a:lnTo>
                <a:cubicBezTo>
                  <a:pt x="0" y="863166"/>
                  <a:pt x="51254" y="914418"/>
                  <a:pt x="114302" y="914418"/>
                </a:cubicBezTo>
                <a:lnTo>
                  <a:pt x="685806" y="914418"/>
                </a:lnTo>
                <a:cubicBezTo>
                  <a:pt x="748846" y="914418"/>
                  <a:pt x="800108" y="863166"/>
                  <a:pt x="800108" y="800118"/>
                </a:cubicBezTo>
                <a:lnTo>
                  <a:pt x="800108" y="342918"/>
                </a:lnTo>
                <a:lnTo>
                  <a:pt x="800108" y="257193"/>
                </a:lnTo>
                <a:lnTo>
                  <a:pt x="800108" y="228618"/>
                </a:lnTo>
                <a:cubicBezTo>
                  <a:pt x="800108" y="165570"/>
                  <a:pt x="748854" y="114318"/>
                  <a:pt x="685806" y="114318"/>
                </a:cubicBezTo>
                <a:lnTo>
                  <a:pt x="614365" y="114318"/>
                </a:lnTo>
                <a:lnTo>
                  <a:pt x="614365" y="42885"/>
                </a:lnTo>
                <a:cubicBezTo>
                  <a:pt x="614365" y="19129"/>
                  <a:pt x="595258" y="27"/>
                  <a:pt x="571503" y="27"/>
                </a:cubicBezTo>
                <a:cubicBezTo>
                  <a:pt x="547748" y="27"/>
                  <a:pt x="528642" y="19138"/>
                  <a:pt x="528642" y="42895"/>
                </a:cubicBezTo>
                <a:lnTo>
                  <a:pt x="528642" y="114337"/>
                </a:lnTo>
                <a:lnTo>
                  <a:pt x="271466" y="114337"/>
                </a:lnTo>
                <a:lnTo>
                  <a:pt x="271466" y="42867"/>
                </a:lnTo>
                <a:moveTo>
                  <a:pt x="85723" y="342900"/>
                </a:moveTo>
                <a:lnTo>
                  <a:pt x="714369" y="342900"/>
                </a:lnTo>
                <a:lnTo>
                  <a:pt x="714369" y="800100"/>
                </a:lnTo>
                <a:cubicBezTo>
                  <a:pt x="714369" y="815819"/>
                  <a:pt x="701512" y="828675"/>
                  <a:pt x="685798" y="828675"/>
                </a:cubicBezTo>
                <a:lnTo>
                  <a:pt x="114294" y="828675"/>
                </a:lnTo>
                <a:cubicBezTo>
                  <a:pt x="98580" y="828675"/>
                  <a:pt x="85723" y="815819"/>
                  <a:pt x="85723" y="800100"/>
                </a:cubicBezTo>
                <a:lnTo>
                  <a:pt x="85723" y="3429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90636" y="3294639"/>
            <a:ext cx="230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Remediation plan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90636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build vs. buy vs. partner with clear targets and timelines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201158" y="183311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359149" y="102331"/>
                </a:moveTo>
                <a:cubicBezTo>
                  <a:pt x="346649" y="111621"/>
                  <a:pt x="342900" y="121441"/>
                  <a:pt x="342900" y="128583"/>
                </a:cubicBezTo>
                <a:cubicBezTo>
                  <a:pt x="342900" y="136081"/>
                  <a:pt x="347189" y="146624"/>
                  <a:pt x="361471" y="156445"/>
                </a:cubicBezTo>
                <a:cubicBezTo>
                  <a:pt x="375398" y="165909"/>
                  <a:pt x="385758" y="182523"/>
                  <a:pt x="385758" y="202165"/>
                </a:cubicBezTo>
                <a:cubicBezTo>
                  <a:pt x="385758" y="232523"/>
                  <a:pt x="361115" y="256992"/>
                  <a:pt x="330931" y="256992"/>
                </a:cubicBezTo>
                <a:lnTo>
                  <a:pt x="100008" y="257175"/>
                </a:lnTo>
                <a:cubicBezTo>
                  <a:pt x="92153" y="257175"/>
                  <a:pt x="85725" y="263603"/>
                  <a:pt x="85725" y="271467"/>
                </a:cubicBezTo>
                <a:lnTo>
                  <a:pt x="85725" y="365230"/>
                </a:lnTo>
                <a:cubicBezTo>
                  <a:pt x="98938" y="360054"/>
                  <a:pt x="113404" y="357192"/>
                  <a:pt x="128592" y="357192"/>
                </a:cubicBezTo>
                <a:cubicBezTo>
                  <a:pt x="205566" y="357192"/>
                  <a:pt x="257184" y="427555"/>
                  <a:pt x="257184" y="500067"/>
                </a:cubicBezTo>
                <a:cubicBezTo>
                  <a:pt x="257184" y="572579"/>
                  <a:pt x="205566" y="642942"/>
                  <a:pt x="128601" y="642942"/>
                </a:cubicBezTo>
                <a:cubicBezTo>
                  <a:pt x="113422" y="642942"/>
                  <a:pt x="98956" y="640080"/>
                  <a:pt x="85743" y="634904"/>
                </a:cubicBezTo>
                <a:lnTo>
                  <a:pt x="85743" y="814392"/>
                </a:lnTo>
                <a:cubicBezTo>
                  <a:pt x="85743" y="822247"/>
                  <a:pt x="92172" y="828684"/>
                  <a:pt x="100035" y="828684"/>
                </a:cubicBezTo>
                <a:lnTo>
                  <a:pt x="279523" y="828684"/>
                </a:lnTo>
                <a:cubicBezTo>
                  <a:pt x="274347" y="815471"/>
                  <a:pt x="271485" y="801005"/>
                  <a:pt x="271485" y="785826"/>
                </a:cubicBezTo>
                <a:cubicBezTo>
                  <a:pt x="271485" y="708852"/>
                  <a:pt x="341848" y="657243"/>
                  <a:pt x="414360" y="657243"/>
                </a:cubicBezTo>
                <a:cubicBezTo>
                  <a:pt x="486872" y="657243"/>
                  <a:pt x="557235" y="708861"/>
                  <a:pt x="557235" y="785835"/>
                </a:cubicBezTo>
                <a:cubicBezTo>
                  <a:pt x="557235" y="801014"/>
                  <a:pt x="554373" y="815480"/>
                  <a:pt x="549198" y="828702"/>
                </a:cubicBezTo>
                <a:lnTo>
                  <a:pt x="642960" y="828702"/>
                </a:lnTo>
                <a:cubicBezTo>
                  <a:pt x="650815" y="828702"/>
                  <a:pt x="657252" y="822274"/>
                  <a:pt x="657252" y="814420"/>
                </a:cubicBezTo>
                <a:lnTo>
                  <a:pt x="657252" y="583497"/>
                </a:lnTo>
                <a:cubicBezTo>
                  <a:pt x="657252" y="553139"/>
                  <a:pt x="681896" y="528670"/>
                  <a:pt x="712080" y="528670"/>
                </a:cubicBezTo>
                <a:cubicBezTo>
                  <a:pt x="731904" y="528670"/>
                  <a:pt x="748336" y="539030"/>
                  <a:pt x="757800" y="552956"/>
                </a:cubicBezTo>
                <a:cubicBezTo>
                  <a:pt x="767621" y="567248"/>
                  <a:pt x="778164" y="571527"/>
                  <a:pt x="785662" y="571527"/>
                </a:cubicBezTo>
                <a:cubicBezTo>
                  <a:pt x="792803" y="571527"/>
                  <a:pt x="802624" y="567778"/>
                  <a:pt x="811914" y="555279"/>
                </a:cubicBezTo>
                <a:cubicBezTo>
                  <a:pt x="821204" y="542779"/>
                  <a:pt x="828520" y="523311"/>
                  <a:pt x="828520" y="500095"/>
                </a:cubicBezTo>
                <a:cubicBezTo>
                  <a:pt x="828520" y="476878"/>
                  <a:pt x="821378" y="457593"/>
                  <a:pt x="811914" y="444910"/>
                </a:cubicBezTo>
                <a:cubicBezTo>
                  <a:pt x="802450" y="432228"/>
                  <a:pt x="792803" y="428662"/>
                  <a:pt x="785662" y="428662"/>
                </a:cubicBezTo>
                <a:cubicBezTo>
                  <a:pt x="778164" y="428662"/>
                  <a:pt x="767621" y="432950"/>
                  <a:pt x="757800" y="447233"/>
                </a:cubicBezTo>
                <a:cubicBezTo>
                  <a:pt x="748336" y="461159"/>
                  <a:pt x="731721" y="471520"/>
                  <a:pt x="712080" y="471520"/>
                </a:cubicBezTo>
                <a:cubicBezTo>
                  <a:pt x="681722" y="471520"/>
                  <a:pt x="657252" y="446876"/>
                  <a:pt x="657252" y="416692"/>
                </a:cubicBezTo>
                <a:lnTo>
                  <a:pt x="657252" y="271495"/>
                </a:lnTo>
                <a:cubicBezTo>
                  <a:pt x="657252" y="263640"/>
                  <a:pt x="650824" y="257212"/>
                  <a:pt x="642970" y="257212"/>
                </a:cubicBezTo>
                <a:lnTo>
                  <a:pt x="497772" y="257212"/>
                </a:lnTo>
                <a:cubicBezTo>
                  <a:pt x="467414" y="257212"/>
                  <a:pt x="442945" y="232568"/>
                  <a:pt x="442945" y="202384"/>
                </a:cubicBezTo>
                <a:cubicBezTo>
                  <a:pt x="442945" y="182560"/>
                  <a:pt x="453305" y="166128"/>
                  <a:pt x="467231" y="156664"/>
                </a:cubicBezTo>
                <a:cubicBezTo>
                  <a:pt x="481523" y="146843"/>
                  <a:pt x="485802" y="136300"/>
                  <a:pt x="485802" y="128802"/>
                </a:cubicBezTo>
                <a:cubicBezTo>
                  <a:pt x="485802" y="121661"/>
                  <a:pt x="482053" y="111840"/>
                  <a:pt x="469554" y="102550"/>
                </a:cubicBezTo>
                <a:cubicBezTo>
                  <a:pt x="457054" y="93260"/>
                  <a:pt x="437586" y="85762"/>
                  <a:pt x="414370" y="85762"/>
                </a:cubicBezTo>
                <a:cubicBezTo>
                  <a:pt x="391153" y="85762"/>
                  <a:pt x="371868" y="92903"/>
                  <a:pt x="359185" y="102367"/>
                </a:cubicBezTo>
                <a:lnTo>
                  <a:pt x="359149" y="102331"/>
                </a:lnTo>
                <a:moveTo>
                  <a:pt x="307714" y="33751"/>
                </a:moveTo>
                <a:cubicBezTo>
                  <a:pt x="336646" y="12143"/>
                  <a:pt x="374328" y="0"/>
                  <a:pt x="414333" y="0"/>
                </a:cubicBezTo>
                <a:cubicBezTo>
                  <a:pt x="454338" y="0"/>
                  <a:pt x="492020" y="12143"/>
                  <a:pt x="520952" y="33751"/>
                </a:cubicBezTo>
                <a:cubicBezTo>
                  <a:pt x="549884" y="55358"/>
                  <a:pt x="571491" y="88404"/>
                  <a:pt x="571491" y="128583"/>
                </a:cubicBezTo>
                <a:cubicBezTo>
                  <a:pt x="571491" y="143945"/>
                  <a:pt x="568272" y="158411"/>
                  <a:pt x="562740" y="171450"/>
                </a:cubicBezTo>
                <a:lnTo>
                  <a:pt x="642933" y="171450"/>
                </a:lnTo>
                <a:cubicBezTo>
                  <a:pt x="698117" y="171450"/>
                  <a:pt x="742950" y="216274"/>
                  <a:pt x="742950" y="271467"/>
                </a:cubicBezTo>
                <a:lnTo>
                  <a:pt x="742950" y="351660"/>
                </a:lnTo>
                <a:cubicBezTo>
                  <a:pt x="755989" y="346128"/>
                  <a:pt x="770455" y="342909"/>
                  <a:pt x="785817" y="342909"/>
                </a:cubicBezTo>
                <a:cubicBezTo>
                  <a:pt x="826005" y="342909"/>
                  <a:pt x="859042" y="364699"/>
                  <a:pt x="880649" y="393448"/>
                </a:cubicBezTo>
                <a:cubicBezTo>
                  <a:pt x="902257" y="422206"/>
                  <a:pt x="914400" y="460062"/>
                  <a:pt x="914400" y="500067"/>
                </a:cubicBezTo>
                <a:cubicBezTo>
                  <a:pt x="914400" y="540072"/>
                  <a:pt x="902257" y="577754"/>
                  <a:pt x="880649" y="606686"/>
                </a:cubicBezTo>
                <a:cubicBezTo>
                  <a:pt x="859042" y="635618"/>
                  <a:pt x="825996" y="657225"/>
                  <a:pt x="785817" y="657225"/>
                </a:cubicBezTo>
                <a:cubicBezTo>
                  <a:pt x="770455" y="657225"/>
                  <a:pt x="755989" y="654006"/>
                  <a:pt x="742959" y="648474"/>
                </a:cubicBezTo>
                <a:lnTo>
                  <a:pt x="742959" y="814392"/>
                </a:lnTo>
                <a:cubicBezTo>
                  <a:pt x="742959" y="869576"/>
                  <a:pt x="698135" y="914409"/>
                  <a:pt x="642951" y="914409"/>
                </a:cubicBezTo>
                <a:lnTo>
                  <a:pt x="503469" y="914409"/>
                </a:lnTo>
                <a:cubicBezTo>
                  <a:pt x="470075" y="914409"/>
                  <a:pt x="442926" y="887261"/>
                  <a:pt x="442926" y="853867"/>
                </a:cubicBezTo>
                <a:cubicBezTo>
                  <a:pt x="442926" y="835826"/>
                  <a:pt x="450964" y="820829"/>
                  <a:pt x="460611" y="810643"/>
                </a:cubicBezTo>
                <a:cubicBezTo>
                  <a:pt x="468109" y="802962"/>
                  <a:pt x="471501" y="794211"/>
                  <a:pt x="471501" y="785817"/>
                </a:cubicBezTo>
                <a:cubicBezTo>
                  <a:pt x="471501" y="768133"/>
                  <a:pt x="452390" y="742959"/>
                  <a:pt x="414351" y="742959"/>
                </a:cubicBezTo>
                <a:cubicBezTo>
                  <a:pt x="376312" y="742959"/>
                  <a:pt x="357201" y="768142"/>
                  <a:pt x="357201" y="785826"/>
                </a:cubicBezTo>
                <a:cubicBezTo>
                  <a:pt x="357201" y="794220"/>
                  <a:pt x="360594" y="802788"/>
                  <a:pt x="368092" y="810652"/>
                </a:cubicBezTo>
                <a:cubicBezTo>
                  <a:pt x="377912" y="820829"/>
                  <a:pt x="385776" y="835835"/>
                  <a:pt x="385776" y="853876"/>
                </a:cubicBezTo>
                <a:cubicBezTo>
                  <a:pt x="385776" y="887270"/>
                  <a:pt x="358628" y="914418"/>
                  <a:pt x="325234" y="914418"/>
                </a:cubicBezTo>
                <a:lnTo>
                  <a:pt x="100026" y="914418"/>
                </a:lnTo>
                <a:cubicBezTo>
                  <a:pt x="44842" y="914418"/>
                  <a:pt x="18" y="869594"/>
                  <a:pt x="18" y="814410"/>
                </a:cubicBezTo>
                <a:lnTo>
                  <a:pt x="18" y="589203"/>
                </a:lnTo>
                <a:cubicBezTo>
                  <a:pt x="18" y="555809"/>
                  <a:pt x="27167" y="528660"/>
                  <a:pt x="60561" y="528660"/>
                </a:cubicBezTo>
                <a:cubicBezTo>
                  <a:pt x="78602" y="528660"/>
                  <a:pt x="93598" y="536698"/>
                  <a:pt x="103784" y="546345"/>
                </a:cubicBezTo>
                <a:cubicBezTo>
                  <a:pt x="111465" y="553843"/>
                  <a:pt x="120216" y="557235"/>
                  <a:pt x="128610" y="557235"/>
                </a:cubicBezTo>
                <a:cubicBezTo>
                  <a:pt x="146295" y="557235"/>
                  <a:pt x="171477" y="538124"/>
                  <a:pt x="171477" y="500085"/>
                </a:cubicBezTo>
                <a:cubicBezTo>
                  <a:pt x="171477" y="462046"/>
                  <a:pt x="146295" y="442935"/>
                  <a:pt x="128620" y="442935"/>
                </a:cubicBezTo>
                <a:cubicBezTo>
                  <a:pt x="120225" y="442935"/>
                  <a:pt x="111657" y="446328"/>
                  <a:pt x="103794" y="453826"/>
                </a:cubicBezTo>
                <a:cubicBezTo>
                  <a:pt x="93616" y="463473"/>
                  <a:pt x="78611" y="471510"/>
                  <a:pt x="60570" y="471510"/>
                </a:cubicBezTo>
                <a:cubicBezTo>
                  <a:pt x="27176" y="471510"/>
                  <a:pt x="27" y="444362"/>
                  <a:pt x="27" y="410968"/>
                </a:cubicBezTo>
                <a:lnTo>
                  <a:pt x="27" y="271485"/>
                </a:lnTo>
                <a:cubicBezTo>
                  <a:pt x="27" y="216301"/>
                  <a:pt x="44851" y="171477"/>
                  <a:pt x="100045" y="171477"/>
                </a:cubicBezTo>
                <a:lnTo>
                  <a:pt x="265962" y="171477"/>
                </a:lnTo>
                <a:cubicBezTo>
                  <a:pt x="260430" y="158438"/>
                  <a:pt x="257212" y="143972"/>
                  <a:pt x="257212" y="128620"/>
                </a:cubicBezTo>
                <a:cubicBezTo>
                  <a:pt x="257212" y="88432"/>
                  <a:pt x="279002" y="55394"/>
                  <a:pt x="307750" y="33787"/>
                </a:cubicBezTo>
                <a:lnTo>
                  <a:pt x="307714" y="33751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515358" y="3294639"/>
            <a:ext cx="230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Capability gaps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515358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identify missing skills, systems, processes, and capacity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40180" y="1833119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600075" y="314325"/>
                </a:moveTo>
                <a:lnTo>
                  <a:pt x="600075" y="800100"/>
                </a:lnTo>
                <a:cubicBezTo>
                  <a:pt x="600075" y="815819"/>
                  <a:pt x="587216" y="828675"/>
                  <a:pt x="571498" y="828675"/>
                </a:cubicBezTo>
                <a:lnTo>
                  <a:pt x="114295" y="828675"/>
                </a:lnTo>
                <a:cubicBezTo>
                  <a:pt x="98577" y="828675"/>
                  <a:pt x="85718" y="815819"/>
                  <a:pt x="85718" y="800100"/>
                </a:cubicBezTo>
                <a:lnTo>
                  <a:pt x="85718" y="314325"/>
                </a:lnTo>
                <a:lnTo>
                  <a:pt x="600075" y="314325"/>
                </a:lnTo>
                <a:moveTo>
                  <a:pt x="600075" y="228600"/>
                </a:moveTo>
                <a:lnTo>
                  <a:pt x="85725" y="228600"/>
                </a:lnTo>
                <a:lnTo>
                  <a:pt x="85725" y="114300"/>
                </a:lnTo>
                <a:cubicBezTo>
                  <a:pt x="85725" y="98581"/>
                  <a:pt x="98584" y="85725"/>
                  <a:pt x="114302" y="85725"/>
                </a:cubicBezTo>
                <a:lnTo>
                  <a:pt x="571505" y="85725"/>
                </a:lnTo>
                <a:cubicBezTo>
                  <a:pt x="587223" y="85725"/>
                  <a:pt x="600082" y="98581"/>
                  <a:pt x="600082" y="114300"/>
                </a:cubicBezTo>
                <a:lnTo>
                  <a:pt x="600075" y="228600"/>
                </a:lnTo>
                <a:moveTo>
                  <a:pt x="685800" y="228600"/>
                </a:moveTo>
                <a:lnTo>
                  <a:pt x="685800" y="114300"/>
                </a:lnTo>
                <a:cubicBezTo>
                  <a:pt x="685800" y="51252"/>
                  <a:pt x="634543" y="0"/>
                  <a:pt x="571498" y="0"/>
                </a:cubicBezTo>
                <a:lnTo>
                  <a:pt x="114295" y="0"/>
                </a:lnTo>
                <a:cubicBezTo>
                  <a:pt x="51250" y="0"/>
                  <a:pt x="-7" y="51252"/>
                  <a:pt x="-7" y="114300"/>
                </a:cubicBezTo>
                <a:lnTo>
                  <a:pt x="-7" y="228600"/>
                </a:lnTo>
                <a:lnTo>
                  <a:pt x="-7" y="271467"/>
                </a:lnTo>
                <a:lnTo>
                  <a:pt x="-7" y="314334"/>
                </a:lnTo>
                <a:lnTo>
                  <a:pt x="-7" y="800109"/>
                </a:lnTo>
                <a:cubicBezTo>
                  <a:pt x="-7" y="863157"/>
                  <a:pt x="51250" y="914409"/>
                  <a:pt x="114295" y="914409"/>
                </a:cubicBezTo>
                <a:lnTo>
                  <a:pt x="571498" y="914409"/>
                </a:lnTo>
                <a:cubicBezTo>
                  <a:pt x="634543" y="914409"/>
                  <a:pt x="685800" y="863157"/>
                  <a:pt x="685800" y="800109"/>
                </a:cubicBezTo>
                <a:lnTo>
                  <a:pt x="685800" y="314334"/>
                </a:lnTo>
                <a:lnTo>
                  <a:pt x="685800" y="271476"/>
                </a:lnTo>
                <a:lnTo>
                  <a:pt x="685800" y="228600"/>
                </a:lnTo>
                <a:moveTo>
                  <a:pt x="142873" y="414342"/>
                </a:moveTo>
                <a:cubicBezTo>
                  <a:pt x="142873" y="438016"/>
                  <a:pt x="162061" y="457209"/>
                  <a:pt x="185735" y="457209"/>
                </a:cubicBezTo>
                <a:cubicBezTo>
                  <a:pt x="209409" y="457209"/>
                  <a:pt x="228598" y="438016"/>
                  <a:pt x="228598" y="414351"/>
                </a:cubicBezTo>
                <a:cubicBezTo>
                  <a:pt x="228598" y="390677"/>
                  <a:pt x="209409" y="371493"/>
                  <a:pt x="185735" y="371493"/>
                </a:cubicBezTo>
                <a:cubicBezTo>
                  <a:pt x="162061" y="371493"/>
                  <a:pt x="142873" y="390687"/>
                  <a:pt x="142873" y="414360"/>
                </a:cubicBezTo>
                <a:lnTo>
                  <a:pt x="142873" y="414342"/>
                </a:lnTo>
                <a:moveTo>
                  <a:pt x="185735" y="528642"/>
                </a:moveTo>
                <a:cubicBezTo>
                  <a:pt x="162061" y="528642"/>
                  <a:pt x="142873" y="547835"/>
                  <a:pt x="142873" y="571509"/>
                </a:cubicBezTo>
                <a:cubicBezTo>
                  <a:pt x="142873" y="595183"/>
                  <a:pt x="162061" y="614376"/>
                  <a:pt x="185735" y="614376"/>
                </a:cubicBezTo>
                <a:cubicBezTo>
                  <a:pt x="209409" y="614376"/>
                  <a:pt x="228598" y="595183"/>
                  <a:pt x="228598" y="571518"/>
                </a:cubicBezTo>
                <a:cubicBezTo>
                  <a:pt x="228598" y="547844"/>
                  <a:pt x="209409" y="528660"/>
                  <a:pt x="185735" y="528660"/>
                </a:cubicBezTo>
                <a:lnTo>
                  <a:pt x="185735" y="528642"/>
                </a:lnTo>
                <a:moveTo>
                  <a:pt x="142873" y="728667"/>
                </a:moveTo>
                <a:cubicBezTo>
                  <a:pt x="142873" y="752423"/>
                  <a:pt x="161979" y="771534"/>
                  <a:pt x="185735" y="771534"/>
                </a:cubicBezTo>
                <a:lnTo>
                  <a:pt x="342900" y="771534"/>
                </a:lnTo>
                <a:cubicBezTo>
                  <a:pt x="366656" y="771534"/>
                  <a:pt x="385763" y="752423"/>
                  <a:pt x="385763" y="728676"/>
                </a:cubicBezTo>
                <a:cubicBezTo>
                  <a:pt x="385763" y="704920"/>
                  <a:pt x="366656" y="685818"/>
                  <a:pt x="342900" y="685818"/>
                </a:cubicBezTo>
                <a:lnTo>
                  <a:pt x="185735" y="685818"/>
                </a:lnTo>
                <a:cubicBezTo>
                  <a:pt x="161979" y="685818"/>
                  <a:pt x="142873" y="704929"/>
                  <a:pt x="142873" y="728685"/>
                </a:cubicBezTo>
                <a:lnTo>
                  <a:pt x="142873" y="728667"/>
                </a:lnTo>
                <a:moveTo>
                  <a:pt x="342900" y="371475"/>
                </a:moveTo>
                <a:cubicBezTo>
                  <a:pt x="319226" y="371475"/>
                  <a:pt x="300038" y="390668"/>
                  <a:pt x="300038" y="414342"/>
                </a:cubicBezTo>
                <a:cubicBezTo>
                  <a:pt x="300038" y="438016"/>
                  <a:pt x="319226" y="457209"/>
                  <a:pt x="342900" y="457209"/>
                </a:cubicBezTo>
                <a:cubicBezTo>
                  <a:pt x="366574" y="457209"/>
                  <a:pt x="385763" y="438016"/>
                  <a:pt x="385763" y="414351"/>
                </a:cubicBezTo>
                <a:cubicBezTo>
                  <a:pt x="385763" y="390677"/>
                  <a:pt x="366574" y="371493"/>
                  <a:pt x="342900" y="371493"/>
                </a:cubicBezTo>
                <a:lnTo>
                  <a:pt x="342900" y="371475"/>
                </a:lnTo>
                <a:moveTo>
                  <a:pt x="300038" y="571500"/>
                </a:moveTo>
                <a:cubicBezTo>
                  <a:pt x="300038" y="595174"/>
                  <a:pt x="319226" y="614367"/>
                  <a:pt x="342900" y="614367"/>
                </a:cubicBezTo>
                <a:cubicBezTo>
                  <a:pt x="366574" y="614367"/>
                  <a:pt x="385763" y="595174"/>
                  <a:pt x="385763" y="571509"/>
                </a:cubicBezTo>
                <a:cubicBezTo>
                  <a:pt x="385763" y="547835"/>
                  <a:pt x="366574" y="528651"/>
                  <a:pt x="342900" y="528651"/>
                </a:cubicBezTo>
                <a:cubicBezTo>
                  <a:pt x="319226" y="528651"/>
                  <a:pt x="300038" y="547844"/>
                  <a:pt x="300038" y="571518"/>
                </a:cubicBezTo>
                <a:lnTo>
                  <a:pt x="300038" y="571500"/>
                </a:lnTo>
                <a:moveTo>
                  <a:pt x="500065" y="371475"/>
                </a:moveTo>
                <a:cubicBezTo>
                  <a:pt x="476391" y="371475"/>
                  <a:pt x="457202" y="390668"/>
                  <a:pt x="457202" y="414342"/>
                </a:cubicBezTo>
                <a:cubicBezTo>
                  <a:pt x="457202" y="438016"/>
                  <a:pt x="476391" y="457209"/>
                  <a:pt x="500065" y="457209"/>
                </a:cubicBezTo>
                <a:cubicBezTo>
                  <a:pt x="523739" y="457209"/>
                  <a:pt x="542927" y="438016"/>
                  <a:pt x="542927" y="414351"/>
                </a:cubicBezTo>
                <a:cubicBezTo>
                  <a:pt x="542927" y="390677"/>
                  <a:pt x="523739" y="371493"/>
                  <a:pt x="500065" y="371493"/>
                </a:cubicBezTo>
                <a:lnTo>
                  <a:pt x="500065" y="371475"/>
                </a:lnTo>
                <a:moveTo>
                  <a:pt x="457202" y="571500"/>
                </a:moveTo>
                <a:cubicBezTo>
                  <a:pt x="457202" y="595174"/>
                  <a:pt x="476391" y="614367"/>
                  <a:pt x="500065" y="614367"/>
                </a:cubicBezTo>
                <a:cubicBezTo>
                  <a:pt x="523739" y="614367"/>
                  <a:pt x="542927" y="595174"/>
                  <a:pt x="542927" y="571509"/>
                </a:cubicBezTo>
                <a:cubicBezTo>
                  <a:pt x="542927" y="547835"/>
                  <a:pt x="523739" y="528651"/>
                  <a:pt x="500065" y="528651"/>
                </a:cubicBezTo>
                <a:cubicBezTo>
                  <a:pt x="476391" y="528651"/>
                  <a:pt x="457202" y="547844"/>
                  <a:pt x="457202" y="571518"/>
                </a:cubicBezTo>
                <a:lnTo>
                  <a:pt x="457202" y="571500"/>
                </a:lnTo>
                <a:moveTo>
                  <a:pt x="500065" y="685800"/>
                </a:moveTo>
                <a:cubicBezTo>
                  <a:pt x="476391" y="685800"/>
                  <a:pt x="457202" y="704993"/>
                  <a:pt x="457202" y="728667"/>
                </a:cubicBezTo>
                <a:cubicBezTo>
                  <a:pt x="457202" y="752341"/>
                  <a:pt x="476391" y="771534"/>
                  <a:pt x="500065" y="771534"/>
                </a:cubicBezTo>
                <a:cubicBezTo>
                  <a:pt x="523739" y="771534"/>
                  <a:pt x="542927" y="752341"/>
                  <a:pt x="542927" y="728676"/>
                </a:cubicBezTo>
                <a:cubicBezTo>
                  <a:pt x="542927" y="705002"/>
                  <a:pt x="523739" y="685818"/>
                  <a:pt x="500065" y="685818"/>
                </a:cubicBezTo>
                <a:lnTo>
                  <a:pt x="500065" y="685800"/>
                </a:lnTo>
              </a:path>
            </a:pathLst>
          </a:custGeom>
          <a:solidFill>
            <a:srgbClr val="1570E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40080" y="3294639"/>
            <a:ext cx="230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Budget distribution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080" y="3813052"/>
            <a:ext cx="2301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align spend to pillars and initiatives (show % by category)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64617"/>
            <a:ext cx="10881360" cy="10672"/>
          </a:xfrm>
          <a:custGeom>
            <a:avLst/>
            <a:gdLst/>
            <a:ahLst/>
            <a:cxnLst/>
            <a:rect l="l" t="t" r="r" b="b"/>
            <a:pathLst>
              <a:path w="10881360" h="10672">
                <a:moveTo>
                  <a:pt x="0" y="0"/>
                </a:moveTo>
                <a:lnTo>
                  <a:pt x="10881360" y="0"/>
                </a:lnTo>
              </a:path>
            </a:pathLst>
          </a:custGeom>
          <a:noFill/>
          <a:ln w="25400">
            <a:solidFill>
              <a:srgbClr val="EAECF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49390" y="6318000"/>
            <a:ext cx="118535" cy="540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/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79" y="1"/>
            <a:ext cx="10945921" cy="103479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Multi-Year Strategic Roadmap (Phase 1 → Phase 3)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7765" y="6309360"/>
            <a:ext cx="788754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Corporate Strategy Framework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30891" y="6308725"/>
            <a:ext cx="297273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009743" y="6137907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600856" y="2199023"/>
            <a:ext cx="6990288" cy="9525"/>
          </a:xfrm>
          <a:custGeom>
            <a:avLst/>
            <a:gdLst/>
            <a:ahLst/>
            <a:cxnLst/>
            <a:rect l="l" t="t" r="r" b="b"/>
            <a:pathLst>
              <a:path w="6990288" h="9525">
                <a:moveTo>
                  <a:pt x="0" y="4763"/>
                </a:moveTo>
                <a:lnTo>
                  <a:pt x="6990288" y="4763"/>
                </a:lnTo>
              </a:path>
            </a:pathLst>
          </a:custGeom>
          <a:noFill/>
          <a:ln w="28575">
            <a:solidFill>
              <a:srgbClr val="D0E2FC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529096" y="2624961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C53B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744820" y="2629521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C53B7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091238" y="2644143"/>
            <a:ext cx="9525" cy="267604"/>
          </a:xfrm>
          <a:custGeom>
            <a:avLst/>
            <a:gdLst/>
            <a:ahLst/>
            <a:cxnLst/>
            <a:rect l="l" t="t" r="r" b="b"/>
            <a:pathLst>
              <a:path w="9525" h="267604">
                <a:moveTo>
                  <a:pt x="4763" y="267604"/>
                </a:moveTo>
                <a:lnTo>
                  <a:pt x="4763" y="0"/>
                </a:lnTo>
              </a:path>
            </a:pathLst>
          </a:custGeom>
          <a:noFill/>
          <a:ln w="28575">
            <a:solidFill>
              <a:srgbClr val="08387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383822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1570EF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168098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1570EF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730240" y="188374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</a:path>
            </a:pathLst>
          </a:custGeom>
          <a:solidFill>
            <a:srgbClr val="08387A"/>
          </a:solidFill>
          <a:ln w="38100">
            <a:solidFill>
              <a:srgbClr val="FFFFFF"/>
            </a:solidFill>
          </a:ln>
          <a:effectLst>
            <a:outerShdw sx="100000" sy="100000" kx="0" ky="0" algn="bl" rotWithShape="0" blurRad="104775" dist="13" dir="270000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675966" y="2749892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1570EF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60242" y="2745332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1570EF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022384" y="2764514"/>
            <a:ext cx="147233" cy="147233"/>
          </a:xfrm>
          <a:custGeom>
            <a:avLst/>
            <a:gdLst/>
            <a:ahLst/>
            <a:cxnLst/>
            <a:rect l="l" t="t" r="r" b="b"/>
            <a:pathLst>
              <a:path w="147233" h="147233">
                <a:moveTo>
                  <a:pt x="0" y="73617"/>
                </a:moveTo>
                <a:cubicBezTo>
                  <a:pt x="0" y="32960"/>
                  <a:pt x="32960" y="0"/>
                  <a:pt x="73617" y="0"/>
                </a:cubicBezTo>
                <a:cubicBezTo>
                  <a:pt x="114273" y="0"/>
                  <a:pt x="147233" y="32960"/>
                  <a:pt x="147233" y="73617"/>
                </a:cubicBezTo>
                <a:cubicBezTo>
                  <a:pt x="147233" y="114273"/>
                  <a:pt x="114274" y="147233"/>
                  <a:pt x="73617" y="147233"/>
                </a:cubicBezTo>
                <a:cubicBezTo>
                  <a:pt x="32960" y="147233"/>
                  <a:pt x="0" y="114274"/>
                  <a:pt x="0" y="73617"/>
                </a:cubicBezTo>
              </a:path>
            </a:pathLst>
          </a:custGeom>
          <a:solidFill>
            <a:srgbClr val="08387A"/>
          </a:solidFill>
          <a:ln w="28575">
            <a:solidFill>
              <a:srgbClr val="FFFFFF"/>
            </a:solidFill>
          </a:ln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396752" y="2112345"/>
            <a:ext cx="274213" cy="274320"/>
          </a:xfrm>
          <a:custGeom>
            <a:avLst/>
            <a:gdLst/>
            <a:ahLst/>
            <a:cxnLst/>
            <a:rect l="l" t="t" r="r" b="b"/>
            <a:pathLst>
              <a:path w="274213" h="274320">
                <a:moveTo>
                  <a:pt x="197255" y="141930"/>
                </a:moveTo>
                <a:cubicBezTo>
                  <a:pt x="173420" y="158052"/>
                  <a:pt x="127997" y="178462"/>
                  <a:pt x="103145" y="189067"/>
                </a:cubicBezTo>
                <a:lnTo>
                  <a:pt x="84397" y="170320"/>
                </a:lnTo>
                <a:cubicBezTo>
                  <a:pt x="95325" y="145628"/>
                  <a:pt x="116107" y="100686"/>
                  <a:pt x="132228" y="76906"/>
                </a:cubicBezTo>
                <a:cubicBezTo>
                  <a:pt x="165545" y="27841"/>
                  <a:pt x="213376" y="22379"/>
                  <a:pt x="247282" y="26930"/>
                </a:cubicBezTo>
                <a:cubicBezTo>
                  <a:pt x="251834" y="60836"/>
                  <a:pt x="246372" y="108669"/>
                  <a:pt x="197307" y="141931"/>
                </a:cubicBezTo>
                <a:lnTo>
                  <a:pt x="197255" y="141930"/>
                </a:lnTo>
                <a:moveTo>
                  <a:pt x="63453" y="154250"/>
                </a:moveTo>
                <a:cubicBezTo>
                  <a:pt x="61525" y="158535"/>
                  <a:pt x="59811" y="162392"/>
                  <a:pt x="58418" y="165607"/>
                </a:cubicBezTo>
                <a:cubicBezTo>
                  <a:pt x="55632" y="171982"/>
                  <a:pt x="57080" y="179372"/>
                  <a:pt x="62008" y="184302"/>
                </a:cubicBezTo>
                <a:lnTo>
                  <a:pt x="89166" y="211460"/>
                </a:lnTo>
                <a:cubicBezTo>
                  <a:pt x="94041" y="216334"/>
                  <a:pt x="101324" y="217835"/>
                  <a:pt x="107645" y="215155"/>
                </a:cubicBezTo>
                <a:cubicBezTo>
                  <a:pt x="111128" y="213709"/>
                  <a:pt x="115304" y="211940"/>
                  <a:pt x="119965" y="209904"/>
                </a:cubicBezTo>
                <a:lnTo>
                  <a:pt x="119965" y="261432"/>
                </a:lnTo>
                <a:cubicBezTo>
                  <a:pt x="119965" y="266038"/>
                  <a:pt x="122431" y="270323"/>
                  <a:pt x="126448" y="272628"/>
                </a:cubicBezTo>
                <a:cubicBezTo>
                  <a:pt x="130465" y="274932"/>
                  <a:pt x="135393" y="274877"/>
                  <a:pt x="139358" y="272521"/>
                </a:cubicBezTo>
                <a:lnTo>
                  <a:pt x="186761" y="244400"/>
                </a:lnTo>
                <a:cubicBezTo>
                  <a:pt x="198492" y="237438"/>
                  <a:pt x="205668" y="224849"/>
                  <a:pt x="205668" y="211243"/>
                </a:cubicBezTo>
                <a:lnTo>
                  <a:pt x="205668" y="167267"/>
                </a:lnTo>
                <a:cubicBezTo>
                  <a:pt x="207809" y="165928"/>
                  <a:pt x="209792" y="164641"/>
                  <a:pt x="211720" y="163358"/>
                </a:cubicBezTo>
                <a:cubicBezTo>
                  <a:pt x="276426" y="119381"/>
                  <a:pt x="278567" y="54036"/>
                  <a:pt x="271388" y="15041"/>
                </a:cubicBezTo>
                <a:cubicBezTo>
                  <a:pt x="270264" y="8828"/>
                  <a:pt x="265389" y="4008"/>
                  <a:pt x="259175" y="2828"/>
                </a:cubicBezTo>
                <a:cubicBezTo>
                  <a:pt x="220182" y="-4348"/>
                  <a:pt x="154834" y="-2206"/>
                  <a:pt x="110966" y="62498"/>
                </a:cubicBezTo>
                <a:cubicBezTo>
                  <a:pt x="109680" y="64427"/>
                  <a:pt x="108341" y="66407"/>
                  <a:pt x="107055" y="68550"/>
                </a:cubicBezTo>
                <a:lnTo>
                  <a:pt x="63080" y="68550"/>
                </a:lnTo>
                <a:cubicBezTo>
                  <a:pt x="49473" y="68550"/>
                  <a:pt x="36835" y="75726"/>
                  <a:pt x="29925" y="87459"/>
                </a:cubicBezTo>
                <a:lnTo>
                  <a:pt x="1804" y="134861"/>
                </a:lnTo>
                <a:cubicBezTo>
                  <a:pt x="-551" y="138825"/>
                  <a:pt x="-606" y="143752"/>
                  <a:pt x="1697" y="147771"/>
                </a:cubicBezTo>
                <a:cubicBezTo>
                  <a:pt x="4001" y="151787"/>
                  <a:pt x="8232" y="154253"/>
                  <a:pt x="12839" y="154253"/>
                </a:cubicBezTo>
                <a:lnTo>
                  <a:pt x="63453" y="154250"/>
                </a:lnTo>
                <a:moveTo>
                  <a:pt x="218520" y="77120"/>
                </a:moveTo>
                <a:cubicBezTo>
                  <a:pt x="218520" y="65285"/>
                  <a:pt x="208928" y="55695"/>
                  <a:pt x="197096" y="55695"/>
                </a:cubicBezTo>
                <a:cubicBezTo>
                  <a:pt x="185264" y="55695"/>
                  <a:pt x="175672" y="65288"/>
                  <a:pt x="175672" y="77120"/>
                </a:cubicBezTo>
                <a:cubicBezTo>
                  <a:pt x="175672" y="88954"/>
                  <a:pt x="185264" y="98544"/>
                  <a:pt x="197096" y="98544"/>
                </a:cubicBezTo>
                <a:cubicBezTo>
                  <a:pt x="208928" y="98544"/>
                  <a:pt x="218520" y="88951"/>
                  <a:pt x="218520" y="7712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964656" y="2112345"/>
            <a:ext cx="262688" cy="274320"/>
          </a:xfrm>
          <a:custGeom>
            <a:avLst/>
            <a:gdLst/>
            <a:ahLst/>
            <a:cxnLst/>
            <a:rect l="l" t="t" r="r" b="b"/>
            <a:pathLst>
              <a:path w="262688" h="274320">
                <a:moveTo>
                  <a:pt x="131347" y="0"/>
                </a:moveTo>
                <a:cubicBezTo>
                  <a:pt x="140454" y="0"/>
                  <a:pt x="149349" y="911"/>
                  <a:pt x="158028" y="2573"/>
                </a:cubicBezTo>
                <a:cubicBezTo>
                  <a:pt x="162260" y="3377"/>
                  <a:pt x="169707" y="5840"/>
                  <a:pt x="173779" y="13343"/>
                </a:cubicBezTo>
                <a:cubicBezTo>
                  <a:pt x="174850" y="15326"/>
                  <a:pt x="175707" y="17414"/>
                  <a:pt x="176243" y="19666"/>
                </a:cubicBezTo>
                <a:lnTo>
                  <a:pt x="181226" y="40295"/>
                </a:lnTo>
                <a:cubicBezTo>
                  <a:pt x="181977" y="43403"/>
                  <a:pt x="187226" y="46456"/>
                  <a:pt x="190281" y="45545"/>
                </a:cubicBezTo>
                <a:lnTo>
                  <a:pt x="210642" y="39543"/>
                </a:lnTo>
                <a:cubicBezTo>
                  <a:pt x="212785" y="38901"/>
                  <a:pt x="214981" y="38578"/>
                  <a:pt x="217177" y="38525"/>
                </a:cubicBezTo>
                <a:cubicBezTo>
                  <a:pt x="225804" y="38257"/>
                  <a:pt x="231643" y="43562"/>
                  <a:pt x="234483" y="46777"/>
                </a:cubicBezTo>
                <a:cubicBezTo>
                  <a:pt x="246325" y="60224"/>
                  <a:pt x="255432" y="76030"/>
                  <a:pt x="261220" y="93014"/>
                </a:cubicBezTo>
                <a:cubicBezTo>
                  <a:pt x="262612" y="97085"/>
                  <a:pt x="264219" y="104694"/>
                  <a:pt x="259772" y="111980"/>
                </a:cubicBezTo>
                <a:cubicBezTo>
                  <a:pt x="258593" y="113909"/>
                  <a:pt x="257148" y="115730"/>
                  <a:pt x="255485" y="117338"/>
                </a:cubicBezTo>
                <a:lnTo>
                  <a:pt x="240107" y="131964"/>
                </a:lnTo>
                <a:cubicBezTo>
                  <a:pt x="237856" y="134107"/>
                  <a:pt x="237856" y="140268"/>
                  <a:pt x="240107" y="142413"/>
                </a:cubicBezTo>
                <a:lnTo>
                  <a:pt x="255485" y="157040"/>
                </a:lnTo>
                <a:cubicBezTo>
                  <a:pt x="257145" y="158647"/>
                  <a:pt x="258593" y="160469"/>
                  <a:pt x="259772" y="162397"/>
                </a:cubicBezTo>
                <a:cubicBezTo>
                  <a:pt x="264164" y="169683"/>
                  <a:pt x="262559" y="177293"/>
                  <a:pt x="261220" y="181364"/>
                </a:cubicBezTo>
                <a:cubicBezTo>
                  <a:pt x="255432" y="198347"/>
                  <a:pt x="246325" y="214101"/>
                  <a:pt x="234483" y="227600"/>
                </a:cubicBezTo>
                <a:cubicBezTo>
                  <a:pt x="231643" y="230816"/>
                  <a:pt x="225749" y="236118"/>
                  <a:pt x="217177" y="235852"/>
                </a:cubicBezTo>
                <a:cubicBezTo>
                  <a:pt x="214981" y="235797"/>
                  <a:pt x="212785" y="235424"/>
                  <a:pt x="210642" y="234834"/>
                </a:cubicBezTo>
                <a:lnTo>
                  <a:pt x="190281" y="228780"/>
                </a:lnTo>
                <a:cubicBezTo>
                  <a:pt x="187226" y="227869"/>
                  <a:pt x="181977" y="230922"/>
                  <a:pt x="181226" y="234030"/>
                </a:cubicBezTo>
                <a:lnTo>
                  <a:pt x="176243" y="254659"/>
                </a:lnTo>
                <a:cubicBezTo>
                  <a:pt x="175707" y="256909"/>
                  <a:pt x="174850" y="259054"/>
                  <a:pt x="173779" y="260982"/>
                </a:cubicBezTo>
                <a:cubicBezTo>
                  <a:pt x="169652" y="268482"/>
                  <a:pt x="162205" y="270893"/>
                  <a:pt x="158028" y="271752"/>
                </a:cubicBezTo>
                <a:cubicBezTo>
                  <a:pt x="149349" y="273412"/>
                  <a:pt x="140454" y="274323"/>
                  <a:pt x="131347" y="274323"/>
                </a:cubicBezTo>
                <a:cubicBezTo>
                  <a:pt x="122239" y="274323"/>
                  <a:pt x="113345" y="273412"/>
                  <a:pt x="104665" y="271749"/>
                </a:cubicBezTo>
                <a:cubicBezTo>
                  <a:pt x="100434" y="270946"/>
                  <a:pt x="92986" y="268482"/>
                  <a:pt x="88915" y="260980"/>
                </a:cubicBezTo>
                <a:cubicBezTo>
                  <a:pt x="87843" y="258996"/>
                  <a:pt x="86986" y="256909"/>
                  <a:pt x="86451" y="254657"/>
                </a:cubicBezTo>
                <a:lnTo>
                  <a:pt x="81467" y="234028"/>
                </a:lnTo>
                <a:cubicBezTo>
                  <a:pt x="80716" y="230920"/>
                  <a:pt x="75468" y="227866"/>
                  <a:pt x="72413" y="228777"/>
                </a:cubicBezTo>
                <a:lnTo>
                  <a:pt x="52052" y="234777"/>
                </a:lnTo>
                <a:cubicBezTo>
                  <a:pt x="49908" y="235419"/>
                  <a:pt x="47712" y="235742"/>
                  <a:pt x="45516" y="235794"/>
                </a:cubicBezTo>
                <a:cubicBezTo>
                  <a:pt x="36889" y="236063"/>
                  <a:pt x="31050" y="230758"/>
                  <a:pt x="28210" y="227543"/>
                </a:cubicBezTo>
                <a:cubicBezTo>
                  <a:pt x="16423" y="214096"/>
                  <a:pt x="7261" y="198289"/>
                  <a:pt x="1474" y="181306"/>
                </a:cubicBezTo>
                <a:cubicBezTo>
                  <a:pt x="81" y="177235"/>
                  <a:pt x="-1526" y="169626"/>
                  <a:pt x="2921" y="162340"/>
                </a:cubicBezTo>
                <a:cubicBezTo>
                  <a:pt x="4101" y="160411"/>
                  <a:pt x="5545" y="158590"/>
                  <a:pt x="7208" y="156982"/>
                </a:cubicBezTo>
                <a:lnTo>
                  <a:pt x="22586" y="142356"/>
                </a:lnTo>
                <a:cubicBezTo>
                  <a:pt x="24837" y="140213"/>
                  <a:pt x="24837" y="134052"/>
                  <a:pt x="22586" y="131907"/>
                </a:cubicBezTo>
                <a:lnTo>
                  <a:pt x="7156" y="117280"/>
                </a:lnTo>
                <a:cubicBezTo>
                  <a:pt x="5495" y="115672"/>
                  <a:pt x="4048" y="113851"/>
                  <a:pt x="2869" y="111923"/>
                </a:cubicBezTo>
                <a:cubicBezTo>
                  <a:pt x="-1524" y="104637"/>
                  <a:pt x="81" y="97027"/>
                  <a:pt x="1476" y="93008"/>
                </a:cubicBezTo>
                <a:cubicBezTo>
                  <a:pt x="7263" y="76025"/>
                  <a:pt x="16371" y="60271"/>
                  <a:pt x="28213" y="46772"/>
                </a:cubicBezTo>
                <a:cubicBezTo>
                  <a:pt x="31052" y="43556"/>
                  <a:pt x="36947" y="38254"/>
                  <a:pt x="45519" y="38520"/>
                </a:cubicBezTo>
                <a:cubicBezTo>
                  <a:pt x="47715" y="38575"/>
                  <a:pt x="49911" y="38948"/>
                  <a:pt x="52054" y="39538"/>
                </a:cubicBezTo>
                <a:lnTo>
                  <a:pt x="72415" y="45540"/>
                </a:lnTo>
                <a:cubicBezTo>
                  <a:pt x="75470" y="46451"/>
                  <a:pt x="80719" y="43397"/>
                  <a:pt x="81470" y="40289"/>
                </a:cubicBezTo>
                <a:lnTo>
                  <a:pt x="86453" y="19661"/>
                </a:lnTo>
                <a:cubicBezTo>
                  <a:pt x="86989" y="17411"/>
                  <a:pt x="87845" y="15266"/>
                  <a:pt x="88917" y="13337"/>
                </a:cubicBezTo>
                <a:cubicBezTo>
                  <a:pt x="93044" y="5838"/>
                  <a:pt x="100491" y="3426"/>
                  <a:pt x="104668" y="2568"/>
                </a:cubicBezTo>
                <a:cubicBezTo>
                  <a:pt x="113347" y="908"/>
                  <a:pt x="122242" y="-5"/>
                  <a:pt x="131349" y="-5"/>
                </a:cubicBezTo>
                <a:lnTo>
                  <a:pt x="131347" y="0"/>
                </a:lnTo>
                <a:moveTo>
                  <a:pt x="111041" y="27539"/>
                </a:moveTo>
                <a:lnTo>
                  <a:pt x="106486" y="46344"/>
                </a:lnTo>
                <a:cubicBezTo>
                  <a:pt x="102306" y="63650"/>
                  <a:pt x="82216" y="75221"/>
                  <a:pt x="65123" y="70240"/>
                </a:cubicBezTo>
                <a:lnTo>
                  <a:pt x="46638" y="64775"/>
                </a:lnTo>
                <a:cubicBezTo>
                  <a:pt x="37798" y="75117"/>
                  <a:pt x="30832" y="87119"/>
                  <a:pt x="26277" y="99976"/>
                </a:cubicBezTo>
                <a:lnTo>
                  <a:pt x="40315" y="113316"/>
                </a:lnTo>
                <a:cubicBezTo>
                  <a:pt x="53173" y="125531"/>
                  <a:pt x="53173" y="148786"/>
                  <a:pt x="40315" y="161001"/>
                </a:cubicBezTo>
                <a:lnTo>
                  <a:pt x="26277" y="174341"/>
                </a:lnTo>
                <a:cubicBezTo>
                  <a:pt x="30832" y="187201"/>
                  <a:pt x="37795" y="199200"/>
                  <a:pt x="46638" y="209542"/>
                </a:cubicBezTo>
                <a:lnTo>
                  <a:pt x="65175" y="204078"/>
                </a:lnTo>
                <a:cubicBezTo>
                  <a:pt x="82213" y="199041"/>
                  <a:pt x="102359" y="210667"/>
                  <a:pt x="106538" y="227974"/>
                </a:cubicBezTo>
                <a:lnTo>
                  <a:pt x="111093" y="246778"/>
                </a:lnTo>
                <a:cubicBezTo>
                  <a:pt x="124272" y="249189"/>
                  <a:pt x="138578" y="249189"/>
                  <a:pt x="151760" y="246778"/>
                </a:cubicBezTo>
                <a:lnTo>
                  <a:pt x="156315" y="227974"/>
                </a:lnTo>
                <a:cubicBezTo>
                  <a:pt x="160495" y="210667"/>
                  <a:pt x="180585" y="199096"/>
                  <a:pt x="197678" y="204078"/>
                </a:cubicBezTo>
                <a:lnTo>
                  <a:pt x="216216" y="209542"/>
                </a:lnTo>
                <a:cubicBezTo>
                  <a:pt x="225055" y="199200"/>
                  <a:pt x="232022" y="187199"/>
                  <a:pt x="236577" y="174341"/>
                </a:cubicBezTo>
                <a:lnTo>
                  <a:pt x="222539" y="161001"/>
                </a:lnTo>
                <a:cubicBezTo>
                  <a:pt x="209680" y="148786"/>
                  <a:pt x="209680" y="125531"/>
                  <a:pt x="222539" y="113316"/>
                </a:cubicBezTo>
                <a:lnTo>
                  <a:pt x="236577" y="99976"/>
                </a:lnTo>
                <a:cubicBezTo>
                  <a:pt x="232022" y="87119"/>
                  <a:pt x="225058" y="75114"/>
                  <a:pt x="216216" y="64775"/>
                </a:cubicBezTo>
                <a:lnTo>
                  <a:pt x="197678" y="70240"/>
                </a:lnTo>
                <a:cubicBezTo>
                  <a:pt x="180640" y="75276"/>
                  <a:pt x="160495" y="63650"/>
                  <a:pt x="156315" y="46344"/>
                </a:cubicBezTo>
                <a:lnTo>
                  <a:pt x="151760" y="27539"/>
                </a:lnTo>
                <a:cubicBezTo>
                  <a:pt x="138581" y="25128"/>
                  <a:pt x="124275" y="25128"/>
                  <a:pt x="111093" y="27539"/>
                </a:cubicBezTo>
                <a:lnTo>
                  <a:pt x="111041" y="27539"/>
                </a:lnTo>
                <a:moveTo>
                  <a:pt x="105629" y="137160"/>
                </a:moveTo>
                <a:cubicBezTo>
                  <a:pt x="105629" y="151364"/>
                  <a:pt x="117143" y="162878"/>
                  <a:pt x="131347" y="162878"/>
                </a:cubicBezTo>
                <a:cubicBezTo>
                  <a:pt x="145550" y="162878"/>
                  <a:pt x="157064" y="151364"/>
                  <a:pt x="157064" y="137160"/>
                </a:cubicBezTo>
                <a:cubicBezTo>
                  <a:pt x="157064" y="122956"/>
                  <a:pt x="145550" y="111443"/>
                  <a:pt x="131347" y="111443"/>
                </a:cubicBezTo>
                <a:cubicBezTo>
                  <a:pt x="117143" y="111443"/>
                  <a:pt x="105629" y="122956"/>
                  <a:pt x="105629" y="137160"/>
                </a:cubicBezTo>
                <a:lnTo>
                  <a:pt x="105629" y="137160"/>
                </a:lnTo>
                <a:moveTo>
                  <a:pt x="131347" y="188595"/>
                </a:moveTo>
                <a:cubicBezTo>
                  <a:pt x="102940" y="188595"/>
                  <a:pt x="79912" y="165566"/>
                  <a:pt x="79912" y="137160"/>
                </a:cubicBezTo>
                <a:cubicBezTo>
                  <a:pt x="79912" y="108754"/>
                  <a:pt x="102940" y="85725"/>
                  <a:pt x="131347" y="85725"/>
                </a:cubicBezTo>
                <a:cubicBezTo>
                  <a:pt x="159754" y="85725"/>
                  <a:pt x="182781" y="108754"/>
                  <a:pt x="182781" y="137160"/>
                </a:cubicBezTo>
                <a:cubicBezTo>
                  <a:pt x="182781" y="165566"/>
                  <a:pt x="159754" y="188595"/>
                  <a:pt x="131347" y="188595"/>
                </a:cubicBezTo>
                <a:lnTo>
                  <a:pt x="131347" y="18859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629567" y="2112345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467982" y="3196881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Phase 1: Mobilize and validate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Set baselines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Finalize priorities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52258" y="3196881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Phase 3: Sustain and transform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Institutionalize wins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Deepen differentiation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814400" y="3198670"/>
            <a:ext cx="2580980" cy="2283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Phase 2: Scale and optimize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Expand programs</a:t>
            </a:r>
            <a:endParaRPr lang="en-US" sz="1400" dirty="0"/>
          </a:p>
          <a:p>
            <a:pPr algn="ctr" marL="142875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190" dirty="0">
                <a:solidFill>
                  <a:srgbClr val="000000">
                    <a:alpha val="90000"/>
                  </a:srgbClr>
                </a:solidFill>
                <a:latin typeface="Figtree SemiBold" pitchFamily="34" charset="0"/>
                <a:ea typeface="Figtree SemiBold" pitchFamily="34" charset="-122"/>
                <a:cs typeface="Figtree SemiBold" pitchFamily="34" charset="-120"/>
              </a:rPr>
              <a:t>Strengthen operating rhythm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2026-08-03T06:58:13Z</dcterms:created>
  <dcterms:modified xsi:type="dcterms:W3CDTF">2026-08-03T06:58:13Z</dcterms:modified>
</cp:coreProperties>
</file>