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Podkova" pitchFamily="2" charset="0"/>
      <p:regular r:id="rId17"/>
      <p:bold r:id="rId19"/>
    </p:embeddedFont>
    <p:embeddedFont>
      <p:font typeface="Forum" pitchFamily="2" charset="0"/>
      <p:regular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
    <Relationship Id="rId1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ebed6005a22f98ea775a2deecf4e1d6a64578274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9108fa83ff01157cdbbfca6ce2a0baa59ae6c0eb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56842" y="1560241"/>
            <a:ext cx="6960592" cy="3085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5400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Comprehensive Research Project Overview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351082" y="5125528"/>
            <a:ext cx="691233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1A1A1A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From Problem Definition and Methodology to Data Analysis, Resource Management, and Future Directions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00654" y="0"/>
            <a:ext cx="3491345" cy="685800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700653" y="3100570"/>
            <a:ext cx="1828800" cy="902826"/>
          </a:xfrm>
          <a:prstGeom prst="rect">
            <a:avLst/>
          </a:prstGeom>
          <a:gradFill>
            <a:gsLst>
              <a:gs pos="0">
                <a:srgbClr val="FE7AB0">
                  <a:alpha val="100000"/>
                </a:srgbClr>
              </a:gs>
              <a:gs pos="100000">
                <a:srgbClr val="FE7AB0">
                  <a:alpha val="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63200" y="1412112"/>
            <a:ext cx="1828800" cy="902825"/>
          </a:xfrm>
          <a:prstGeom prst="rect">
            <a:avLst/>
          </a:prstGeom>
          <a:gradFill>
            <a:gsLst>
              <a:gs pos="0">
                <a:srgbClr val="1E7733">
                  <a:alpha val="0"/>
                </a:srgbClr>
              </a:gs>
              <a:gs pos="100000">
                <a:srgbClr val="3ACE5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363200" y="4789028"/>
            <a:ext cx="1828800" cy="902825"/>
          </a:xfrm>
          <a:custGeom>
            <a:avLst/>
            <a:gdLst/>
            <a:ahLst/>
            <a:cxnLst/>
            <a:rect l="l" t="t" r="r" b="b"/>
            <a:pathLst>
              <a:path w="1828800" h="902825">
                <a:moveTo>
                  <a:pt x="0" y="902825"/>
                </a:moveTo>
                <a:lnTo>
                  <a:pt x="0" y="0"/>
                </a:lnTo>
                <a:lnTo>
                  <a:pt x="1828800" y="0"/>
                </a:lnTo>
                <a:lnTo>
                  <a:pt x="1828800" y="902825"/>
                </a:lnTo>
                <a:lnTo>
                  <a:pt x="0" y="902825"/>
                </a:lnTo>
              </a:path>
            </a:pathLst>
          </a:custGeom>
          <a:gradFill>
            <a:gsLst>
              <a:gs pos="0">
                <a:srgbClr val="1E7733">
                  <a:alpha val="0"/>
                </a:srgbClr>
              </a:gs>
              <a:gs pos="100000">
                <a:srgbClr val="3ACE5D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56841" y="457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4A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328158" y="453433"/>
            <a:ext cx="3657600" cy="283464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328159" y="3569927"/>
            <a:ext cx="3657600" cy="283464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17900" y="1585557"/>
            <a:ext cx="3125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9"/>
              </a:spcBef>
              <a:buNone/>
            </a:pPr>
            <a:r>
              <a:rPr lang="en-US" sz="133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Project title and short subtitle (purpose statement)</a:t>
            </a:r>
            <a:endParaRPr lang="en-US" sz="1330" dirty="0"/>
          </a:p>
        </p:txBody>
      </p:sp>
      <p:sp>
        <p:nvSpPr>
          <p:cNvPr id="7" name="Text 5"/>
          <p:cNvSpPr/>
          <p:nvPr/>
        </p:nvSpPr>
        <p:spPr>
          <a:xfrm>
            <a:off x="4617900" y="2074822"/>
            <a:ext cx="31267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Project title and short subtitle (purpose statement)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602479" y="4643665"/>
            <a:ext cx="3125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9"/>
              </a:spcBef>
              <a:buNone/>
            </a:pPr>
            <a:r>
              <a:rPr lang="en-US" sz="133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Grant/project ID and funding program name</a:t>
            </a:r>
            <a:endParaRPr lang="en-US" sz="1330" dirty="0"/>
          </a:p>
        </p:txBody>
      </p:sp>
      <p:sp>
        <p:nvSpPr>
          <p:cNvPr id="9" name="Text 7"/>
          <p:cNvSpPr/>
          <p:nvPr/>
        </p:nvSpPr>
        <p:spPr>
          <a:xfrm>
            <a:off x="4602479" y="5130661"/>
            <a:ext cx="3126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Grant/project ID and funding program name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56840" y="1498295"/>
            <a:ext cx="3554760" cy="4779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3ACE5D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Project Cover: Title, PI, Funding Identifiers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8177559" y="3569927"/>
            <a:ext cx="3657600" cy="283464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1879" y="4643665"/>
            <a:ext cx="3125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9"/>
              </a:spcBef>
              <a:buNone/>
            </a:pPr>
            <a:r>
              <a:rPr lang="en-US" sz="133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Presentation date and version (e.g., progress update / final report)</a:t>
            </a:r>
            <a:endParaRPr lang="en-US" sz="1330" dirty="0"/>
          </a:p>
        </p:txBody>
      </p:sp>
      <p:sp>
        <p:nvSpPr>
          <p:cNvPr id="13" name="Text 11"/>
          <p:cNvSpPr/>
          <p:nvPr/>
        </p:nvSpPr>
        <p:spPr>
          <a:xfrm>
            <a:off x="8451879" y="5130661"/>
            <a:ext cx="3126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Presentation date and version (e.g., progress update / final report)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80454" y="3816938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59629" y="3816938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617898" y="77724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4492"/>
                </a:moveTo>
                <a:cubicBezTo>
                  <a:pt x="0" y="10918"/>
                  <a:pt x="10918" y="0"/>
                  <a:pt x="24492" y="0"/>
                </a:cubicBezTo>
                <a:lnTo>
                  <a:pt x="138792" y="0"/>
                </a:lnTo>
                <a:cubicBezTo>
                  <a:pt x="152366" y="0"/>
                  <a:pt x="163284" y="10918"/>
                  <a:pt x="163284" y="24492"/>
                </a:cubicBezTo>
                <a:cubicBezTo>
                  <a:pt x="163284" y="38066"/>
                  <a:pt x="152366" y="48984"/>
                  <a:pt x="138792" y="48984"/>
                </a:cubicBezTo>
                <a:lnTo>
                  <a:pt x="106134" y="48984"/>
                </a:lnTo>
                <a:lnTo>
                  <a:pt x="106134" y="195942"/>
                </a:lnTo>
                <a:lnTo>
                  <a:pt x="351061" y="195942"/>
                </a:lnTo>
                <a:lnTo>
                  <a:pt x="351061" y="48984"/>
                </a:lnTo>
                <a:lnTo>
                  <a:pt x="318403" y="48984"/>
                </a:lnTo>
                <a:cubicBezTo>
                  <a:pt x="304829" y="48984"/>
                  <a:pt x="293911" y="38066"/>
                  <a:pt x="293911" y="24492"/>
                </a:cubicBezTo>
                <a:cubicBezTo>
                  <a:pt x="293911" y="10918"/>
                  <a:pt x="304829" y="0"/>
                  <a:pt x="318403" y="0"/>
                </a:cubicBezTo>
                <a:lnTo>
                  <a:pt x="432703" y="0"/>
                </a:lnTo>
                <a:cubicBezTo>
                  <a:pt x="446277" y="0"/>
                  <a:pt x="457195" y="10918"/>
                  <a:pt x="457195" y="24492"/>
                </a:cubicBezTo>
                <a:cubicBezTo>
                  <a:pt x="457195" y="38066"/>
                  <a:pt x="446277" y="48984"/>
                  <a:pt x="432703" y="48984"/>
                </a:cubicBezTo>
                <a:lnTo>
                  <a:pt x="400045" y="48984"/>
                </a:lnTo>
                <a:lnTo>
                  <a:pt x="400045" y="220434"/>
                </a:lnTo>
                <a:lnTo>
                  <a:pt x="400045" y="408211"/>
                </a:lnTo>
                <a:lnTo>
                  <a:pt x="432703" y="408211"/>
                </a:lnTo>
                <a:cubicBezTo>
                  <a:pt x="446277" y="408211"/>
                  <a:pt x="457195" y="419129"/>
                  <a:pt x="457195" y="432703"/>
                </a:cubicBezTo>
                <a:cubicBezTo>
                  <a:pt x="457195" y="446277"/>
                  <a:pt x="446277" y="457195"/>
                  <a:pt x="432703" y="457195"/>
                </a:cubicBezTo>
                <a:lnTo>
                  <a:pt x="318403" y="457195"/>
                </a:lnTo>
                <a:cubicBezTo>
                  <a:pt x="304829" y="457195"/>
                  <a:pt x="293911" y="446277"/>
                  <a:pt x="293911" y="432703"/>
                </a:cubicBezTo>
                <a:cubicBezTo>
                  <a:pt x="293911" y="419129"/>
                  <a:pt x="304829" y="408211"/>
                  <a:pt x="318403" y="408211"/>
                </a:cubicBezTo>
                <a:lnTo>
                  <a:pt x="351061" y="408211"/>
                </a:lnTo>
                <a:lnTo>
                  <a:pt x="351061" y="244927"/>
                </a:lnTo>
                <a:lnTo>
                  <a:pt x="106134" y="244927"/>
                </a:lnTo>
                <a:lnTo>
                  <a:pt x="106134" y="408211"/>
                </a:lnTo>
                <a:lnTo>
                  <a:pt x="138792" y="408211"/>
                </a:lnTo>
                <a:cubicBezTo>
                  <a:pt x="152366" y="408211"/>
                  <a:pt x="163284" y="419129"/>
                  <a:pt x="163284" y="432703"/>
                </a:cubicBezTo>
                <a:cubicBezTo>
                  <a:pt x="163284" y="446277"/>
                  <a:pt x="152366" y="457195"/>
                  <a:pt x="138792" y="457195"/>
                </a:cubicBezTo>
                <a:lnTo>
                  <a:pt x="24492" y="457195"/>
                </a:lnTo>
                <a:cubicBezTo>
                  <a:pt x="10918" y="457195"/>
                  <a:pt x="0" y="446277"/>
                  <a:pt x="0" y="432703"/>
                </a:cubicBezTo>
                <a:cubicBezTo>
                  <a:pt x="0" y="419129"/>
                  <a:pt x="10918" y="408211"/>
                  <a:pt x="24492" y="408211"/>
                </a:cubicBezTo>
                <a:lnTo>
                  <a:pt x="57150" y="408211"/>
                </a:lnTo>
                <a:lnTo>
                  <a:pt x="57150" y="220434"/>
                </a:lnTo>
                <a:lnTo>
                  <a:pt x="57150" y="48984"/>
                </a:lnTo>
                <a:lnTo>
                  <a:pt x="24492" y="48984"/>
                </a:lnTo>
                <a:cubicBezTo>
                  <a:pt x="10918" y="48984"/>
                  <a:pt x="0" y="38066"/>
                  <a:pt x="0" y="24492"/>
                </a:cubicBezTo>
                <a:lnTo>
                  <a:pt x="0" y="24492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177559" y="453432"/>
            <a:ext cx="3657600" cy="283464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451879" y="1585557"/>
            <a:ext cx="31258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739"/>
              </a:spcBef>
              <a:buNone/>
            </a:pPr>
            <a:r>
              <a:rPr lang="en-US" sz="133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Lead researcher/PI, co-investigators, and host institution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8451879" y="2074822"/>
            <a:ext cx="31267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Lead researcher/PI, co-investigators, and host institution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51879" y="802640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203198" y="0"/>
                </a:moveTo>
                <a:cubicBezTo>
                  <a:pt x="189148" y="0"/>
                  <a:pt x="177796" y="11351"/>
                  <a:pt x="177796" y="25400"/>
                </a:cubicBezTo>
                <a:lnTo>
                  <a:pt x="177796" y="76200"/>
                </a:lnTo>
                <a:cubicBezTo>
                  <a:pt x="177796" y="90249"/>
                  <a:pt x="189148" y="101600"/>
                  <a:pt x="203198" y="101600"/>
                </a:cubicBezTo>
                <a:lnTo>
                  <a:pt x="253997" y="101600"/>
                </a:lnTo>
                <a:cubicBezTo>
                  <a:pt x="268047" y="101600"/>
                  <a:pt x="279399" y="90249"/>
                  <a:pt x="279399" y="76200"/>
                </a:cubicBezTo>
                <a:lnTo>
                  <a:pt x="279399" y="25400"/>
                </a:lnTo>
                <a:cubicBezTo>
                  <a:pt x="279399" y="11351"/>
                  <a:pt x="268047" y="0"/>
                  <a:pt x="253997" y="0"/>
                </a:cubicBezTo>
                <a:lnTo>
                  <a:pt x="203198" y="0"/>
                </a:lnTo>
                <a:moveTo>
                  <a:pt x="152398" y="50800"/>
                </a:moveTo>
                <a:lnTo>
                  <a:pt x="50799" y="50800"/>
                </a:lnTo>
                <a:cubicBezTo>
                  <a:pt x="22782" y="50800"/>
                  <a:pt x="0" y="73579"/>
                  <a:pt x="0" y="101600"/>
                </a:cubicBezTo>
                <a:lnTo>
                  <a:pt x="0" y="355600"/>
                </a:lnTo>
                <a:cubicBezTo>
                  <a:pt x="0" y="383621"/>
                  <a:pt x="22782" y="406400"/>
                  <a:pt x="50799" y="406400"/>
                </a:cubicBezTo>
                <a:lnTo>
                  <a:pt x="406401" y="406400"/>
                </a:lnTo>
                <a:cubicBezTo>
                  <a:pt x="434418" y="406400"/>
                  <a:pt x="457200" y="383621"/>
                  <a:pt x="457200" y="355600"/>
                </a:cubicBezTo>
                <a:lnTo>
                  <a:pt x="457200" y="101600"/>
                </a:lnTo>
                <a:cubicBezTo>
                  <a:pt x="457200" y="73579"/>
                  <a:pt x="434418" y="50800"/>
                  <a:pt x="406401" y="50800"/>
                </a:cubicBezTo>
                <a:lnTo>
                  <a:pt x="304802" y="50800"/>
                </a:lnTo>
                <a:lnTo>
                  <a:pt x="304802" y="88900"/>
                </a:lnTo>
                <a:lnTo>
                  <a:pt x="406401" y="88900"/>
                </a:lnTo>
                <a:cubicBezTo>
                  <a:pt x="413387" y="88900"/>
                  <a:pt x="419102" y="94614"/>
                  <a:pt x="419102" y="101600"/>
                </a:cubicBezTo>
                <a:lnTo>
                  <a:pt x="419102" y="355600"/>
                </a:lnTo>
                <a:cubicBezTo>
                  <a:pt x="419102" y="362586"/>
                  <a:pt x="413387" y="368300"/>
                  <a:pt x="406401" y="368300"/>
                </a:cubicBezTo>
                <a:lnTo>
                  <a:pt x="50799" y="368300"/>
                </a:lnTo>
                <a:cubicBezTo>
                  <a:pt x="43813" y="368300"/>
                  <a:pt x="38098" y="362586"/>
                  <a:pt x="38098" y="355600"/>
                </a:cubicBezTo>
                <a:lnTo>
                  <a:pt x="38098" y="101600"/>
                </a:lnTo>
                <a:cubicBezTo>
                  <a:pt x="38098" y="94614"/>
                  <a:pt x="43813" y="88900"/>
                  <a:pt x="50799" y="88900"/>
                </a:cubicBezTo>
                <a:lnTo>
                  <a:pt x="152398" y="88900"/>
                </a:lnTo>
                <a:lnTo>
                  <a:pt x="152398" y="50800"/>
                </a:lnTo>
                <a:moveTo>
                  <a:pt x="228600" y="241300"/>
                </a:moveTo>
                <a:cubicBezTo>
                  <a:pt x="256654" y="241300"/>
                  <a:pt x="279399" y="218558"/>
                  <a:pt x="279399" y="190500"/>
                </a:cubicBezTo>
                <a:cubicBezTo>
                  <a:pt x="279399" y="162442"/>
                  <a:pt x="256654" y="139700"/>
                  <a:pt x="228600" y="139700"/>
                </a:cubicBezTo>
                <a:cubicBezTo>
                  <a:pt x="200546" y="139700"/>
                  <a:pt x="177801" y="162442"/>
                  <a:pt x="177801" y="190500"/>
                </a:cubicBezTo>
                <a:cubicBezTo>
                  <a:pt x="177801" y="218558"/>
                  <a:pt x="200546" y="241300"/>
                  <a:pt x="228600" y="241300"/>
                </a:cubicBezTo>
                <a:moveTo>
                  <a:pt x="203198" y="266700"/>
                </a:moveTo>
                <a:cubicBezTo>
                  <a:pt x="168112" y="266700"/>
                  <a:pt x="139697" y="295115"/>
                  <a:pt x="139697" y="330200"/>
                </a:cubicBezTo>
                <a:cubicBezTo>
                  <a:pt x="139697" y="337186"/>
                  <a:pt x="145412" y="342900"/>
                  <a:pt x="152398" y="342900"/>
                </a:cubicBezTo>
                <a:lnTo>
                  <a:pt x="304797" y="342900"/>
                </a:lnTo>
                <a:cubicBezTo>
                  <a:pt x="311783" y="342900"/>
                  <a:pt x="317498" y="337186"/>
                  <a:pt x="317498" y="330200"/>
                </a:cubicBezTo>
                <a:cubicBezTo>
                  <a:pt x="317498" y="295116"/>
                  <a:pt x="289083" y="266700"/>
                  <a:pt x="253997" y="266700"/>
                </a:cubicBezTo>
                <a:lnTo>
                  <a:pt x="203198" y="266700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8634757" y="4040274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57150" y="0"/>
                </a:moveTo>
                <a:cubicBezTo>
                  <a:pt x="64113" y="0"/>
                  <a:pt x="70546" y="3304"/>
                  <a:pt x="74565" y="9017"/>
                </a:cubicBezTo>
                <a:lnTo>
                  <a:pt x="110286" y="59023"/>
                </a:lnTo>
                <a:cubicBezTo>
                  <a:pt x="112874" y="62684"/>
                  <a:pt x="114305" y="66972"/>
                  <a:pt x="114305" y="71437"/>
                </a:cubicBezTo>
                <a:lnTo>
                  <a:pt x="114305" y="114298"/>
                </a:lnTo>
                <a:lnTo>
                  <a:pt x="171455" y="114298"/>
                </a:lnTo>
                <a:lnTo>
                  <a:pt x="171455" y="71437"/>
                </a:lnTo>
                <a:cubicBezTo>
                  <a:pt x="171455" y="66972"/>
                  <a:pt x="172881" y="62596"/>
                  <a:pt x="175473" y="59023"/>
                </a:cubicBezTo>
                <a:lnTo>
                  <a:pt x="211194" y="9017"/>
                </a:lnTo>
                <a:cubicBezTo>
                  <a:pt x="215213" y="3300"/>
                  <a:pt x="221641" y="0"/>
                  <a:pt x="228609" y="0"/>
                </a:cubicBezTo>
                <a:cubicBezTo>
                  <a:pt x="235572" y="0"/>
                  <a:pt x="242005" y="3304"/>
                  <a:pt x="246024" y="9017"/>
                </a:cubicBezTo>
                <a:lnTo>
                  <a:pt x="281745" y="59023"/>
                </a:lnTo>
                <a:cubicBezTo>
                  <a:pt x="284333" y="62684"/>
                  <a:pt x="285764" y="66972"/>
                  <a:pt x="285764" y="71437"/>
                </a:cubicBezTo>
                <a:lnTo>
                  <a:pt x="285764" y="114298"/>
                </a:lnTo>
                <a:lnTo>
                  <a:pt x="342914" y="114298"/>
                </a:lnTo>
                <a:lnTo>
                  <a:pt x="342914" y="71437"/>
                </a:lnTo>
                <a:cubicBezTo>
                  <a:pt x="342914" y="66972"/>
                  <a:pt x="344345" y="62596"/>
                  <a:pt x="346933" y="59023"/>
                </a:cubicBezTo>
                <a:lnTo>
                  <a:pt x="382654" y="9017"/>
                </a:lnTo>
                <a:cubicBezTo>
                  <a:pt x="386672" y="3300"/>
                  <a:pt x="393101" y="0"/>
                  <a:pt x="400068" y="0"/>
                </a:cubicBezTo>
                <a:cubicBezTo>
                  <a:pt x="407031" y="0"/>
                  <a:pt x="413464" y="3304"/>
                  <a:pt x="417483" y="9017"/>
                </a:cubicBezTo>
                <a:lnTo>
                  <a:pt x="453204" y="59023"/>
                </a:lnTo>
                <a:cubicBezTo>
                  <a:pt x="455792" y="62684"/>
                  <a:pt x="457223" y="66972"/>
                  <a:pt x="457223" y="71437"/>
                </a:cubicBezTo>
                <a:lnTo>
                  <a:pt x="457223" y="371474"/>
                </a:lnTo>
                <a:cubicBezTo>
                  <a:pt x="457223" y="387280"/>
                  <a:pt x="444453" y="400050"/>
                  <a:pt x="428648" y="400050"/>
                </a:cubicBezTo>
                <a:lnTo>
                  <a:pt x="371498" y="400050"/>
                </a:lnTo>
                <a:cubicBezTo>
                  <a:pt x="355692" y="400050"/>
                  <a:pt x="342923" y="387280"/>
                  <a:pt x="342923" y="371474"/>
                </a:cubicBezTo>
                <a:lnTo>
                  <a:pt x="342923" y="328613"/>
                </a:lnTo>
                <a:lnTo>
                  <a:pt x="285773" y="328613"/>
                </a:lnTo>
                <a:lnTo>
                  <a:pt x="285773" y="371474"/>
                </a:lnTo>
                <a:cubicBezTo>
                  <a:pt x="285773" y="387280"/>
                  <a:pt x="273003" y="400050"/>
                  <a:pt x="257198" y="400050"/>
                </a:cubicBezTo>
                <a:lnTo>
                  <a:pt x="200048" y="400050"/>
                </a:lnTo>
                <a:cubicBezTo>
                  <a:pt x="184242" y="400050"/>
                  <a:pt x="171473" y="387280"/>
                  <a:pt x="171473" y="371474"/>
                </a:cubicBezTo>
                <a:lnTo>
                  <a:pt x="171473" y="328613"/>
                </a:lnTo>
                <a:lnTo>
                  <a:pt x="114323" y="328613"/>
                </a:lnTo>
                <a:lnTo>
                  <a:pt x="114323" y="371474"/>
                </a:lnTo>
                <a:cubicBezTo>
                  <a:pt x="114323" y="387280"/>
                  <a:pt x="101553" y="400050"/>
                  <a:pt x="85748" y="400050"/>
                </a:cubicBezTo>
                <a:lnTo>
                  <a:pt x="28598" y="400050"/>
                </a:lnTo>
                <a:cubicBezTo>
                  <a:pt x="12792" y="400050"/>
                  <a:pt x="23" y="387280"/>
                  <a:pt x="23" y="371474"/>
                </a:cubicBezTo>
                <a:lnTo>
                  <a:pt x="23" y="71437"/>
                </a:lnTo>
                <a:cubicBezTo>
                  <a:pt x="23" y="66972"/>
                  <a:pt x="1454" y="62596"/>
                  <a:pt x="4042" y="59023"/>
                </a:cubicBezTo>
                <a:lnTo>
                  <a:pt x="39763" y="9017"/>
                </a:lnTo>
                <a:cubicBezTo>
                  <a:pt x="43781" y="3300"/>
                  <a:pt x="50210" y="0"/>
                  <a:pt x="57177" y="0"/>
                </a:cubicBezTo>
                <a:lnTo>
                  <a:pt x="57150" y="0"/>
                </a:lnTo>
                <a:moveTo>
                  <a:pt x="285750" y="285752"/>
                </a:moveTo>
                <a:lnTo>
                  <a:pt x="342900" y="285752"/>
                </a:lnTo>
                <a:lnTo>
                  <a:pt x="342900" y="157164"/>
                </a:lnTo>
                <a:lnTo>
                  <a:pt x="285750" y="157164"/>
                </a:lnTo>
                <a:lnTo>
                  <a:pt x="285750" y="285752"/>
                </a:lnTo>
                <a:moveTo>
                  <a:pt x="171450" y="157164"/>
                </a:moveTo>
                <a:lnTo>
                  <a:pt x="114300" y="157164"/>
                </a:lnTo>
                <a:lnTo>
                  <a:pt x="114300" y="285752"/>
                </a:lnTo>
                <a:lnTo>
                  <a:pt x="171450" y="285752"/>
                </a:lnTo>
                <a:lnTo>
                  <a:pt x="171450" y="157164"/>
                </a:lnTo>
                <a:moveTo>
                  <a:pt x="42863" y="78314"/>
                </a:moveTo>
                <a:lnTo>
                  <a:pt x="42863" y="357189"/>
                </a:lnTo>
                <a:lnTo>
                  <a:pt x="71438" y="357189"/>
                </a:lnTo>
                <a:lnTo>
                  <a:pt x="71438" y="78314"/>
                </a:lnTo>
                <a:lnTo>
                  <a:pt x="57150" y="58311"/>
                </a:lnTo>
                <a:lnTo>
                  <a:pt x="42863" y="78314"/>
                </a:lnTo>
                <a:moveTo>
                  <a:pt x="214313" y="78314"/>
                </a:moveTo>
                <a:lnTo>
                  <a:pt x="214313" y="357189"/>
                </a:lnTo>
                <a:lnTo>
                  <a:pt x="242888" y="357189"/>
                </a:lnTo>
                <a:lnTo>
                  <a:pt x="242888" y="78314"/>
                </a:lnTo>
                <a:lnTo>
                  <a:pt x="228600" y="58311"/>
                </a:lnTo>
                <a:lnTo>
                  <a:pt x="214313" y="78314"/>
                </a:lnTo>
                <a:moveTo>
                  <a:pt x="385763" y="357189"/>
                </a:moveTo>
                <a:lnTo>
                  <a:pt x="414338" y="357189"/>
                </a:lnTo>
                <a:lnTo>
                  <a:pt x="414338" y="78314"/>
                </a:lnTo>
                <a:lnTo>
                  <a:pt x="400050" y="58311"/>
                </a:lnTo>
                <a:lnTo>
                  <a:pt x="385763" y="78314"/>
                </a:lnTo>
                <a:lnTo>
                  <a:pt x="385763" y="357189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42022" y="4011699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0" y="78584"/>
                </a:moveTo>
                <a:cubicBezTo>
                  <a:pt x="0" y="35186"/>
                  <a:pt x="35184" y="5"/>
                  <a:pt x="78582" y="5"/>
                </a:cubicBezTo>
                <a:lnTo>
                  <a:pt x="350044" y="5"/>
                </a:lnTo>
                <a:cubicBezTo>
                  <a:pt x="377635" y="5"/>
                  <a:pt x="400050" y="22417"/>
                  <a:pt x="400050" y="50013"/>
                </a:cubicBezTo>
                <a:lnTo>
                  <a:pt x="400050" y="307188"/>
                </a:lnTo>
                <a:cubicBezTo>
                  <a:pt x="400050" y="327099"/>
                  <a:pt x="388353" y="344336"/>
                  <a:pt x="371474" y="352373"/>
                </a:cubicBezTo>
                <a:lnTo>
                  <a:pt x="371474" y="414347"/>
                </a:lnTo>
                <a:lnTo>
                  <a:pt x="378619" y="414347"/>
                </a:lnTo>
                <a:cubicBezTo>
                  <a:pt x="390497" y="414347"/>
                  <a:pt x="400050" y="423902"/>
                  <a:pt x="400050" y="435780"/>
                </a:cubicBezTo>
                <a:cubicBezTo>
                  <a:pt x="400050" y="447658"/>
                  <a:pt x="390497" y="457214"/>
                  <a:pt x="378619" y="457214"/>
                </a:cubicBezTo>
                <a:lnTo>
                  <a:pt x="71437" y="457214"/>
                </a:lnTo>
                <a:cubicBezTo>
                  <a:pt x="31968" y="457214"/>
                  <a:pt x="0" y="425246"/>
                  <a:pt x="0" y="385776"/>
                </a:cubicBezTo>
                <a:cubicBezTo>
                  <a:pt x="0" y="383367"/>
                  <a:pt x="88" y="380953"/>
                  <a:pt x="356" y="378635"/>
                </a:cubicBezTo>
                <a:lnTo>
                  <a:pt x="0" y="378635"/>
                </a:lnTo>
                <a:lnTo>
                  <a:pt x="0" y="78584"/>
                </a:lnTo>
                <a:moveTo>
                  <a:pt x="71437" y="357188"/>
                </a:moveTo>
                <a:cubicBezTo>
                  <a:pt x="55631" y="357188"/>
                  <a:pt x="42861" y="369957"/>
                  <a:pt x="42861" y="385763"/>
                </a:cubicBezTo>
                <a:cubicBezTo>
                  <a:pt x="42861" y="401568"/>
                  <a:pt x="55631" y="414338"/>
                  <a:pt x="71437" y="414338"/>
                </a:cubicBezTo>
                <a:lnTo>
                  <a:pt x="328613" y="414338"/>
                </a:lnTo>
                <a:lnTo>
                  <a:pt x="328613" y="357188"/>
                </a:lnTo>
                <a:lnTo>
                  <a:pt x="71437" y="357188"/>
                </a:lnTo>
                <a:moveTo>
                  <a:pt x="42861" y="320310"/>
                </a:moveTo>
                <a:cubicBezTo>
                  <a:pt x="51610" y="316469"/>
                  <a:pt x="61256" y="314325"/>
                  <a:pt x="71437" y="314325"/>
                </a:cubicBezTo>
                <a:lnTo>
                  <a:pt x="350044" y="314325"/>
                </a:lnTo>
                <a:cubicBezTo>
                  <a:pt x="353972" y="314325"/>
                  <a:pt x="357189" y="311111"/>
                  <a:pt x="357189" y="307184"/>
                </a:cubicBezTo>
                <a:lnTo>
                  <a:pt x="357189" y="50009"/>
                </a:lnTo>
                <a:cubicBezTo>
                  <a:pt x="357189" y="46081"/>
                  <a:pt x="353972" y="42867"/>
                  <a:pt x="350044" y="42867"/>
                </a:cubicBezTo>
                <a:lnTo>
                  <a:pt x="78582" y="42867"/>
                </a:lnTo>
                <a:cubicBezTo>
                  <a:pt x="58847" y="42867"/>
                  <a:pt x="42861" y="58851"/>
                  <a:pt x="42861" y="78588"/>
                </a:cubicBezTo>
                <a:lnTo>
                  <a:pt x="42861" y="320310"/>
                </a:lnTo>
                <a:moveTo>
                  <a:pt x="135733" y="100013"/>
                </a:moveTo>
                <a:lnTo>
                  <a:pt x="292897" y="100013"/>
                </a:lnTo>
                <a:cubicBezTo>
                  <a:pt x="304774" y="100013"/>
                  <a:pt x="314327" y="109568"/>
                  <a:pt x="314327" y="121446"/>
                </a:cubicBezTo>
                <a:cubicBezTo>
                  <a:pt x="314327" y="133324"/>
                  <a:pt x="304774" y="142880"/>
                  <a:pt x="292897" y="142880"/>
                </a:cubicBezTo>
                <a:lnTo>
                  <a:pt x="135733" y="142880"/>
                </a:lnTo>
                <a:cubicBezTo>
                  <a:pt x="123855" y="142880"/>
                  <a:pt x="114302" y="133324"/>
                  <a:pt x="114302" y="121451"/>
                </a:cubicBezTo>
                <a:cubicBezTo>
                  <a:pt x="114302" y="109573"/>
                  <a:pt x="123855" y="100022"/>
                  <a:pt x="135733" y="100022"/>
                </a:cubicBezTo>
                <a:lnTo>
                  <a:pt x="135733" y="100013"/>
                </a:lnTo>
                <a:moveTo>
                  <a:pt x="135733" y="171450"/>
                </a:moveTo>
                <a:lnTo>
                  <a:pt x="292897" y="171450"/>
                </a:lnTo>
                <a:cubicBezTo>
                  <a:pt x="304774" y="171450"/>
                  <a:pt x="314327" y="181005"/>
                  <a:pt x="314327" y="192884"/>
                </a:cubicBezTo>
                <a:cubicBezTo>
                  <a:pt x="314327" y="204762"/>
                  <a:pt x="304774" y="214317"/>
                  <a:pt x="292897" y="214317"/>
                </a:cubicBezTo>
                <a:lnTo>
                  <a:pt x="135733" y="214317"/>
                </a:lnTo>
                <a:cubicBezTo>
                  <a:pt x="123855" y="214317"/>
                  <a:pt x="114302" y="204762"/>
                  <a:pt x="114302" y="192888"/>
                </a:cubicBezTo>
                <a:cubicBezTo>
                  <a:pt x="114302" y="181010"/>
                  <a:pt x="123855" y="171459"/>
                  <a:pt x="135733" y="171459"/>
                </a:cubicBezTo>
                <a:lnTo>
                  <a:pt x="135733" y="171450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392137" y="4062499"/>
            <a:ext cx="457200" cy="355600"/>
          </a:xfrm>
          <a:custGeom>
            <a:avLst/>
            <a:gdLst/>
            <a:ahLst/>
            <a:cxnLst/>
            <a:rect l="l" t="t" r="r" b="b"/>
            <a:pathLst>
              <a:path w="457200" h="355600">
                <a:moveTo>
                  <a:pt x="438148" y="0"/>
                </a:moveTo>
                <a:cubicBezTo>
                  <a:pt x="427592" y="0"/>
                  <a:pt x="419097" y="8492"/>
                  <a:pt x="419097" y="19050"/>
                </a:cubicBezTo>
                <a:lnTo>
                  <a:pt x="419097" y="23573"/>
                </a:lnTo>
                <a:lnTo>
                  <a:pt x="38098" y="127476"/>
                </a:lnTo>
                <a:lnTo>
                  <a:pt x="38098" y="120648"/>
                </a:lnTo>
                <a:cubicBezTo>
                  <a:pt x="38098" y="110090"/>
                  <a:pt x="29604" y="101599"/>
                  <a:pt x="19047" y="101599"/>
                </a:cubicBezTo>
                <a:cubicBezTo>
                  <a:pt x="8490" y="101599"/>
                  <a:pt x="-5" y="110090"/>
                  <a:pt x="-5" y="120648"/>
                </a:cubicBezTo>
                <a:lnTo>
                  <a:pt x="-5" y="137873"/>
                </a:lnTo>
                <a:lnTo>
                  <a:pt x="-5" y="152400"/>
                </a:lnTo>
                <a:lnTo>
                  <a:pt x="-5" y="203201"/>
                </a:lnTo>
                <a:lnTo>
                  <a:pt x="-5" y="217727"/>
                </a:lnTo>
                <a:lnTo>
                  <a:pt x="-5" y="234952"/>
                </a:lnTo>
                <a:cubicBezTo>
                  <a:pt x="-5" y="245510"/>
                  <a:pt x="8490" y="254002"/>
                  <a:pt x="19047" y="254002"/>
                </a:cubicBezTo>
                <a:cubicBezTo>
                  <a:pt x="29604" y="254002"/>
                  <a:pt x="38098" y="245510"/>
                  <a:pt x="38098" y="234952"/>
                </a:cubicBezTo>
                <a:lnTo>
                  <a:pt x="38098" y="228125"/>
                </a:lnTo>
                <a:lnTo>
                  <a:pt x="131445" y="253603"/>
                </a:lnTo>
                <a:cubicBezTo>
                  <a:pt x="128587" y="261700"/>
                  <a:pt x="127001" y="270352"/>
                  <a:pt x="127001" y="279399"/>
                </a:cubicBezTo>
                <a:cubicBezTo>
                  <a:pt x="127001" y="321466"/>
                  <a:pt x="161131" y="355600"/>
                  <a:pt x="203203" y="355600"/>
                </a:cubicBezTo>
                <a:cubicBezTo>
                  <a:pt x="240428" y="355600"/>
                  <a:pt x="271467" y="328930"/>
                  <a:pt x="278055" y="293608"/>
                </a:cubicBezTo>
                <a:lnTo>
                  <a:pt x="419106" y="332027"/>
                </a:lnTo>
                <a:lnTo>
                  <a:pt x="419106" y="336551"/>
                </a:lnTo>
                <a:cubicBezTo>
                  <a:pt x="419106" y="347108"/>
                  <a:pt x="427601" y="355600"/>
                  <a:pt x="438158" y="355600"/>
                </a:cubicBezTo>
                <a:cubicBezTo>
                  <a:pt x="448714" y="355600"/>
                  <a:pt x="457209" y="347108"/>
                  <a:pt x="457209" y="336551"/>
                </a:cubicBezTo>
                <a:lnTo>
                  <a:pt x="457209" y="317501"/>
                </a:lnTo>
                <a:lnTo>
                  <a:pt x="457209" y="38103"/>
                </a:lnTo>
                <a:lnTo>
                  <a:pt x="457209" y="19053"/>
                </a:lnTo>
                <a:cubicBezTo>
                  <a:pt x="457209" y="8495"/>
                  <a:pt x="448714" y="4"/>
                  <a:pt x="438158" y="4"/>
                </a:cubicBezTo>
                <a:lnTo>
                  <a:pt x="438148" y="0"/>
                </a:lnTo>
                <a:moveTo>
                  <a:pt x="419102" y="292577"/>
                </a:moveTo>
                <a:lnTo>
                  <a:pt x="38103" y="188674"/>
                </a:lnTo>
                <a:lnTo>
                  <a:pt x="38103" y="167004"/>
                </a:lnTo>
                <a:lnTo>
                  <a:pt x="419102" y="63023"/>
                </a:lnTo>
                <a:lnTo>
                  <a:pt x="419102" y="292577"/>
                </a:lnTo>
                <a:moveTo>
                  <a:pt x="165099" y="279398"/>
                </a:moveTo>
                <a:cubicBezTo>
                  <a:pt x="165099" y="273762"/>
                  <a:pt x="166288" y="268446"/>
                  <a:pt x="168515" y="263681"/>
                </a:cubicBezTo>
                <a:lnTo>
                  <a:pt x="241141" y="283445"/>
                </a:lnTo>
                <a:cubicBezTo>
                  <a:pt x="239079" y="302573"/>
                  <a:pt x="222885" y="317419"/>
                  <a:pt x="203280" y="317419"/>
                </a:cubicBezTo>
                <a:cubicBezTo>
                  <a:pt x="182244" y="317419"/>
                  <a:pt x="165182" y="300354"/>
                  <a:pt x="165182" y="279320"/>
                </a:cubicBezTo>
                <a:lnTo>
                  <a:pt x="165099" y="279398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716416" y="1344323"/>
            <a:ext cx="293878" cy="457200"/>
          </a:xfrm>
          <a:custGeom>
            <a:avLst/>
            <a:gdLst/>
            <a:ahLst/>
            <a:cxnLst/>
            <a:rect l="l" t="t" r="r" b="b"/>
            <a:pathLst>
              <a:path w="293878" h="457200">
                <a:moveTo>
                  <a:pt x="48995" y="130558"/>
                </a:moveTo>
                <a:cubicBezTo>
                  <a:pt x="48995" y="85442"/>
                  <a:pt x="85539" y="48898"/>
                  <a:pt x="130655" y="48898"/>
                </a:cubicBezTo>
                <a:lnTo>
                  <a:pt x="163320" y="48898"/>
                </a:lnTo>
                <a:cubicBezTo>
                  <a:pt x="208439" y="48898"/>
                  <a:pt x="244979" y="85442"/>
                  <a:pt x="244979" y="130558"/>
                </a:cubicBezTo>
                <a:lnTo>
                  <a:pt x="244979" y="135253"/>
                </a:lnTo>
                <a:cubicBezTo>
                  <a:pt x="244979" y="159855"/>
                  <a:pt x="232731" y="182821"/>
                  <a:pt x="212212" y="196399"/>
                </a:cubicBezTo>
                <a:lnTo>
                  <a:pt x="158826" y="232024"/>
                </a:lnTo>
                <a:cubicBezTo>
                  <a:pt x="136165" y="247130"/>
                  <a:pt x="122488" y="272651"/>
                  <a:pt x="122488" y="300005"/>
                </a:cubicBezTo>
                <a:lnTo>
                  <a:pt x="122488" y="302049"/>
                </a:lnTo>
                <a:cubicBezTo>
                  <a:pt x="122488" y="315623"/>
                  <a:pt x="133412" y="326546"/>
                  <a:pt x="146986" y="326546"/>
                </a:cubicBezTo>
                <a:cubicBezTo>
                  <a:pt x="160563" y="326546"/>
                  <a:pt x="171484" y="315623"/>
                  <a:pt x="171484" y="302049"/>
                </a:cubicBezTo>
                <a:lnTo>
                  <a:pt x="171484" y="300005"/>
                </a:lnTo>
                <a:cubicBezTo>
                  <a:pt x="171484" y="289083"/>
                  <a:pt x="176894" y="278874"/>
                  <a:pt x="185978" y="272852"/>
                </a:cubicBezTo>
                <a:lnTo>
                  <a:pt x="239364" y="237227"/>
                </a:lnTo>
                <a:cubicBezTo>
                  <a:pt x="273456" y="214463"/>
                  <a:pt x="293872" y="176287"/>
                  <a:pt x="293872" y="135354"/>
                </a:cubicBezTo>
                <a:lnTo>
                  <a:pt x="293872" y="130659"/>
                </a:lnTo>
                <a:cubicBezTo>
                  <a:pt x="293872" y="58490"/>
                  <a:pt x="235382" y="0"/>
                  <a:pt x="163214" y="0"/>
                </a:cubicBezTo>
                <a:lnTo>
                  <a:pt x="130549" y="0"/>
                </a:lnTo>
                <a:cubicBezTo>
                  <a:pt x="58485" y="-101"/>
                  <a:pt x="-6" y="58389"/>
                  <a:pt x="-6" y="130553"/>
                </a:cubicBezTo>
                <a:cubicBezTo>
                  <a:pt x="-6" y="144128"/>
                  <a:pt x="10918" y="155050"/>
                  <a:pt x="24492" y="155050"/>
                </a:cubicBezTo>
                <a:cubicBezTo>
                  <a:pt x="38069" y="155050"/>
                  <a:pt x="48989" y="144128"/>
                  <a:pt x="48989" y="130553"/>
                </a:cubicBezTo>
                <a:lnTo>
                  <a:pt x="48995" y="130558"/>
                </a:lnTo>
                <a:moveTo>
                  <a:pt x="146989" y="457200"/>
                </a:moveTo>
                <a:cubicBezTo>
                  <a:pt x="165030" y="457200"/>
                  <a:pt x="179653" y="442574"/>
                  <a:pt x="179653" y="424538"/>
                </a:cubicBezTo>
                <a:cubicBezTo>
                  <a:pt x="179653" y="406497"/>
                  <a:pt x="165030" y="391875"/>
                  <a:pt x="146989" y="391875"/>
                </a:cubicBezTo>
                <a:cubicBezTo>
                  <a:pt x="128948" y="391875"/>
                  <a:pt x="114324" y="406501"/>
                  <a:pt x="114324" y="424538"/>
                </a:cubicBezTo>
                <a:cubicBezTo>
                  <a:pt x="114324" y="442579"/>
                  <a:pt x="128948" y="457200"/>
                  <a:pt x="146989" y="457200"/>
                </a:cubicBezTo>
                <a:lnTo>
                  <a:pt x="146989" y="457200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84885" y="1351515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6840" y="1344323"/>
            <a:ext cx="4164360" cy="2084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Project Scope &amp; Core Problem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10557901" y="-27707"/>
            <a:ext cx="1277258" cy="738907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634757" y="5286626"/>
            <a:ext cx="3216910" cy="924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scope limits, assumptions, and target population/system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34760" y="4739695"/>
            <a:ext cx="3216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781"/>
              </a:spcBef>
              <a:buNone/>
            </a:pPr>
            <a:r>
              <a:rPr lang="en-US" sz="125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Boundary conditions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013447" y="5286626"/>
            <a:ext cx="3216910" cy="924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how the work advances foundational knowledge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13450" y="4739695"/>
            <a:ext cx="3216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781"/>
              </a:spcBef>
              <a:buNone/>
            </a:pPr>
            <a:r>
              <a:rPr lang="en-US" sz="125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Theoretical importance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392137" y="5286626"/>
            <a:ext cx="3216910" cy="924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expected impact on policy, practice, or stakeholder outcomes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392139" y="4739695"/>
            <a:ext cx="3216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781"/>
              </a:spcBef>
              <a:buNone/>
            </a:pPr>
            <a:r>
              <a:rPr lang="en-US" sz="125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Practical importance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634756" y="2647063"/>
            <a:ext cx="3216910" cy="924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Core problem statement and research questions/hypotheses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634757" y="2117382"/>
            <a:ext cx="3216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781"/>
              </a:spcBef>
              <a:buNone/>
            </a:pPr>
            <a:r>
              <a:rPr lang="en-US" sz="125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Core problem statement and research questions/hypotheses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013447" y="2117537"/>
            <a:ext cx="32162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781"/>
              </a:spcBef>
              <a:buNone/>
            </a:pPr>
            <a:r>
              <a:rPr lang="en-US" sz="125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Research justification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013447" y="2643523"/>
            <a:ext cx="3216910" cy="924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why the problem matters now (societal, institutional, and scholarly relevance)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4A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56839" y="3026338"/>
            <a:ext cx="2103120" cy="3200400"/>
          </a:xfrm>
          <a:custGeom>
            <a:avLst/>
            <a:gdLst/>
            <a:ahLst/>
            <a:cxnLst/>
            <a:rect l="l" t="t" r="r" b="b"/>
            <a:pathLst>
              <a:path w="2103120" h="3200400">
                <a:moveTo>
                  <a:pt x="0" y="0"/>
                </a:moveTo>
                <a:lnTo>
                  <a:pt x="2103120" y="0"/>
                </a:lnTo>
                <a:lnTo>
                  <a:pt x="2103120" y="3200400"/>
                </a:lnTo>
                <a:lnTo>
                  <a:pt x="0" y="320040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700639" y="3026338"/>
            <a:ext cx="2103120" cy="3200400"/>
          </a:xfrm>
          <a:custGeom>
            <a:avLst/>
            <a:gdLst/>
            <a:ahLst/>
            <a:cxnLst/>
            <a:rect l="l" t="t" r="r" b="b"/>
            <a:pathLst>
              <a:path w="2103120" h="3200400">
                <a:moveTo>
                  <a:pt x="0" y="0"/>
                </a:moveTo>
                <a:lnTo>
                  <a:pt x="2103120" y="0"/>
                </a:lnTo>
                <a:lnTo>
                  <a:pt x="2103120" y="3200400"/>
                </a:lnTo>
                <a:lnTo>
                  <a:pt x="0" y="320040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44439" y="3026338"/>
            <a:ext cx="2103120" cy="3200400"/>
          </a:xfrm>
          <a:custGeom>
            <a:avLst/>
            <a:gdLst/>
            <a:ahLst/>
            <a:cxnLst/>
            <a:rect l="l" t="t" r="r" b="b"/>
            <a:pathLst>
              <a:path w="2103120" h="3200400">
                <a:moveTo>
                  <a:pt x="0" y="0"/>
                </a:moveTo>
                <a:lnTo>
                  <a:pt x="2103120" y="0"/>
                </a:lnTo>
                <a:lnTo>
                  <a:pt x="2103120" y="3200400"/>
                </a:lnTo>
                <a:lnTo>
                  <a:pt x="0" y="320040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388239" y="3026338"/>
            <a:ext cx="2103120" cy="3200400"/>
          </a:xfrm>
          <a:custGeom>
            <a:avLst/>
            <a:gdLst/>
            <a:ahLst/>
            <a:cxnLst/>
            <a:rect l="l" t="t" r="r" b="b"/>
            <a:pathLst>
              <a:path w="2103120" h="3200400">
                <a:moveTo>
                  <a:pt x="0" y="0"/>
                </a:moveTo>
                <a:lnTo>
                  <a:pt x="2103120" y="0"/>
                </a:lnTo>
                <a:lnTo>
                  <a:pt x="2103120" y="3200400"/>
                </a:lnTo>
                <a:lnTo>
                  <a:pt x="0" y="320040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732040" y="3026338"/>
            <a:ext cx="2103120" cy="3200400"/>
          </a:xfrm>
          <a:custGeom>
            <a:avLst/>
            <a:gdLst/>
            <a:ahLst/>
            <a:cxnLst/>
            <a:rect l="l" t="t" r="r" b="b"/>
            <a:pathLst>
              <a:path w="2103120" h="3200400">
                <a:moveTo>
                  <a:pt x="0" y="0"/>
                </a:moveTo>
                <a:lnTo>
                  <a:pt x="2103120" y="0"/>
                </a:lnTo>
                <a:lnTo>
                  <a:pt x="2103120" y="3200400"/>
                </a:lnTo>
                <a:lnTo>
                  <a:pt x="0" y="320040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6839" y="1378858"/>
            <a:ext cx="5639667" cy="1288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3600" dirty="0">
                <a:solidFill>
                  <a:srgbClr val="3ACE5D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Literature Review &amp; Gap Analysis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6241213" y="725854"/>
            <a:ext cx="5593947" cy="1977359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612813" y="4367897"/>
            <a:ext cx="1663700" cy="610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Proposed Innovation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12813" y="5085303"/>
            <a:ext cx="16600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Proposed innovation: what is new (approach, dataset, theory integration, or application pathway)</a:t>
            </a:r>
            <a:endParaRPr lang="en-US" sz="1111" dirty="0"/>
          </a:p>
        </p:txBody>
      </p:sp>
      <p:sp>
        <p:nvSpPr>
          <p:cNvPr id="13" name="Text 11"/>
          <p:cNvSpPr/>
          <p:nvPr/>
        </p:nvSpPr>
        <p:spPr>
          <a:xfrm>
            <a:off x="7684250" y="3383844"/>
            <a:ext cx="314325" cy="457200"/>
          </a:xfrm>
          <a:custGeom>
            <a:avLst/>
            <a:gdLst/>
            <a:ahLst/>
            <a:cxnLst/>
            <a:rect l="l" t="t" r="r" b="b"/>
            <a:pathLst>
              <a:path w="314325" h="457200">
                <a:moveTo>
                  <a:pt x="251102" y="222259"/>
                </a:moveTo>
                <a:cubicBezTo>
                  <a:pt x="263961" y="203865"/>
                  <a:pt x="271460" y="181449"/>
                  <a:pt x="271460" y="157163"/>
                </a:cubicBezTo>
                <a:cubicBezTo>
                  <a:pt x="271460" y="94028"/>
                  <a:pt x="220295" y="42863"/>
                  <a:pt x="157159" y="42863"/>
                </a:cubicBezTo>
                <a:cubicBezTo>
                  <a:pt x="94027" y="42863"/>
                  <a:pt x="42858" y="94028"/>
                  <a:pt x="42858" y="157163"/>
                </a:cubicBezTo>
                <a:cubicBezTo>
                  <a:pt x="42858" y="181449"/>
                  <a:pt x="50358" y="203865"/>
                  <a:pt x="63217" y="222259"/>
                </a:cubicBezTo>
                <a:cubicBezTo>
                  <a:pt x="66521" y="226991"/>
                  <a:pt x="70450" y="232349"/>
                  <a:pt x="74646" y="238064"/>
                </a:cubicBezTo>
                <a:lnTo>
                  <a:pt x="74646" y="238064"/>
                </a:lnTo>
                <a:cubicBezTo>
                  <a:pt x="86166" y="253869"/>
                  <a:pt x="99918" y="272802"/>
                  <a:pt x="110187" y="291465"/>
                </a:cubicBezTo>
                <a:cubicBezTo>
                  <a:pt x="119475" y="308432"/>
                  <a:pt x="124206" y="326112"/>
                  <a:pt x="126528" y="342809"/>
                </a:cubicBezTo>
                <a:lnTo>
                  <a:pt x="83042" y="342900"/>
                </a:lnTo>
                <a:cubicBezTo>
                  <a:pt x="81077" y="332183"/>
                  <a:pt x="77773" y="321736"/>
                  <a:pt x="72505" y="312094"/>
                </a:cubicBezTo>
                <a:cubicBezTo>
                  <a:pt x="63663" y="296019"/>
                  <a:pt x="52681" y="280931"/>
                  <a:pt x="41698" y="265839"/>
                </a:cubicBezTo>
                <a:lnTo>
                  <a:pt x="41698" y="265839"/>
                </a:lnTo>
                <a:lnTo>
                  <a:pt x="41698" y="265839"/>
                </a:lnTo>
                <a:cubicBezTo>
                  <a:pt x="37056" y="259498"/>
                  <a:pt x="32410" y="253161"/>
                  <a:pt x="27947" y="246728"/>
                </a:cubicBezTo>
                <a:cubicBezTo>
                  <a:pt x="10354" y="221367"/>
                  <a:pt x="-3" y="190470"/>
                  <a:pt x="-3" y="157163"/>
                </a:cubicBezTo>
                <a:cubicBezTo>
                  <a:pt x="-3" y="70368"/>
                  <a:pt x="70362" y="0"/>
                  <a:pt x="157159" y="0"/>
                </a:cubicBezTo>
                <a:cubicBezTo>
                  <a:pt x="243957" y="0"/>
                  <a:pt x="314322" y="70368"/>
                  <a:pt x="314322" y="157163"/>
                </a:cubicBezTo>
                <a:cubicBezTo>
                  <a:pt x="314322" y="190470"/>
                  <a:pt x="303965" y="221367"/>
                  <a:pt x="286284" y="246728"/>
                </a:cubicBezTo>
                <a:cubicBezTo>
                  <a:pt x="281821" y="253156"/>
                  <a:pt x="277175" y="259498"/>
                  <a:pt x="272532" y="265839"/>
                </a:cubicBezTo>
                <a:lnTo>
                  <a:pt x="272532" y="265839"/>
                </a:lnTo>
                <a:lnTo>
                  <a:pt x="272532" y="265839"/>
                </a:lnTo>
                <a:cubicBezTo>
                  <a:pt x="261550" y="280840"/>
                  <a:pt x="250564" y="295932"/>
                  <a:pt x="241725" y="312094"/>
                </a:cubicBezTo>
                <a:cubicBezTo>
                  <a:pt x="236457" y="321736"/>
                  <a:pt x="233154" y="332188"/>
                  <a:pt x="231189" y="342900"/>
                </a:cubicBezTo>
                <a:lnTo>
                  <a:pt x="187790" y="342900"/>
                </a:lnTo>
                <a:cubicBezTo>
                  <a:pt x="190113" y="326203"/>
                  <a:pt x="194844" y="308432"/>
                  <a:pt x="204132" y="291556"/>
                </a:cubicBezTo>
                <a:cubicBezTo>
                  <a:pt x="214401" y="272894"/>
                  <a:pt x="228153" y="253961"/>
                  <a:pt x="239673" y="238155"/>
                </a:cubicBezTo>
                <a:lnTo>
                  <a:pt x="239673" y="238155"/>
                </a:lnTo>
                <a:lnTo>
                  <a:pt x="239673" y="238155"/>
                </a:lnTo>
                <a:lnTo>
                  <a:pt x="239673" y="238155"/>
                </a:lnTo>
                <a:cubicBezTo>
                  <a:pt x="243869" y="232440"/>
                  <a:pt x="247710" y="227082"/>
                  <a:pt x="251014" y="222350"/>
                </a:cubicBezTo>
                <a:lnTo>
                  <a:pt x="251102" y="222259"/>
                </a:lnTo>
              </a:path>
              <a:path w="314325" h="457200">
                <a:moveTo>
                  <a:pt x="157163" y="114300"/>
                </a:moveTo>
                <a:cubicBezTo>
                  <a:pt x="133500" y="114300"/>
                  <a:pt x="114301" y="133498"/>
                  <a:pt x="114301" y="157163"/>
                </a:cubicBezTo>
                <a:cubicBezTo>
                  <a:pt x="114301" y="165022"/>
                  <a:pt x="107873" y="171450"/>
                  <a:pt x="100015" y="171450"/>
                </a:cubicBezTo>
                <a:cubicBezTo>
                  <a:pt x="92157" y="171450"/>
                  <a:pt x="85729" y="165022"/>
                  <a:pt x="85729" y="157163"/>
                </a:cubicBezTo>
                <a:cubicBezTo>
                  <a:pt x="85729" y="117692"/>
                  <a:pt x="117696" y="85725"/>
                  <a:pt x="157166" y="85725"/>
                </a:cubicBezTo>
                <a:cubicBezTo>
                  <a:pt x="165024" y="85725"/>
                  <a:pt x="171452" y="92153"/>
                  <a:pt x="171452" y="100013"/>
                </a:cubicBezTo>
                <a:cubicBezTo>
                  <a:pt x="171452" y="107872"/>
                  <a:pt x="165024" y="114300"/>
                  <a:pt x="157166" y="114300"/>
                </a:cubicBezTo>
                <a:lnTo>
                  <a:pt x="157163" y="114300"/>
                </a:lnTo>
              </a:path>
              <a:path w="314325" h="457200">
                <a:moveTo>
                  <a:pt x="157163" y="457200"/>
                </a:moveTo>
                <a:cubicBezTo>
                  <a:pt x="117693" y="457200"/>
                  <a:pt x="85726" y="425233"/>
                  <a:pt x="85726" y="385763"/>
                </a:cubicBezTo>
                <a:lnTo>
                  <a:pt x="85726" y="371475"/>
                </a:lnTo>
                <a:lnTo>
                  <a:pt x="228602" y="371475"/>
                </a:lnTo>
                <a:lnTo>
                  <a:pt x="228602" y="385763"/>
                </a:lnTo>
                <a:cubicBezTo>
                  <a:pt x="228602" y="425233"/>
                  <a:pt x="196635" y="457200"/>
                  <a:pt x="157166" y="457200"/>
                </a:cubicBezTo>
                <a:lnTo>
                  <a:pt x="157163" y="457200"/>
                </a:lnTo>
              </a:path>
            </a:pathLst>
          </a:custGeom>
          <a:solidFill>
            <a:srgbClr val="FF6E0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285832" y="338384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79574" y="51165"/>
                </a:moveTo>
                <a:cubicBezTo>
                  <a:pt x="173325" y="55810"/>
                  <a:pt x="171450" y="60721"/>
                  <a:pt x="171450" y="64291"/>
                </a:cubicBezTo>
                <a:cubicBezTo>
                  <a:pt x="171450" y="68041"/>
                  <a:pt x="173594" y="73312"/>
                  <a:pt x="180736" y="78222"/>
                </a:cubicBezTo>
                <a:cubicBezTo>
                  <a:pt x="187699" y="82954"/>
                  <a:pt x="192879" y="91262"/>
                  <a:pt x="192879" y="101082"/>
                </a:cubicBezTo>
                <a:cubicBezTo>
                  <a:pt x="192879" y="116261"/>
                  <a:pt x="180557" y="128496"/>
                  <a:pt x="165465" y="128496"/>
                </a:cubicBezTo>
                <a:lnTo>
                  <a:pt x="50004" y="128588"/>
                </a:lnTo>
                <a:cubicBezTo>
                  <a:pt x="46077" y="128588"/>
                  <a:pt x="42862" y="131802"/>
                  <a:pt x="42862" y="135734"/>
                </a:cubicBezTo>
                <a:lnTo>
                  <a:pt x="42862" y="182615"/>
                </a:lnTo>
                <a:cubicBezTo>
                  <a:pt x="49469" y="180027"/>
                  <a:pt x="56702" y="178596"/>
                  <a:pt x="64296" y="178596"/>
                </a:cubicBezTo>
                <a:cubicBezTo>
                  <a:pt x="102783" y="178596"/>
                  <a:pt x="128592" y="213778"/>
                  <a:pt x="128592" y="250034"/>
                </a:cubicBezTo>
                <a:cubicBezTo>
                  <a:pt x="128592" y="286289"/>
                  <a:pt x="102783" y="321471"/>
                  <a:pt x="64301" y="321471"/>
                </a:cubicBezTo>
                <a:cubicBezTo>
                  <a:pt x="56711" y="321471"/>
                  <a:pt x="49478" y="320040"/>
                  <a:pt x="42872" y="317452"/>
                </a:cubicBezTo>
                <a:lnTo>
                  <a:pt x="42872" y="407196"/>
                </a:lnTo>
                <a:cubicBezTo>
                  <a:pt x="42872" y="411123"/>
                  <a:pt x="46086" y="414342"/>
                  <a:pt x="50018" y="414342"/>
                </a:cubicBezTo>
                <a:lnTo>
                  <a:pt x="139761" y="414342"/>
                </a:lnTo>
                <a:cubicBezTo>
                  <a:pt x="137174" y="407736"/>
                  <a:pt x="135743" y="400503"/>
                  <a:pt x="135743" y="392913"/>
                </a:cubicBezTo>
                <a:cubicBezTo>
                  <a:pt x="135743" y="354426"/>
                  <a:pt x="170924" y="328622"/>
                  <a:pt x="207180" y="328622"/>
                </a:cubicBezTo>
                <a:cubicBezTo>
                  <a:pt x="243436" y="328622"/>
                  <a:pt x="278618" y="354431"/>
                  <a:pt x="278618" y="392918"/>
                </a:cubicBezTo>
                <a:cubicBezTo>
                  <a:pt x="278618" y="400507"/>
                  <a:pt x="277187" y="407740"/>
                  <a:pt x="274599" y="414351"/>
                </a:cubicBezTo>
                <a:lnTo>
                  <a:pt x="321480" y="414351"/>
                </a:lnTo>
                <a:cubicBezTo>
                  <a:pt x="325408" y="414351"/>
                  <a:pt x="328626" y="411137"/>
                  <a:pt x="328626" y="407210"/>
                </a:cubicBezTo>
                <a:lnTo>
                  <a:pt x="328626" y="291748"/>
                </a:lnTo>
                <a:cubicBezTo>
                  <a:pt x="328626" y="276569"/>
                  <a:pt x="340948" y="264335"/>
                  <a:pt x="356040" y="264335"/>
                </a:cubicBezTo>
                <a:cubicBezTo>
                  <a:pt x="365952" y="264335"/>
                  <a:pt x="374168" y="269515"/>
                  <a:pt x="378900" y="276478"/>
                </a:cubicBezTo>
                <a:cubicBezTo>
                  <a:pt x="383810" y="283624"/>
                  <a:pt x="389082" y="285764"/>
                  <a:pt x="392831" y="285764"/>
                </a:cubicBezTo>
                <a:cubicBezTo>
                  <a:pt x="396402" y="285764"/>
                  <a:pt x="401312" y="283889"/>
                  <a:pt x="405957" y="277639"/>
                </a:cubicBezTo>
                <a:cubicBezTo>
                  <a:pt x="410602" y="271389"/>
                  <a:pt x="414260" y="261656"/>
                  <a:pt x="414260" y="250047"/>
                </a:cubicBezTo>
                <a:cubicBezTo>
                  <a:pt x="414260" y="238439"/>
                  <a:pt x="410689" y="228797"/>
                  <a:pt x="405957" y="222455"/>
                </a:cubicBezTo>
                <a:cubicBezTo>
                  <a:pt x="401225" y="216114"/>
                  <a:pt x="396402" y="214331"/>
                  <a:pt x="392831" y="214331"/>
                </a:cubicBezTo>
                <a:cubicBezTo>
                  <a:pt x="389082" y="214331"/>
                  <a:pt x="383810" y="216475"/>
                  <a:pt x="378900" y="223617"/>
                </a:cubicBezTo>
                <a:cubicBezTo>
                  <a:pt x="374168" y="230580"/>
                  <a:pt x="365861" y="235760"/>
                  <a:pt x="356040" y="235760"/>
                </a:cubicBezTo>
                <a:cubicBezTo>
                  <a:pt x="340861" y="235760"/>
                  <a:pt x="328626" y="223438"/>
                  <a:pt x="328626" y="208346"/>
                </a:cubicBezTo>
                <a:lnTo>
                  <a:pt x="328626" y="135747"/>
                </a:lnTo>
                <a:cubicBezTo>
                  <a:pt x="328626" y="131820"/>
                  <a:pt x="325412" y="128606"/>
                  <a:pt x="321485" y="128606"/>
                </a:cubicBezTo>
                <a:lnTo>
                  <a:pt x="248886" y="128606"/>
                </a:lnTo>
                <a:cubicBezTo>
                  <a:pt x="233707" y="128606"/>
                  <a:pt x="221472" y="116284"/>
                  <a:pt x="221472" y="101192"/>
                </a:cubicBezTo>
                <a:cubicBezTo>
                  <a:pt x="221472" y="91280"/>
                  <a:pt x="226652" y="83064"/>
                  <a:pt x="233615" y="78332"/>
                </a:cubicBezTo>
                <a:cubicBezTo>
                  <a:pt x="240762" y="73422"/>
                  <a:pt x="242901" y="68150"/>
                  <a:pt x="242901" y="64401"/>
                </a:cubicBezTo>
                <a:cubicBezTo>
                  <a:pt x="242901" y="60830"/>
                  <a:pt x="241027" y="55920"/>
                  <a:pt x="234777" y="51275"/>
                </a:cubicBezTo>
                <a:cubicBezTo>
                  <a:pt x="228527" y="46630"/>
                  <a:pt x="218793" y="42881"/>
                  <a:pt x="207185" y="42881"/>
                </a:cubicBezTo>
                <a:cubicBezTo>
                  <a:pt x="195576" y="42881"/>
                  <a:pt x="185934" y="46452"/>
                  <a:pt x="179593" y="51184"/>
                </a:cubicBezTo>
                <a:lnTo>
                  <a:pt x="179574" y="51165"/>
                </a:lnTo>
                <a:moveTo>
                  <a:pt x="153857" y="16875"/>
                </a:moveTo>
                <a:cubicBezTo>
                  <a:pt x="168323" y="6072"/>
                  <a:pt x="187164" y="0"/>
                  <a:pt x="207166" y="0"/>
                </a:cubicBezTo>
                <a:cubicBezTo>
                  <a:pt x="227169" y="0"/>
                  <a:pt x="246010" y="6072"/>
                  <a:pt x="260476" y="16875"/>
                </a:cubicBezTo>
                <a:cubicBezTo>
                  <a:pt x="274942" y="27679"/>
                  <a:pt x="285745" y="44202"/>
                  <a:pt x="285745" y="64291"/>
                </a:cubicBezTo>
                <a:cubicBezTo>
                  <a:pt x="285745" y="71972"/>
                  <a:pt x="284136" y="79205"/>
                  <a:pt x="281370" y="85725"/>
                </a:cubicBezTo>
                <a:lnTo>
                  <a:pt x="321466" y="85725"/>
                </a:lnTo>
                <a:cubicBezTo>
                  <a:pt x="349058" y="85725"/>
                  <a:pt x="371475" y="108137"/>
                  <a:pt x="371475" y="135734"/>
                </a:cubicBezTo>
                <a:lnTo>
                  <a:pt x="371475" y="175830"/>
                </a:lnTo>
                <a:cubicBezTo>
                  <a:pt x="377995" y="173064"/>
                  <a:pt x="385228" y="171455"/>
                  <a:pt x="392909" y="171455"/>
                </a:cubicBezTo>
                <a:cubicBezTo>
                  <a:pt x="413002" y="171455"/>
                  <a:pt x="429521" y="182350"/>
                  <a:pt x="440325" y="196724"/>
                </a:cubicBezTo>
                <a:cubicBezTo>
                  <a:pt x="451128" y="211103"/>
                  <a:pt x="457200" y="230031"/>
                  <a:pt x="457200" y="250034"/>
                </a:cubicBezTo>
                <a:cubicBezTo>
                  <a:pt x="457200" y="270036"/>
                  <a:pt x="451128" y="288877"/>
                  <a:pt x="440325" y="303343"/>
                </a:cubicBezTo>
                <a:cubicBezTo>
                  <a:pt x="429521" y="317809"/>
                  <a:pt x="412998" y="328613"/>
                  <a:pt x="392909" y="328613"/>
                </a:cubicBezTo>
                <a:cubicBezTo>
                  <a:pt x="385228" y="328613"/>
                  <a:pt x="377995" y="327003"/>
                  <a:pt x="371480" y="324237"/>
                </a:cubicBezTo>
                <a:lnTo>
                  <a:pt x="371480" y="407196"/>
                </a:lnTo>
                <a:cubicBezTo>
                  <a:pt x="371480" y="434788"/>
                  <a:pt x="349068" y="457205"/>
                  <a:pt x="321476" y="457205"/>
                </a:cubicBezTo>
                <a:lnTo>
                  <a:pt x="251734" y="457205"/>
                </a:lnTo>
                <a:cubicBezTo>
                  <a:pt x="235037" y="457205"/>
                  <a:pt x="221463" y="443630"/>
                  <a:pt x="221463" y="426933"/>
                </a:cubicBezTo>
                <a:cubicBezTo>
                  <a:pt x="221463" y="417913"/>
                  <a:pt x="225482" y="410415"/>
                  <a:pt x="230305" y="405322"/>
                </a:cubicBezTo>
                <a:cubicBezTo>
                  <a:pt x="234054" y="401481"/>
                  <a:pt x="235751" y="397106"/>
                  <a:pt x="235751" y="392909"/>
                </a:cubicBezTo>
                <a:cubicBezTo>
                  <a:pt x="235751" y="384066"/>
                  <a:pt x="226195" y="371480"/>
                  <a:pt x="207176" y="371480"/>
                </a:cubicBezTo>
                <a:cubicBezTo>
                  <a:pt x="188156" y="371480"/>
                  <a:pt x="178601" y="384071"/>
                  <a:pt x="178601" y="392913"/>
                </a:cubicBezTo>
                <a:cubicBezTo>
                  <a:pt x="178601" y="397110"/>
                  <a:pt x="180297" y="401394"/>
                  <a:pt x="184046" y="405326"/>
                </a:cubicBezTo>
                <a:cubicBezTo>
                  <a:pt x="188956" y="410415"/>
                  <a:pt x="192888" y="417917"/>
                  <a:pt x="192888" y="426938"/>
                </a:cubicBezTo>
                <a:cubicBezTo>
                  <a:pt x="192888" y="443635"/>
                  <a:pt x="179314" y="457209"/>
                  <a:pt x="162617" y="457209"/>
                </a:cubicBezTo>
                <a:lnTo>
                  <a:pt x="50013" y="457209"/>
                </a:lnTo>
                <a:cubicBezTo>
                  <a:pt x="22421" y="457209"/>
                  <a:pt x="9" y="434797"/>
                  <a:pt x="9" y="407205"/>
                </a:cubicBezTo>
                <a:lnTo>
                  <a:pt x="9" y="294601"/>
                </a:lnTo>
                <a:cubicBezTo>
                  <a:pt x="9" y="277904"/>
                  <a:pt x="13583" y="264330"/>
                  <a:pt x="30280" y="264330"/>
                </a:cubicBezTo>
                <a:cubicBezTo>
                  <a:pt x="39301" y="264330"/>
                  <a:pt x="46799" y="268349"/>
                  <a:pt x="51892" y="273172"/>
                </a:cubicBezTo>
                <a:cubicBezTo>
                  <a:pt x="55733" y="276921"/>
                  <a:pt x="60108" y="278618"/>
                  <a:pt x="64305" y="278618"/>
                </a:cubicBezTo>
                <a:cubicBezTo>
                  <a:pt x="73147" y="278618"/>
                  <a:pt x="85739" y="269062"/>
                  <a:pt x="85739" y="250043"/>
                </a:cubicBezTo>
                <a:cubicBezTo>
                  <a:pt x="85739" y="231023"/>
                  <a:pt x="73147" y="221468"/>
                  <a:pt x="64310" y="221468"/>
                </a:cubicBezTo>
                <a:cubicBezTo>
                  <a:pt x="60113" y="221468"/>
                  <a:pt x="55829" y="223164"/>
                  <a:pt x="51897" y="226913"/>
                </a:cubicBezTo>
                <a:cubicBezTo>
                  <a:pt x="46808" y="231736"/>
                  <a:pt x="39305" y="235755"/>
                  <a:pt x="30285" y="235755"/>
                </a:cubicBezTo>
                <a:cubicBezTo>
                  <a:pt x="13588" y="235755"/>
                  <a:pt x="14" y="222181"/>
                  <a:pt x="14" y="205484"/>
                </a:cubicBezTo>
                <a:lnTo>
                  <a:pt x="14" y="135743"/>
                </a:lnTo>
                <a:cubicBezTo>
                  <a:pt x="14" y="108151"/>
                  <a:pt x="22426" y="85739"/>
                  <a:pt x="50022" y="85739"/>
                </a:cubicBezTo>
                <a:lnTo>
                  <a:pt x="132981" y="85739"/>
                </a:lnTo>
                <a:cubicBezTo>
                  <a:pt x="130215" y="79219"/>
                  <a:pt x="128606" y="71986"/>
                  <a:pt x="128606" y="64310"/>
                </a:cubicBezTo>
                <a:cubicBezTo>
                  <a:pt x="128606" y="44216"/>
                  <a:pt x="139501" y="27697"/>
                  <a:pt x="153875" y="16894"/>
                </a:cubicBezTo>
                <a:lnTo>
                  <a:pt x="153857" y="16875"/>
                </a:lnTo>
              </a:path>
            </a:pathLst>
          </a:cu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285832" y="4367897"/>
            <a:ext cx="1663700" cy="610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Research Gap Addressed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85832" y="5085303"/>
            <a:ext cx="16600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Specific research gap(s) addressed by this project</a:t>
            </a:r>
            <a:endParaRPr lang="en-US" sz="1111" dirty="0"/>
          </a:p>
        </p:txBody>
      </p:sp>
      <p:sp>
        <p:nvSpPr>
          <p:cNvPr id="17" name="Text 15"/>
          <p:cNvSpPr/>
          <p:nvPr/>
        </p:nvSpPr>
        <p:spPr>
          <a:xfrm>
            <a:off x="10017791" y="3383844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solidFill>
            <a:srgbClr val="A02B9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960641" y="4367897"/>
            <a:ext cx="1663700" cy="610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Citation Strategy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960641" y="5085303"/>
            <a:ext cx="16600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Citation strategy: brief academic citation footers for major claims</a:t>
            </a:r>
            <a:endParaRPr lang="en-US" sz="1111" dirty="0"/>
          </a:p>
        </p:txBody>
      </p:sp>
      <p:sp>
        <p:nvSpPr>
          <p:cNvPr id="20" name="Text 18"/>
          <p:cNvSpPr/>
          <p:nvPr/>
        </p:nvSpPr>
        <p:spPr>
          <a:xfrm>
            <a:off x="3121155" y="3383844"/>
            <a:ext cx="65314" cy="457200"/>
          </a:xfrm>
          <a:custGeom>
            <a:avLst/>
            <a:gdLst/>
            <a:ahLst/>
            <a:cxnLst/>
            <a:rect l="l" t="t" r="r" b="b"/>
            <a:pathLst>
              <a:path w="65314" h="457200">
                <a:moveTo>
                  <a:pt x="57150" y="24492"/>
                </a:moveTo>
                <a:cubicBezTo>
                  <a:pt x="57150" y="10918"/>
                  <a:pt x="46230" y="0"/>
                  <a:pt x="32657" y="0"/>
                </a:cubicBezTo>
                <a:cubicBezTo>
                  <a:pt x="19084" y="0"/>
                  <a:pt x="8164" y="10918"/>
                  <a:pt x="8164" y="24492"/>
                </a:cubicBezTo>
                <a:lnTo>
                  <a:pt x="8164" y="318408"/>
                </a:lnTo>
                <a:cubicBezTo>
                  <a:pt x="8164" y="331982"/>
                  <a:pt x="19084" y="342900"/>
                  <a:pt x="32657" y="342900"/>
                </a:cubicBezTo>
                <a:cubicBezTo>
                  <a:pt x="46230" y="342900"/>
                  <a:pt x="57150" y="331982"/>
                  <a:pt x="57150" y="318408"/>
                </a:cubicBezTo>
                <a:lnTo>
                  <a:pt x="57150" y="24492"/>
                </a:lnTo>
                <a:moveTo>
                  <a:pt x="32657" y="457200"/>
                </a:moveTo>
                <a:cubicBezTo>
                  <a:pt x="50693" y="457200"/>
                  <a:pt x="65314" y="442579"/>
                  <a:pt x="65314" y="424542"/>
                </a:cubicBezTo>
                <a:cubicBezTo>
                  <a:pt x="65314" y="406506"/>
                  <a:pt x="50693" y="391884"/>
                  <a:pt x="32657" y="391884"/>
                </a:cubicBezTo>
                <a:cubicBezTo>
                  <a:pt x="14621" y="391884"/>
                  <a:pt x="0" y="406506"/>
                  <a:pt x="0" y="424542"/>
                </a:cubicBezTo>
                <a:cubicBezTo>
                  <a:pt x="0" y="442579"/>
                  <a:pt x="14621" y="457200"/>
                  <a:pt x="32657" y="457200"/>
                </a:cubicBezTo>
              </a:path>
            </a:pathLst>
          </a:cu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933267" y="4368801"/>
            <a:ext cx="1663700" cy="6091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Limitations in Prior Studies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2933267" y="5085303"/>
            <a:ext cx="16600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Observed limitations in prior studies (data constraints, methodological gaps, or conceptual inconsistencies)</a:t>
            </a:r>
            <a:endParaRPr lang="en-US" sz="1111" dirty="0"/>
          </a:p>
        </p:txBody>
      </p:sp>
      <p:sp>
        <p:nvSpPr>
          <p:cNvPr id="23" name="Text 21"/>
          <p:cNvSpPr/>
          <p:nvPr/>
        </p:nvSpPr>
        <p:spPr>
          <a:xfrm>
            <a:off x="585439" y="3383905"/>
            <a:ext cx="457200" cy="457077"/>
          </a:xfrm>
          <a:custGeom>
            <a:avLst/>
            <a:gdLst/>
            <a:ahLst/>
            <a:cxnLst/>
            <a:rect l="l" t="t" r="r" b="b"/>
            <a:pathLst>
              <a:path w="457200" h="457077">
                <a:moveTo>
                  <a:pt x="328580" y="185720"/>
                </a:moveTo>
                <a:cubicBezTo>
                  <a:pt x="328580" y="106819"/>
                  <a:pt x="264618" y="42860"/>
                  <a:pt x="185719" y="42860"/>
                </a:cubicBezTo>
                <a:cubicBezTo>
                  <a:pt x="106820" y="42860"/>
                  <a:pt x="42858" y="106819"/>
                  <a:pt x="42858" y="185720"/>
                </a:cubicBezTo>
                <a:cubicBezTo>
                  <a:pt x="42858" y="264620"/>
                  <a:pt x="106820" y="328579"/>
                  <a:pt x="185719" y="328579"/>
                </a:cubicBezTo>
                <a:cubicBezTo>
                  <a:pt x="264618" y="328579"/>
                  <a:pt x="328580" y="264620"/>
                  <a:pt x="328580" y="185720"/>
                </a:cubicBezTo>
                <a:moveTo>
                  <a:pt x="300988" y="331349"/>
                </a:moveTo>
                <a:cubicBezTo>
                  <a:pt x="269382" y="356438"/>
                  <a:pt x="229290" y="371439"/>
                  <a:pt x="185719" y="371439"/>
                </a:cubicBezTo>
                <a:cubicBezTo>
                  <a:pt x="83128" y="371439"/>
                  <a:pt x="0" y="288311"/>
                  <a:pt x="0" y="185720"/>
                </a:cubicBezTo>
                <a:cubicBezTo>
                  <a:pt x="0" y="83129"/>
                  <a:pt x="83128" y="0"/>
                  <a:pt x="185719" y="0"/>
                </a:cubicBezTo>
                <a:cubicBezTo>
                  <a:pt x="288310" y="0"/>
                  <a:pt x="371438" y="83129"/>
                  <a:pt x="371438" y="185720"/>
                </a:cubicBezTo>
                <a:cubicBezTo>
                  <a:pt x="371438" y="229293"/>
                  <a:pt x="356438" y="269383"/>
                  <a:pt x="331347" y="300990"/>
                </a:cubicBezTo>
                <a:lnTo>
                  <a:pt x="450904" y="420548"/>
                </a:lnTo>
                <a:cubicBezTo>
                  <a:pt x="459299" y="428940"/>
                  <a:pt x="459299" y="442515"/>
                  <a:pt x="450904" y="450815"/>
                </a:cubicBezTo>
                <a:cubicBezTo>
                  <a:pt x="442510" y="459121"/>
                  <a:pt x="428940" y="459207"/>
                  <a:pt x="420638" y="450815"/>
                </a:cubicBezTo>
                <a:lnTo>
                  <a:pt x="300988" y="331349"/>
                </a:lnTo>
              </a:path>
            </a:pathLst>
          </a:custGeom>
          <a:solidFill>
            <a:srgbClr val="1B6F5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85439" y="4368801"/>
            <a:ext cx="1663700" cy="609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Synthesis of Current Research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85439" y="5085305"/>
            <a:ext cx="166003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11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Synthesis of the current state of research (key themes, methods, and findings)</a:t>
            </a:r>
            <a:endParaRPr lang="en-US" sz="1111" dirty="0"/>
          </a:p>
        </p:txBody>
      </p:sp>
      <p:sp>
        <p:nvSpPr>
          <p:cNvPr id="26" name="Text 24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0557901" y="-27707"/>
            <a:ext cx="1277258" cy="1901371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6840" y="1498295"/>
            <a:ext cx="6795801" cy="1185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Research Methodology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2723502" y="407954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Data collection protocols</a:t>
            </a:r>
            <a:endParaRPr lang="en-US" sz="1333" dirty="0"/>
          </a:p>
        </p:txBody>
      </p:sp>
      <p:sp>
        <p:nvSpPr>
          <p:cNvPr id="7" name="Text 5"/>
          <p:cNvSpPr/>
          <p:nvPr/>
        </p:nvSpPr>
        <p:spPr>
          <a:xfrm>
            <a:off x="2723502" y="4604642"/>
            <a:ext cx="202946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Sampling strategy, inclusion/exclusion, recruitment/workflow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56843" y="407954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Study design overview</a:t>
            </a:r>
            <a:endParaRPr lang="en-US" sz="1333" dirty="0"/>
          </a:p>
        </p:txBody>
      </p:sp>
      <p:sp>
        <p:nvSpPr>
          <p:cNvPr id="9" name="Text 7"/>
          <p:cNvSpPr/>
          <p:nvPr/>
        </p:nvSpPr>
        <p:spPr>
          <a:xfrm>
            <a:off x="356843" y="4604642"/>
            <a:ext cx="202946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Experimental, quasi-experimental, observational, or mixed-methods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90161" y="407954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Tools and instruments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5090161" y="4604642"/>
            <a:ext cx="202946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Software, measurement instruments, calibration, and versioning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456820" y="407954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Experimental setups / procedures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7456820" y="4604642"/>
            <a:ext cx="202946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Controls, variables, and standard operating procedures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87622" y="3382657"/>
            <a:ext cx="457200" cy="320040"/>
          </a:xfrm>
          <a:custGeom>
            <a:avLst/>
            <a:gdLst/>
            <a:ahLst/>
            <a:cxnLst/>
            <a:rect l="l" t="t" r="r" b="b"/>
            <a:pathLst>
              <a:path w="457200" h="320040">
                <a:moveTo>
                  <a:pt x="274320" y="34289"/>
                </a:moveTo>
                <a:cubicBezTo>
                  <a:pt x="280607" y="34289"/>
                  <a:pt x="285750" y="39432"/>
                  <a:pt x="285750" y="45718"/>
                </a:cubicBezTo>
                <a:lnTo>
                  <a:pt x="285750" y="205738"/>
                </a:lnTo>
                <a:cubicBezTo>
                  <a:pt x="285750" y="212023"/>
                  <a:pt x="280607" y="217166"/>
                  <a:pt x="274320" y="217166"/>
                </a:cubicBezTo>
                <a:lnTo>
                  <a:pt x="200953" y="217166"/>
                </a:lnTo>
                <a:lnTo>
                  <a:pt x="188595" y="217166"/>
                </a:lnTo>
                <a:lnTo>
                  <a:pt x="131445" y="217166"/>
                </a:lnTo>
                <a:lnTo>
                  <a:pt x="119087" y="217166"/>
                </a:lnTo>
                <a:lnTo>
                  <a:pt x="45720" y="217166"/>
                </a:lnTo>
                <a:cubicBezTo>
                  <a:pt x="39433" y="217166"/>
                  <a:pt x="34290" y="212023"/>
                  <a:pt x="34290" y="205738"/>
                </a:cubicBezTo>
                <a:lnTo>
                  <a:pt x="34290" y="45718"/>
                </a:lnTo>
                <a:cubicBezTo>
                  <a:pt x="34290" y="39432"/>
                  <a:pt x="39433" y="34289"/>
                  <a:pt x="45720" y="34289"/>
                </a:cubicBezTo>
                <a:lnTo>
                  <a:pt x="274320" y="34289"/>
                </a:lnTo>
                <a:moveTo>
                  <a:pt x="45720" y="251459"/>
                </a:moveTo>
                <a:lnTo>
                  <a:pt x="107657" y="251459"/>
                </a:lnTo>
                <a:lnTo>
                  <a:pt x="96227" y="285748"/>
                </a:lnTo>
                <a:lnTo>
                  <a:pt x="62865" y="285748"/>
                </a:lnTo>
                <a:cubicBezTo>
                  <a:pt x="53364" y="285748"/>
                  <a:pt x="45720" y="293390"/>
                  <a:pt x="45720" y="302892"/>
                </a:cubicBezTo>
                <a:cubicBezTo>
                  <a:pt x="45720" y="312394"/>
                  <a:pt x="53364" y="320037"/>
                  <a:pt x="62865" y="320037"/>
                </a:cubicBezTo>
                <a:lnTo>
                  <a:pt x="84797" y="320037"/>
                </a:lnTo>
                <a:lnTo>
                  <a:pt x="108585" y="320037"/>
                </a:lnTo>
                <a:lnTo>
                  <a:pt x="211455" y="320037"/>
                </a:lnTo>
                <a:lnTo>
                  <a:pt x="235243" y="320037"/>
                </a:lnTo>
                <a:lnTo>
                  <a:pt x="257175" y="320037"/>
                </a:lnTo>
                <a:cubicBezTo>
                  <a:pt x="266676" y="320037"/>
                  <a:pt x="274320" y="312394"/>
                  <a:pt x="274320" y="302892"/>
                </a:cubicBezTo>
                <a:cubicBezTo>
                  <a:pt x="274320" y="293390"/>
                  <a:pt x="266676" y="285748"/>
                  <a:pt x="257175" y="285748"/>
                </a:cubicBezTo>
                <a:lnTo>
                  <a:pt x="223813" y="285748"/>
                </a:lnTo>
                <a:lnTo>
                  <a:pt x="212383" y="251459"/>
                </a:lnTo>
                <a:lnTo>
                  <a:pt x="274320" y="251459"/>
                </a:lnTo>
                <a:cubicBezTo>
                  <a:pt x="299539" y="251459"/>
                  <a:pt x="320040" y="230957"/>
                  <a:pt x="320040" y="205738"/>
                </a:cubicBezTo>
                <a:lnTo>
                  <a:pt x="320040" y="45718"/>
                </a:lnTo>
                <a:cubicBezTo>
                  <a:pt x="320040" y="20502"/>
                  <a:pt x="299539" y="-3"/>
                  <a:pt x="274320" y="-3"/>
                </a:cubicBezTo>
                <a:lnTo>
                  <a:pt x="45720" y="-3"/>
                </a:lnTo>
                <a:cubicBezTo>
                  <a:pt x="20501" y="-3"/>
                  <a:pt x="0" y="20499"/>
                  <a:pt x="0" y="45718"/>
                </a:cubicBezTo>
                <a:lnTo>
                  <a:pt x="0" y="205738"/>
                </a:lnTo>
                <a:cubicBezTo>
                  <a:pt x="0" y="230954"/>
                  <a:pt x="20501" y="251459"/>
                  <a:pt x="45720" y="251459"/>
                </a:cubicBezTo>
                <a:lnTo>
                  <a:pt x="45720" y="251459"/>
                </a:lnTo>
                <a:moveTo>
                  <a:pt x="132373" y="285751"/>
                </a:moveTo>
                <a:lnTo>
                  <a:pt x="143803" y="251462"/>
                </a:lnTo>
                <a:lnTo>
                  <a:pt x="176237" y="251462"/>
                </a:lnTo>
                <a:lnTo>
                  <a:pt x="187667" y="285751"/>
                </a:lnTo>
                <a:lnTo>
                  <a:pt x="132373" y="285751"/>
                </a:lnTo>
                <a:moveTo>
                  <a:pt x="377190" y="34289"/>
                </a:moveTo>
                <a:lnTo>
                  <a:pt x="422910" y="34289"/>
                </a:lnTo>
                <a:lnTo>
                  <a:pt x="422910" y="57150"/>
                </a:lnTo>
                <a:lnTo>
                  <a:pt x="377190" y="57150"/>
                </a:lnTo>
                <a:lnTo>
                  <a:pt x="377190" y="34289"/>
                </a:lnTo>
                <a:moveTo>
                  <a:pt x="377190" y="91439"/>
                </a:moveTo>
                <a:lnTo>
                  <a:pt x="422910" y="91439"/>
                </a:lnTo>
                <a:lnTo>
                  <a:pt x="422910" y="114299"/>
                </a:lnTo>
                <a:lnTo>
                  <a:pt x="377190" y="114299"/>
                </a:lnTo>
                <a:lnTo>
                  <a:pt x="377190" y="91439"/>
                </a:lnTo>
                <a:moveTo>
                  <a:pt x="422910" y="148591"/>
                </a:moveTo>
                <a:lnTo>
                  <a:pt x="422910" y="285751"/>
                </a:lnTo>
                <a:lnTo>
                  <a:pt x="377190" y="285751"/>
                </a:lnTo>
                <a:lnTo>
                  <a:pt x="377190" y="148591"/>
                </a:lnTo>
                <a:lnTo>
                  <a:pt x="422910" y="148591"/>
                </a:lnTo>
                <a:moveTo>
                  <a:pt x="342900" y="34289"/>
                </a:moveTo>
                <a:lnTo>
                  <a:pt x="342900" y="285748"/>
                </a:lnTo>
                <a:cubicBezTo>
                  <a:pt x="342900" y="304678"/>
                  <a:pt x="358257" y="320037"/>
                  <a:pt x="377190" y="320037"/>
                </a:cubicBezTo>
                <a:lnTo>
                  <a:pt x="422910" y="320037"/>
                </a:lnTo>
                <a:cubicBezTo>
                  <a:pt x="441843" y="320037"/>
                  <a:pt x="457200" y="304678"/>
                  <a:pt x="457200" y="285748"/>
                </a:cubicBezTo>
                <a:lnTo>
                  <a:pt x="457200" y="34289"/>
                </a:lnTo>
                <a:cubicBezTo>
                  <a:pt x="457200" y="15359"/>
                  <a:pt x="441843" y="0"/>
                  <a:pt x="422910" y="0"/>
                </a:cubicBezTo>
                <a:lnTo>
                  <a:pt x="377190" y="0"/>
                </a:lnTo>
                <a:cubicBezTo>
                  <a:pt x="358257" y="0"/>
                  <a:pt x="342900" y="15359"/>
                  <a:pt x="342900" y="34289"/>
                </a:cubicBezTo>
                <a:lnTo>
                  <a:pt x="342900" y="34289"/>
                </a:lnTo>
                <a:moveTo>
                  <a:pt x="400050" y="234314"/>
                </a:moveTo>
                <a:cubicBezTo>
                  <a:pt x="409519" y="234314"/>
                  <a:pt x="417195" y="226639"/>
                  <a:pt x="417195" y="217170"/>
                </a:cubicBezTo>
                <a:cubicBezTo>
                  <a:pt x="417195" y="207700"/>
                  <a:pt x="409519" y="200025"/>
                  <a:pt x="400050" y="200025"/>
                </a:cubicBezTo>
                <a:cubicBezTo>
                  <a:pt x="390581" y="200025"/>
                  <a:pt x="382905" y="207700"/>
                  <a:pt x="382905" y="217170"/>
                </a:cubicBezTo>
                <a:cubicBezTo>
                  <a:pt x="382905" y="226639"/>
                  <a:pt x="390581" y="234314"/>
                  <a:pt x="400050" y="234314"/>
                </a:cubicBezTo>
              </a:path>
            </a:pathLst>
          </a:custGeom>
          <a:solidFill>
            <a:srgbClr val="3ACE5D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723502" y="3342652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0" y="37237"/>
                </a:moveTo>
                <a:cubicBezTo>
                  <a:pt x="0" y="16698"/>
                  <a:pt x="16697" y="0"/>
                  <a:pt x="37239" y="0"/>
                </a:cubicBezTo>
                <a:lnTo>
                  <a:pt x="419966" y="0"/>
                </a:lnTo>
                <a:cubicBezTo>
                  <a:pt x="440503" y="0"/>
                  <a:pt x="457205" y="16698"/>
                  <a:pt x="457205" y="37237"/>
                </a:cubicBezTo>
                <a:cubicBezTo>
                  <a:pt x="457205" y="45810"/>
                  <a:pt x="454256" y="54115"/>
                  <a:pt x="448810" y="60724"/>
                </a:cubicBezTo>
                <a:lnTo>
                  <a:pt x="300042" y="243334"/>
                </a:lnTo>
                <a:lnTo>
                  <a:pt x="300042" y="371206"/>
                </a:lnTo>
                <a:cubicBezTo>
                  <a:pt x="300042" y="387100"/>
                  <a:pt x="287094" y="400050"/>
                  <a:pt x="271197" y="400050"/>
                </a:cubicBezTo>
                <a:cubicBezTo>
                  <a:pt x="264678" y="400050"/>
                  <a:pt x="258341" y="397818"/>
                  <a:pt x="253248" y="393801"/>
                </a:cubicBezTo>
                <a:lnTo>
                  <a:pt x="170650" y="328257"/>
                </a:lnTo>
                <a:cubicBezTo>
                  <a:pt x="162077" y="321472"/>
                  <a:pt x="157167" y="311203"/>
                  <a:pt x="157167" y="300306"/>
                </a:cubicBezTo>
                <a:lnTo>
                  <a:pt x="157167" y="243422"/>
                </a:lnTo>
                <a:lnTo>
                  <a:pt x="8399" y="60720"/>
                </a:lnTo>
                <a:cubicBezTo>
                  <a:pt x="2954" y="54111"/>
                  <a:pt x="5" y="45806"/>
                  <a:pt x="5" y="37233"/>
                </a:cubicBezTo>
                <a:lnTo>
                  <a:pt x="0" y="37237"/>
                </a:lnTo>
                <a:moveTo>
                  <a:pt x="49112" y="42861"/>
                </a:moveTo>
                <a:lnTo>
                  <a:pt x="195202" y="222168"/>
                </a:lnTo>
                <a:cubicBezTo>
                  <a:pt x="198329" y="226008"/>
                  <a:pt x="200025" y="230741"/>
                  <a:pt x="200025" y="235741"/>
                </a:cubicBezTo>
                <a:lnTo>
                  <a:pt x="200025" y="296821"/>
                </a:lnTo>
                <a:lnTo>
                  <a:pt x="257175" y="342183"/>
                </a:lnTo>
                <a:lnTo>
                  <a:pt x="257175" y="235741"/>
                </a:lnTo>
                <a:cubicBezTo>
                  <a:pt x="257175" y="230829"/>
                  <a:pt x="258871" y="226008"/>
                  <a:pt x="261998" y="222168"/>
                </a:cubicBezTo>
                <a:lnTo>
                  <a:pt x="408088" y="42861"/>
                </a:lnTo>
                <a:lnTo>
                  <a:pt x="49112" y="42861"/>
                </a:lnTo>
              </a:path>
            </a:pathLst>
          </a:cu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13990" y="3314077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solidFill>
            <a:srgbClr val="1B6F59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473645" y="3314077"/>
            <a:ext cx="428625" cy="457200"/>
          </a:xfrm>
          <a:custGeom>
            <a:avLst/>
            <a:gdLst/>
            <a:ahLst/>
            <a:cxnLst/>
            <a:rect l="l" t="t" r="r" b="b"/>
            <a:pathLst>
              <a:path w="428625" h="457200">
                <a:moveTo>
                  <a:pt x="214313" y="42863"/>
                </a:moveTo>
                <a:lnTo>
                  <a:pt x="371476" y="42863"/>
                </a:lnTo>
                <a:cubicBezTo>
                  <a:pt x="379333" y="42863"/>
                  <a:pt x="385763" y="49291"/>
                  <a:pt x="385763" y="57150"/>
                </a:cubicBezTo>
                <a:lnTo>
                  <a:pt x="385763" y="400050"/>
                </a:lnTo>
                <a:cubicBezTo>
                  <a:pt x="385763" y="407909"/>
                  <a:pt x="379333" y="414338"/>
                  <a:pt x="371476" y="414338"/>
                </a:cubicBezTo>
                <a:lnTo>
                  <a:pt x="214313" y="414338"/>
                </a:lnTo>
                <a:lnTo>
                  <a:pt x="214313" y="42863"/>
                </a:lnTo>
                <a:moveTo>
                  <a:pt x="171450" y="42863"/>
                </a:moveTo>
                <a:lnTo>
                  <a:pt x="171450" y="414338"/>
                </a:lnTo>
                <a:lnTo>
                  <a:pt x="114301" y="414338"/>
                </a:lnTo>
                <a:cubicBezTo>
                  <a:pt x="106445" y="414338"/>
                  <a:pt x="100015" y="407909"/>
                  <a:pt x="100015" y="400050"/>
                </a:cubicBezTo>
                <a:lnTo>
                  <a:pt x="100015" y="371475"/>
                </a:lnTo>
                <a:lnTo>
                  <a:pt x="121447" y="371475"/>
                </a:lnTo>
                <a:cubicBezTo>
                  <a:pt x="133324" y="371475"/>
                  <a:pt x="142878" y="361920"/>
                  <a:pt x="142878" y="350046"/>
                </a:cubicBezTo>
                <a:cubicBezTo>
                  <a:pt x="142878" y="338168"/>
                  <a:pt x="133324" y="328617"/>
                  <a:pt x="121447" y="328617"/>
                </a:cubicBezTo>
                <a:lnTo>
                  <a:pt x="100015" y="328617"/>
                </a:lnTo>
                <a:lnTo>
                  <a:pt x="100015" y="250038"/>
                </a:lnTo>
                <a:lnTo>
                  <a:pt x="121447" y="250038"/>
                </a:lnTo>
                <a:cubicBezTo>
                  <a:pt x="133324" y="250038"/>
                  <a:pt x="142878" y="240483"/>
                  <a:pt x="142878" y="228609"/>
                </a:cubicBezTo>
                <a:cubicBezTo>
                  <a:pt x="142878" y="216731"/>
                  <a:pt x="133324" y="207180"/>
                  <a:pt x="121447" y="207180"/>
                </a:cubicBezTo>
                <a:lnTo>
                  <a:pt x="100015" y="207180"/>
                </a:lnTo>
                <a:lnTo>
                  <a:pt x="100015" y="128601"/>
                </a:lnTo>
                <a:lnTo>
                  <a:pt x="121447" y="128601"/>
                </a:lnTo>
                <a:cubicBezTo>
                  <a:pt x="133324" y="128601"/>
                  <a:pt x="142878" y="119046"/>
                  <a:pt x="142878" y="107172"/>
                </a:cubicBezTo>
                <a:cubicBezTo>
                  <a:pt x="142878" y="95294"/>
                  <a:pt x="133324" y="85743"/>
                  <a:pt x="121447" y="85743"/>
                </a:cubicBezTo>
                <a:lnTo>
                  <a:pt x="100015" y="85743"/>
                </a:lnTo>
                <a:lnTo>
                  <a:pt x="100015" y="57168"/>
                </a:lnTo>
                <a:cubicBezTo>
                  <a:pt x="100015" y="49309"/>
                  <a:pt x="106445" y="42881"/>
                  <a:pt x="114301" y="42881"/>
                </a:cubicBezTo>
                <a:lnTo>
                  <a:pt x="171450" y="42863"/>
                </a:lnTo>
                <a:moveTo>
                  <a:pt x="57149" y="371475"/>
                </a:moveTo>
                <a:lnTo>
                  <a:pt x="57149" y="400050"/>
                </a:lnTo>
                <a:cubicBezTo>
                  <a:pt x="57149" y="431574"/>
                  <a:pt x="82776" y="457200"/>
                  <a:pt x="114297" y="457200"/>
                </a:cubicBezTo>
                <a:lnTo>
                  <a:pt x="371472" y="457200"/>
                </a:lnTo>
                <a:cubicBezTo>
                  <a:pt x="402993" y="457200"/>
                  <a:pt x="428621" y="431574"/>
                  <a:pt x="428621" y="400050"/>
                </a:cubicBezTo>
                <a:lnTo>
                  <a:pt x="428621" y="57150"/>
                </a:lnTo>
                <a:cubicBezTo>
                  <a:pt x="428621" y="25626"/>
                  <a:pt x="402993" y="0"/>
                  <a:pt x="371472" y="0"/>
                </a:cubicBezTo>
                <a:lnTo>
                  <a:pt x="114297" y="0"/>
                </a:lnTo>
                <a:cubicBezTo>
                  <a:pt x="82776" y="0"/>
                  <a:pt x="57149" y="25626"/>
                  <a:pt x="57149" y="57150"/>
                </a:cubicBezTo>
                <a:lnTo>
                  <a:pt x="57149" y="85725"/>
                </a:lnTo>
                <a:lnTo>
                  <a:pt x="21431" y="85725"/>
                </a:lnTo>
                <a:cubicBezTo>
                  <a:pt x="9554" y="85725"/>
                  <a:pt x="0" y="95280"/>
                  <a:pt x="0" y="107159"/>
                </a:cubicBezTo>
                <a:cubicBezTo>
                  <a:pt x="0" y="119037"/>
                  <a:pt x="9554" y="128592"/>
                  <a:pt x="21431" y="128592"/>
                </a:cubicBezTo>
                <a:lnTo>
                  <a:pt x="57149" y="128592"/>
                </a:lnTo>
                <a:lnTo>
                  <a:pt x="57149" y="207176"/>
                </a:lnTo>
                <a:lnTo>
                  <a:pt x="21431" y="207176"/>
                </a:lnTo>
                <a:cubicBezTo>
                  <a:pt x="9554" y="207176"/>
                  <a:pt x="0" y="216731"/>
                  <a:pt x="0" y="228609"/>
                </a:cubicBezTo>
                <a:cubicBezTo>
                  <a:pt x="0" y="240487"/>
                  <a:pt x="9554" y="250043"/>
                  <a:pt x="21431" y="250043"/>
                </a:cubicBezTo>
                <a:lnTo>
                  <a:pt x="57149" y="250043"/>
                </a:lnTo>
                <a:lnTo>
                  <a:pt x="57149" y="328626"/>
                </a:lnTo>
                <a:lnTo>
                  <a:pt x="21431" y="328626"/>
                </a:lnTo>
                <a:cubicBezTo>
                  <a:pt x="9554" y="328626"/>
                  <a:pt x="0" y="338182"/>
                  <a:pt x="0" y="350060"/>
                </a:cubicBezTo>
                <a:cubicBezTo>
                  <a:pt x="0" y="361938"/>
                  <a:pt x="9554" y="371493"/>
                  <a:pt x="21431" y="371493"/>
                </a:cubicBezTo>
                <a:lnTo>
                  <a:pt x="57149" y="371475"/>
                </a:lnTo>
              </a:path>
            </a:pathLst>
          </a:custGeom>
          <a:solidFill>
            <a:srgbClr val="FF6E0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456820" y="725854"/>
            <a:ext cx="4378340" cy="1977359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823477" y="4079545"/>
            <a:ext cx="202861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Quality assurance and ethics</a:t>
            </a:r>
            <a:endParaRPr lang="en-US" sz="1333" dirty="0"/>
          </a:p>
        </p:txBody>
      </p:sp>
      <p:sp>
        <p:nvSpPr>
          <p:cNvPr id="20" name="Text 18"/>
          <p:cNvSpPr/>
          <p:nvPr/>
        </p:nvSpPr>
        <p:spPr>
          <a:xfrm>
            <a:off x="9823477" y="4604642"/>
            <a:ext cx="2029460" cy="1527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Reliability checks, data governance, consent/privacy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9844201" y="3314077"/>
            <a:ext cx="430983" cy="457200"/>
          </a:xfrm>
          <a:custGeom>
            <a:avLst/>
            <a:gdLst/>
            <a:ahLst/>
            <a:cxnLst/>
            <a:rect l="l" t="t" r="r" b="b"/>
            <a:pathLst>
              <a:path w="430983" h="457200">
                <a:moveTo>
                  <a:pt x="215491" y="44353"/>
                </a:moveTo>
                <a:lnTo>
                  <a:pt x="51179" y="114030"/>
                </a:lnTo>
                <a:cubicBezTo>
                  <a:pt x="45882" y="116275"/>
                  <a:pt x="43008" y="121035"/>
                  <a:pt x="43098" y="125524"/>
                </a:cubicBezTo>
                <a:cubicBezTo>
                  <a:pt x="43547" y="207592"/>
                  <a:pt x="77577" y="349365"/>
                  <a:pt x="210462" y="412934"/>
                </a:cubicBezTo>
                <a:cubicBezTo>
                  <a:pt x="213694" y="414461"/>
                  <a:pt x="217465" y="414461"/>
                  <a:pt x="220607" y="412934"/>
                </a:cubicBezTo>
                <a:cubicBezTo>
                  <a:pt x="353492" y="349273"/>
                  <a:pt x="387523" y="207587"/>
                  <a:pt x="387880" y="125433"/>
                </a:cubicBezTo>
                <a:cubicBezTo>
                  <a:pt x="387880" y="120943"/>
                  <a:pt x="385096" y="116275"/>
                  <a:pt x="379799" y="113939"/>
                </a:cubicBezTo>
                <a:lnTo>
                  <a:pt x="215491" y="44353"/>
                </a:lnTo>
                <a:moveTo>
                  <a:pt x="227524" y="2606"/>
                </a:moveTo>
                <a:lnTo>
                  <a:pt x="396595" y="74345"/>
                </a:lnTo>
                <a:cubicBezTo>
                  <a:pt x="416347" y="82694"/>
                  <a:pt x="431073" y="102180"/>
                  <a:pt x="430983" y="125703"/>
                </a:cubicBezTo>
                <a:cubicBezTo>
                  <a:pt x="430534" y="214774"/>
                  <a:pt x="393901" y="377739"/>
                  <a:pt x="239195" y="451814"/>
                </a:cubicBezTo>
                <a:cubicBezTo>
                  <a:pt x="224202" y="458997"/>
                  <a:pt x="206781" y="458997"/>
                  <a:pt x="191787" y="451814"/>
                </a:cubicBezTo>
                <a:cubicBezTo>
                  <a:pt x="37082" y="377739"/>
                  <a:pt x="448" y="214774"/>
                  <a:pt x="0" y="125703"/>
                </a:cubicBezTo>
                <a:cubicBezTo>
                  <a:pt x="-90" y="102180"/>
                  <a:pt x="14636" y="82694"/>
                  <a:pt x="34388" y="74345"/>
                </a:cubicBezTo>
                <a:lnTo>
                  <a:pt x="203549" y="2606"/>
                </a:lnTo>
                <a:cubicBezTo>
                  <a:pt x="207229" y="901"/>
                  <a:pt x="211358" y="0"/>
                  <a:pt x="215491" y="0"/>
                </a:cubicBezTo>
                <a:cubicBezTo>
                  <a:pt x="219620" y="0"/>
                  <a:pt x="223753" y="896"/>
                  <a:pt x="227524" y="2606"/>
                </a:cubicBezTo>
                <a:lnTo>
                  <a:pt x="227524" y="2606"/>
                </a:lnTo>
              </a:path>
            </a:pathLst>
          </a:cu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1094720" y="1"/>
            <a:ext cx="1097280" cy="109728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619006" y="359441"/>
            <a:ext cx="3216154" cy="155448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67283" y="1362862"/>
            <a:ext cx="5368038" cy="2751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Preliminary/Final Data Findings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96000" y="721361"/>
            <a:ext cx="5459520" cy="5415279"/>
          </a:xfrm>
          <a:prstGeom prst="rect">
            <a:avLst/>
          </a:prstGeom>
          <a:blipFill>
            <a:blip r:embed="rId1"/>
            <a:srcRect/>
            <a:stretch>
              <a:fillRect l="0" r="0" t="31" b="31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7</a:t>
            </a:r>
            <a:endParaRPr lang="en-US" sz="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842" y="2501462"/>
          <a:ext cx="11130309" cy="3605047"/>
        </p:xfrm>
        <a:graphic>
          <a:graphicData uri="http://schemas.openxmlformats.org/drawingml/2006/table">
            <a:tbl>
              <a:tblPr/>
              <a:tblGrid>
                <a:gridCol w="3710103"/>
                <a:gridCol w="3710103"/>
                <a:gridCol w="3710103"/>
              </a:tblGrid>
              <a:tr h="120168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Hypothesis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6F5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Expected Result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6F59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Observed Result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6F59"/>
                    </a:solidFill>
                  </a:tcPr>
                </a:tc>
              </a:tr>
              <a:tr h="120168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H1: Core effect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Increase in primary outcome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Observed increase; quantify effect size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01682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H2: Moderating factor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F2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Stronger effect under condition B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F2E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Podkova" pitchFamily="34" charset="0"/>
                          <a:ea typeface="Podkova" pitchFamily="34" charset="-122"/>
                          <a:cs typeface="Podkova" pitchFamily="34" charset="-120"/>
                        </a:rPr>
                        <a:t>Condition B shows higher magnitude; note variance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6E5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F2E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367282" y="1362863"/>
            <a:ext cx="11176029" cy="731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Comparative Analysis: Expectations vs. Actual Data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67284" y="3226378"/>
            <a:ext cx="11887200" cy="9525"/>
          </a:xfrm>
          <a:custGeom>
            <a:avLst/>
            <a:gdLst/>
            <a:ahLst/>
            <a:cxnLst/>
            <a:rect l="l" t="t" r="r" b="b"/>
            <a:pathLst>
              <a:path w="11887200" h="9525">
                <a:moveTo>
                  <a:pt x="0" y="4763"/>
                </a:moveTo>
                <a:lnTo>
                  <a:pt x="11887200" y="4763"/>
                </a:lnTo>
              </a:path>
            </a:pathLst>
          </a:custGeom>
          <a:noFill/>
          <a:ln w="25400">
            <a:solidFill>
              <a:srgbClr val="124A3B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094720" y="1"/>
            <a:ext cx="1097280" cy="1097280"/>
          </a:xfrm>
          <a:prstGeom prst="rect">
            <a:avLst/>
          </a:pr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619006" y="359441"/>
            <a:ext cx="3216154" cy="155448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61974" y="3145300"/>
            <a:ext cx="182880" cy="18288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225201" y="3145300"/>
            <a:ext cx="182880" cy="18288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961923" y="4980273"/>
            <a:ext cx="23907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Final compilation of results, dissemination of findings, and project closure activities.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8961923" y="4476231"/>
            <a:ext cx="239380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Milestone 4: final synthesis, dissemination, and closeout</a:t>
            </a:r>
            <a:endParaRPr lang="en-US" sz="1289" dirty="0"/>
          </a:p>
        </p:txBody>
      </p:sp>
      <p:sp>
        <p:nvSpPr>
          <p:cNvPr id="11" name="Text 9"/>
          <p:cNvSpPr/>
          <p:nvPr/>
        </p:nvSpPr>
        <p:spPr>
          <a:xfrm>
            <a:off x="6093562" y="4980273"/>
            <a:ext cx="23907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Concluding analysis phase and preparation of interim reports summarizing findings.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093562" y="4476231"/>
            <a:ext cx="239380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Milestone 3: analysis completion and interim reporting</a:t>
            </a:r>
            <a:endParaRPr lang="en-US" sz="1289" dirty="0"/>
          </a:p>
        </p:txBody>
      </p:sp>
      <p:sp>
        <p:nvSpPr>
          <p:cNvPr id="13" name="Text 11"/>
          <p:cNvSpPr/>
          <p:nvPr/>
        </p:nvSpPr>
        <p:spPr>
          <a:xfrm>
            <a:off x="3225201" y="4980273"/>
            <a:ext cx="23907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Start of data gathering activities and validation of established protocols.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225201" y="4476231"/>
            <a:ext cx="239380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Milestone 2: data collection launch and protocol validation</a:t>
            </a:r>
            <a:endParaRPr lang="en-US" sz="1289" dirty="0"/>
          </a:p>
        </p:txBody>
      </p:sp>
      <p:sp>
        <p:nvSpPr>
          <p:cNvPr id="15" name="Text 13"/>
          <p:cNvSpPr/>
          <p:nvPr/>
        </p:nvSpPr>
        <p:spPr>
          <a:xfrm>
            <a:off x="356840" y="4980273"/>
            <a:ext cx="239077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Project initiation and confirmation of all necessary requirements to proceed.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56840" y="4476231"/>
            <a:ext cx="239380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Milestone 1: project kickoff and requirements confirmation</a:t>
            </a:r>
            <a:endParaRPr lang="en-US" sz="1289" dirty="0"/>
          </a:p>
        </p:txBody>
      </p:sp>
      <p:sp>
        <p:nvSpPr>
          <p:cNvPr id="17" name="Text 15"/>
          <p:cNvSpPr/>
          <p:nvPr/>
        </p:nvSpPr>
        <p:spPr>
          <a:xfrm>
            <a:off x="6096000" y="3145300"/>
            <a:ext cx="182880" cy="18288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964463" y="3145300"/>
            <a:ext cx="182880" cy="182880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67284" y="1538692"/>
            <a:ext cx="8143277" cy="8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3115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Project Milestones &amp; Timeline (Grant Target Alignment)</a:t>
            </a:r>
            <a:endParaRPr lang="en-US" sz="3115" dirty="0"/>
          </a:p>
        </p:txBody>
      </p:sp>
      <p:sp>
        <p:nvSpPr>
          <p:cNvPr id="20" name="Text 18"/>
          <p:cNvSpPr/>
          <p:nvPr/>
        </p:nvSpPr>
        <p:spPr>
          <a:xfrm>
            <a:off x="8961923" y="3749865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0" y="57151"/>
                </a:moveTo>
                <a:cubicBezTo>
                  <a:pt x="0" y="25631"/>
                  <a:pt x="25626" y="0"/>
                  <a:pt x="57150" y="0"/>
                </a:cubicBezTo>
                <a:lnTo>
                  <a:pt x="175112" y="0"/>
                </a:lnTo>
                <a:cubicBezTo>
                  <a:pt x="192166" y="0"/>
                  <a:pt x="208511" y="6785"/>
                  <a:pt x="220562" y="18842"/>
                </a:cubicBezTo>
                <a:lnTo>
                  <a:pt x="258871" y="57151"/>
                </a:lnTo>
                <a:lnTo>
                  <a:pt x="400050" y="57151"/>
                </a:lnTo>
                <a:cubicBezTo>
                  <a:pt x="431574" y="57151"/>
                  <a:pt x="457200" y="82778"/>
                  <a:pt x="457200" y="114302"/>
                </a:cubicBezTo>
                <a:lnTo>
                  <a:pt x="457200" y="342903"/>
                </a:lnTo>
                <a:cubicBezTo>
                  <a:pt x="457200" y="374423"/>
                  <a:pt x="431574" y="400054"/>
                  <a:pt x="400050" y="400054"/>
                </a:cubicBezTo>
                <a:lnTo>
                  <a:pt x="57150" y="400054"/>
                </a:lnTo>
                <a:cubicBezTo>
                  <a:pt x="25626" y="400054"/>
                  <a:pt x="0" y="374427"/>
                  <a:pt x="0" y="342903"/>
                </a:cubicBezTo>
                <a:lnTo>
                  <a:pt x="0" y="57151"/>
                </a:lnTo>
                <a:moveTo>
                  <a:pt x="57150" y="42861"/>
                </a:moveTo>
                <a:cubicBezTo>
                  <a:pt x="49291" y="42861"/>
                  <a:pt x="42863" y="49290"/>
                  <a:pt x="42863" y="57147"/>
                </a:cubicBezTo>
                <a:lnTo>
                  <a:pt x="42863" y="342899"/>
                </a:lnTo>
                <a:cubicBezTo>
                  <a:pt x="42863" y="350756"/>
                  <a:pt x="49291" y="357185"/>
                  <a:pt x="57150" y="357185"/>
                </a:cubicBezTo>
                <a:lnTo>
                  <a:pt x="400050" y="357185"/>
                </a:lnTo>
                <a:cubicBezTo>
                  <a:pt x="407909" y="357185"/>
                  <a:pt x="414338" y="350756"/>
                  <a:pt x="414338" y="342899"/>
                </a:cubicBezTo>
                <a:lnTo>
                  <a:pt x="414338" y="114298"/>
                </a:lnTo>
                <a:cubicBezTo>
                  <a:pt x="414338" y="106441"/>
                  <a:pt x="407909" y="100012"/>
                  <a:pt x="400050" y="100012"/>
                </a:cubicBezTo>
                <a:lnTo>
                  <a:pt x="255927" y="100012"/>
                </a:lnTo>
                <a:cubicBezTo>
                  <a:pt x="246463" y="100012"/>
                  <a:pt x="237351" y="96264"/>
                  <a:pt x="230657" y="89563"/>
                </a:cubicBezTo>
                <a:lnTo>
                  <a:pt x="190296" y="49110"/>
                </a:lnTo>
                <a:cubicBezTo>
                  <a:pt x="186277" y="45094"/>
                  <a:pt x="180832" y="42861"/>
                  <a:pt x="175117" y="42861"/>
                </a:cubicBezTo>
                <a:lnTo>
                  <a:pt x="57150" y="42861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093562" y="372129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44927" y="48984"/>
                </a:moveTo>
                <a:lnTo>
                  <a:pt x="244927" y="408211"/>
                </a:lnTo>
                <a:lnTo>
                  <a:pt x="212269" y="408211"/>
                </a:lnTo>
                <a:lnTo>
                  <a:pt x="212269" y="48984"/>
                </a:lnTo>
                <a:lnTo>
                  <a:pt x="244927" y="48984"/>
                </a:lnTo>
                <a:moveTo>
                  <a:pt x="212273" y="0"/>
                </a:moveTo>
                <a:cubicBezTo>
                  <a:pt x="185230" y="0"/>
                  <a:pt x="163289" y="21941"/>
                  <a:pt x="163289" y="48984"/>
                </a:cubicBezTo>
                <a:lnTo>
                  <a:pt x="163289" y="408211"/>
                </a:lnTo>
                <a:cubicBezTo>
                  <a:pt x="163289" y="435254"/>
                  <a:pt x="185230" y="457195"/>
                  <a:pt x="212273" y="457195"/>
                </a:cubicBezTo>
                <a:lnTo>
                  <a:pt x="244931" y="457195"/>
                </a:lnTo>
                <a:cubicBezTo>
                  <a:pt x="271975" y="457195"/>
                  <a:pt x="293916" y="435254"/>
                  <a:pt x="293916" y="408211"/>
                </a:cubicBezTo>
                <a:lnTo>
                  <a:pt x="293916" y="48984"/>
                </a:lnTo>
                <a:cubicBezTo>
                  <a:pt x="293916" y="21941"/>
                  <a:pt x="271975" y="0"/>
                  <a:pt x="244931" y="0"/>
                </a:cubicBezTo>
                <a:lnTo>
                  <a:pt x="212273" y="0"/>
                </a:lnTo>
                <a:moveTo>
                  <a:pt x="81642" y="244927"/>
                </a:moveTo>
                <a:lnTo>
                  <a:pt x="81642" y="408211"/>
                </a:lnTo>
                <a:lnTo>
                  <a:pt x="48984" y="408211"/>
                </a:lnTo>
                <a:lnTo>
                  <a:pt x="48984" y="244927"/>
                </a:lnTo>
                <a:lnTo>
                  <a:pt x="81642" y="244927"/>
                </a:lnTo>
                <a:moveTo>
                  <a:pt x="48984" y="195942"/>
                </a:moveTo>
                <a:cubicBezTo>
                  <a:pt x="21941" y="195942"/>
                  <a:pt x="0" y="217883"/>
                  <a:pt x="0" y="244927"/>
                </a:cubicBezTo>
                <a:lnTo>
                  <a:pt x="0" y="408211"/>
                </a:lnTo>
                <a:cubicBezTo>
                  <a:pt x="0" y="435254"/>
                  <a:pt x="21941" y="457195"/>
                  <a:pt x="48984" y="457195"/>
                </a:cubicBezTo>
                <a:lnTo>
                  <a:pt x="81642" y="457195"/>
                </a:lnTo>
                <a:cubicBezTo>
                  <a:pt x="108686" y="457195"/>
                  <a:pt x="130627" y="435254"/>
                  <a:pt x="130627" y="408211"/>
                </a:cubicBezTo>
                <a:lnTo>
                  <a:pt x="130627" y="244927"/>
                </a:lnTo>
                <a:cubicBezTo>
                  <a:pt x="130627" y="217883"/>
                  <a:pt x="108686" y="195942"/>
                  <a:pt x="81642" y="195942"/>
                </a:cubicBezTo>
                <a:lnTo>
                  <a:pt x="48984" y="195942"/>
                </a:lnTo>
                <a:moveTo>
                  <a:pt x="375558" y="114300"/>
                </a:moveTo>
                <a:lnTo>
                  <a:pt x="408216" y="114300"/>
                </a:lnTo>
                <a:lnTo>
                  <a:pt x="408216" y="408216"/>
                </a:lnTo>
                <a:lnTo>
                  <a:pt x="375558" y="408216"/>
                </a:lnTo>
                <a:lnTo>
                  <a:pt x="375558" y="114300"/>
                </a:lnTo>
                <a:moveTo>
                  <a:pt x="326573" y="114300"/>
                </a:moveTo>
                <a:lnTo>
                  <a:pt x="326573" y="408216"/>
                </a:lnTo>
                <a:cubicBezTo>
                  <a:pt x="326573" y="435259"/>
                  <a:pt x="348514" y="457200"/>
                  <a:pt x="375558" y="457200"/>
                </a:cubicBezTo>
                <a:lnTo>
                  <a:pt x="408216" y="457200"/>
                </a:lnTo>
                <a:cubicBezTo>
                  <a:pt x="435259" y="457200"/>
                  <a:pt x="457200" y="435259"/>
                  <a:pt x="457200" y="408216"/>
                </a:cubicBezTo>
                <a:lnTo>
                  <a:pt x="457200" y="114300"/>
                </a:lnTo>
                <a:cubicBezTo>
                  <a:pt x="457200" y="87257"/>
                  <a:pt x="435259" y="65316"/>
                  <a:pt x="408216" y="65316"/>
                </a:cubicBezTo>
                <a:lnTo>
                  <a:pt x="375558" y="65316"/>
                </a:lnTo>
                <a:cubicBezTo>
                  <a:pt x="348514" y="65316"/>
                  <a:pt x="326573" y="87257"/>
                  <a:pt x="326573" y="114300"/>
                </a:cubicBezTo>
                <a:lnTo>
                  <a:pt x="326573" y="114300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282351" y="3721290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250032" y="57150"/>
                </a:moveTo>
                <a:lnTo>
                  <a:pt x="285752" y="57150"/>
                </a:lnTo>
                <a:cubicBezTo>
                  <a:pt x="317275" y="57150"/>
                  <a:pt x="342903" y="82776"/>
                  <a:pt x="342903" y="114300"/>
                </a:cubicBezTo>
                <a:lnTo>
                  <a:pt x="342903" y="400050"/>
                </a:lnTo>
                <a:cubicBezTo>
                  <a:pt x="342903" y="431574"/>
                  <a:pt x="317275" y="457200"/>
                  <a:pt x="285752" y="457200"/>
                </a:cubicBezTo>
                <a:lnTo>
                  <a:pt x="57151" y="457200"/>
                </a:lnTo>
                <a:cubicBezTo>
                  <a:pt x="25628" y="457200"/>
                  <a:pt x="0" y="431574"/>
                  <a:pt x="0" y="400050"/>
                </a:cubicBezTo>
                <a:lnTo>
                  <a:pt x="0" y="114300"/>
                </a:lnTo>
                <a:cubicBezTo>
                  <a:pt x="0" y="82776"/>
                  <a:pt x="25628" y="57150"/>
                  <a:pt x="57151" y="57150"/>
                </a:cubicBezTo>
                <a:lnTo>
                  <a:pt x="92871" y="57150"/>
                </a:lnTo>
                <a:lnTo>
                  <a:pt x="101444" y="57150"/>
                </a:lnTo>
                <a:cubicBezTo>
                  <a:pt x="108051" y="24556"/>
                  <a:pt x="136896" y="0"/>
                  <a:pt x="171453" y="0"/>
                </a:cubicBezTo>
                <a:cubicBezTo>
                  <a:pt x="206011" y="0"/>
                  <a:pt x="234856" y="24556"/>
                  <a:pt x="241463" y="57150"/>
                </a:cubicBezTo>
                <a:lnTo>
                  <a:pt x="250032" y="57150"/>
                </a:lnTo>
                <a:moveTo>
                  <a:pt x="57151" y="100013"/>
                </a:moveTo>
                <a:cubicBezTo>
                  <a:pt x="49292" y="100013"/>
                  <a:pt x="42863" y="106441"/>
                  <a:pt x="42863" y="114300"/>
                </a:cubicBezTo>
                <a:lnTo>
                  <a:pt x="42863" y="400050"/>
                </a:lnTo>
                <a:cubicBezTo>
                  <a:pt x="42863" y="407909"/>
                  <a:pt x="49292" y="414338"/>
                  <a:pt x="57151" y="414338"/>
                </a:cubicBezTo>
                <a:lnTo>
                  <a:pt x="285752" y="414338"/>
                </a:lnTo>
                <a:cubicBezTo>
                  <a:pt x="293612" y="414338"/>
                  <a:pt x="300041" y="407909"/>
                  <a:pt x="300041" y="400050"/>
                </a:cubicBezTo>
                <a:lnTo>
                  <a:pt x="300041" y="114300"/>
                </a:lnTo>
                <a:cubicBezTo>
                  <a:pt x="300041" y="106441"/>
                  <a:pt x="293612" y="100013"/>
                  <a:pt x="285752" y="100013"/>
                </a:cubicBezTo>
                <a:lnTo>
                  <a:pt x="271464" y="100013"/>
                </a:lnTo>
                <a:lnTo>
                  <a:pt x="271464" y="121446"/>
                </a:lnTo>
                <a:cubicBezTo>
                  <a:pt x="271464" y="133324"/>
                  <a:pt x="261910" y="142880"/>
                  <a:pt x="250032" y="142880"/>
                </a:cubicBezTo>
                <a:lnTo>
                  <a:pt x="171450" y="142880"/>
                </a:lnTo>
                <a:lnTo>
                  <a:pt x="92868" y="142880"/>
                </a:lnTo>
                <a:cubicBezTo>
                  <a:pt x="80990" y="142880"/>
                  <a:pt x="71436" y="133324"/>
                  <a:pt x="71436" y="121451"/>
                </a:cubicBezTo>
                <a:lnTo>
                  <a:pt x="71436" y="100022"/>
                </a:lnTo>
                <a:lnTo>
                  <a:pt x="57151" y="100013"/>
                </a:lnTo>
                <a:moveTo>
                  <a:pt x="171450" y="92871"/>
                </a:moveTo>
                <a:cubicBezTo>
                  <a:pt x="183287" y="92871"/>
                  <a:pt x="192881" y="83274"/>
                  <a:pt x="192881" y="71442"/>
                </a:cubicBezTo>
                <a:cubicBezTo>
                  <a:pt x="192881" y="59605"/>
                  <a:pt x="183287" y="50013"/>
                  <a:pt x="171450" y="50013"/>
                </a:cubicBezTo>
                <a:cubicBezTo>
                  <a:pt x="159613" y="50013"/>
                  <a:pt x="150019" y="59610"/>
                  <a:pt x="150019" y="71447"/>
                </a:cubicBezTo>
                <a:cubicBezTo>
                  <a:pt x="150019" y="83284"/>
                  <a:pt x="159613" y="92880"/>
                  <a:pt x="171450" y="92880"/>
                </a:cubicBezTo>
                <a:lnTo>
                  <a:pt x="171450" y="92871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95859" y="372129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42861" y="21434"/>
                </a:moveTo>
                <a:cubicBezTo>
                  <a:pt x="42861" y="9555"/>
                  <a:pt x="33308" y="5"/>
                  <a:pt x="21431" y="5"/>
                </a:cubicBezTo>
                <a:cubicBezTo>
                  <a:pt x="9553" y="5"/>
                  <a:pt x="0" y="9560"/>
                  <a:pt x="0" y="21438"/>
                </a:cubicBezTo>
                <a:lnTo>
                  <a:pt x="0" y="57159"/>
                </a:lnTo>
                <a:lnTo>
                  <a:pt x="0" y="312995"/>
                </a:lnTo>
                <a:lnTo>
                  <a:pt x="0" y="357197"/>
                </a:lnTo>
                <a:lnTo>
                  <a:pt x="0" y="435780"/>
                </a:lnTo>
                <a:cubicBezTo>
                  <a:pt x="0" y="447658"/>
                  <a:pt x="9553" y="457214"/>
                  <a:pt x="21431" y="457214"/>
                </a:cubicBezTo>
                <a:cubicBezTo>
                  <a:pt x="33308" y="457214"/>
                  <a:pt x="42861" y="447658"/>
                  <a:pt x="42861" y="435785"/>
                </a:cubicBezTo>
                <a:lnTo>
                  <a:pt x="42861" y="346489"/>
                </a:lnTo>
                <a:lnTo>
                  <a:pt x="114566" y="328539"/>
                </a:lnTo>
                <a:cubicBezTo>
                  <a:pt x="151267" y="319340"/>
                  <a:pt x="190112" y="323629"/>
                  <a:pt x="223956" y="340504"/>
                </a:cubicBezTo>
                <a:cubicBezTo>
                  <a:pt x="263425" y="360237"/>
                  <a:pt x="309235" y="362651"/>
                  <a:pt x="350488" y="347111"/>
                </a:cubicBezTo>
                <a:lnTo>
                  <a:pt x="381476" y="335503"/>
                </a:lnTo>
                <a:cubicBezTo>
                  <a:pt x="392637" y="331305"/>
                  <a:pt x="400050" y="320680"/>
                  <a:pt x="400050" y="308715"/>
                </a:cubicBezTo>
                <a:lnTo>
                  <a:pt x="400050" y="58951"/>
                </a:lnTo>
                <a:cubicBezTo>
                  <a:pt x="400050" y="38414"/>
                  <a:pt x="378439" y="25018"/>
                  <a:pt x="360045" y="34217"/>
                </a:cubicBezTo>
                <a:lnTo>
                  <a:pt x="351472" y="38501"/>
                </a:lnTo>
                <a:cubicBezTo>
                  <a:pt x="310127" y="59217"/>
                  <a:pt x="261461" y="59217"/>
                  <a:pt x="220116" y="38501"/>
                </a:cubicBezTo>
                <a:cubicBezTo>
                  <a:pt x="188772" y="22782"/>
                  <a:pt x="152787" y="18855"/>
                  <a:pt x="118763" y="27341"/>
                </a:cubicBezTo>
                <a:lnTo>
                  <a:pt x="42861" y="46452"/>
                </a:lnTo>
                <a:lnTo>
                  <a:pt x="42861" y="21434"/>
                </a:lnTo>
                <a:moveTo>
                  <a:pt x="42861" y="90635"/>
                </a:moveTo>
                <a:lnTo>
                  <a:pt x="129120" y="69023"/>
                </a:lnTo>
                <a:cubicBezTo>
                  <a:pt x="153231" y="63039"/>
                  <a:pt x="178678" y="65809"/>
                  <a:pt x="200913" y="76883"/>
                </a:cubicBezTo>
                <a:cubicBezTo>
                  <a:pt x="249935" y="101352"/>
                  <a:pt x="306910" y="103405"/>
                  <a:pt x="357185" y="82954"/>
                </a:cubicBezTo>
                <a:lnTo>
                  <a:pt x="357185" y="298876"/>
                </a:lnTo>
                <a:lnTo>
                  <a:pt x="335398" y="307001"/>
                </a:lnTo>
                <a:cubicBezTo>
                  <a:pt x="305306" y="318252"/>
                  <a:pt x="271818" y="316556"/>
                  <a:pt x="243066" y="302177"/>
                </a:cubicBezTo>
                <a:cubicBezTo>
                  <a:pt x="200025" y="280657"/>
                  <a:pt x="150823" y="275298"/>
                  <a:pt x="104121" y="286907"/>
                </a:cubicBezTo>
                <a:lnTo>
                  <a:pt x="42861" y="302264"/>
                </a:lnTo>
                <a:lnTo>
                  <a:pt x="42861" y="90635"/>
                </a:lnTo>
              </a:path>
            </a:pathLst>
          </a:custGeom>
          <a:solidFill>
            <a:srgbClr val="124A3B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4A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356840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329507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302174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274840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549160" y="4854203"/>
            <a:ext cx="2026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Risk and mitigation: cost overruns/under-spend drivers and corrective actions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549160" y="4380479"/>
            <a:ext cx="202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Risk and Mitigation</a:t>
            </a:r>
            <a:endParaRPr lang="en-US" sz="1065" dirty="0"/>
          </a:p>
        </p:txBody>
      </p:sp>
      <p:sp>
        <p:nvSpPr>
          <p:cNvPr id="10" name="Text 8"/>
          <p:cNvSpPr/>
          <p:nvPr/>
        </p:nvSpPr>
        <p:spPr>
          <a:xfrm>
            <a:off x="9549160" y="3408781"/>
            <a:ext cx="2057400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576494" y="4854203"/>
            <a:ext cx="2026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Resource utilization highlights (personnel effort, equipment usage, and vendor costs)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76494" y="4380479"/>
            <a:ext cx="202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Resource Utilization Highlights</a:t>
            </a:r>
            <a:endParaRPr lang="en-US" sz="1065" dirty="0"/>
          </a:p>
        </p:txBody>
      </p:sp>
      <p:sp>
        <p:nvSpPr>
          <p:cNvPr id="13" name="Text 11"/>
          <p:cNvSpPr/>
          <p:nvPr/>
        </p:nvSpPr>
        <p:spPr>
          <a:xfrm>
            <a:off x="6576494" y="3408781"/>
            <a:ext cx="2057400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03827" y="4854203"/>
            <a:ext cx="2026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Remaining allocation and forecasted spend to completion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603827" y="4380479"/>
            <a:ext cx="202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Remaining Allocation and Forecasted Spend to Completion</a:t>
            </a:r>
            <a:endParaRPr lang="en-US" sz="1065" dirty="0"/>
          </a:p>
        </p:txBody>
      </p:sp>
      <p:sp>
        <p:nvSpPr>
          <p:cNvPr id="16" name="Text 14"/>
          <p:cNvSpPr/>
          <p:nvPr/>
        </p:nvSpPr>
        <p:spPr>
          <a:xfrm>
            <a:off x="3603827" y="3408781"/>
            <a:ext cx="2057400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31160" y="4854203"/>
            <a:ext cx="2026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Funds utilized (spent vs. planned) with variance note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1160" y="4380479"/>
            <a:ext cx="202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Funds Utilized (Spent vs. Planned) with Variance Note</a:t>
            </a:r>
            <a:endParaRPr lang="en-US" sz="1065" dirty="0"/>
          </a:p>
        </p:txBody>
      </p:sp>
      <p:sp>
        <p:nvSpPr>
          <p:cNvPr id="19" name="Text 17"/>
          <p:cNvSpPr/>
          <p:nvPr/>
        </p:nvSpPr>
        <p:spPr>
          <a:xfrm>
            <a:off x="631160" y="3408781"/>
            <a:ext cx="2057400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356840" y="1428750"/>
            <a:ext cx="7189085" cy="908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3310" dirty="0">
                <a:solidFill>
                  <a:srgbClr val="FFFFFF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Budget Allocation &amp; Resource Management</a:t>
            </a:r>
            <a:endParaRPr lang="en-US" sz="3310" dirty="0"/>
          </a:p>
        </p:txBody>
      </p:sp>
      <p:sp>
        <p:nvSpPr>
          <p:cNvPr id="21" name="Text 19"/>
          <p:cNvSpPr/>
          <p:nvPr/>
        </p:nvSpPr>
        <p:spPr>
          <a:xfrm>
            <a:off x="11094720" y="1"/>
            <a:ext cx="1097280" cy="1097280"/>
          </a:xfrm>
          <a:prstGeom prst="rect">
            <a:avLst/>
          </a:prstGeom>
          <a:solidFill>
            <a:srgbClr val="FE7AB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968343" y="725854"/>
            <a:ext cx="3866818" cy="1977359"/>
          </a:xfrm>
          <a:prstGeom prst="rect">
            <a:avLst/>
          </a:prstGeom>
          <a:solidFill>
            <a:srgbClr val="24947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788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Comprehensive Research Project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45720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>
                    <a:alpha val="50000"/>
                  </a:srgbClr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1916646" y="953568"/>
            <a:ext cx="8406546" cy="91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3767" dirty="0">
                <a:solidFill>
                  <a:srgbClr val="000000"/>
                </a:solidFill>
                <a:latin typeface="Forum" pitchFamily="34" charset="0"/>
                <a:ea typeface="Forum" pitchFamily="34" charset="-122"/>
                <a:cs typeface="Forum" pitchFamily="34" charset="-120"/>
              </a:rPr>
              <a:t>Deliverables, Publications &amp; Next Steps</a:t>
            </a:r>
            <a:endParaRPr lang="en-US" sz="3767" dirty="0"/>
          </a:p>
        </p:txBody>
      </p:sp>
      <p:sp>
        <p:nvSpPr>
          <p:cNvPr id="5" name="Text 3"/>
          <p:cNvSpPr/>
          <p:nvPr/>
        </p:nvSpPr>
        <p:spPr>
          <a:xfrm>
            <a:off x="4949371" y="2264228"/>
            <a:ext cx="2293258" cy="4593771"/>
          </a:xfrm>
          <a:prstGeom prst="rect">
            <a:avLst/>
          </a:prstGeom>
          <a:blipFill>
            <a:blip r:embed="rId1"/>
            <a:srcRect l="18799" t="0" r="18799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6839" y="5038763"/>
            <a:ext cx="422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implementation pathways, stakeholder deliverables, and knowledge transfer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56839" y="4504954"/>
            <a:ext cx="423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Practical applications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56839" y="2798037"/>
            <a:ext cx="422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manuscripts, conference presentations, and preprints (status and target journals/conferences)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56839" y="2264228"/>
            <a:ext cx="423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Academic outputs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628921" y="5038763"/>
            <a:ext cx="422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remaining work packages, timeline for closeout, and follow-on funding opportunities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628921" y="4504954"/>
            <a:ext cx="423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Next steps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628921" y="2798037"/>
            <a:ext cx="422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required reports, documentation status, and final submission readiness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628921" y="2264228"/>
            <a:ext cx="423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Podkova" pitchFamily="34" charset="0"/>
                <a:ea typeface="Podkova" pitchFamily="34" charset="-122"/>
                <a:cs typeface="Podkova" pitchFamily="34" charset="-120"/>
              </a:rPr>
              <a:t>Grant compliance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56841" y="457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2026-08-03T08:17:59Z</dcterms:created>
  <dcterms:modified xsi:type="dcterms:W3CDTF">2026-08-03T08:17:59Z</dcterms:modified>
</cp:coreProperties>
</file>