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embeddedFontLst>
    <p:embeddedFont>
      <p:font typeface="Outfit" pitchFamily="2" charset="0"/>
      <p:regular r:id="rId13"/>
      <p:bold r:id="rId15"/>
    </p:embeddedFont>
    <p:embeddedFont>
      <p:font typeface="Outfit SemiBold" pitchFamily="2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
    <Relationship Id="rId13" Type="http://schemas.openxmlformats.org/officeDocument/2006/relationships/font" Target="fonts/font1.fntdata"/>
    <Relationship Id="rId14" Type="http://schemas.openxmlformats.org/officeDocument/2006/relationships/font" Target="fonts/font2.fntdata"/>
    <Relationship Id="rId1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7" y="1904987"/>
                </a:moveTo>
                <a:cubicBezTo>
                  <a:pt x="255707" y="994117"/>
                  <a:pt x="994119" y="255706"/>
                  <a:pt x="1904990" y="255706"/>
                </a:cubicBezTo>
                <a:lnTo>
                  <a:pt x="1904990" y="0"/>
                </a:lnTo>
                <a:cubicBezTo>
                  <a:pt x="852883" y="0"/>
                  <a:pt x="0" y="852895"/>
                  <a:pt x="0" y="1904987"/>
                </a:cubicBezTo>
                <a:cubicBezTo>
                  <a:pt x="0" y="1913540"/>
                  <a:pt x="57" y="1922073"/>
                  <a:pt x="171" y="1930587"/>
                </a:cubicBezTo>
                <a:lnTo>
                  <a:pt x="255897" y="1930587"/>
                </a:lnTo>
                <a:cubicBezTo>
                  <a:pt x="255764" y="1922073"/>
                  <a:pt x="255707" y="1913540"/>
                  <a:pt x="255707" y="1904987"/>
                </a:cubicBezTo>
                <a:lnTo>
                  <a:pt x="255707" y="1904987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6" y="0"/>
                </a:moveTo>
                <a:cubicBezTo>
                  <a:pt x="663988" y="0"/>
                  <a:pt x="0" y="663999"/>
                  <a:pt x="0" y="1483074"/>
                </a:cubicBezTo>
                <a:cubicBezTo>
                  <a:pt x="0" y="1491628"/>
                  <a:pt x="74" y="1500152"/>
                  <a:pt x="223" y="1508676"/>
                </a:cubicBezTo>
                <a:lnTo>
                  <a:pt x="255964" y="1508676"/>
                </a:lnTo>
                <a:cubicBezTo>
                  <a:pt x="255786" y="1500167"/>
                  <a:pt x="255697" y="1491628"/>
                  <a:pt x="255697" y="1483074"/>
                </a:cubicBezTo>
                <a:cubicBezTo>
                  <a:pt x="255697" y="805211"/>
                  <a:pt x="805221" y="255690"/>
                  <a:pt x="1483076" y="255690"/>
                </a:cubicBezTo>
                <a:lnTo>
                  <a:pt x="1483076" y="0"/>
                </a:lnTo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1" y="0"/>
                  <a:pt x="0" y="452207"/>
                  <a:pt x="0" y="1010028"/>
                </a:cubicBezTo>
                <a:cubicBezTo>
                  <a:pt x="0" y="1018593"/>
                  <a:pt x="111" y="1027126"/>
                  <a:pt x="313" y="1035629"/>
                </a:cubicBezTo>
                <a:lnTo>
                  <a:pt x="256124" y="1035629"/>
                </a:lnTo>
                <a:cubicBezTo>
                  <a:pt x="255841" y="1027137"/>
                  <a:pt x="255700" y="1018603"/>
                  <a:pt x="255700" y="1010028"/>
                </a:cubicBezTo>
                <a:cubicBezTo>
                  <a:pt x="255700" y="593426"/>
                  <a:pt x="593424" y="255707"/>
                  <a:pt x="1010022" y="255707"/>
                </a:cubicBezTo>
                <a:lnTo>
                  <a:pt x="1010032" y="0"/>
                </a:lnTo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2" y="0"/>
                </a:moveTo>
                <a:cubicBezTo>
                  <a:pt x="240408" y="0"/>
                  <a:pt x="0" y="240416"/>
                  <a:pt x="0" y="536978"/>
                </a:cubicBezTo>
                <a:cubicBezTo>
                  <a:pt x="0" y="545557"/>
                  <a:pt x="204" y="554091"/>
                  <a:pt x="596" y="562575"/>
                </a:cubicBezTo>
                <a:lnTo>
                  <a:pt x="256850" y="562575"/>
                </a:lnTo>
                <a:cubicBezTo>
                  <a:pt x="256087" y="554148"/>
                  <a:pt x="255701" y="545608"/>
                  <a:pt x="255701" y="536978"/>
                </a:cubicBezTo>
                <a:cubicBezTo>
                  <a:pt x="255701" y="381634"/>
                  <a:pt x="381626" y="255707"/>
                  <a:pt x="536972" y="255707"/>
                </a:cubicBezTo>
                <a:lnTo>
                  <a:pt x="536972" y="0"/>
                </a:lnTo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5122" y="4642314"/>
            <a:ext cx="73329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Establishing Clear Roles, Responsibilities, and Communication Protocols for Effective Project Management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85122" y="2475570"/>
            <a:ext cx="7366000" cy="18399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Project Governance and RACI Framework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85122" y="568876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Project Governance and RACI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12034" y="4727695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 Name: [Insert Project Name]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Owner: [Insert PMO/Executive Owner Name]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Date: [Insert Presentation Date]</a:t>
            </a:r>
            <a:endParaRPr lang="en-US" sz="12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Purpose: Establish roles, decision rights, and operational accountability using a RACI model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948905" y="4267484"/>
            <a:ext cx="278130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 Governance Overview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1872" y="4727695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Establish roles, decision rights, and operational accountability using a RACI model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9488" y="4271179"/>
            <a:ext cx="279056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Purpose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821" y="2571157"/>
            <a:ext cx="321563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[Insert Presentation Date]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556437" y="2093618"/>
            <a:ext cx="279056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Date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[Insert PMO/Executive Owner Name]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48905" y="2112687"/>
            <a:ext cx="278130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Owner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1872" y="2572898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[Insert Project Name]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89488" y="2116382"/>
            <a:ext cx="279056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Project Name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512034" y="4296675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177801" y="26669"/>
                </a:moveTo>
                <a:lnTo>
                  <a:pt x="177801" y="62230"/>
                </a:lnTo>
                <a:lnTo>
                  <a:pt x="142242" y="62230"/>
                </a:lnTo>
                <a:lnTo>
                  <a:pt x="142242" y="26669"/>
                </a:lnTo>
                <a:lnTo>
                  <a:pt x="177801" y="26669"/>
                </a:lnTo>
                <a:moveTo>
                  <a:pt x="142239" y="0"/>
                </a:moveTo>
                <a:cubicBezTo>
                  <a:pt x="127513" y="0"/>
                  <a:pt x="115570" y="11946"/>
                  <a:pt x="115570" y="26669"/>
                </a:cubicBezTo>
                <a:lnTo>
                  <a:pt x="115570" y="62230"/>
                </a:lnTo>
                <a:cubicBezTo>
                  <a:pt x="115570" y="76954"/>
                  <a:pt x="127517" y="88899"/>
                  <a:pt x="142239" y="88899"/>
                </a:cubicBezTo>
                <a:lnTo>
                  <a:pt x="146684" y="88899"/>
                </a:lnTo>
                <a:lnTo>
                  <a:pt x="146684" y="111126"/>
                </a:lnTo>
                <a:lnTo>
                  <a:pt x="62229" y="111126"/>
                </a:lnTo>
                <a:cubicBezTo>
                  <a:pt x="45058" y="111126"/>
                  <a:pt x="31114" y="125072"/>
                  <a:pt x="31114" y="142241"/>
                </a:cubicBezTo>
                <a:lnTo>
                  <a:pt x="31114" y="160021"/>
                </a:lnTo>
                <a:lnTo>
                  <a:pt x="26669" y="160021"/>
                </a:lnTo>
                <a:cubicBezTo>
                  <a:pt x="11944" y="160021"/>
                  <a:pt x="0" y="171967"/>
                  <a:pt x="0" y="186690"/>
                </a:cubicBezTo>
                <a:lnTo>
                  <a:pt x="0" y="222251"/>
                </a:lnTo>
                <a:cubicBezTo>
                  <a:pt x="0" y="236975"/>
                  <a:pt x="11947" y="248920"/>
                  <a:pt x="26669" y="248920"/>
                </a:cubicBezTo>
                <a:lnTo>
                  <a:pt x="62229" y="248920"/>
                </a:lnTo>
                <a:cubicBezTo>
                  <a:pt x="76954" y="248920"/>
                  <a:pt x="88898" y="236975"/>
                  <a:pt x="88898" y="222251"/>
                </a:cubicBezTo>
                <a:lnTo>
                  <a:pt x="88898" y="186690"/>
                </a:lnTo>
                <a:cubicBezTo>
                  <a:pt x="88898" y="171967"/>
                  <a:pt x="76950" y="160021"/>
                  <a:pt x="62229" y="160021"/>
                </a:cubicBezTo>
                <a:lnTo>
                  <a:pt x="57783" y="160021"/>
                </a:lnTo>
                <a:lnTo>
                  <a:pt x="57783" y="142241"/>
                </a:lnTo>
                <a:cubicBezTo>
                  <a:pt x="57783" y="139796"/>
                  <a:pt x="59784" y="137795"/>
                  <a:pt x="62229" y="137795"/>
                </a:cubicBezTo>
                <a:lnTo>
                  <a:pt x="146684" y="137795"/>
                </a:lnTo>
                <a:lnTo>
                  <a:pt x="146684" y="160021"/>
                </a:lnTo>
                <a:lnTo>
                  <a:pt x="142239" y="160021"/>
                </a:lnTo>
                <a:cubicBezTo>
                  <a:pt x="127514" y="160021"/>
                  <a:pt x="115570" y="171967"/>
                  <a:pt x="115570" y="186690"/>
                </a:cubicBezTo>
                <a:lnTo>
                  <a:pt x="115570" y="222251"/>
                </a:lnTo>
                <a:cubicBezTo>
                  <a:pt x="115570" y="236975"/>
                  <a:pt x="127517" y="248920"/>
                  <a:pt x="142239" y="248920"/>
                </a:cubicBezTo>
                <a:lnTo>
                  <a:pt x="177798" y="248920"/>
                </a:lnTo>
                <a:cubicBezTo>
                  <a:pt x="192523" y="248920"/>
                  <a:pt x="204467" y="236975"/>
                  <a:pt x="204467" y="222251"/>
                </a:cubicBezTo>
                <a:lnTo>
                  <a:pt x="204467" y="186690"/>
                </a:lnTo>
                <a:cubicBezTo>
                  <a:pt x="204467" y="171967"/>
                  <a:pt x="192520" y="160021"/>
                  <a:pt x="177798" y="160021"/>
                </a:cubicBezTo>
                <a:lnTo>
                  <a:pt x="173353" y="160021"/>
                </a:lnTo>
                <a:lnTo>
                  <a:pt x="173353" y="137795"/>
                </a:lnTo>
                <a:lnTo>
                  <a:pt x="257808" y="137795"/>
                </a:lnTo>
                <a:cubicBezTo>
                  <a:pt x="260253" y="137795"/>
                  <a:pt x="262254" y="139796"/>
                  <a:pt x="262254" y="142241"/>
                </a:cubicBezTo>
                <a:lnTo>
                  <a:pt x="262254" y="160021"/>
                </a:lnTo>
                <a:lnTo>
                  <a:pt x="257808" y="160021"/>
                </a:lnTo>
                <a:cubicBezTo>
                  <a:pt x="243083" y="160021"/>
                  <a:pt x="231139" y="171967"/>
                  <a:pt x="231139" y="186690"/>
                </a:cubicBezTo>
                <a:lnTo>
                  <a:pt x="231139" y="222251"/>
                </a:lnTo>
                <a:cubicBezTo>
                  <a:pt x="231139" y="236975"/>
                  <a:pt x="243086" y="248920"/>
                  <a:pt x="257808" y="248920"/>
                </a:cubicBezTo>
                <a:lnTo>
                  <a:pt x="293368" y="248920"/>
                </a:lnTo>
                <a:cubicBezTo>
                  <a:pt x="308093" y="248920"/>
                  <a:pt x="320037" y="236975"/>
                  <a:pt x="320037" y="222251"/>
                </a:cubicBezTo>
                <a:lnTo>
                  <a:pt x="320037" y="186690"/>
                </a:lnTo>
                <a:cubicBezTo>
                  <a:pt x="320037" y="171967"/>
                  <a:pt x="308090" y="160021"/>
                  <a:pt x="293368" y="160021"/>
                </a:cubicBezTo>
                <a:lnTo>
                  <a:pt x="288923" y="160021"/>
                </a:lnTo>
                <a:lnTo>
                  <a:pt x="288923" y="142241"/>
                </a:lnTo>
                <a:cubicBezTo>
                  <a:pt x="288923" y="125072"/>
                  <a:pt x="274975" y="111126"/>
                  <a:pt x="257808" y="111126"/>
                </a:cubicBezTo>
                <a:lnTo>
                  <a:pt x="173353" y="111126"/>
                </a:lnTo>
                <a:lnTo>
                  <a:pt x="173353" y="88899"/>
                </a:lnTo>
                <a:lnTo>
                  <a:pt x="177798" y="88899"/>
                </a:lnTo>
                <a:cubicBezTo>
                  <a:pt x="192523" y="88899"/>
                  <a:pt x="204467" y="76954"/>
                  <a:pt x="204467" y="62230"/>
                </a:cubicBezTo>
                <a:lnTo>
                  <a:pt x="204467" y="26669"/>
                </a:lnTo>
                <a:cubicBezTo>
                  <a:pt x="204467" y="11946"/>
                  <a:pt x="192520" y="0"/>
                  <a:pt x="177798" y="0"/>
                </a:cubicBezTo>
                <a:lnTo>
                  <a:pt x="142239" y="0"/>
                </a:lnTo>
                <a:moveTo>
                  <a:pt x="26669" y="186690"/>
                </a:moveTo>
                <a:lnTo>
                  <a:pt x="62229" y="186690"/>
                </a:lnTo>
                <a:lnTo>
                  <a:pt x="62229" y="222251"/>
                </a:lnTo>
                <a:lnTo>
                  <a:pt x="26669" y="222251"/>
                </a:lnTo>
                <a:lnTo>
                  <a:pt x="26669" y="186690"/>
                </a:lnTo>
                <a:moveTo>
                  <a:pt x="142239" y="186690"/>
                </a:moveTo>
                <a:lnTo>
                  <a:pt x="177798" y="186690"/>
                </a:lnTo>
                <a:lnTo>
                  <a:pt x="177798" y="222251"/>
                </a:lnTo>
                <a:lnTo>
                  <a:pt x="142239" y="222251"/>
                </a:lnTo>
                <a:lnTo>
                  <a:pt x="142239" y="186690"/>
                </a:lnTo>
                <a:moveTo>
                  <a:pt x="257811" y="186690"/>
                </a:moveTo>
                <a:lnTo>
                  <a:pt x="293371" y="186690"/>
                </a:lnTo>
                <a:lnTo>
                  <a:pt x="293371" y="222251"/>
                </a:lnTo>
                <a:lnTo>
                  <a:pt x="257811" y="222251"/>
                </a:lnTo>
                <a:lnTo>
                  <a:pt x="257811" y="18669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02786" y="4261115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149732" y="2106318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95013" y="15003"/>
                </a:moveTo>
                <a:cubicBezTo>
                  <a:pt x="95013" y="6689"/>
                  <a:pt x="88326" y="3"/>
                  <a:pt x="80012" y="3"/>
                </a:cubicBezTo>
                <a:cubicBezTo>
                  <a:pt x="71697" y="3"/>
                  <a:pt x="65010" y="6692"/>
                  <a:pt x="65010" y="15007"/>
                </a:cubicBezTo>
                <a:lnTo>
                  <a:pt x="65010" y="40011"/>
                </a:lnTo>
                <a:lnTo>
                  <a:pt x="40006" y="40011"/>
                </a:lnTo>
                <a:cubicBezTo>
                  <a:pt x="17942" y="40011"/>
                  <a:pt x="0" y="57950"/>
                  <a:pt x="0" y="80016"/>
                </a:cubicBezTo>
                <a:lnTo>
                  <a:pt x="0" y="90018"/>
                </a:lnTo>
                <a:lnTo>
                  <a:pt x="0" y="120021"/>
                </a:lnTo>
                <a:lnTo>
                  <a:pt x="0" y="280041"/>
                </a:lnTo>
                <a:cubicBezTo>
                  <a:pt x="0" y="302108"/>
                  <a:pt x="17939" y="320046"/>
                  <a:pt x="40006" y="320046"/>
                </a:cubicBezTo>
                <a:lnTo>
                  <a:pt x="240032" y="320046"/>
                </a:lnTo>
                <a:cubicBezTo>
                  <a:pt x="262096" y="320046"/>
                  <a:pt x="280038" y="302108"/>
                  <a:pt x="280038" y="280041"/>
                </a:cubicBezTo>
                <a:lnTo>
                  <a:pt x="280038" y="120021"/>
                </a:lnTo>
                <a:lnTo>
                  <a:pt x="280038" y="90018"/>
                </a:lnTo>
                <a:lnTo>
                  <a:pt x="280038" y="80016"/>
                </a:lnTo>
                <a:cubicBezTo>
                  <a:pt x="280038" y="57950"/>
                  <a:pt x="262099" y="40011"/>
                  <a:pt x="240032" y="40011"/>
                </a:cubicBezTo>
                <a:lnTo>
                  <a:pt x="215028" y="40011"/>
                </a:lnTo>
                <a:lnTo>
                  <a:pt x="215028" y="15010"/>
                </a:lnTo>
                <a:cubicBezTo>
                  <a:pt x="215028" y="6695"/>
                  <a:pt x="208340" y="10"/>
                  <a:pt x="200026" y="10"/>
                </a:cubicBezTo>
                <a:cubicBezTo>
                  <a:pt x="191712" y="10"/>
                  <a:pt x="185025" y="6699"/>
                  <a:pt x="185025" y="15013"/>
                </a:cubicBezTo>
                <a:lnTo>
                  <a:pt x="185025" y="40018"/>
                </a:lnTo>
                <a:lnTo>
                  <a:pt x="95013" y="40018"/>
                </a:lnTo>
                <a:lnTo>
                  <a:pt x="95013" y="15003"/>
                </a:lnTo>
                <a:moveTo>
                  <a:pt x="30003" y="120015"/>
                </a:moveTo>
                <a:lnTo>
                  <a:pt x="250029" y="120015"/>
                </a:lnTo>
                <a:lnTo>
                  <a:pt x="250029" y="280035"/>
                </a:lnTo>
                <a:cubicBezTo>
                  <a:pt x="250029" y="285536"/>
                  <a:pt x="245529" y="290036"/>
                  <a:pt x="240029" y="290036"/>
                </a:cubicBezTo>
                <a:lnTo>
                  <a:pt x="40003" y="290036"/>
                </a:lnTo>
                <a:cubicBezTo>
                  <a:pt x="34503" y="290036"/>
                  <a:pt x="30003" y="285536"/>
                  <a:pt x="30003" y="280035"/>
                </a:cubicBezTo>
                <a:lnTo>
                  <a:pt x="30003" y="120015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12034" y="2164663"/>
            <a:ext cx="320040" cy="248877"/>
          </a:xfrm>
          <a:custGeom>
            <a:avLst/>
            <a:gdLst/>
            <a:ahLst/>
            <a:cxnLst/>
            <a:rect l="l" t="t" r="r" b="b"/>
            <a:pathLst>
              <a:path w="320040" h="248877">
                <a:moveTo>
                  <a:pt x="171660" y="41109"/>
                </a:moveTo>
                <a:cubicBezTo>
                  <a:pt x="177993" y="37222"/>
                  <a:pt x="182215" y="30166"/>
                  <a:pt x="182215" y="22222"/>
                </a:cubicBezTo>
                <a:cubicBezTo>
                  <a:pt x="182215" y="9945"/>
                  <a:pt x="172271" y="0"/>
                  <a:pt x="159994" y="0"/>
                </a:cubicBezTo>
                <a:cubicBezTo>
                  <a:pt x="147718" y="0"/>
                  <a:pt x="137774" y="9945"/>
                  <a:pt x="137774" y="22222"/>
                </a:cubicBezTo>
                <a:cubicBezTo>
                  <a:pt x="137774" y="30221"/>
                  <a:pt x="141995" y="37222"/>
                  <a:pt x="148329" y="41109"/>
                </a:cubicBezTo>
                <a:lnTo>
                  <a:pt x="145106" y="47553"/>
                </a:lnTo>
                <a:lnTo>
                  <a:pt x="116498" y="104772"/>
                </a:lnTo>
                <a:cubicBezTo>
                  <a:pt x="111441" y="114881"/>
                  <a:pt x="98332" y="117771"/>
                  <a:pt x="89499" y="110715"/>
                </a:cubicBezTo>
                <a:lnTo>
                  <a:pt x="49501" y="78717"/>
                </a:lnTo>
                <a:lnTo>
                  <a:pt x="40002" y="71107"/>
                </a:lnTo>
                <a:cubicBezTo>
                  <a:pt x="42780" y="67383"/>
                  <a:pt x="44447" y="62774"/>
                  <a:pt x="44447" y="57774"/>
                </a:cubicBezTo>
                <a:cubicBezTo>
                  <a:pt x="44447" y="45497"/>
                  <a:pt x="34503" y="35552"/>
                  <a:pt x="22227" y="35552"/>
                </a:cubicBezTo>
                <a:cubicBezTo>
                  <a:pt x="9950" y="35552"/>
                  <a:pt x="6" y="45497"/>
                  <a:pt x="6" y="57774"/>
                </a:cubicBezTo>
                <a:cubicBezTo>
                  <a:pt x="6" y="70051"/>
                  <a:pt x="9950" y="79996"/>
                  <a:pt x="22227" y="79996"/>
                </a:cubicBezTo>
                <a:cubicBezTo>
                  <a:pt x="22339" y="79996"/>
                  <a:pt x="22505" y="79996"/>
                  <a:pt x="22617" y="79996"/>
                </a:cubicBezTo>
                <a:lnTo>
                  <a:pt x="25062" y="93274"/>
                </a:lnTo>
                <a:lnTo>
                  <a:pt x="48006" y="219656"/>
                </a:lnTo>
                <a:cubicBezTo>
                  <a:pt x="51062" y="236545"/>
                  <a:pt x="65784" y="248877"/>
                  <a:pt x="83005" y="248877"/>
                </a:cubicBezTo>
                <a:lnTo>
                  <a:pt x="236999" y="248877"/>
                </a:lnTo>
                <a:cubicBezTo>
                  <a:pt x="254166" y="248877"/>
                  <a:pt x="268888" y="236600"/>
                  <a:pt x="271999" y="219656"/>
                </a:cubicBezTo>
                <a:lnTo>
                  <a:pt x="294997" y="93274"/>
                </a:lnTo>
                <a:lnTo>
                  <a:pt x="297442" y="79996"/>
                </a:lnTo>
                <a:cubicBezTo>
                  <a:pt x="297554" y="79996"/>
                  <a:pt x="297720" y="79996"/>
                  <a:pt x="297832" y="79996"/>
                </a:cubicBezTo>
                <a:cubicBezTo>
                  <a:pt x="310109" y="79996"/>
                  <a:pt x="320053" y="70051"/>
                  <a:pt x="320053" y="57774"/>
                </a:cubicBezTo>
                <a:cubicBezTo>
                  <a:pt x="320053" y="45497"/>
                  <a:pt x="310109" y="35552"/>
                  <a:pt x="297832" y="35552"/>
                </a:cubicBezTo>
                <a:cubicBezTo>
                  <a:pt x="285555" y="35552"/>
                  <a:pt x="275612" y="45497"/>
                  <a:pt x="275612" y="57774"/>
                </a:cubicBezTo>
                <a:cubicBezTo>
                  <a:pt x="275612" y="62774"/>
                  <a:pt x="277279" y="67386"/>
                  <a:pt x="280057" y="71107"/>
                </a:cubicBezTo>
                <a:lnTo>
                  <a:pt x="270558" y="78717"/>
                </a:lnTo>
                <a:lnTo>
                  <a:pt x="230560" y="110715"/>
                </a:lnTo>
                <a:cubicBezTo>
                  <a:pt x="221727" y="117771"/>
                  <a:pt x="208618" y="114882"/>
                  <a:pt x="203561" y="104772"/>
                </a:cubicBezTo>
                <a:lnTo>
                  <a:pt x="174895" y="47608"/>
                </a:lnTo>
                <a:lnTo>
                  <a:pt x="171660" y="41109"/>
                </a:lnTo>
                <a:moveTo>
                  <a:pt x="74275" y="214935"/>
                </a:moveTo>
                <a:lnTo>
                  <a:pt x="56775" y="118662"/>
                </a:lnTo>
                <a:lnTo>
                  <a:pt x="72828" y="131494"/>
                </a:lnTo>
                <a:cubicBezTo>
                  <a:pt x="94940" y="149159"/>
                  <a:pt x="127715" y="141994"/>
                  <a:pt x="140325" y="116661"/>
                </a:cubicBezTo>
                <a:lnTo>
                  <a:pt x="159991" y="77386"/>
                </a:lnTo>
                <a:lnTo>
                  <a:pt x="179658" y="116661"/>
                </a:lnTo>
                <a:cubicBezTo>
                  <a:pt x="192325" y="141994"/>
                  <a:pt x="225100" y="149159"/>
                  <a:pt x="247154" y="131494"/>
                </a:cubicBezTo>
                <a:lnTo>
                  <a:pt x="263207" y="118662"/>
                </a:lnTo>
                <a:lnTo>
                  <a:pt x="245708" y="214935"/>
                </a:lnTo>
                <a:cubicBezTo>
                  <a:pt x="244930" y="219156"/>
                  <a:pt x="241262" y="222212"/>
                  <a:pt x="236986" y="222212"/>
                </a:cubicBezTo>
                <a:lnTo>
                  <a:pt x="82993" y="222212"/>
                </a:lnTo>
                <a:cubicBezTo>
                  <a:pt x="78714" y="222212"/>
                  <a:pt x="74992" y="219156"/>
                  <a:pt x="74272" y="214935"/>
                </a:cubicBezTo>
                <a:lnTo>
                  <a:pt x="74275" y="214935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62781" y="2149083"/>
            <a:ext cx="320040" cy="280035"/>
          </a:xfrm>
          <a:custGeom>
            <a:avLst/>
            <a:gdLst/>
            <a:ahLst/>
            <a:cxnLst/>
            <a:rect l="l" t="t" r="r" b="b"/>
            <a:pathLst>
              <a:path w="320040" h="280035">
                <a:moveTo>
                  <a:pt x="0" y="40006"/>
                </a:moveTo>
                <a:cubicBezTo>
                  <a:pt x="0" y="17942"/>
                  <a:pt x="17938" y="0"/>
                  <a:pt x="40005" y="0"/>
                </a:cubicBezTo>
                <a:lnTo>
                  <a:pt x="122579" y="0"/>
                </a:lnTo>
                <a:cubicBezTo>
                  <a:pt x="134516" y="0"/>
                  <a:pt x="145957" y="4749"/>
                  <a:pt x="154394" y="13190"/>
                </a:cubicBezTo>
                <a:lnTo>
                  <a:pt x="181210" y="40006"/>
                </a:lnTo>
                <a:lnTo>
                  <a:pt x="280035" y="40006"/>
                </a:lnTo>
                <a:cubicBezTo>
                  <a:pt x="302102" y="40006"/>
                  <a:pt x="320040" y="57945"/>
                  <a:pt x="320040" y="80012"/>
                </a:cubicBezTo>
                <a:lnTo>
                  <a:pt x="320040" y="240032"/>
                </a:lnTo>
                <a:cubicBezTo>
                  <a:pt x="320040" y="262096"/>
                  <a:pt x="302102" y="280038"/>
                  <a:pt x="280035" y="280038"/>
                </a:cubicBezTo>
                <a:lnTo>
                  <a:pt x="40005" y="280038"/>
                </a:lnTo>
                <a:cubicBezTo>
                  <a:pt x="17938" y="280038"/>
                  <a:pt x="0" y="262099"/>
                  <a:pt x="0" y="240032"/>
                </a:cubicBezTo>
                <a:lnTo>
                  <a:pt x="0" y="40006"/>
                </a:lnTo>
                <a:moveTo>
                  <a:pt x="40005" y="30003"/>
                </a:moveTo>
                <a:cubicBezTo>
                  <a:pt x="34504" y="30003"/>
                  <a:pt x="30004" y="34503"/>
                  <a:pt x="30004" y="40003"/>
                </a:cubicBezTo>
                <a:lnTo>
                  <a:pt x="30004" y="240029"/>
                </a:lnTo>
                <a:cubicBezTo>
                  <a:pt x="30004" y="245529"/>
                  <a:pt x="34504" y="250029"/>
                  <a:pt x="40005" y="250029"/>
                </a:cubicBezTo>
                <a:lnTo>
                  <a:pt x="280035" y="250029"/>
                </a:lnTo>
                <a:cubicBezTo>
                  <a:pt x="285536" y="250029"/>
                  <a:pt x="290036" y="245529"/>
                  <a:pt x="290036" y="240029"/>
                </a:cubicBezTo>
                <a:lnTo>
                  <a:pt x="290036" y="80009"/>
                </a:lnTo>
                <a:cubicBezTo>
                  <a:pt x="290036" y="74509"/>
                  <a:pt x="285536" y="70009"/>
                  <a:pt x="280035" y="70009"/>
                </a:cubicBezTo>
                <a:lnTo>
                  <a:pt x="179149" y="70009"/>
                </a:lnTo>
                <a:cubicBezTo>
                  <a:pt x="172524" y="70009"/>
                  <a:pt x="166146" y="67385"/>
                  <a:pt x="161460" y="62694"/>
                </a:cubicBezTo>
                <a:lnTo>
                  <a:pt x="133207" y="34377"/>
                </a:lnTo>
                <a:cubicBezTo>
                  <a:pt x="130394" y="31566"/>
                  <a:pt x="126582" y="30003"/>
                  <a:pt x="122582" y="30003"/>
                </a:cubicBezTo>
                <a:lnTo>
                  <a:pt x="40005" y="30003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60897" y="722489"/>
            <a:ext cx="10723556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Project Governance Overview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Project Governance and RACI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879424" y="5193434"/>
            <a:ext cx="27787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Each key task must have exactly one Accountable (A); multiple Responsible (R) are allowed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79425" y="4788639"/>
            <a:ext cx="278130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Rule of Clarity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41174" y="4272131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220008" y="5193434"/>
            <a:ext cx="27880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Receives updates after decisions are made or work progresses (Gray accent badge)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20009" y="4792334"/>
            <a:ext cx="279056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Informed (I)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446380" y="4365569"/>
            <a:ext cx="320040" cy="240030"/>
          </a:xfrm>
          <a:custGeom>
            <a:avLst/>
            <a:gdLst/>
            <a:ahLst/>
            <a:cxnLst/>
            <a:rect l="l" t="t" r="r" b="b"/>
            <a:pathLst>
              <a:path w="320040" h="240030">
                <a:moveTo>
                  <a:pt x="40005" y="30004"/>
                </a:moveTo>
                <a:cubicBezTo>
                  <a:pt x="34504" y="30004"/>
                  <a:pt x="30004" y="34504"/>
                  <a:pt x="30004" y="40006"/>
                </a:cubicBezTo>
                <a:lnTo>
                  <a:pt x="30004" y="53819"/>
                </a:lnTo>
                <a:lnTo>
                  <a:pt x="137828" y="142331"/>
                </a:lnTo>
                <a:cubicBezTo>
                  <a:pt x="150768" y="152957"/>
                  <a:pt x="169333" y="152957"/>
                  <a:pt x="182272" y="142331"/>
                </a:cubicBezTo>
                <a:lnTo>
                  <a:pt x="290036" y="53819"/>
                </a:lnTo>
                <a:lnTo>
                  <a:pt x="290036" y="40006"/>
                </a:lnTo>
                <a:cubicBezTo>
                  <a:pt x="290036" y="34504"/>
                  <a:pt x="285536" y="30004"/>
                  <a:pt x="280035" y="30004"/>
                </a:cubicBezTo>
                <a:lnTo>
                  <a:pt x="40005" y="30004"/>
                </a:lnTo>
                <a:moveTo>
                  <a:pt x="30004" y="92637"/>
                </a:moveTo>
                <a:lnTo>
                  <a:pt x="30004" y="200027"/>
                </a:lnTo>
                <a:cubicBezTo>
                  <a:pt x="30004" y="205528"/>
                  <a:pt x="34504" y="210029"/>
                  <a:pt x="40005" y="210029"/>
                </a:cubicBezTo>
                <a:lnTo>
                  <a:pt x="280035" y="210029"/>
                </a:lnTo>
                <a:cubicBezTo>
                  <a:pt x="285536" y="210029"/>
                  <a:pt x="290036" y="205528"/>
                  <a:pt x="290036" y="200027"/>
                </a:cubicBezTo>
                <a:lnTo>
                  <a:pt x="290036" y="92637"/>
                </a:lnTo>
                <a:lnTo>
                  <a:pt x="201276" y="165522"/>
                </a:lnTo>
                <a:cubicBezTo>
                  <a:pt x="177273" y="185212"/>
                  <a:pt x="142706" y="185212"/>
                  <a:pt x="118767" y="165522"/>
                </a:cubicBezTo>
                <a:lnTo>
                  <a:pt x="30004" y="92637"/>
                </a:lnTo>
                <a:moveTo>
                  <a:pt x="0" y="40006"/>
                </a:moveTo>
                <a:cubicBezTo>
                  <a:pt x="0" y="17940"/>
                  <a:pt x="17938" y="0"/>
                  <a:pt x="40005" y="0"/>
                </a:cubicBezTo>
                <a:lnTo>
                  <a:pt x="280035" y="0"/>
                </a:lnTo>
                <a:cubicBezTo>
                  <a:pt x="302102" y="0"/>
                  <a:pt x="320040" y="17940"/>
                  <a:pt x="320040" y="40006"/>
                </a:cubicBezTo>
                <a:lnTo>
                  <a:pt x="320040" y="200027"/>
                </a:lnTo>
                <a:cubicBezTo>
                  <a:pt x="320040" y="222093"/>
                  <a:pt x="302102" y="240032"/>
                  <a:pt x="280035" y="240032"/>
                </a:cubicBezTo>
                <a:lnTo>
                  <a:pt x="40005" y="240032"/>
                </a:lnTo>
                <a:cubicBezTo>
                  <a:pt x="17938" y="240032"/>
                  <a:pt x="0" y="222092"/>
                  <a:pt x="0" y="200027"/>
                </a:cubicBezTo>
                <a:lnTo>
                  <a:pt x="0" y="40006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56435" y="3051444"/>
            <a:ext cx="27880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Provides input and subject-matter guidance before decisions are made (Yellow accent badge)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556436" y="2629321"/>
            <a:ext cx="279056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Consulted (C)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847816" y="2098862"/>
            <a:ext cx="190023" cy="320040"/>
          </a:xfrm>
          <a:custGeom>
            <a:avLst/>
            <a:gdLst/>
            <a:ahLst/>
            <a:cxnLst/>
            <a:rect l="l" t="t" r="r" b="b"/>
            <a:pathLst>
              <a:path w="190023" h="320040">
                <a:moveTo>
                  <a:pt x="65001" y="30004"/>
                </a:moveTo>
                <a:cubicBezTo>
                  <a:pt x="65001" y="13432"/>
                  <a:pt x="78434" y="0"/>
                  <a:pt x="95006" y="0"/>
                </a:cubicBezTo>
                <a:cubicBezTo>
                  <a:pt x="111576" y="0"/>
                  <a:pt x="125010" y="13432"/>
                  <a:pt x="125010" y="30004"/>
                </a:cubicBezTo>
                <a:cubicBezTo>
                  <a:pt x="125010" y="46575"/>
                  <a:pt x="111578" y="60008"/>
                  <a:pt x="95006" y="60008"/>
                </a:cubicBezTo>
                <a:cubicBezTo>
                  <a:pt x="78436" y="60008"/>
                  <a:pt x="65001" y="46575"/>
                  <a:pt x="65001" y="30004"/>
                </a:cubicBezTo>
                <a:lnTo>
                  <a:pt x="65001" y="30004"/>
                </a:lnTo>
                <a:moveTo>
                  <a:pt x="85003" y="110078"/>
                </a:moveTo>
                <a:lnTo>
                  <a:pt x="85003" y="190024"/>
                </a:lnTo>
                <a:lnTo>
                  <a:pt x="105005" y="190024"/>
                </a:lnTo>
                <a:lnTo>
                  <a:pt x="105005" y="110078"/>
                </a:lnTo>
                <a:cubicBezTo>
                  <a:pt x="104568" y="110078"/>
                  <a:pt x="104068" y="110014"/>
                  <a:pt x="103566" y="110014"/>
                </a:cubicBezTo>
                <a:lnTo>
                  <a:pt x="86377" y="110014"/>
                </a:lnTo>
                <a:cubicBezTo>
                  <a:pt x="85877" y="110014"/>
                  <a:pt x="85440" y="110014"/>
                  <a:pt x="84938" y="110078"/>
                </a:cubicBezTo>
                <a:lnTo>
                  <a:pt x="85003" y="110078"/>
                </a:lnTo>
                <a:moveTo>
                  <a:pt x="85003" y="220028"/>
                </a:moveTo>
                <a:lnTo>
                  <a:pt x="85003" y="305040"/>
                </a:lnTo>
                <a:cubicBezTo>
                  <a:pt x="85003" y="313354"/>
                  <a:pt x="78314" y="320043"/>
                  <a:pt x="70001" y="320043"/>
                </a:cubicBezTo>
                <a:cubicBezTo>
                  <a:pt x="61687" y="320043"/>
                  <a:pt x="54998" y="313354"/>
                  <a:pt x="54998" y="305043"/>
                </a:cubicBezTo>
                <a:lnTo>
                  <a:pt x="54998" y="139771"/>
                </a:lnTo>
                <a:lnTo>
                  <a:pt x="28057" y="187403"/>
                </a:lnTo>
                <a:cubicBezTo>
                  <a:pt x="23994" y="194591"/>
                  <a:pt x="14805" y="197154"/>
                  <a:pt x="7616" y="193090"/>
                </a:cubicBezTo>
                <a:cubicBezTo>
                  <a:pt x="427" y="189025"/>
                  <a:pt x="-2136" y="179837"/>
                  <a:pt x="1929" y="172649"/>
                </a:cubicBezTo>
                <a:lnTo>
                  <a:pt x="38557" y="107953"/>
                </a:lnTo>
                <a:cubicBezTo>
                  <a:pt x="48309" y="90699"/>
                  <a:pt x="66624" y="80013"/>
                  <a:pt x="86437" y="80013"/>
                </a:cubicBezTo>
                <a:lnTo>
                  <a:pt x="103627" y="80013"/>
                </a:lnTo>
                <a:cubicBezTo>
                  <a:pt x="123443" y="80013"/>
                  <a:pt x="141757" y="90703"/>
                  <a:pt x="151507" y="107953"/>
                </a:cubicBezTo>
                <a:lnTo>
                  <a:pt x="188075" y="172649"/>
                </a:lnTo>
                <a:cubicBezTo>
                  <a:pt x="192138" y="179837"/>
                  <a:pt x="189637" y="189025"/>
                  <a:pt x="182388" y="193090"/>
                </a:cubicBezTo>
                <a:cubicBezTo>
                  <a:pt x="175136" y="197154"/>
                  <a:pt x="166012" y="194652"/>
                  <a:pt x="161947" y="187403"/>
                </a:cubicBezTo>
                <a:lnTo>
                  <a:pt x="135005" y="139771"/>
                </a:lnTo>
                <a:lnTo>
                  <a:pt x="135005" y="305043"/>
                </a:lnTo>
                <a:cubicBezTo>
                  <a:pt x="135005" y="313358"/>
                  <a:pt x="128317" y="320046"/>
                  <a:pt x="120003" y="320046"/>
                </a:cubicBezTo>
                <a:cubicBezTo>
                  <a:pt x="111690" y="320046"/>
                  <a:pt x="105001" y="313358"/>
                  <a:pt x="105001" y="305046"/>
                </a:cubicBezTo>
                <a:lnTo>
                  <a:pt x="105001" y="220037"/>
                </a:lnTo>
                <a:lnTo>
                  <a:pt x="85003" y="220028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948905" y="3053185"/>
            <a:ext cx="277876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Owns the final outcome and approves decisions (Green accent badge)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48905" y="2648390"/>
            <a:ext cx="278130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Accountable (A)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170649" y="212162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187086" y="72947"/>
                </a:moveTo>
                <a:cubicBezTo>
                  <a:pt x="188961" y="69071"/>
                  <a:pt x="190024" y="64696"/>
                  <a:pt x="190024" y="60008"/>
                </a:cubicBezTo>
                <a:cubicBezTo>
                  <a:pt x="190024" y="43442"/>
                  <a:pt x="176585" y="30004"/>
                  <a:pt x="160020" y="30004"/>
                </a:cubicBezTo>
                <a:cubicBezTo>
                  <a:pt x="143455" y="30004"/>
                  <a:pt x="130016" y="43442"/>
                  <a:pt x="130016" y="60008"/>
                </a:cubicBezTo>
                <a:cubicBezTo>
                  <a:pt x="130016" y="64696"/>
                  <a:pt x="131079" y="69071"/>
                  <a:pt x="132954" y="72947"/>
                </a:cubicBezTo>
                <a:lnTo>
                  <a:pt x="133143" y="73321"/>
                </a:lnTo>
                <a:cubicBezTo>
                  <a:pt x="137518" y="82449"/>
                  <a:pt x="145020" y="98073"/>
                  <a:pt x="145020" y="116264"/>
                </a:cubicBezTo>
                <a:cubicBezTo>
                  <a:pt x="145020" y="157018"/>
                  <a:pt x="112014" y="190024"/>
                  <a:pt x="71260" y="190024"/>
                </a:cubicBezTo>
                <a:lnTo>
                  <a:pt x="60008" y="190024"/>
                </a:lnTo>
                <a:cubicBezTo>
                  <a:pt x="43442" y="190024"/>
                  <a:pt x="30004" y="203462"/>
                  <a:pt x="30004" y="220027"/>
                </a:cubicBezTo>
                <a:lnTo>
                  <a:pt x="30004" y="225030"/>
                </a:lnTo>
                <a:cubicBezTo>
                  <a:pt x="30004" y="227779"/>
                  <a:pt x="32254" y="230032"/>
                  <a:pt x="35006" y="230032"/>
                </a:cubicBezTo>
                <a:lnTo>
                  <a:pt x="285037" y="230032"/>
                </a:lnTo>
                <a:cubicBezTo>
                  <a:pt x="287786" y="230032"/>
                  <a:pt x="290039" y="227782"/>
                  <a:pt x="290039" y="225033"/>
                </a:cubicBezTo>
                <a:lnTo>
                  <a:pt x="290039" y="220034"/>
                </a:lnTo>
                <a:cubicBezTo>
                  <a:pt x="290039" y="203469"/>
                  <a:pt x="276601" y="190030"/>
                  <a:pt x="260036" y="190030"/>
                </a:cubicBezTo>
                <a:lnTo>
                  <a:pt x="248783" y="190030"/>
                </a:lnTo>
                <a:cubicBezTo>
                  <a:pt x="208029" y="190030"/>
                  <a:pt x="175023" y="157024"/>
                  <a:pt x="175023" y="116271"/>
                </a:cubicBezTo>
                <a:cubicBezTo>
                  <a:pt x="175023" y="98144"/>
                  <a:pt x="182525" y="82455"/>
                  <a:pt x="186900" y="73392"/>
                </a:cubicBezTo>
                <a:lnTo>
                  <a:pt x="186900" y="73392"/>
                </a:lnTo>
                <a:lnTo>
                  <a:pt x="187089" y="73017"/>
                </a:lnTo>
                <a:lnTo>
                  <a:pt x="187086" y="72947"/>
                </a:lnTo>
                <a:moveTo>
                  <a:pt x="214152" y="85947"/>
                </a:moveTo>
                <a:cubicBezTo>
                  <a:pt x="209527" y="95574"/>
                  <a:pt x="205024" y="105575"/>
                  <a:pt x="205024" y="116264"/>
                </a:cubicBezTo>
                <a:cubicBezTo>
                  <a:pt x="205024" y="140456"/>
                  <a:pt x="224652" y="160020"/>
                  <a:pt x="248780" y="160020"/>
                </a:cubicBezTo>
                <a:lnTo>
                  <a:pt x="260033" y="160020"/>
                </a:lnTo>
                <a:cubicBezTo>
                  <a:pt x="293163" y="160020"/>
                  <a:pt x="320040" y="186897"/>
                  <a:pt x="320040" y="220027"/>
                </a:cubicBezTo>
                <a:lnTo>
                  <a:pt x="320040" y="225030"/>
                </a:lnTo>
                <a:cubicBezTo>
                  <a:pt x="320040" y="244344"/>
                  <a:pt x="304352" y="260036"/>
                  <a:pt x="285037" y="260036"/>
                </a:cubicBezTo>
                <a:lnTo>
                  <a:pt x="35006" y="260036"/>
                </a:lnTo>
                <a:cubicBezTo>
                  <a:pt x="15692" y="260036"/>
                  <a:pt x="3" y="244347"/>
                  <a:pt x="3" y="225033"/>
                </a:cubicBezTo>
                <a:lnTo>
                  <a:pt x="3" y="220034"/>
                </a:lnTo>
                <a:cubicBezTo>
                  <a:pt x="3" y="186903"/>
                  <a:pt x="26880" y="160026"/>
                  <a:pt x="60011" y="160026"/>
                </a:cubicBezTo>
                <a:lnTo>
                  <a:pt x="71263" y="160026"/>
                </a:lnTo>
                <a:cubicBezTo>
                  <a:pt x="95455" y="160026"/>
                  <a:pt x="115019" y="140462"/>
                  <a:pt x="115019" y="116271"/>
                </a:cubicBezTo>
                <a:cubicBezTo>
                  <a:pt x="115019" y="105581"/>
                  <a:pt x="110519" y="95580"/>
                  <a:pt x="105892" y="85953"/>
                </a:cubicBezTo>
                <a:cubicBezTo>
                  <a:pt x="102141" y="78077"/>
                  <a:pt x="100016" y="69327"/>
                  <a:pt x="100016" y="60014"/>
                </a:cubicBezTo>
                <a:cubicBezTo>
                  <a:pt x="100016" y="26883"/>
                  <a:pt x="126893" y="6"/>
                  <a:pt x="160023" y="6"/>
                </a:cubicBezTo>
                <a:cubicBezTo>
                  <a:pt x="193154" y="6"/>
                  <a:pt x="220031" y="26883"/>
                  <a:pt x="220031" y="60014"/>
                </a:cubicBezTo>
                <a:cubicBezTo>
                  <a:pt x="220031" y="69327"/>
                  <a:pt x="217906" y="78080"/>
                  <a:pt x="214155" y="85953"/>
                </a:cubicBezTo>
                <a:lnTo>
                  <a:pt x="214152" y="85947"/>
                </a:lnTo>
                <a:moveTo>
                  <a:pt x="20003" y="300038"/>
                </a:moveTo>
                <a:cubicBezTo>
                  <a:pt x="20003" y="288974"/>
                  <a:pt x="28941" y="280035"/>
                  <a:pt x="40005" y="280035"/>
                </a:cubicBezTo>
                <a:lnTo>
                  <a:pt x="280035" y="280035"/>
                </a:lnTo>
                <a:cubicBezTo>
                  <a:pt x="291099" y="280035"/>
                  <a:pt x="300038" y="288974"/>
                  <a:pt x="300038" y="300038"/>
                </a:cubicBezTo>
                <a:cubicBezTo>
                  <a:pt x="300038" y="311101"/>
                  <a:pt x="291099" y="320040"/>
                  <a:pt x="280035" y="320040"/>
                </a:cubicBezTo>
                <a:lnTo>
                  <a:pt x="40005" y="320040"/>
                </a:lnTo>
                <a:cubicBezTo>
                  <a:pt x="28941" y="320040"/>
                  <a:pt x="20002" y="311101"/>
                  <a:pt x="20002" y="300038"/>
                </a:cubicBezTo>
                <a:lnTo>
                  <a:pt x="20003" y="300038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289488" y="3053185"/>
            <a:ext cx="27880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Performs the work and executes deliverables (Blue accent badge)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9488" y="2648390"/>
            <a:ext cx="279056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Responsible (R)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515859" y="2121625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160020" y="30004"/>
                </a:moveTo>
                <a:cubicBezTo>
                  <a:pt x="144956" y="30004"/>
                  <a:pt x="131828" y="38443"/>
                  <a:pt x="125203" y="50944"/>
                </a:cubicBezTo>
                <a:cubicBezTo>
                  <a:pt x="121826" y="57319"/>
                  <a:pt x="114389" y="60382"/>
                  <a:pt x="107514" y="58257"/>
                </a:cubicBezTo>
                <a:cubicBezTo>
                  <a:pt x="94012" y="54132"/>
                  <a:pt x="78698" y="57383"/>
                  <a:pt x="68073" y="68069"/>
                </a:cubicBezTo>
                <a:cubicBezTo>
                  <a:pt x="57447" y="78759"/>
                  <a:pt x="54135" y="94009"/>
                  <a:pt x="58260" y="107511"/>
                </a:cubicBezTo>
                <a:cubicBezTo>
                  <a:pt x="60385" y="114386"/>
                  <a:pt x="57322" y="121826"/>
                  <a:pt x="50947" y="125139"/>
                </a:cubicBezTo>
                <a:cubicBezTo>
                  <a:pt x="38446" y="131828"/>
                  <a:pt x="30007" y="144953"/>
                  <a:pt x="30007" y="160017"/>
                </a:cubicBezTo>
                <a:cubicBezTo>
                  <a:pt x="30007" y="175081"/>
                  <a:pt x="38446" y="188209"/>
                  <a:pt x="50947" y="194834"/>
                </a:cubicBezTo>
                <a:cubicBezTo>
                  <a:pt x="57322" y="198210"/>
                  <a:pt x="60385" y="205648"/>
                  <a:pt x="58260" y="212523"/>
                </a:cubicBezTo>
                <a:cubicBezTo>
                  <a:pt x="54135" y="226025"/>
                  <a:pt x="57386" y="241339"/>
                  <a:pt x="68073" y="251964"/>
                </a:cubicBezTo>
                <a:cubicBezTo>
                  <a:pt x="78762" y="262590"/>
                  <a:pt x="94012" y="265902"/>
                  <a:pt x="107514" y="261777"/>
                </a:cubicBezTo>
                <a:cubicBezTo>
                  <a:pt x="114389" y="259652"/>
                  <a:pt x="121830" y="262714"/>
                  <a:pt x="125142" y="269090"/>
                </a:cubicBezTo>
                <a:cubicBezTo>
                  <a:pt x="131767" y="281590"/>
                  <a:pt x="144895" y="290030"/>
                  <a:pt x="159959" y="290030"/>
                </a:cubicBezTo>
                <a:cubicBezTo>
                  <a:pt x="175023" y="290030"/>
                  <a:pt x="188152" y="281590"/>
                  <a:pt x="194776" y="269090"/>
                </a:cubicBezTo>
                <a:cubicBezTo>
                  <a:pt x="198153" y="262714"/>
                  <a:pt x="205526" y="259652"/>
                  <a:pt x="212404" y="261777"/>
                </a:cubicBezTo>
                <a:cubicBezTo>
                  <a:pt x="225907" y="265902"/>
                  <a:pt x="241221" y="262650"/>
                  <a:pt x="251846" y="251964"/>
                </a:cubicBezTo>
                <a:cubicBezTo>
                  <a:pt x="262471" y="241275"/>
                  <a:pt x="265784" y="226025"/>
                  <a:pt x="261658" y="212523"/>
                </a:cubicBezTo>
                <a:cubicBezTo>
                  <a:pt x="259533" y="205648"/>
                  <a:pt x="262596" y="198207"/>
                  <a:pt x="268971" y="194895"/>
                </a:cubicBezTo>
                <a:cubicBezTo>
                  <a:pt x="281472" y="188270"/>
                  <a:pt x="289911" y="175142"/>
                  <a:pt x="289911" y="160078"/>
                </a:cubicBezTo>
                <a:cubicBezTo>
                  <a:pt x="289911" y="145013"/>
                  <a:pt x="281472" y="131885"/>
                  <a:pt x="268971" y="125261"/>
                </a:cubicBezTo>
                <a:cubicBezTo>
                  <a:pt x="262596" y="121884"/>
                  <a:pt x="259533" y="114510"/>
                  <a:pt x="261658" y="107633"/>
                </a:cubicBezTo>
                <a:cubicBezTo>
                  <a:pt x="265784" y="94130"/>
                  <a:pt x="262532" y="78816"/>
                  <a:pt x="251846" y="68191"/>
                </a:cubicBezTo>
                <a:cubicBezTo>
                  <a:pt x="241157" y="57566"/>
                  <a:pt x="226031" y="54125"/>
                  <a:pt x="212529" y="58254"/>
                </a:cubicBezTo>
                <a:cubicBezTo>
                  <a:pt x="205654" y="60379"/>
                  <a:pt x="198214" y="57316"/>
                  <a:pt x="194840" y="50941"/>
                </a:cubicBezTo>
                <a:cubicBezTo>
                  <a:pt x="188216" y="38440"/>
                  <a:pt x="175088" y="30001"/>
                  <a:pt x="160023" y="30001"/>
                </a:cubicBezTo>
                <a:lnTo>
                  <a:pt x="160020" y="30004"/>
                </a:lnTo>
                <a:moveTo>
                  <a:pt x="104951" y="27130"/>
                </a:moveTo>
                <a:cubicBezTo>
                  <a:pt x="117640" y="10628"/>
                  <a:pt x="137579" y="0"/>
                  <a:pt x="160020" y="0"/>
                </a:cubicBezTo>
                <a:cubicBezTo>
                  <a:pt x="182461" y="0"/>
                  <a:pt x="202400" y="10625"/>
                  <a:pt x="215089" y="27130"/>
                </a:cubicBezTo>
                <a:cubicBezTo>
                  <a:pt x="235716" y="24441"/>
                  <a:pt x="257344" y="31005"/>
                  <a:pt x="273221" y="46883"/>
                </a:cubicBezTo>
                <a:cubicBezTo>
                  <a:pt x="289099" y="62760"/>
                  <a:pt x="295662" y="84388"/>
                  <a:pt x="292974" y="105015"/>
                </a:cubicBezTo>
                <a:cubicBezTo>
                  <a:pt x="309415" y="117640"/>
                  <a:pt x="320040" y="137582"/>
                  <a:pt x="320040" y="160023"/>
                </a:cubicBezTo>
                <a:cubicBezTo>
                  <a:pt x="320040" y="182464"/>
                  <a:pt x="309415" y="202403"/>
                  <a:pt x="292910" y="215092"/>
                </a:cubicBezTo>
                <a:cubicBezTo>
                  <a:pt x="295598" y="235719"/>
                  <a:pt x="289034" y="257347"/>
                  <a:pt x="273157" y="273224"/>
                </a:cubicBezTo>
                <a:cubicBezTo>
                  <a:pt x="257280" y="289102"/>
                  <a:pt x="235652" y="295666"/>
                  <a:pt x="215025" y="292977"/>
                </a:cubicBezTo>
                <a:cubicBezTo>
                  <a:pt x="202400" y="309418"/>
                  <a:pt x="182458" y="320043"/>
                  <a:pt x="160020" y="320043"/>
                </a:cubicBezTo>
                <a:cubicBezTo>
                  <a:pt x="137579" y="320043"/>
                  <a:pt x="117640" y="309418"/>
                  <a:pt x="104951" y="292913"/>
                </a:cubicBezTo>
                <a:cubicBezTo>
                  <a:pt x="84324" y="295602"/>
                  <a:pt x="62696" y="289038"/>
                  <a:pt x="46819" y="273160"/>
                </a:cubicBezTo>
                <a:cubicBezTo>
                  <a:pt x="30941" y="257283"/>
                  <a:pt x="24378" y="235655"/>
                  <a:pt x="27066" y="215028"/>
                </a:cubicBezTo>
                <a:cubicBezTo>
                  <a:pt x="10625" y="202403"/>
                  <a:pt x="0" y="182461"/>
                  <a:pt x="0" y="160023"/>
                </a:cubicBezTo>
                <a:cubicBezTo>
                  <a:pt x="0" y="137582"/>
                  <a:pt x="10625" y="117643"/>
                  <a:pt x="27130" y="104954"/>
                </a:cubicBezTo>
                <a:cubicBezTo>
                  <a:pt x="24442" y="84327"/>
                  <a:pt x="31006" y="62699"/>
                  <a:pt x="46883" y="46822"/>
                </a:cubicBezTo>
                <a:cubicBezTo>
                  <a:pt x="62760" y="30945"/>
                  <a:pt x="84388" y="24381"/>
                  <a:pt x="105015" y="27069"/>
                </a:cubicBezTo>
                <a:lnTo>
                  <a:pt x="104951" y="2713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60897" y="722489"/>
            <a:ext cx="10723556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RACI Framework Definitions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Project Governance and RACI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02767" y="4009688"/>
            <a:ext cx="3858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Validate “single A per task” and confirm escalation triggers where accountability gaps exist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402767" y="3548330"/>
            <a:ext cx="3858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Quality check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65777" y="3659341"/>
            <a:ext cx="731520" cy="509501"/>
          </a:xfrm>
          <a:custGeom>
            <a:avLst/>
            <a:gdLst/>
            <a:ahLst/>
            <a:cxnLst/>
            <a:rect l="l" t="t" r="r" b="b"/>
            <a:pathLst>
              <a:path w="731520" h="509501">
                <a:moveTo>
                  <a:pt x="720013" y="11510"/>
                </a:moveTo>
                <a:cubicBezTo>
                  <a:pt x="735360" y="26856"/>
                  <a:pt x="735360" y="51668"/>
                  <a:pt x="720013" y="66852"/>
                </a:cubicBezTo>
                <a:lnTo>
                  <a:pt x="289038" y="497991"/>
                </a:lnTo>
                <a:cubicBezTo>
                  <a:pt x="273691" y="513337"/>
                  <a:pt x="248878" y="513337"/>
                  <a:pt x="233699" y="497991"/>
                </a:cubicBezTo>
                <a:lnTo>
                  <a:pt x="11514" y="275971"/>
                </a:lnTo>
                <a:cubicBezTo>
                  <a:pt x="-3833" y="260625"/>
                  <a:pt x="-3833" y="235812"/>
                  <a:pt x="11514" y="220629"/>
                </a:cubicBezTo>
                <a:cubicBezTo>
                  <a:pt x="26861" y="205446"/>
                  <a:pt x="51675" y="205283"/>
                  <a:pt x="66854" y="220629"/>
                </a:cubicBezTo>
                <a:lnTo>
                  <a:pt x="261123" y="414897"/>
                </a:lnTo>
                <a:lnTo>
                  <a:pt x="664513" y="11510"/>
                </a:lnTo>
                <a:cubicBezTo>
                  <a:pt x="679860" y="-3837"/>
                  <a:pt x="704673" y="-3837"/>
                  <a:pt x="719852" y="11510"/>
                </a:cubicBezTo>
                <a:lnTo>
                  <a:pt x="720013" y="1151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402768" y="2568537"/>
            <a:ext cx="3858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Every task cell must be filled with a clear R/A/C/I designation or explicitly marked as N/A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402768" y="2110874"/>
            <a:ext cx="3858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Completeness standard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65777" y="208370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427625" y="166735"/>
                </a:moveTo>
                <a:cubicBezTo>
                  <a:pt x="431911" y="157877"/>
                  <a:pt x="434340" y="147877"/>
                  <a:pt x="434340" y="137160"/>
                </a:cubicBezTo>
                <a:cubicBezTo>
                  <a:pt x="434340" y="99297"/>
                  <a:pt x="403623" y="68580"/>
                  <a:pt x="365760" y="68580"/>
                </a:cubicBezTo>
                <a:cubicBezTo>
                  <a:pt x="327897" y="68580"/>
                  <a:pt x="297180" y="99297"/>
                  <a:pt x="297180" y="137160"/>
                </a:cubicBezTo>
                <a:cubicBezTo>
                  <a:pt x="297180" y="147877"/>
                  <a:pt x="299609" y="157877"/>
                  <a:pt x="303895" y="166735"/>
                </a:cubicBezTo>
                <a:lnTo>
                  <a:pt x="304327" y="167591"/>
                </a:lnTo>
                <a:cubicBezTo>
                  <a:pt x="314327" y="188454"/>
                  <a:pt x="331474" y="224167"/>
                  <a:pt x="331474" y="265747"/>
                </a:cubicBezTo>
                <a:cubicBezTo>
                  <a:pt x="331474" y="358898"/>
                  <a:pt x="256032" y="434340"/>
                  <a:pt x="162880" y="434340"/>
                </a:cubicBezTo>
                <a:lnTo>
                  <a:pt x="137160" y="434340"/>
                </a:lnTo>
                <a:cubicBezTo>
                  <a:pt x="99296" y="434340"/>
                  <a:pt x="68580" y="465057"/>
                  <a:pt x="68580" y="502920"/>
                </a:cubicBezTo>
                <a:lnTo>
                  <a:pt x="68580" y="514354"/>
                </a:lnTo>
                <a:cubicBezTo>
                  <a:pt x="68580" y="520637"/>
                  <a:pt x="73722" y="525787"/>
                  <a:pt x="80014" y="525787"/>
                </a:cubicBezTo>
                <a:lnTo>
                  <a:pt x="651514" y="525787"/>
                </a:lnTo>
                <a:cubicBezTo>
                  <a:pt x="657797" y="525787"/>
                  <a:pt x="662947" y="520645"/>
                  <a:pt x="662947" y="514361"/>
                </a:cubicBezTo>
                <a:lnTo>
                  <a:pt x="662947" y="502934"/>
                </a:lnTo>
                <a:cubicBezTo>
                  <a:pt x="662947" y="465071"/>
                  <a:pt x="632231" y="434354"/>
                  <a:pt x="594367" y="434354"/>
                </a:cubicBezTo>
                <a:lnTo>
                  <a:pt x="568647" y="434354"/>
                </a:lnTo>
                <a:cubicBezTo>
                  <a:pt x="475495" y="434354"/>
                  <a:pt x="400053" y="358913"/>
                  <a:pt x="400053" y="265761"/>
                </a:cubicBezTo>
                <a:cubicBezTo>
                  <a:pt x="400053" y="224328"/>
                  <a:pt x="417200" y="188469"/>
                  <a:pt x="427200" y="167752"/>
                </a:cubicBezTo>
                <a:lnTo>
                  <a:pt x="427200" y="167752"/>
                </a:lnTo>
                <a:lnTo>
                  <a:pt x="427632" y="166896"/>
                </a:lnTo>
                <a:lnTo>
                  <a:pt x="427625" y="166735"/>
                </a:lnTo>
                <a:moveTo>
                  <a:pt x="489489" y="196450"/>
                </a:moveTo>
                <a:cubicBezTo>
                  <a:pt x="478919" y="218454"/>
                  <a:pt x="468626" y="241314"/>
                  <a:pt x="468626" y="265747"/>
                </a:cubicBezTo>
                <a:cubicBezTo>
                  <a:pt x="468626" y="321042"/>
                  <a:pt x="513490" y="365760"/>
                  <a:pt x="568640" y="365760"/>
                </a:cubicBezTo>
                <a:lnTo>
                  <a:pt x="594360" y="365760"/>
                </a:lnTo>
                <a:cubicBezTo>
                  <a:pt x="670087" y="365760"/>
                  <a:pt x="731520" y="427193"/>
                  <a:pt x="731520" y="502920"/>
                </a:cubicBezTo>
                <a:lnTo>
                  <a:pt x="731520" y="514354"/>
                </a:lnTo>
                <a:cubicBezTo>
                  <a:pt x="731520" y="558501"/>
                  <a:pt x="695661" y="594367"/>
                  <a:pt x="651514" y="594367"/>
                </a:cubicBezTo>
                <a:lnTo>
                  <a:pt x="80014" y="594367"/>
                </a:lnTo>
                <a:cubicBezTo>
                  <a:pt x="35866" y="594367"/>
                  <a:pt x="7" y="558508"/>
                  <a:pt x="7" y="514361"/>
                </a:cubicBezTo>
                <a:lnTo>
                  <a:pt x="7" y="502934"/>
                </a:lnTo>
                <a:cubicBezTo>
                  <a:pt x="7" y="427207"/>
                  <a:pt x="61440" y="365774"/>
                  <a:pt x="137167" y="365774"/>
                </a:cubicBezTo>
                <a:lnTo>
                  <a:pt x="162888" y="365774"/>
                </a:lnTo>
                <a:cubicBezTo>
                  <a:pt x="218183" y="365774"/>
                  <a:pt x="262901" y="321057"/>
                  <a:pt x="262901" y="265761"/>
                </a:cubicBezTo>
                <a:cubicBezTo>
                  <a:pt x="262901" y="241328"/>
                  <a:pt x="252616" y="218468"/>
                  <a:pt x="242038" y="196464"/>
                </a:cubicBezTo>
                <a:cubicBezTo>
                  <a:pt x="233465" y="178461"/>
                  <a:pt x="228607" y="158462"/>
                  <a:pt x="228607" y="137174"/>
                </a:cubicBezTo>
                <a:cubicBezTo>
                  <a:pt x="228607" y="61447"/>
                  <a:pt x="290040" y="14"/>
                  <a:pt x="365767" y="14"/>
                </a:cubicBezTo>
                <a:cubicBezTo>
                  <a:pt x="441494" y="14"/>
                  <a:pt x="502927" y="61447"/>
                  <a:pt x="502927" y="137174"/>
                </a:cubicBezTo>
                <a:cubicBezTo>
                  <a:pt x="502927" y="158462"/>
                  <a:pt x="498070" y="178469"/>
                  <a:pt x="489497" y="196464"/>
                </a:cubicBezTo>
                <a:lnTo>
                  <a:pt x="489489" y="196450"/>
                </a:lnTo>
                <a:moveTo>
                  <a:pt x="45720" y="685800"/>
                </a:moveTo>
                <a:cubicBezTo>
                  <a:pt x="45720" y="660511"/>
                  <a:pt x="66151" y="640080"/>
                  <a:pt x="91440" y="640080"/>
                </a:cubicBezTo>
                <a:lnTo>
                  <a:pt x="640080" y="640080"/>
                </a:lnTo>
                <a:cubicBezTo>
                  <a:pt x="665369" y="640080"/>
                  <a:pt x="685800" y="660511"/>
                  <a:pt x="685800" y="685800"/>
                </a:cubicBezTo>
                <a:cubicBezTo>
                  <a:pt x="685800" y="711089"/>
                  <a:pt x="665369" y="731520"/>
                  <a:pt x="640080" y="731520"/>
                </a:cubicBezTo>
                <a:lnTo>
                  <a:pt x="91440" y="731520"/>
                </a:lnTo>
                <a:cubicBezTo>
                  <a:pt x="66151" y="731520"/>
                  <a:pt x="45720" y="711089"/>
                  <a:pt x="45720" y="685800"/>
                </a:cubicBezTo>
                <a:lnTo>
                  <a:pt x="45720" y="68580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862300" y="5424511"/>
            <a:ext cx="3858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Include milestones for plan approval, scope changes, risk decisions, and milestone sign-off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862301" y="4985908"/>
            <a:ext cx="3858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Governance focus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0897" y="4983478"/>
            <a:ext cx="731520" cy="731234"/>
          </a:xfrm>
          <a:custGeom>
            <a:avLst/>
            <a:gdLst/>
            <a:ahLst/>
            <a:cxnLst/>
            <a:rect l="l" t="t" r="r" b="b"/>
            <a:pathLst>
              <a:path w="731520" h="731234">
                <a:moveTo>
                  <a:pt x="447251" y="10069"/>
                </a:moveTo>
                <a:cubicBezTo>
                  <a:pt x="460536" y="23348"/>
                  <a:pt x="460675" y="44773"/>
                  <a:pt x="447537" y="58199"/>
                </a:cubicBezTo>
                <a:lnTo>
                  <a:pt x="673320" y="283982"/>
                </a:lnTo>
                <a:cubicBezTo>
                  <a:pt x="686744" y="270842"/>
                  <a:pt x="708170" y="270988"/>
                  <a:pt x="721447" y="284267"/>
                </a:cubicBezTo>
                <a:cubicBezTo>
                  <a:pt x="734870" y="297693"/>
                  <a:pt x="734870" y="319396"/>
                  <a:pt x="721447" y="332682"/>
                </a:cubicBezTo>
                <a:lnTo>
                  <a:pt x="697599" y="356674"/>
                </a:lnTo>
                <a:lnTo>
                  <a:pt x="561500" y="492771"/>
                </a:lnTo>
                <a:lnTo>
                  <a:pt x="538647" y="515622"/>
                </a:lnTo>
                <a:cubicBezTo>
                  <a:pt x="525224" y="529048"/>
                  <a:pt x="503513" y="529048"/>
                  <a:pt x="490235" y="515622"/>
                </a:cubicBezTo>
                <a:cubicBezTo>
                  <a:pt x="477383" y="502767"/>
                  <a:pt x="476812" y="482059"/>
                  <a:pt x="488948" y="468641"/>
                </a:cubicBezTo>
                <a:lnTo>
                  <a:pt x="263018" y="242711"/>
                </a:lnTo>
                <a:cubicBezTo>
                  <a:pt x="249595" y="254711"/>
                  <a:pt x="228885" y="254279"/>
                  <a:pt x="216033" y="241424"/>
                </a:cubicBezTo>
                <a:cubicBezTo>
                  <a:pt x="202609" y="227999"/>
                  <a:pt x="202609" y="206296"/>
                  <a:pt x="216033" y="193009"/>
                </a:cubicBezTo>
                <a:lnTo>
                  <a:pt x="238885" y="170158"/>
                </a:lnTo>
                <a:lnTo>
                  <a:pt x="374846" y="34061"/>
                </a:lnTo>
                <a:lnTo>
                  <a:pt x="398693" y="10069"/>
                </a:lnTo>
                <a:cubicBezTo>
                  <a:pt x="412116" y="-3356"/>
                  <a:pt x="433828" y="-3356"/>
                  <a:pt x="447105" y="10069"/>
                </a:cubicBezTo>
                <a:lnTo>
                  <a:pt x="447251" y="10069"/>
                </a:lnTo>
                <a:moveTo>
                  <a:pt x="398978" y="106753"/>
                </a:moveTo>
                <a:lnTo>
                  <a:pt x="311437" y="194296"/>
                </a:lnTo>
                <a:lnTo>
                  <a:pt x="537221" y="420080"/>
                </a:lnTo>
                <a:lnTo>
                  <a:pt x="624762" y="332536"/>
                </a:lnTo>
                <a:lnTo>
                  <a:pt x="398978" y="106753"/>
                </a:lnTo>
                <a:moveTo>
                  <a:pt x="319294" y="363672"/>
                </a:moveTo>
                <a:lnTo>
                  <a:pt x="367706" y="412087"/>
                </a:lnTo>
                <a:lnTo>
                  <a:pt x="296587" y="483207"/>
                </a:lnTo>
                <a:lnTo>
                  <a:pt x="306587" y="493203"/>
                </a:lnTo>
                <a:cubicBezTo>
                  <a:pt x="324436" y="511052"/>
                  <a:pt x="324436" y="540046"/>
                  <a:pt x="306587" y="557895"/>
                </a:cubicBezTo>
                <a:lnTo>
                  <a:pt x="146640" y="717845"/>
                </a:lnTo>
                <a:cubicBezTo>
                  <a:pt x="128791" y="735695"/>
                  <a:pt x="99801" y="735695"/>
                  <a:pt x="81945" y="717845"/>
                </a:cubicBezTo>
                <a:lnTo>
                  <a:pt x="13394" y="649292"/>
                </a:lnTo>
                <a:cubicBezTo>
                  <a:pt x="-4455" y="631443"/>
                  <a:pt x="-4455" y="602449"/>
                  <a:pt x="13394" y="584600"/>
                </a:cubicBezTo>
                <a:lnTo>
                  <a:pt x="173341" y="424650"/>
                </a:lnTo>
                <a:cubicBezTo>
                  <a:pt x="191190" y="406800"/>
                  <a:pt x="220180" y="406800"/>
                  <a:pt x="238037" y="424650"/>
                </a:cubicBezTo>
                <a:lnTo>
                  <a:pt x="248036" y="434646"/>
                </a:lnTo>
                <a:lnTo>
                  <a:pt x="319155" y="363526"/>
                </a:lnTo>
                <a:lnTo>
                  <a:pt x="319294" y="363672"/>
                </a:lnTo>
                <a:moveTo>
                  <a:pt x="205901" y="489349"/>
                </a:moveTo>
                <a:lnTo>
                  <a:pt x="78229" y="617023"/>
                </a:lnTo>
                <a:lnTo>
                  <a:pt x="114505" y="653299"/>
                </a:lnTo>
                <a:lnTo>
                  <a:pt x="242177" y="525626"/>
                </a:lnTo>
                <a:lnTo>
                  <a:pt x="205901" y="489349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871555" y="4009688"/>
            <a:ext cx="3858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Tasks down the left; departments/roles across the top; cells contain R/A/C/I badges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871555" y="3548330"/>
            <a:ext cx="3858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Grid structure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52637" y="3598280"/>
            <a:ext cx="731520" cy="640080"/>
          </a:xfrm>
          <a:custGeom>
            <a:avLst/>
            <a:gdLst/>
            <a:ahLst/>
            <a:cxnLst/>
            <a:rect l="l" t="t" r="r" b="b"/>
            <a:pathLst>
              <a:path w="731520" h="640080">
                <a:moveTo>
                  <a:pt x="68580" y="331472"/>
                </a:moveTo>
                <a:lnTo>
                  <a:pt x="68580" y="182884"/>
                </a:lnTo>
                <a:lnTo>
                  <a:pt x="331474" y="182884"/>
                </a:lnTo>
                <a:lnTo>
                  <a:pt x="331474" y="331472"/>
                </a:lnTo>
                <a:lnTo>
                  <a:pt x="68580" y="331472"/>
                </a:lnTo>
                <a:moveTo>
                  <a:pt x="68580" y="400050"/>
                </a:moveTo>
                <a:lnTo>
                  <a:pt x="331474" y="400050"/>
                </a:lnTo>
                <a:lnTo>
                  <a:pt x="331474" y="571502"/>
                </a:lnTo>
                <a:lnTo>
                  <a:pt x="91447" y="571502"/>
                </a:lnTo>
                <a:cubicBezTo>
                  <a:pt x="78872" y="571502"/>
                  <a:pt x="68587" y="561216"/>
                  <a:pt x="68587" y="548645"/>
                </a:cubicBezTo>
                <a:lnTo>
                  <a:pt x="68580" y="400050"/>
                </a:lnTo>
                <a:moveTo>
                  <a:pt x="400054" y="571502"/>
                </a:moveTo>
                <a:lnTo>
                  <a:pt x="400054" y="400050"/>
                </a:lnTo>
                <a:lnTo>
                  <a:pt x="662947" y="400050"/>
                </a:lnTo>
                <a:lnTo>
                  <a:pt x="662947" y="548638"/>
                </a:lnTo>
                <a:cubicBezTo>
                  <a:pt x="662947" y="561209"/>
                  <a:pt x="652662" y="571495"/>
                  <a:pt x="640087" y="571495"/>
                </a:cubicBezTo>
                <a:lnTo>
                  <a:pt x="400054" y="571502"/>
                </a:lnTo>
                <a:moveTo>
                  <a:pt x="662940" y="331472"/>
                </a:moveTo>
                <a:lnTo>
                  <a:pt x="400054" y="331472"/>
                </a:lnTo>
                <a:lnTo>
                  <a:pt x="400054" y="182884"/>
                </a:lnTo>
                <a:lnTo>
                  <a:pt x="662947" y="182884"/>
                </a:lnTo>
                <a:lnTo>
                  <a:pt x="662940" y="331472"/>
                </a:lnTo>
                <a:moveTo>
                  <a:pt x="91440" y="0"/>
                </a:moveTo>
                <a:cubicBezTo>
                  <a:pt x="41002" y="0"/>
                  <a:pt x="0" y="41004"/>
                  <a:pt x="0" y="91442"/>
                </a:cubicBezTo>
                <a:lnTo>
                  <a:pt x="0" y="548645"/>
                </a:lnTo>
                <a:cubicBezTo>
                  <a:pt x="0" y="599076"/>
                  <a:pt x="41002" y="640086"/>
                  <a:pt x="91440" y="640086"/>
                </a:cubicBezTo>
                <a:lnTo>
                  <a:pt x="640080" y="640086"/>
                </a:lnTo>
                <a:cubicBezTo>
                  <a:pt x="690518" y="640086"/>
                  <a:pt x="731520" y="599083"/>
                  <a:pt x="731520" y="548645"/>
                </a:cubicBezTo>
                <a:lnTo>
                  <a:pt x="731520" y="91442"/>
                </a:lnTo>
                <a:cubicBezTo>
                  <a:pt x="731520" y="41010"/>
                  <a:pt x="690518" y="0"/>
                  <a:pt x="640080" y="0"/>
                </a:cubicBezTo>
                <a:lnTo>
                  <a:pt x="91440" y="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862301" y="2562805"/>
            <a:ext cx="3858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Map key project tasks/milestones to roles/departments with R/A/C/I assignments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862301" y="2110874"/>
            <a:ext cx="3858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Matrix purpose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52637" y="208370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43692" y="65317"/>
                </a:moveTo>
                <a:lnTo>
                  <a:pt x="143692" y="143692"/>
                </a:lnTo>
                <a:lnTo>
                  <a:pt x="65317" y="143692"/>
                </a:lnTo>
                <a:lnTo>
                  <a:pt x="65317" y="65317"/>
                </a:lnTo>
                <a:lnTo>
                  <a:pt x="143692" y="65317"/>
                </a:lnTo>
                <a:moveTo>
                  <a:pt x="65317" y="0"/>
                </a:moveTo>
                <a:cubicBezTo>
                  <a:pt x="29232" y="0"/>
                  <a:pt x="0" y="29232"/>
                  <a:pt x="0" y="65317"/>
                </a:cubicBezTo>
                <a:lnTo>
                  <a:pt x="0" y="143692"/>
                </a:lnTo>
                <a:cubicBezTo>
                  <a:pt x="0" y="179778"/>
                  <a:pt x="29232" y="209010"/>
                  <a:pt x="65317" y="209010"/>
                </a:cubicBezTo>
                <a:lnTo>
                  <a:pt x="143692" y="209010"/>
                </a:lnTo>
                <a:cubicBezTo>
                  <a:pt x="179778" y="209010"/>
                  <a:pt x="209010" y="179778"/>
                  <a:pt x="209010" y="143692"/>
                </a:cubicBezTo>
                <a:lnTo>
                  <a:pt x="209010" y="65317"/>
                </a:lnTo>
                <a:cubicBezTo>
                  <a:pt x="209010" y="29232"/>
                  <a:pt x="179778" y="0"/>
                  <a:pt x="143692" y="0"/>
                </a:cubicBezTo>
                <a:lnTo>
                  <a:pt x="65317" y="0"/>
                </a:lnTo>
                <a:moveTo>
                  <a:pt x="143692" y="326572"/>
                </a:moveTo>
                <a:lnTo>
                  <a:pt x="143692" y="404947"/>
                </a:lnTo>
                <a:lnTo>
                  <a:pt x="65317" y="404947"/>
                </a:lnTo>
                <a:lnTo>
                  <a:pt x="65317" y="326572"/>
                </a:lnTo>
                <a:lnTo>
                  <a:pt x="143692" y="326572"/>
                </a:lnTo>
                <a:moveTo>
                  <a:pt x="65317" y="261255"/>
                </a:moveTo>
                <a:cubicBezTo>
                  <a:pt x="29232" y="261255"/>
                  <a:pt x="0" y="290487"/>
                  <a:pt x="0" y="326572"/>
                </a:cubicBezTo>
                <a:lnTo>
                  <a:pt x="0" y="404947"/>
                </a:lnTo>
                <a:cubicBezTo>
                  <a:pt x="0" y="441033"/>
                  <a:pt x="29232" y="470265"/>
                  <a:pt x="65317" y="470265"/>
                </a:cubicBezTo>
                <a:lnTo>
                  <a:pt x="143692" y="470265"/>
                </a:lnTo>
                <a:cubicBezTo>
                  <a:pt x="179778" y="470265"/>
                  <a:pt x="209010" y="441033"/>
                  <a:pt x="209010" y="404947"/>
                </a:cubicBezTo>
                <a:lnTo>
                  <a:pt x="209010" y="326572"/>
                </a:lnTo>
                <a:cubicBezTo>
                  <a:pt x="209010" y="290487"/>
                  <a:pt x="179778" y="261255"/>
                  <a:pt x="143692" y="261255"/>
                </a:cubicBezTo>
                <a:lnTo>
                  <a:pt x="65317" y="261255"/>
                </a:lnTo>
                <a:moveTo>
                  <a:pt x="65317" y="587828"/>
                </a:moveTo>
                <a:lnTo>
                  <a:pt x="143692" y="587828"/>
                </a:lnTo>
                <a:lnTo>
                  <a:pt x="143692" y="666203"/>
                </a:lnTo>
                <a:lnTo>
                  <a:pt x="65317" y="666203"/>
                </a:lnTo>
                <a:lnTo>
                  <a:pt x="65317" y="587828"/>
                </a:lnTo>
                <a:moveTo>
                  <a:pt x="0" y="587828"/>
                </a:moveTo>
                <a:lnTo>
                  <a:pt x="0" y="666203"/>
                </a:lnTo>
                <a:cubicBezTo>
                  <a:pt x="0" y="702288"/>
                  <a:pt x="29232" y="731520"/>
                  <a:pt x="65317" y="731520"/>
                </a:cubicBezTo>
                <a:lnTo>
                  <a:pt x="143692" y="731520"/>
                </a:lnTo>
                <a:cubicBezTo>
                  <a:pt x="179778" y="731520"/>
                  <a:pt x="209010" y="702288"/>
                  <a:pt x="209010" y="666203"/>
                </a:cubicBezTo>
                <a:lnTo>
                  <a:pt x="209010" y="587828"/>
                </a:lnTo>
                <a:cubicBezTo>
                  <a:pt x="209010" y="551742"/>
                  <a:pt x="179778" y="522510"/>
                  <a:pt x="143692" y="522510"/>
                </a:cubicBezTo>
                <a:lnTo>
                  <a:pt x="65317" y="522510"/>
                </a:lnTo>
                <a:cubicBezTo>
                  <a:pt x="29232" y="522510"/>
                  <a:pt x="0" y="551742"/>
                  <a:pt x="0" y="587828"/>
                </a:cubicBezTo>
                <a:lnTo>
                  <a:pt x="0" y="587828"/>
                </a:lnTo>
                <a:moveTo>
                  <a:pt x="404948" y="65317"/>
                </a:moveTo>
                <a:lnTo>
                  <a:pt x="404948" y="143692"/>
                </a:lnTo>
                <a:lnTo>
                  <a:pt x="326573" y="143692"/>
                </a:lnTo>
                <a:lnTo>
                  <a:pt x="326573" y="65317"/>
                </a:lnTo>
                <a:lnTo>
                  <a:pt x="404948" y="65317"/>
                </a:lnTo>
                <a:moveTo>
                  <a:pt x="326572" y="0"/>
                </a:moveTo>
                <a:cubicBezTo>
                  <a:pt x="290487" y="0"/>
                  <a:pt x="261255" y="29232"/>
                  <a:pt x="261255" y="65317"/>
                </a:cubicBezTo>
                <a:lnTo>
                  <a:pt x="261255" y="143692"/>
                </a:lnTo>
                <a:cubicBezTo>
                  <a:pt x="261255" y="179778"/>
                  <a:pt x="290487" y="209010"/>
                  <a:pt x="326572" y="209010"/>
                </a:cubicBezTo>
                <a:lnTo>
                  <a:pt x="404947" y="209010"/>
                </a:lnTo>
                <a:cubicBezTo>
                  <a:pt x="441033" y="209010"/>
                  <a:pt x="470265" y="179778"/>
                  <a:pt x="470265" y="143692"/>
                </a:cubicBezTo>
                <a:lnTo>
                  <a:pt x="470265" y="65317"/>
                </a:lnTo>
                <a:cubicBezTo>
                  <a:pt x="470265" y="29232"/>
                  <a:pt x="441033" y="0"/>
                  <a:pt x="404947" y="0"/>
                </a:cubicBezTo>
                <a:lnTo>
                  <a:pt x="326572" y="0"/>
                </a:lnTo>
                <a:moveTo>
                  <a:pt x="326572" y="326572"/>
                </a:moveTo>
                <a:lnTo>
                  <a:pt x="404947" y="326572"/>
                </a:lnTo>
                <a:lnTo>
                  <a:pt x="404947" y="404947"/>
                </a:lnTo>
                <a:lnTo>
                  <a:pt x="326572" y="404947"/>
                </a:lnTo>
                <a:lnTo>
                  <a:pt x="326572" y="326572"/>
                </a:lnTo>
                <a:moveTo>
                  <a:pt x="261255" y="326572"/>
                </a:moveTo>
                <a:lnTo>
                  <a:pt x="261255" y="404947"/>
                </a:lnTo>
                <a:cubicBezTo>
                  <a:pt x="261255" y="441033"/>
                  <a:pt x="290487" y="470265"/>
                  <a:pt x="326572" y="470265"/>
                </a:cubicBezTo>
                <a:lnTo>
                  <a:pt x="404947" y="470265"/>
                </a:lnTo>
                <a:cubicBezTo>
                  <a:pt x="441033" y="470265"/>
                  <a:pt x="470265" y="441033"/>
                  <a:pt x="470265" y="404947"/>
                </a:cubicBezTo>
                <a:lnTo>
                  <a:pt x="470265" y="326572"/>
                </a:lnTo>
                <a:cubicBezTo>
                  <a:pt x="470265" y="290487"/>
                  <a:pt x="441033" y="261255"/>
                  <a:pt x="404947" y="261255"/>
                </a:cubicBezTo>
                <a:lnTo>
                  <a:pt x="326572" y="261255"/>
                </a:lnTo>
                <a:cubicBezTo>
                  <a:pt x="290487" y="261255"/>
                  <a:pt x="261255" y="290487"/>
                  <a:pt x="261255" y="326572"/>
                </a:cubicBezTo>
                <a:lnTo>
                  <a:pt x="261255" y="326572"/>
                </a:lnTo>
                <a:moveTo>
                  <a:pt x="404948" y="587828"/>
                </a:moveTo>
                <a:lnTo>
                  <a:pt x="404948" y="666203"/>
                </a:lnTo>
                <a:lnTo>
                  <a:pt x="326573" y="666203"/>
                </a:lnTo>
                <a:lnTo>
                  <a:pt x="326573" y="587828"/>
                </a:lnTo>
                <a:lnTo>
                  <a:pt x="404948" y="587828"/>
                </a:lnTo>
                <a:moveTo>
                  <a:pt x="326572" y="522517"/>
                </a:moveTo>
                <a:cubicBezTo>
                  <a:pt x="290487" y="522517"/>
                  <a:pt x="261255" y="551749"/>
                  <a:pt x="261255" y="587835"/>
                </a:cubicBezTo>
                <a:lnTo>
                  <a:pt x="261255" y="666210"/>
                </a:lnTo>
                <a:cubicBezTo>
                  <a:pt x="261255" y="702296"/>
                  <a:pt x="290487" y="731527"/>
                  <a:pt x="326572" y="731527"/>
                </a:cubicBezTo>
                <a:lnTo>
                  <a:pt x="404947" y="731527"/>
                </a:lnTo>
                <a:cubicBezTo>
                  <a:pt x="441033" y="731527"/>
                  <a:pt x="470265" y="702296"/>
                  <a:pt x="470265" y="666210"/>
                </a:cubicBezTo>
                <a:lnTo>
                  <a:pt x="470265" y="587835"/>
                </a:lnTo>
                <a:cubicBezTo>
                  <a:pt x="470265" y="551749"/>
                  <a:pt x="441033" y="522517"/>
                  <a:pt x="404947" y="522517"/>
                </a:cubicBezTo>
                <a:lnTo>
                  <a:pt x="326572" y="522517"/>
                </a:lnTo>
                <a:moveTo>
                  <a:pt x="587828" y="65317"/>
                </a:moveTo>
                <a:lnTo>
                  <a:pt x="666203" y="65317"/>
                </a:lnTo>
                <a:lnTo>
                  <a:pt x="666203" y="143692"/>
                </a:lnTo>
                <a:lnTo>
                  <a:pt x="587828" y="143692"/>
                </a:lnTo>
                <a:lnTo>
                  <a:pt x="587828" y="65317"/>
                </a:lnTo>
                <a:moveTo>
                  <a:pt x="522517" y="65317"/>
                </a:moveTo>
                <a:lnTo>
                  <a:pt x="522517" y="143692"/>
                </a:lnTo>
                <a:cubicBezTo>
                  <a:pt x="522517" y="179778"/>
                  <a:pt x="551749" y="209010"/>
                  <a:pt x="587835" y="209010"/>
                </a:cubicBezTo>
                <a:lnTo>
                  <a:pt x="666210" y="209010"/>
                </a:lnTo>
                <a:cubicBezTo>
                  <a:pt x="702296" y="209010"/>
                  <a:pt x="731527" y="179778"/>
                  <a:pt x="731527" y="143692"/>
                </a:cubicBezTo>
                <a:lnTo>
                  <a:pt x="731527" y="65317"/>
                </a:lnTo>
                <a:cubicBezTo>
                  <a:pt x="731527" y="29232"/>
                  <a:pt x="702296" y="0"/>
                  <a:pt x="666210" y="0"/>
                </a:cubicBezTo>
                <a:lnTo>
                  <a:pt x="587835" y="0"/>
                </a:lnTo>
                <a:cubicBezTo>
                  <a:pt x="551749" y="0"/>
                  <a:pt x="522517" y="29232"/>
                  <a:pt x="522517" y="65317"/>
                </a:cubicBezTo>
                <a:lnTo>
                  <a:pt x="522517" y="65317"/>
                </a:lnTo>
                <a:moveTo>
                  <a:pt x="666203" y="326572"/>
                </a:moveTo>
                <a:lnTo>
                  <a:pt x="666203" y="404947"/>
                </a:lnTo>
                <a:lnTo>
                  <a:pt x="587828" y="404947"/>
                </a:lnTo>
                <a:lnTo>
                  <a:pt x="587828" y="326572"/>
                </a:lnTo>
                <a:lnTo>
                  <a:pt x="666203" y="326572"/>
                </a:lnTo>
                <a:moveTo>
                  <a:pt x="587828" y="261255"/>
                </a:moveTo>
                <a:cubicBezTo>
                  <a:pt x="551742" y="261255"/>
                  <a:pt x="522510" y="290487"/>
                  <a:pt x="522510" y="326572"/>
                </a:cubicBezTo>
                <a:lnTo>
                  <a:pt x="522510" y="404947"/>
                </a:lnTo>
                <a:cubicBezTo>
                  <a:pt x="522510" y="441033"/>
                  <a:pt x="551742" y="470265"/>
                  <a:pt x="587828" y="470265"/>
                </a:cubicBezTo>
                <a:lnTo>
                  <a:pt x="666203" y="470265"/>
                </a:lnTo>
                <a:cubicBezTo>
                  <a:pt x="702288" y="470265"/>
                  <a:pt x="731520" y="441033"/>
                  <a:pt x="731520" y="404947"/>
                </a:cubicBezTo>
                <a:lnTo>
                  <a:pt x="731520" y="326572"/>
                </a:lnTo>
                <a:cubicBezTo>
                  <a:pt x="731520" y="290487"/>
                  <a:pt x="702288" y="261255"/>
                  <a:pt x="666203" y="261255"/>
                </a:cubicBezTo>
                <a:lnTo>
                  <a:pt x="587828" y="261255"/>
                </a:lnTo>
                <a:moveTo>
                  <a:pt x="587828" y="587828"/>
                </a:moveTo>
                <a:lnTo>
                  <a:pt x="666203" y="587828"/>
                </a:lnTo>
                <a:lnTo>
                  <a:pt x="666203" y="666203"/>
                </a:lnTo>
                <a:lnTo>
                  <a:pt x="587828" y="666203"/>
                </a:lnTo>
                <a:lnTo>
                  <a:pt x="587828" y="587828"/>
                </a:lnTo>
                <a:moveTo>
                  <a:pt x="522517" y="587828"/>
                </a:moveTo>
                <a:lnTo>
                  <a:pt x="522517" y="666203"/>
                </a:lnTo>
                <a:cubicBezTo>
                  <a:pt x="522517" y="702288"/>
                  <a:pt x="551749" y="731520"/>
                  <a:pt x="587835" y="731520"/>
                </a:cubicBezTo>
                <a:lnTo>
                  <a:pt x="666210" y="731520"/>
                </a:lnTo>
                <a:cubicBezTo>
                  <a:pt x="702296" y="731520"/>
                  <a:pt x="731527" y="702288"/>
                  <a:pt x="731527" y="666203"/>
                </a:cubicBezTo>
                <a:lnTo>
                  <a:pt x="731527" y="587828"/>
                </a:lnTo>
                <a:cubicBezTo>
                  <a:pt x="731527" y="551742"/>
                  <a:pt x="702296" y="522510"/>
                  <a:pt x="666210" y="522510"/>
                </a:cubicBezTo>
                <a:lnTo>
                  <a:pt x="587835" y="522510"/>
                </a:lnTo>
                <a:cubicBezTo>
                  <a:pt x="551749" y="522510"/>
                  <a:pt x="522517" y="551742"/>
                  <a:pt x="522517" y="587828"/>
                </a:cubicBezTo>
                <a:lnTo>
                  <a:pt x="522517" y="587828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60897" y="722489"/>
            <a:ext cx="10723556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Core RACI Matrix Grid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71294" y="1962201"/>
            <a:ext cx="1097280" cy="109728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516212" y="1962201"/>
            <a:ext cx="1097280" cy="109728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23426" y="1962201"/>
            <a:ext cx="1097280" cy="109728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774833" y="1962201"/>
            <a:ext cx="1097280" cy="109728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218397" y="1962201"/>
            <a:ext cx="1097280" cy="1097280"/>
          </a:xfrm>
          <a:prstGeom prst="rect">
            <a:avLst/>
          </a:prstGeom>
          <a:solidFill>
            <a:srgbClr val="C2F0DD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Project Governance and RACI Framework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498442" y="3936579"/>
            <a:ext cx="18465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Clearly identify handoffs, review points, and decision gates within each workstream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498442" y="3267487"/>
            <a:ext cx="1846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Operational Control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973222" y="2145081"/>
            <a:ext cx="700501" cy="731520"/>
          </a:xfrm>
          <a:custGeom>
            <a:avLst/>
            <a:gdLst/>
            <a:ahLst/>
            <a:cxnLst/>
            <a:rect l="l" t="t" r="r" b="b"/>
            <a:pathLst>
              <a:path w="700501" h="731520">
                <a:moveTo>
                  <a:pt x="350258" y="0"/>
                </a:moveTo>
                <a:cubicBezTo>
                  <a:pt x="374544" y="0"/>
                  <a:pt x="398263" y="2429"/>
                  <a:pt x="421408" y="6862"/>
                </a:cubicBezTo>
                <a:cubicBezTo>
                  <a:pt x="432693" y="9005"/>
                  <a:pt x="452552" y="15574"/>
                  <a:pt x="463410" y="35581"/>
                </a:cubicBezTo>
                <a:cubicBezTo>
                  <a:pt x="466268" y="40870"/>
                  <a:pt x="468551" y="46437"/>
                  <a:pt x="469980" y="52443"/>
                </a:cubicBezTo>
                <a:lnTo>
                  <a:pt x="483269" y="107453"/>
                </a:lnTo>
                <a:cubicBezTo>
                  <a:pt x="485272" y="115741"/>
                  <a:pt x="499268" y="123883"/>
                  <a:pt x="507415" y="121454"/>
                </a:cubicBezTo>
                <a:lnTo>
                  <a:pt x="561711" y="105449"/>
                </a:lnTo>
                <a:cubicBezTo>
                  <a:pt x="567427" y="103737"/>
                  <a:pt x="573283" y="102874"/>
                  <a:pt x="579140" y="102735"/>
                </a:cubicBezTo>
                <a:cubicBezTo>
                  <a:pt x="602144" y="102018"/>
                  <a:pt x="617716" y="116165"/>
                  <a:pt x="625289" y="124739"/>
                </a:cubicBezTo>
                <a:cubicBezTo>
                  <a:pt x="656867" y="160598"/>
                  <a:pt x="681154" y="202748"/>
                  <a:pt x="696586" y="248036"/>
                </a:cubicBezTo>
                <a:cubicBezTo>
                  <a:pt x="700298" y="258892"/>
                  <a:pt x="704585" y="279185"/>
                  <a:pt x="692726" y="298614"/>
                </a:cubicBezTo>
                <a:cubicBezTo>
                  <a:pt x="689581" y="303756"/>
                  <a:pt x="685728" y="308614"/>
                  <a:pt x="681294" y="312900"/>
                </a:cubicBezTo>
                <a:lnTo>
                  <a:pt x="640286" y="351905"/>
                </a:lnTo>
                <a:cubicBezTo>
                  <a:pt x="634283" y="357618"/>
                  <a:pt x="634283" y="374048"/>
                  <a:pt x="640286" y="379769"/>
                </a:cubicBezTo>
                <a:lnTo>
                  <a:pt x="681294" y="418773"/>
                </a:lnTo>
                <a:cubicBezTo>
                  <a:pt x="685721" y="423060"/>
                  <a:pt x="689581" y="427917"/>
                  <a:pt x="692726" y="433060"/>
                </a:cubicBezTo>
                <a:cubicBezTo>
                  <a:pt x="704438" y="452489"/>
                  <a:pt x="700158" y="472781"/>
                  <a:pt x="696586" y="483637"/>
                </a:cubicBezTo>
                <a:cubicBezTo>
                  <a:pt x="681154" y="528925"/>
                  <a:pt x="656867" y="570937"/>
                  <a:pt x="625289" y="606935"/>
                </a:cubicBezTo>
                <a:cubicBezTo>
                  <a:pt x="617716" y="615508"/>
                  <a:pt x="601997" y="629648"/>
                  <a:pt x="579140" y="628939"/>
                </a:cubicBezTo>
                <a:cubicBezTo>
                  <a:pt x="573283" y="628792"/>
                  <a:pt x="567427" y="627798"/>
                  <a:pt x="561711" y="626225"/>
                </a:cubicBezTo>
                <a:lnTo>
                  <a:pt x="507415" y="610080"/>
                </a:lnTo>
                <a:cubicBezTo>
                  <a:pt x="499268" y="607651"/>
                  <a:pt x="485272" y="615793"/>
                  <a:pt x="483269" y="624081"/>
                </a:cubicBezTo>
                <a:lnTo>
                  <a:pt x="469980" y="679092"/>
                </a:lnTo>
                <a:cubicBezTo>
                  <a:pt x="468551" y="685090"/>
                  <a:pt x="466268" y="690811"/>
                  <a:pt x="463410" y="695953"/>
                </a:cubicBezTo>
                <a:cubicBezTo>
                  <a:pt x="452405" y="715953"/>
                  <a:pt x="432546" y="722383"/>
                  <a:pt x="421408" y="724673"/>
                </a:cubicBezTo>
                <a:cubicBezTo>
                  <a:pt x="398263" y="729098"/>
                  <a:pt x="374544" y="731527"/>
                  <a:pt x="350258" y="731527"/>
                </a:cubicBezTo>
                <a:cubicBezTo>
                  <a:pt x="325971" y="731527"/>
                  <a:pt x="302252" y="729098"/>
                  <a:pt x="279108" y="724666"/>
                </a:cubicBezTo>
                <a:cubicBezTo>
                  <a:pt x="267823" y="722522"/>
                  <a:pt x="247963" y="715953"/>
                  <a:pt x="237106" y="695946"/>
                </a:cubicBezTo>
                <a:cubicBezTo>
                  <a:pt x="234248" y="690657"/>
                  <a:pt x="231964" y="685090"/>
                  <a:pt x="230535" y="679084"/>
                </a:cubicBezTo>
                <a:lnTo>
                  <a:pt x="217246" y="624074"/>
                </a:lnTo>
                <a:cubicBezTo>
                  <a:pt x="215243" y="615786"/>
                  <a:pt x="201247" y="607644"/>
                  <a:pt x="193100" y="610073"/>
                </a:cubicBezTo>
                <a:lnTo>
                  <a:pt x="138804" y="626071"/>
                </a:lnTo>
                <a:cubicBezTo>
                  <a:pt x="133088" y="627783"/>
                  <a:pt x="127232" y="628646"/>
                  <a:pt x="121376" y="628785"/>
                </a:cubicBezTo>
                <a:cubicBezTo>
                  <a:pt x="98371" y="629502"/>
                  <a:pt x="82799" y="615355"/>
                  <a:pt x="75227" y="606781"/>
                </a:cubicBezTo>
                <a:cubicBezTo>
                  <a:pt x="43795" y="570922"/>
                  <a:pt x="19362" y="528772"/>
                  <a:pt x="3930" y="483483"/>
                </a:cubicBezTo>
                <a:cubicBezTo>
                  <a:pt x="217" y="472628"/>
                  <a:pt x="-4070" y="452335"/>
                  <a:pt x="7790" y="432906"/>
                </a:cubicBezTo>
                <a:cubicBezTo>
                  <a:pt x="10935" y="427764"/>
                  <a:pt x="14788" y="422906"/>
                  <a:pt x="19222" y="418620"/>
                </a:cubicBezTo>
                <a:lnTo>
                  <a:pt x="60229" y="379615"/>
                </a:lnTo>
                <a:cubicBezTo>
                  <a:pt x="66232" y="373902"/>
                  <a:pt x="66232" y="357472"/>
                  <a:pt x="60229" y="351751"/>
                </a:cubicBezTo>
                <a:lnTo>
                  <a:pt x="19082" y="312747"/>
                </a:lnTo>
                <a:cubicBezTo>
                  <a:pt x="14654" y="308460"/>
                  <a:pt x="10795" y="303603"/>
                  <a:pt x="7649" y="298460"/>
                </a:cubicBezTo>
                <a:cubicBezTo>
                  <a:pt x="-4063" y="279031"/>
                  <a:pt x="217" y="258739"/>
                  <a:pt x="3937" y="248022"/>
                </a:cubicBezTo>
                <a:cubicBezTo>
                  <a:pt x="19369" y="202733"/>
                  <a:pt x="43655" y="160722"/>
                  <a:pt x="75234" y="124724"/>
                </a:cubicBezTo>
                <a:cubicBezTo>
                  <a:pt x="82806" y="116151"/>
                  <a:pt x="98525" y="102010"/>
                  <a:pt x="121383" y="102720"/>
                </a:cubicBezTo>
                <a:cubicBezTo>
                  <a:pt x="127239" y="102866"/>
                  <a:pt x="133095" y="103861"/>
                  <a:pt x="138811" y="105434"/>
                </a:cubicBezTo>
                <a:lnTo>
                  <a:pt x="193107" y="121440"/>
                </a:lnTo>
                <a:cubicBezTo>
                  <a:pt x="201254" y="123868"/>
                  <a:pt x="215250" y="115726"/>
                  <a:pt x="217253" y="107438"/>
                </a:cubicBezTo>
                <a:lnTo>
                  <a:pt x="230542" y="52428"/>
                </a:lnTo>
                <a:cubicBezTo>
                  <a:pt x="231971" y="46430"/>
                  <a:pt x="234255" y="40709"/>
                  <a:pt x="237113" y="35567"/>
                </a:cubicBezTo>
                <a:cubicBezTo>
                  <a:pt x="248117" y="15567"/>
                  <a:pt x="267977" y="9137"/>
                  <a:pt x="279115" y="6847"/>
                </a:cubicBezTo>
                <a:cubicBezTo>
                  <a:pt x="302259" y="2421"/>
                  <a:pt x="325978" y="-15"/>
                  <a:pt x="350265" y="-15"/>
                </a:cubicBezTo>
                <a:lnTo>
                  <a:pt x="350258" y="0"/>
                </a:lnTo>
                <a:moveTo>
                  <a:pt x="296109" y="73437"/>
                </a:moveTo>
                <a:lnTo>
                  <a:pt x="283962" y="123583"/>
                </a:lnTo>
                <a:cubicBezTo>
                  <a:pt x="272817" y="169735"/>
                  <a:pt x="219243" y="200590"/>
                  <a:pt x="173661" y="187306"/>
                </a:cubicBezTo>
                <a:lnTo>
                  <a:pt x="124367" y="172734"/>
                </a:lnTo>
                <a:cubicBezTo>
                  <a:pt x="100795" y="200312"/>
                  <a:pt x="82218" y="232316"/>
                  <a:pt x="70071" y="266602"/>
                </a:cubicBezTo>
                <a:lnTo>
                  <a:pt x="107506" y="302176"/>
                </a:lnTo>
                <a:cubicBezTo>
                  <a:pt x="141796" y="334751"/>
                  <a:pt x="141796" y="396762"/>
                  <a:pt x="107506" y="429336"/>
                </a:cubicBezTo>
                <a:lnTo>
                  <a:pt x="70071" y="464910"/>
                </a:lnTo>
                <a:cubicBezTo>
                  <a:pt x="82218" y="499204"/>
                  <a:pt x="100788" y="531200"/>
                  <a:pt x="124367" y="558779"/>
                </a:cubicBezTo>
                <a:lnTo>
                  <a:pt x="173801" y="544207"/>
                </a:lnTo>
                <a:cubicBezTo>
                  <a:pt x="219236" y="530776"/>
                  <a:pt x="272957" y="561778"/>
                  <a:pt x="284102" y="607930"/>
                </a:cubicBezTo>
                <a:lnTo>
                  <a:pt x="296249" y="658075"/>
                </a:lnTo>
                <a:cubicBezTo>
                  <a:pt x="331393" y="664505"/>
                  <a:pt x="369542" y="664505"/>
                  <a:pt x="404694" y="658075"/>
                </a:cubicBezTo>
                <a:lnTo>
                  <a:pt x="416840" y="607930"/>
                </a:lnTo>
                <a:cubicBezTo>
                  <a:pt x="427985" y="561778"/>
                  <a:pt x="481560" y="530922"/>
                  <a:pt x="527141" y="544207"/>
                </a:cubicBezTo>
                <a:lnTo>
                  <a:pt x="576576" y="558779"/>
                </a:lnTo>
                <a:cubicBezTo>
                  <a:pt x="600147" y="531200"/>
                  <a:pt x="618725" y="499196"/>
                  <a:pt x="630871" y="464910"/>
                </a:cubicBezTo>
                <a:lnTo>
                  <a:pt x="593437" y="429336"/>
                </a:lnTo>
                <a:cubicBezTo>
                  <a:pt x="559147" y="396762"/>
                  <a:pt x="559147" y="334751"/>
                  <a:pt x="593437" y="302176"/>
                </a:cubicBezTo>
                <a:lnTo>
                  <a:pt x="630871" y="266602"/>
                </a:lnTo>
                <a:cubicBezTo>
                  <a:pt x="618725" y="232316"/>
                  <a:pt x="600154" y="200305"/>
                  <a:pt x="576576" y="172734"/>
                </a:cubicBezTo>
                <a:lnTo>
                  <a:pt x="527141" y="187306"/>
                </a:lnTo>
                <a:cubicBezTo>
                  <a:pt x="481707" y="200736"/>
                  <a:pt x="427985" y="169735"/>
                  <a:pt x="416840" y="123583"/>
                </a:cubicBezTo>
                <a:lnTo>
                  <a:pt x="404694" y="73437"/>
                </a:lnTo>
                <a:cubicBezTo>
                  <a:pt x="369550" y="67007"/>
                  <a:pt x="331400" y="67007"/>
                  <a:pt x="296249" y="73437"/>
                </a:cubicBezTo>
                <a:lnTo>
                  <a:pt x="296109" y="73437"/>
                </a:lnTo>
                <a:moveTo>
                  <a:pt x="281679" y="365760"/>
                </a:moveTo>
                <a:cubicBezTo>
                  <a:pt x="281679" y="403638"/>
                  <a:pt x="312382" y="434340"/>
                  <a:pt x="350258" y="434340"/>
                </a:cubicBezTo>
                <a:cubicBezTo>
                  <a:pt x="388134" y="434340"/>
                  <a:pt x="418837" y="403638"/>
                  <a:pt x="418837" y="365760"/>
                </a:cubicBezTo>
                <a:cubicBezTo>
                  <a:pt x="418837" y="327882"/>
                  <a:pt x="388134" y="297180"/>
                  <a:pt x="350258" y="297180"/>
                </a:cubicBezTo>
                <a:cubicBezTo>
                  <a:pt x="312382" y="297180"/>
                  <a:pt x="281679" y="327882"/>
                  <a:pt x="281679" y="365760"/>
                </a:cubicBezTo>
                <a:lnTo>
                  <a:pt x="281679" y="365760"/>
                </a:lnTo>
                <a:moveTo>
                  <a:pt x="350258" y="502920"/>
                </a:moveTo>
                <a:cubicBezTo>
                  <a:pt x="274505" y="502920"/>
                  <a:pt x="213099" y="441509"/>
                  <a:pt x="213099" y="365760"/>
                </a:cubicBezTo>
                <a:cubicBezTo>
                  <a:pt x="213099" y="290011"/>
                  <a:pt x="274505" y="228600"/>
                  <a:pt x="350258" y="228600"/>
                </a:cubicBezTo>
                <a:cubicBezTo>
                  <a:pt x="426010" y="228600"/>
                  <a:pt x="487416" y="290011"/>
                  <a:pt x="487416" y="365760"/>
                </a:cubicBezTo>
                <a:cubicBezTo>
                  <a:pt x="487416" y="441509"/>
                  <a:pt x="426010" y="502920"/>
                  <a:pt x="350258" y="502920"/>
                </a:cubicBez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16388" y="3937059"/>
            <a:ext cx="18465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Workstream name, R lead, A lead, key deliverables, and dependency owners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416388" y="3271662"/>
            <a:ext cx="1846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Card Fields to Standardize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997746" y="2145081"/>
            <a:ext cx="548640" cy="731520"/>
          </a:xfrm>
          <a:custGeom>
            <a:avLst/>
            <a:gdLst/>
            <a:ahLst/>
            <a:cxnLst/>
            <a:rect l="l" t="t" r="r" b="b"/>
            <a:pathLst>
              <a:path w="548640" h="731520">
                <a:moveTo>
                  <a:pt x="400052" y="91440"/>
                </a:moveTo>
                <a:lnTo>
                  <a:pt x="457204" y="91440"/>
                </a:lnTo>
                <a:cubicBezTo>
                  <a:pt x="507640" y="91440"/>
                  <a:pt x="548645" y="132442"/>
                  <a:pt x="548645" y="182880"/>
                </a:cubicBezTo>
                <a:lnTo>
                  <a:pt x="548645" y="640080"/>
                </a:lnTo>
                <a:cubicBezTo>
                  <a:pt x="548645" y="690518"/>
                  <a:pt x="507640" y="731520"/>
                  <a:pt x="457204" y="731520"/>
                </a:cubicBezTo>
                <a:lnTo>
                  <a:pt x="91442" y="731520"/>
                </a:lnTo>
                <a:cubicBezTo>
                  <a:pt x="41005" y="731520"/>
                  <a:pt x="0" y="690518"/>
                  <a:pt x="0" y="640080"/>
                </a:cubicBezTo>
                <a:lnTo>
                  <a:pt x="0" y="182880"/>
                </a:lnTo>
                <a:cubicBezTo>
                  <a:pt x="0" y="132442"/>
                  <a:pt x="41005" y="91440"/>
                  <a:pt x="91442" y="91440"/>
                </a:cubicBezTo>
                <a:lnTo>
                  <a:pt x="148594" y="91440"/>
                </a:lnTo>
                <a:lnTo>
                  <a:pt x="162310" y="91440"/>
                </a:lnTo>
                <a:cubicBezTo>
                  <a:pt x="172882" y="39290"/>
                  <a:pt x="219033" y="0"/>
                  <a:pt x="274325" y="0"/>
                </a:cubicBezTo>
                <a:cubicBezTo>
                  <a:pt x="329617" y="0"/>
                  <a:pt x="375769" y="39290"/>
                  <a:pt x="386341" y="91440"/>
                </a:cubicBezTo>
                <a:lnTo>
                  <a:pt x="400052" y="91440"/>
                </a:lnTo>
                <a:moveTo>
                  <a:pt x="91442" y="160020"/>
                </a:moveTo>
                <a:cubicBezTo>
                  <a:pt x="78867" y="160020"/>
                  <a:pt x="68580" y="170305"/>
                  <a:pt x="68580" y="182880"/>
                </a:cubicBezTo>
                <a:lnTo>
                  <a:pt x="68580" y="640080"/>
                </a:lnTo>
                <a:cubicBezTo>
                  <a:pt x="68580" y="652655"/>
                  <a:pt x="78867" y="662940"/>
                  <a:pt x="91442" y="662940"/>
                </a:cubicBezTo>
                <a:lnTo>
                  <a:pt x="457204" y="662940"/>
                </a:lnTo>
                <a:cubicBezTo>
                  <a:pt x="469778" y="662940"/>
                  <a:pt x="480065" y="652655"/>
                  <a:pt x="480065" y="640080"/>
                </a:cubicBezTo>
                <a:lnTo>
                  <a:pt x="480065" y="182880"/>
                </a:lnTo>
                <a:cubicBezTo>
                  <a:pt x="480065" y="170305"/>
                  <a:pt x="469778" y="160020"/>
                  <a:pt x="457204" y="160020"/>
                </a:cubicBezTo>
                <a:lnTo>
                  <a:pt x="434342" y="160020"/>
                </a:lnTo>
                <a:lnTo>
                  <a:pt x="434342" y="194314"/>
                </a:lnTo>
                <a:cubicBezTo>
                  <a:pt x="434342" y="213318"/>
                  <a:pt x="419057" y="228607"/>
                  <a:pt x="400052" y="228607"/>
                </a:cubicBezTo>
                <a:lnTo>
                  <a:pt x="274320" y="228607"/>
                </a:lnTo>
                <a:lnTo>
                  <a:pt x="148588" y="228607"/>
                </a:lnTo>
                <a:cubicBezTo>
                  <a:pt x="129583" y="228607"/>
                  <a:pt x="114298" y="213318"/>
                  <a:pt x="114298" y="194321"/>
                </a:cubicBezTo>
                <a:lnTo>
                  <a:pt x="114298" y="160034"/>
                </a:lnTo>
                <a:lnTo>
                  <a:pt x="91442" y="160020"/>
                </a:lnTo>
                <a:moveTo>
                  <a:pt x="274320" y="148594"/>
                </a:moveTo>
                <a:cubicBezTo>
                  <a:pt x="293259" y="148594"/>
                  <a:pt x="308610" y="133239"/>
                  <a:pt x="308610" y="114307"/>
                </a:cubicBezTo>
                <a:cubicBezTo>
                  <a:pt x="308610" y="95368"/>
                  <a:pt x="293259" y="80021"/>
                  <a:pt x="274320" y="80021"/>
                </a:cubicBezTo>
                <a:cubicBezTo>
                  <a:pt x="255381" y="80021"/>
                  <a:pt x="240030" y="95375"/>
                  <a:pt x="240030" y="114314"/>
                </a:cubicBezTo>
                <a:cubicBezTo>
                  <a:pt x="240030" y="133254"/>
                  <a:pt x="255381" y="148608"/>
                  <a:pt x="274320" y="148608"/>
                </a:cubicBezTo>
                <a:lnTo>
                  <a:pt x="274320" y="148594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60435" y="3903538"/>
            <a:ext cx="18465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Approve deliverables, confirm readiness for sign-off, and resolve ownership conflicts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60435" y="3257201"/>
            <a:ext cx="1846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Accountable (A) Lead Expectations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699092" y="2145081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427625" y="166735"/>
                </a:moveTo>
                <a:cubicBezTo>
                  <a:pt x="431911" y="157877"/>
                  <a:pt x="434340" y="147877"/>
                  <a:pt x="434340" y="137160"/>
                </a:cubicBezTo>
                <a:cubicBezTo>
                  <a:pt x="434340" y="99297"/>
                  <a:pt x="403623" y="68580"/>
                  <a:pt x="365760" y="68580"/>
                </a:cubicBezTo>
                <a:cubicBezTo>
                  <a:pt x="327897" y="68580"/>
                  <a:pt x="297180" y="99297"/>
                  <a:pt x="297180" y="137160"/>
                </a:cubicBezTo>
                <a:cubicBezTo>
                  <a:pt x="297180" y="147877"/>
                  <a:pt x="299609" y="157877"/>
                  <a:pt x="303895" y="166735"/>
                </a:cubicBezTo>
                <a:lnTo>
                  <a:pt x="304327" y="167591"/>
                </a:lnTo>
                <a:cubicBezTo>
                  <a:pt x="314327" y="188454"/>
                  <a:pt x="331474" y="224167"/>
                  <a:pt x="331474" y="265747"/>
                </a:cubicBezTo>
                <a:cubicBezTo>
                  <a:pt x="331474" y="358898"/>
                  <a:pt x="256032" y="434340"/>
                  <a:pt x="162880" y="434340"/>
                </a:cubicBezTo>
                <a:lnTo>
                  <a:pt x="137160" y="434340"/>
                </a:lnTo>
                <a:cubicBezTo>
                  <a:pt x="99296" y="434340"/>
                  <a:pt x="68580" y="465057"/>
                  <a:pt x="68580" y="502920"/>
                </a:cubicBezTo>
                <a:lnTo>
                  <a:pt x="68580" y="514354"/>
                </a:lnTo>
                <a:cubicBezTo>
                  <a:pt x="68580" y="520637"/>
                  <a:pt x="73722" y="525787"/>
                  <a:pt x="80014" y="525787"/>
                </a:cubicBezTo>
                <a:lnTo>
                  <a:pt x="651514" y="525787"/>
                </a:lnTo>
                <a:cubicBezTo>
                  <a:pt x="657797" y="525787"/>
                  <a:pt x="662947" y="520645"/>
                  <a:pt x="662947" y="514361"/>
                </a:cubicBezTo>
                <a:lnTo>
                  <a:pt x="662947" y="502934"/>
                </a:lnTo>
                <a:cubicBezTo>
                  <a:pt x="662947" y="465071"/>
                  <a:pt x="632231" y="434354"/>
                  <a:pt x="594367" y="434354"/>
                </a:cubicBezTo>
                <a:lnTo>
                  <a:pt x="568647" y="434354"/>
                </a:lnTo>
                <a:cubicBezTo>
                  <a:pt x="475495" y="434354"/>
                  <a:pt x="400053" y="358913"/>
                  <a:pt x="400053" y="265761"/>
                </a:cubicBezTo>
                <a:cubicBezTo>
                  <a:pt x="400053" y="224328"/>
                  <a:pt x="417200" y="188469"/>
                  <a:pt x="427200" y="167752"/>
                </a:cubicBezTo>
                <a:lnTo>
                  <a:pt x="427200" y="167752"/>
                </a:lnTo>
                <a:lnTo>
                  <a:pt x="427632" y="166896"/>
                </a:lnTo>
                <a:lnTo>
                  <a:pt x="427625" y="166735"/>
                </a:lnTo>
                <a:moveTo>
                  <a:pt x="489489" y="196450"/>
                </a:moveTo>
                <a:cubicBezTo>
                  <a:pt x="478919" y="218454"/>
                  <a:pt x="468626" y="241314"/>
                  <a:pt x="468626" y="265747"/>
                </a:cubicBezTo>
                <a:cubicBezTo>
                  <a:pt x="468626" y="321042"/>
                  <a:pt x="513490" y="365760"/>
                  <a:pt x="568640" y="365760"/>
                </a:cubicBezTo>
                <a:lnTo>
                  <a:pt x="594360" y="365760"/>
                </a:lnTo>
                <a:cubicBezTo>
                  <a:pt x="670087" y="365760"/>
                  <a:pt x="731520" y="427193"/>
                  <a:pt x="731520" y="502920"/>
                </a:cubicBezTo>
                <a:lnTo>
                  <a:pt x="731520" y="514354"/>
                </a:lnTo>
                <a:cubicBezTo>
                  <a:pt x="731520" y="558501"/>
                  <a:pt x="695661" y="594367"/>
                  <a:pt x="651514" y="594367"/>
                </a:cubicBezTo>
                <a:lnTo>
                  <a:pt x="80014" y="594367"/>
                </a:lnTo>
                <a:cubicBezTo>
                  <a:pt x="35866" y="594367"/>
                  <a:pt x="7" y="558508"/>
                  <a:pt x="7" y="514361"/>
                </a:cubicBezTo>
                <a:lnTo>
                  <a:pt x="7" y="502934"/>
                </a:lnTo>
                <a:cubicBezTo>
                  <a:pt x="7" y="427207"/>
                  <a:pt x="61440" y="365774"/>
                  <a:pt x="137167" y="365774"/>
                </a:cubicBezTo>
                <a:lnTo>
                  <a:pt x="162888" y="365774"/>
                </a:lnTo>
                <a:cubicBezTo>
                  <a:pt x="218183" y="365774"/>
                  <a:pt x="262901" y="321057"/>
                  <a:pt x="262901" y="265761"/>
                </a:cubicBezTo>
                <a:cubicBezTo>
                  <a:pt x="262901" y="241328"/>
                  <a:pt x="252616" y="218468"/>
                  <a:pt x="242038" y="196464"/>
                </a:cubicBezTo>
                <a:cubicBezTo>
                  <a:pt x="233465" y="178461"/>
                  <a:pt x="228607" y="158462"/>
                  <a:pt x="228607" y="137174"/>
                </a:cubicBezTo>
                <a:cubicBezTo>
                  <a:pt x="228607" y="61447"/>
                  <a:pt x="290040" y="14"/>
                  <a:pt x="365767" y="14"/>
                </a:cubicBezTo>
                <a:cubicBezTo>
                  <a:pt x="441494" y="14"/>
                  <a:pt x="502927" y="61447"/>
                  <a:pt x="502927" y="137174"/>
                </a:cubicBezTo>
                <a:cubicBezTo>
                  <a:pt x="502927" y="158462"/>
                  <a:pt x="498070" y="178469"/>
                  <a:pt x="489497" y="196464"/>
                </a:cubicBezTo>
                <a:lnTo>
                  <a:pt x="489489" y="196450"/>
                </a:lnTo>
                <a:moveTo>
                  <a:pt x="45720" y="685800"/>
                </a:moveTo>
                <a:cubicBezTo>
                  <a:pt x="45720" y="660511"/>
                  <a:pt x="66151" y="640080"/>
                  <a:pt x="91440" y="640080"/>
                </a:cubicBezTo>
                <a:lnTo>
                  <a:pt x="640080" y="640080"/>
                </a:lnTo>
                <a:cubicBezTo>
                  <a:pt x="665369" y="640080"/>
                  <a:pt x="685800" y="660511"/>
                  <a:pt x="685800" y="685800"/>
                </a:cubicBezTo>
                <a:cubicBezTo>
                  <a:pt x="685800" y="711089"/>
                  <a:pt x="665369" y="731520"/>
                  <a:pt x="640080" y="731520"/>
                </a:cubicBezTo>
                <a:lnTo>
                  <a:pt x="91440" y="731520"/>
                </a:lnTo>
                <a:cubicBezTo>
                  <a:pt x="66151" y="731520"/>
                  <a:pt x="45720" y="711089"/>
                  <a:pt x="45720" y="685800"/>
                </a:cubicBezTo>
                <a:lnTo>
                  <a:pt x="45720" y="685800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006536" y="3937059"/>
            <a:ext cx="18465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Deliver assigned work, maintain status, prepare artifacts, and coordinate dependencies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006536" y="3267967"/>
            <a:ext cx="1846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Responsible (R) Lead Expectations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645614" y="2145081"/>
            <a:ext cx="548640" cy="731520"/>
          </a:xfrm>
          <a:custGeom>
            <a:avLst/>
            <a:gdLst/>
            <a:ahLst/>
            <a:cxnLst/>
            <a:rect l="l" t="t" r="r" b="b"/>
            <a:pathLst>
              <a:path w="548640" h="731520">
                <a:moveTo>
                  <a:pt x="457198" y="91440"/>
                </a:moveTo>
                <a:lnTo>
                  <a:pt x="400046" y="91440"/>
                </a:lnTo>
                <a:lnTo>
                  <a:pt x="386330" y="91440"/>
                </a:lnTo>
                <a:cubicBezTo>
                  <a:pt x="375758" y="39290"/>
                  <a:pt x="329607" y="0"/>
                  <a:pt x="274315" y="0"/>
                </a:cubicBezTo>
                <a:cubicBezTo>
                  <a:pt x="219023" y="0"/>
                  <a:pt x="172871" y="39290"/>
                  <a:pt x="162299" y="91440"/>
                </a:cubicBezTo>
                <a:lnTo>
                  <a:pt x="148583" y="91440"/>
                </a:lnTo>
                <a:lnTo>
                  <a:pt x="91431" y="91440"/>
                </a:lnTo>
                <a:cubicBezTo>
                  <a:pt x="40994" y="91440"/>
                  <a:pt x="-11" y="132442"/>
                  <a:pt x="-11" y="182880"/>
                </a:cubicBezTo>
                <a:lnTo>
                  <a:pt x="-11" y="640080"/>
                </a:lnTo>
                <a:cubicBezTo>
                  <a:pt x="-11" y="690518"/>
                  <a:pt x="40994" y="731520"/>
                  <a:pt x="91431" y="731520"/>
                </a:cubicBezTo>
                <a:lnTo>
                  <a:pt x="457193" y="731520"/>
                </a:lnTo>
                <a:cubicBezTo>
                  <a:pt x="507629" y="731520"/>
                  <a:pt x="548635" y="690518"/>
                  <a:pt x="548635" y="640080"/>
                </a:cubicBezTo>
                <a:lnTo>
                  <a:pt x="548635" y="182880"/>
                </a:lnTo>
                <a:cubicBezTo>
                  <a:pt x="548635" y="132442"/>
                  <a:pt x="507629" y="91440"/>
                  <a:pt x="457193" y="91440"/>
                </a:cubicBezTo>
                <a:lnTo>
                  <a:pt x="457198" y="91440"/>
                </a:lnTo>
                <a:moveTo>
                  <a:pt x="114298" y="160020"/>
                </a:moveTo>
                <a:lnTo>
                  <a:pt x="114298" y="194314"/>
                </a:lnTo>
                <a:cubicBezTo>
                  <a:pt x="114298" y="213318"/>
                  <a:pt x="129583" y="228607"/>
                  <a:pt x="148588" y="228607"/>
                </a:cubicBezTo>
                <a:lnTo>
                  <a:pt x="274320" y="228607"/>
                </a:lnTo>
                <a:lnTo>
                  <a:pt x="400052" y="228607"/>
                </a:lnTo>
                <a:cubicBezTo>
                  <a:pt x="419057" y="228607"/>
                  <a:pt x="434342" y="213318"/>
                  <a:pt x="434342" y="194321"/>
                </a:cubicBezTo>
                <a:lnTo>
                  <a:pt x="434342" y="160034"/>
                </a:lnTo>
                <a:lnTo>
                  <a:pt x="457204" y="160034"/>
                </a:lnTo>
                <a:cubicBezTo>
                  <a:pt x="469778" y="160034"/>
                  <a:pt x="480065" y="170320"/>
                  <a:pt x="480065" y="182894"/>
                </a:cubicBezTo>
                <a:lnTo>
                  <a:pt x="480065" y="640094"/>
                </a:lnTo>
                <a:cubicBezTo>
                  <a:pt x="480065" y="652669"/>
                  <a:pt x="469778" y="662954"/>
                  <a:pt x="457204" y="662954"/>
                </a:cubicBezTo>
                <a:lnTo>
                  <a:pt x="91442" y="662954"/>
                </a:lnTo>
                <a:cubicBezTo>
                  <a:pt x="78867" y="662954"/>
                  <a:pt x="68580" y="652669"/>
                  <a:pt x="68580" y="640094"/>
                </a:cubicBezTo>
                <a:lnTo>
                  <a:pt x="68580" y="182894"/>
                </a:lnTo>
                <a:cubicBezTo>
                  <a:pt x="68580" y="170320"/>
                  <a:pt x="78867" y="160034"/>
                  <a:pt x="91442" y="160034"/>
                </a:cubicBezTo>
                <a:lnTo>
                  <a:pt x="114298" y="160020"/>
                </a:lnTo>
                <a:moveTo>
                  <a:pt x="240030" y="114300"/>
                </a:moveTo>
                <a:cubicBezTo>
                  <a:pt x="240030" y="95361"/>
                  <a:pt x="255381" y="80014"/>
                  <a:pt x="274320" y="80014"/>
                </a:cubicBezTo>
                <a:cubicBezTo>
                  <a:pt x="293259" y="80014"/>
                  <a:pt x="308610" y="95368"/>
                  <a:pt x="308610" y="114307"/>
                </a:cubicBezTo>
                <a:cubicBezTo>
                  <a:pt x="308610" y="133246"/>
                  <a:pt x="293259" y="148601"/>
                  <a:pt x="274320" y="148601"/>
                </a:cubicBezTo>
                <a:cubicBezTo>
                  <a:pt x="255381" y="148601"/>
                  <a:pt x="240030" y="133246"/>
                  <a:pt x="240030" y="114314"/>
                </a:cubicBezTo>
                <a:lnTo>
                  <a:pt x="240030" y="114300"/>
                </a:lnTo>
                <a:moveTo>
                  <a:pt x="412906" y="382336"/>
                </a:moveTo>
                <a:cubicBezTo>
                  <a:pt x="426337" y="368906"/>
                  <a:pt x="426337" y="347187"/>
                  <a:pt x="412906" y="333902"/>
                </a:cubicBezTo>
                <a:cubicBezTo>
                  <a:pt x="399476" y="320618"/>
                  <a:pt x="377761" y="320472"/>
                  <a:pt x="364473" y="333902"/>
                </a:cubicBezTo>
                <a:lnTo>
                  <a:pt x="236316" y="462065"/>
                </a:lnTo>
                <a:lnTo>
                  <a:pt x="184310" y="410061"/>
                </a:lnTo>
                <a:cubicBezTo>
                  <a:pt x="170879" y="396630"/>
                  <a:pt x="149164" y="396630"/>
                  <a:pt x="135876" y="410061"/>
                </a:cubicBezTo>
                <a:cubicBezTo>
                  <a:pt x="122588" y="423492"/>
                  <a:pt x="122445" y="445210"/>
                  <a:pt x="135876" y="458495"/>
                </a:cubicBezTo>
                <a:lnTo>
                  <a:pt x="212027" y="534646"/>
                </a:lnTo>
                <a:cubicBezTo>
                  <a:pt x="218457" y="541076"/>
                  <a:pt x="227170" y="544646"/>
                  <a:pt x="236316" y="544646"/>
                </a:cubicBezTo>
                <a:cubicBezTo>
                  <a:pt x="245462" y="544646"/>
                  <a:pt x="254174" y="541076"/>
                  <a:pt x="260604" y="534646"/>
                </a:cubicBezTo>
                <a:lnTo>
                  <a:pt x="412906" y="382336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52637" y="3927152"/>
            <a:ext cx="18465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40404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Provide a consistent view of expectations for Responsible (R) and Accountable (A) leads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52637" y="3267487"/>
            <a:ext cx="18465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Workstream Cards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401277" y="2218195"/>
            <a:ext cx="731520" cy="585292"/>
          </a:xfrm>
          <a:custGeom>
            <a:avLst/>
            <a:gdLst/>
            <a:ahLst/>
            <a:cxnLst/>
            <a:rect l="l" t="t" r="r" b="b"/>
            <a:pathLst>
              <a:path w="731520" h="585292">
                <a:moveTo>
                  <a:pt x="279689" y="56001"/>
                </a:moveTo>
                <a:cubicBezTo>
                  <a:pt x="283917" y="53601"/>
                  <a:pt x="289294" y="54971"/>
                  <a:pt x="291694" y="59202"/>
                </a:cubicBezTo>
                <a:lnTo>
                  <a:pt x="482576" y="389875"/>
                </a:lnTo>
                <a:cubicBezTo>
                  <a:pt x="484976" y="394107"/>
                  <a:pt x="483608" y="399474"/>
                  <a:pt x="479372" y="401879"/>
                </a:cubicBezTo>
                <a:lnTo>
                  <a:pt x="258885" y="529210"/>
                </a:lnTo>
                <a:cubicBezTo>
                  <a:pt x="254657" y="531609"/>
                  <a:pt x="249280" y="530240"/>
                  <a:pt x="246881" y="526008"/>
                </a:cubicBezTo>
                <a:lnTo>
                  <a:pt x="55998" y="195335"/>
                </a:lnTo>
                <a:cubicBezTo>
                  <a:pt x="53599" y="191104"/>
                  <a:pt x="54966" y="185737"/>
                  <a:pt x="59202" y="183331"/>
                </a:cubicBezTo>
                <a:lnTo>
                  <a:pt x="279689" y="56001"/>
                </a:lnTo>
                <a:moveTo>
                  <a:pt x="31770" y="135782"/>
                </a:moveTo>
                <a:cubicBezTo>
                  <a:pt x="1368" y="153382"/>
                  <a:pt x="-9034" y="192245"/>
                  <a:pt x="8566" y="222762"/>
                </a:cubicBezTo>
                <a:lnTo>
                  <a:pt x="199449" y="553435"/>
                </a:lnTo>
                <a:cubicBezTo>
                  <a:pt x="217049" y="583841"/>
                  <a:pt x="255915" y="594353"/>
                  <a:pt x="286434" y="576753"/>
                </a:cubicBezTo>
                <a:lnTo>
                  <a:pt x="506804" y="449423"/>
                </a:lnTo>
                <a:cubicBezTo>
                  <a:pt x="537206" y="431823"/>
                  <a:pt x="547726" y="392959"/>
                  <a:pt x="530125" y="362442"/>
                </a:cubicBezTo>
                <a:lnTo>
                  <a:pt x="339242" y="31770"/>
                </a:lnTo>
                <a:cubicBezTo>
                  <a:pt x="321642" y="1364"/>
                  <a:pt x="282667" y="-9037"/>
                  <a:pt x="252257" y="8569"/>
                </a:cubicBezTo>
                <a:lnTo>
                  <a:pt x="31770" y="135782"/>
                </a:lnTo>
                <a:moveTo>
                  <a:pt x="370442" y="570356"/>
                </a:moveTo>
                <a:cubicBezTo>
                  <a:pt x="381532" y="579615"/>
                  <a:pt x="395818" y="585216"/>
                  <a:pt x="411473" y="585216"/>
                </a:cubicBezTo>
                <a:lnTo>
                  <a:pt x="667505" y="585216"/>
                </a:lnTo>
                <a:cubicBezTo>
                  <a:pt x="702822" y="585216"/>
                  <a:pt x="731513" y="556525"/>
                  <a:pt x="731513" y="521209"/>
                </a:cubicBezTo>
                <a:lnTo>
                  <a:pt x="731513" y="137157"/>
                </a:lnTo>
                <a:cubicBezTo>
                  <a:pt x="731513" y="101841"/>
                  <a:pt x="702822" y="73150"/>
                  <a:pt x="667505" y="73150"/>
                </a:cubicBezTo>
                <a:lnTo>
                  <a:pt x="411473" y="73150"/>
                </a:lnTo>
                <a:cubicBezTo>
                  <a:pt x="409417" y="73150"/>
                  <a:pt x="407471" y="73267"/>
                  <a:pt x="405416" y="73378"/>
                </a:cubicBezTo>
                <a:lnTo>
                  <a:pt x="561778" y="344158"/>
                </a:lnTo>
                <a:cubicBezTo>
                  <a:pt x="589437" y="392052"/>
                  <a:pt x="572978" y="453432"/>
                  <a:pt x="525085" y="481093"/>
                </a:cubicBezTo>
                <a:lnTo>
                  <a:pt x="370442" y="570356"/>
                </a:lnTo>
                <a:moveTo>
                  <a:pt x="665222" y="214422"/>
                </a:moveTo>
                <a:lnTo>
                  <a:pt x="610132" y="271459"/>
                </a:lnTo>
                <a:cubicBezTo>
                  <a:pt x="606474" y="275117"/>
                  <a:pt x="600417" y="275117"/>
                  <a:pt x="596986" y="271459"/>
                </a:cubicBezTo>
                <a:lnTo>
                  <a:pt x="541661" y="214422"/>
                </a:lnTo>
                <a:cubicBezTo>
                  <a:pt x="525656" y="197846"/>
                  <a:pt x="526570" y="170414"/>
                  <a:pt x="544522" y="155097"/>
                </a:cubicBezTo>
                <a:cubicBezTo>
                  <a:pt x="559949" y="141723"/>
                  <a:pt x="583614" y="144239"/>
                  <a:pt x="597901" y="158755"/>
                </a:cubicBezTo>
                <a:lnTo>
                  <a:pt x="603614" y="164701"/>
                </a:lnTo>
                <a:lnTo>
                  <a:pt x="608983" y="158755"/>
                </a:lnTo>
                <a:cubicBezTo>
                  <a:pt x="623270" y="144239"/>
                  <a:pt x="646700" y="141612"/>
                  <a:pt x="662589" y="155097"/>
                </a:cubicBezTo>
                <a:cubicBezTo>
                  <a:pt x="680306" y="170525"/>
                  <a:pt x="681104" y="197958"/>
                  <a:pt x="665105" y="214422"/>
                </a:cubicBezTo>
                <a:lnTo>
                  <a:pt x="665222" y="214422"/>
                </a:lnTo>
                <a:moveTo>
                  <a:pt x="195901" y="199222"/>
                </a:moveTo>
                <a:lnTo>
                  <a:pt x="187671" y="229967"/>
                </a:lnTo>
                <a:lnTo>
                  <a:pt x="164351" y="316947"/>
                </a:lnTo>
                <a:cubicBezTo>
                  <a:pt x="156348" y="346669"/>
                  <a:pt x="174065" y="377186"/>
                  <a:pt x="203670" y="385187"/>
                </a:cubicBezTo>
                <a:cubicBezTo>
                  <a:pt x="233274" y="393188"/>
                  <a:pt x="263903" y="375471"/>
                  <a:pt x="271906" y="345867"/>
                </a:cubicBezTo>
                <a:lnTo>
                  <a:pt x="274649" y="335805"/>
                </a:lnTo>
                <a:cubicBezTo>
                  <a:pt x="274766" y="335349"/>
                  <a:pt x="274876" y="334892"/>
                  <a:pt x="274993" y="334547"/>
                </a:cubicBezTo>
                <a:lnTo>
                  <a:pt x="295227" y="369635"/>
                </a:lnTo>
                <a:lnTo>
                  <a:pt x="281394" y="377636"/>
                </a:lnTo>
                <a:cubicBezTo>
                  <a:pt x="273735" y="381979"/>
                  <a:pt x="271218" y="391812"/>
                  <a:pt x="275564" y="399351"/>
                </a:cubicBezTo>
                <a:cubicBezTo>
                  <a:pt x="279909" y="406895"/>
                  <a:pt x="289740" y="409523"/>
                  <a:pt x="297282" y="405180"/>
                </a:cubicBezTo>
                <a:lnTo>
                  <a:pt x="352373" y="373405"/>
                </a:lnTo>
                <a:cubicBezTo>
                  <a:pt x="360032" y="369062"/>
                  <a:pt x="362549" y="359229"/>
                  <a:pt x="358203" y="351690"/>
                </a:cubicBezTo>
                <a:cubicBezTo>
                  <a:pt x="353858" y="344146"/>
                  <a:pt x="344027" y="341518"/>
                  <a:pt x="336485" y="345861"/>
                </a:cubicBezTo>
                <a:lnTo>
                  <a:pt x="322652" y="353862"/>
                </a:lnTo>
                <a:lnTo>
                  <a:pt x="302418" y="318773"/>
                </a:lnTo>
                <a:cubicBezTo>
                  <a:pt x="302879" y="318891"/>
                  <a:pt x="303332" y="319002"/>
                  <a:pt x="303676" y="319119"/>
                </a:cubicBezTo>
                <a:lnTo>
                  <a:pt x="313734" y="321864"/>
                </a:lnTo>
                <a:cubicBezTo>
                  <a:pt x="343456" y="329865"/>
                  <a:pt x="373968" y="312148"/>
                  <a:pt x="381971" y="282544"/>
                </a:cubicBezTo>
                <a:cubicBezTo>
                  <a:pt x="389973" y="252940"/>
                  <a:pt x="372256" y="222305"/>
                  <a:pt x="342651" y="214305"/>
                </a:cubicBezTo>
                <a:lnTo>
                  <a:pt x="255666" y="190987"/>
                </a:lnTo>
                <a:lnTo>
                  <a:pt x="225147" y="182412"/>
                </a:lnTo>
                <a:cubicBezTo>
                  <a:pt x="212463" y="178982"/>
                  <a:pt x="199317" y="186527"/>
                  <a:pt x="195886" y="199327"/>
                </a:cubicBezTo>
                <a:lnTo>
                  <a:pt x="195901" y="199222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860897" y="722489"/>
            <a:ext cx="10723556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Workstream Responsibilities Breakdown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Project Governance and RACI Framework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12034" y="4727695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 scope/risk/issue decisions to RACI roles and ensure traceability to governance artifacts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948905" y="4267484"/>
            <a:ext cx="278130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control linkage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1872" y="4727695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 gets shared, with whom (R/A/C/I alignment), and when (before decision vs after decision)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9488" y="4271179"/>
            <a:ext cx="279056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Communication model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821" y="2571157"/>
            <a:ext cx="321563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Specify required inputs, review duration, acceptance criteria, and final approval authority (A owner)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556437" y="2093618"/>
            <a:ext cx="279056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Sign-off process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12034" y="2572898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Define trigger conditions, escalation owners, timelines for acknowledgment and decision, and required evidence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48905" y="2112687"/>
            <a:ext cx="2781309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Escalation pathway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1872" y="2572898"/>
            <a:ext cx="3215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Steering/Executive governance, PMO status cadence, workstream syncs, and milestone readiness reviews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89488" y="2116382"/>
            <a:ext cx="279056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Meeting cadence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512034" y="4297133"/>
            <a:ext cx="320040" cy="248004"/>
          </a:xfrm>
          <a:custGeom>
            <a:avLst/>
            <a:gdLst/>
            <a:ahLst/>
            <a:cxnLst/>
            <a:rect l="l" t="t" r="r" b="b"/>
            <a:pathLst>
              <a:path w="320040" h="248004">
                <a:moveTo>
                  <a:pt x="297740" y="129944"/>
                </a:moveTo>
                <a:cubicBezTo>
                  <a:pt x="327475" y="100211"/>
                  <a:pt x="327475" y="52011"/>
                  <a:pt x="297740" y="22276"/>
                </a:cubicBezTo>
                <a:cubicBezTo>
                  <a:pt x="269435" y="-6029"/>
                  <a:pt x="223986" y="-7564"/>
                  <a:pt x="193829" y="18836"/>
                </a:cubicBezTo>
                <a:lnTo>
                  <a:pt x="190603" y="21693"/>
                </a:lnTo>
                <a:cubicBezTo>
                  <a:pt x="185313" y="26296"/>
                  <a:pt x="184785" y="34339"/>
                  <a:pt x="189387" y="39629"/>
                </a:cubicBezTo>
                <a:cubicBezTo>
                  <a:pt x="193989" y="44918"/>
                  <a:pt x="202032" y="45449"/>
                  <a:pt x="207322" y="40846"/>
                </a:cubicBezTo>
                <a:lnTo>
                  <a:pt x="210548" y="37989"/>
                </a:lnTo>
                <a:cubicBezTo>
                  <a:pt x="230653" y="20423"/>
                  <a:pt x="260916" y="21430"/>
                  <a:pt x="279804" y="40318"/>
                </a:cubicBezTo>
                <a:cubicBezTo>
                  <a:pt x="299593" y="60106"/>
                  <a:pt x="299593" y="92220"/>
                  <a:pt x="279804" y="112060"/>
                </a:cubicBezTo>
                <a:lnTo>
                  <a:pt x="219861" y="171953"/>
                </a:lnTo>
                <a:cubicBezTo>
                  <a:pt x="200073" y="191742"/>
                  <a:pt x="167906" y="191742"/>
                  <a:pt x="148118" y="171953"/>
                </a:cubicBezTo>
                <a:cubicBezTo>
                  <a:pt x="129229" y="153065"/>
                  <a:pt x="128224" y="122802"/>
                  <a:pt x="145791" y="102696"/>
                </a:cubicBezTo>
                <a:lnTo>
                  <a:pt x="148278" y="99839"/>
                </a:lnTo>
                <a:cubicBezTo>
                  <a:pt x="152880" y="94549"/>
                  <a:pt x="152352" y="86558"/>
                  <a:pt x="147062" y="81903"/>
                </a:cubicBezTo>
                <a:cubicBezTo>
                  <a:pt x="141771" y="77248"/>
                  <a:pt x="133783" y="77828"/>
                  <a:pt x="129127" y="83121"/>
                </a:cubicBezTo>
                <a:lnTo>
                  <a:pt x="126640" y="85978"/>
                </a:lnTo>
                <a:cubicBezTo>
                  <a:pt x="100291" y="116135"/>
                  <a:pt x="101827" y="161584"/>
                  <a:pt x="130132" y="189889"/>
                </a:cubicBezTo>
                <a:cubicBezTo>
                  <a:pt x="159866" y="219622"/>
                  <a:pt x="208064" y="219622"/>
                  <a:pt x="237799" y="189889"/>
                </a:cubicBezTo>
                <a:lnTo>
                  <a:pt x="297740" y="129944"/>
                </a:lnTo>
                <a:moveTo>
                  <a:pt x="22300" y="118094"/>
                </a:moveTo>
                <a:cubicBezTo>
                  <a:pt x="-7435" y="147828"/>
                  <a:pt x="-7435" y="196027"/>
                  <a:pt x="22300" y="225708"/>
                </a:cubicBezTo>
                <a:cubicBezTo>
                  <a:pt x="50659" y="254067"/>
                  <a:pt x="96108" y="255548"/>
                  <a:pt x="126265" y="229148"/>
                </a:cubicBezTo>
                <a:lnTo>
                  <a:pt x="129491" y="226291"/>
                </a:lnTo>
                <a:cubicBezTo>
                  <a:pt x="134782" y="221688"/>
                  <a:pt x="135310" y="213645"/>
                  <a:pt x="130708" y="208355"/>
                </a:cubicBezTo>
                <a:cubicBezTo>
                  <a:pt x="126105" y="203065"/>
                  <a:pt x="118063" y="202535"/>
                  <a:pt x="112773" y="207138"/>
                </a:cubicBezTo>
                <a:lnTo>
                  <a:pt x="109547" y="209995"/>
                </a:lnTo>
                <a:cubicBezTo>
                  <a:pt x="89442" y="227561"/>
                  <a:pt x="59179" y="226554"/>
                  <a:pt x="40290" y="207666"/>
                </a:cubicBezTo>
                <a:cubicBezTo>
                  <a:pt x="20502" y="187878"/>
                  <a:pt x="20502" y="155764"/>
                  <a:pt x="40290" y="135923"/>
                </a:cubicBezTo>
                <a:lnTo>
                  <a:pt x="100233" y="76085"/>
                </a:lnTo>
                <a:cubicBezTo>
                  <a:pt x="120021" y="56297"/>
                  <a:pt x="152137" y="56297"/>
                  <a:pt x="171977" y="76085"/>
                </a:cubicBezTo>
                <a:cubicBezTo>
                  <a:pt x="190865" y="94973"/>
                  <a:pt x="191870" y="125237"/>
                  <a:pt x="174303" y="145343"/>
                </a:cubicBezTo>
                <a:lnTo>
                  <a:pt x="171445" y="148569"/>
                </a:lnTo>
                <a:cubicBezTo>
                  <a:pt x="166843" y="153859"/>
                  <a:pt x="167371" y="161850"/>
                  <a:pt x="172662" y="166505"/>
                </a:cubicBezTo>
                <a:cubicBezTo>
                  <a:pt x="177952" y="171160"/>
                  <a:pt x="185940" y="170579"/>
                  <a:pt x="190597" y="165287"/>
                </a:cubicBezTo>
                <a:lnTo>
                  <a:pt x="193455" y="162061"/>
                </a:lnTo>
                <a:cubicBezTo>
                  <a:pt x="219855" y="131903"/>
                  <a:pt x="218322" y="86454"/>
                  <a:pt x="190014" y="58097"/>
                </a:cubicBezTo>
                <a:cubicBezTo>
                  <a:pt x="160279" y="28364"/>
                  <a:pt x="112081" y="28364"/>
                  <a:pt x="82346" y="58097"/>
                </a:cubicBezTo>
                <a:lnTo>
                  <a:pt x="22300" y="118094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62781" y="4281122"/>
            <a:ext cx="320040" cy="280027"/>
          </a:xfrm>
          <a:custGeom>
            <a:avLst/>
            <a:gdLst/>
            <a:ahLst/>
            <a:cxnLst/>
            <a:rect l="l" t="t" r="r" b="b"/>
            <a:pathLst>
              <a:path w="320040" h="280027">
                <a:moveTo>
                  <a:pt x="77322" y="224534"/>
                </a:moveTo>
                <a:cubicBezTo>
                  <a:pt x="85383" y="218659"/>
                  <a:pt x="95820" y="217161"/>
                  <a:pt x="105194" y="220535"/>
                </a:cubicBezTo>
                <a:cubicBezTo>
                  <a:pt x="121753" y="226533"/>
                  <a:pt x="140315" y="229972"/>
                  <a:pt x="160062" y="229972"/>
                </a:cubicBezTo>
                <a:cubicBezTo>
                  <a:pt x="237988" y="229972"/>
                  <a:pt x="290046" y="179665"/>
                  <a:pt x="290046" y="129985"/>
                </a:cubicBezTo>
                <a:cubicBezTo>
                  <a:pt x="290046" y="80303"/>
                  <a:pt x="237991" y="29999"/>
                  <a:pt x="160062" y="29999"/>
                </a:cubicBezTo>
                <a:cubicBezTo>
                  <a:pt x="82135" y="29999"/>
                  <a:pt x="30077" y="80306"/>
                  <a:pt x="30077" y="129985"/>
                </a:cubicBezTo>
                <a:cubicBezTo>
                  <a:pt x="30077" y="149982"/>
                  <a:pt x="37825" y="169231"/>
                  <a:pt x="52387" y="185728"/>
                </a:cubicBezTo>
                <a:cubicBezTo>
                  <a:pt x="57761" y="191790"/>
                  <a:pt x="60385" y="199788"/>
                  <a:pt x="59761" y="207911"/>
                </a:cubicBezTo>
                <a:cubicBezTo>
                  <a:pt x="58887" y="219222"/>
                  <a:pt x="56199" y="229597"/>
                  <a:pt x="52701" y="238781"/>
                </a:cubicBezTo>
                <a:cubicBezTo>
                  <a:pt x="63323" y="233845"/>
                  <a:pt x="72137" y="228345"/>
                  <a:pt x="77322" y="224595"/>
                </a:cubicBezTo>
                <a:lnTo>
                  <a:pt x="77322" y="224534"/>
                </a:lnTo>
                <a:moveTo>
                  <a:pt x="13330" y="249904"/>
                </a:moveTo>
                <a:cubicBezTo>
                  <a:pt x="14453" y="248215"/>
                  <a:pt x="15516" y="246530"/>
                  <a:pt x="16517" y="244841"/>
                </a:cubicBezTo>
                <a:cubicBezTo>
                  <a:pt x="22768" y="234466"/>
                  <a:pt x="28704" y="220843"/>
                  <a:pt x="29892" y="205534"/>
                </a:cubicBezTo>
                <a:cubicBezTo>
                  <a:pt x="11144" y="184224"/>
                  <a:pt x="83" y="158165"/>
                  <a:pt x="83" y="129980"/>
                </a:cubicBezTo>
                <a:cubicBezTo>
                  <a:pt x="83" y="58175"/>
                  <a:pt x="71699" y="-3"/>
                  <a:pt x="160062" y="-3"/>
                </a:cubicBezTo>
                <a:cubicBezTo>
                  <a:pt x="248425" y="-3"/>
                  <a:pt x="320040" y="58178"/>
                  <a:pt x="320040" y="129980"/>
                </a:cubicBezTo>
                <a:cubicBezTo>
                  <a:pt x="320040" y="201784"/>
                  <a:pt x="248425" y="259963"/>
                  <a:pt x="160062" y="259963"/>
                </a:cubicBezTo>
                <a:cubicBezTo>
                  <a:pt x="136878" y="259963"/>
                  <a:pt x="114878" y="255964"/>
                  <a:pt x="95007" y="248776"/>
                </a:cubicBezTo>
                <a:cubicBezTo>
                  <a:pt x="87569" y="254214"/>
                  <a:pt x="75446" y="261648"/>
                  <a:pt x="61073" y="267899"/>
                </a:cubicBezTo>
                <a:cubicBezTo>
                  <a:pt x="51638" y="272023"/>
                  <a:pt x="40888" y="275773"/>
                  <a:pt x="29764" y="277960"/>
                </a:cubicBezTo>
                <a:cubicBezTo>
                  <a:pt x="29264" y="278086"/>
                  <a:pt x="28765" y="278148"/>
                  <a:pt x="28263" y="278274"/>
                </a:cubicBezTo>
                <a:cubicBezTo>
                  <a:pt x="25514" y="278775"/>
                  <a:pt x="22825" y="279212"/>
                  <a:pt x="20015" y="279461"/>
                </a:cubicBezTo>
                <a:cubicBezTo>
                  <a:pt x="19891" y="279461"/>
                  <a:pt x="19702" y="279523"/>
                  <a:pt x="19577" y="279523"/>
                </a:cubicBezTo>
                <a:cubicBezTo>
                  <a:pt x="16389" y="279836"/>
                  <a:pt x="13202" y="280024"/>
                  <a:pt x="10014" y="280024"/>
                </a:cubicBezTo>
                <a:cubicBezTo>
                  <a:pt x="5953" y="280024"/>
                  <a:pt x="2327" y="277588"/>
                  <a:pt x="765" y="273838"/>
                </a:cubicBezTo>
                <a:cubicBezTo>
                  <a:pt x="-797" y="270088"/>
                  <a:pt x="77" y="265838"/>
                  <a:pt x="2890" y="262964"/>
                </a:cubicBezTo>
                <a:cubicBezTo>
                  <a:pt x="5454" y="260341"/>
                  <a:pt x="7764" y="257526"/>
                  <a:pt x="9950" y="254527"/>
                </a:cubicBezTo>
                <a:cubicBezTo>
                  <a:pt x="11013" y="253091"/>
                  <a:pt x="12011" y="251651"/>
                  <a:pt x="12949" y="250215"/>
                </a:cubicBezTo>
                <a:lnTo>
                  <a:pt x="13138" y="249901"/>
                </a:lnTo>
                <a:lnTo>
                  <a:pt x="13330" y="249904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129729" y="210631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187086" y="72947"/>
                </a:moveTo>
                <a:cubicBezTo>
                  <a:pt x="188961" y="69071"/>
                  <a:pt x="190024" y="64696"/>
                  <a:pt x="190024" y="60008"/>
                </a:cubicBezTo>
                <a:cubicBezTo>
                  <a:pt x="190024" y="43442"/>
                  <a:pt x="176585" y="30004"/>
                  <a:pt x="160020" y="30004"/>
                </a:cubicBezTo>
                <a:cubicBezTo>
                  <a:pt x="143455" y="30004"/>
                  <a:pt x="130016" y="43442"/>
                  <a:pt x="130016" y="60008"/>
                </a:cubicBezTo>
                <a:cubicBezTo>
                  <a:pt x="130016" y="64696"/>
                  <a:pt x="131079" y="69071"/>
                  <a:pt x="132954" y="72947"/>
                </a:cubicBezTo>
                <a:lnTo>
                  <a:pt x="133143" y="73321"/>
                </a:lnTo>
                <a:cubicBezTo>
                  <a:pt x="137518" y="82449"/>
                  <a:pt x="145020" y="98073"/>
                  <a:pt x="145020" y="116264"/>
                </a:cubicBezTo>
                <a:cubicBezTo>
                  <a:pt x="145020" y="157018"/>
                  <a:pt x="112014" y="190024"/>
                  <a:pt x="71260" y="190024"/>
                </a:cubicBezTo>
                <a:lnTo>
                  <a:pt x="60008" y="190024"/>
                </a:lnTo>
                <a:cubicBezTo>
                  <a:pt x="43442" y="190024"/>
                  <a:pt x="30004" y="203462"/>
                  <a:pt x="30004" y="220027"/>
                </a:cubicBezTo>
                <a:lnTo>
                  <a:pt x="30004" y="225030"/>
                </a:lnTo>
                <a:cubicBezTo>
                  <a:pt x="30004" y="227779"/>
                  <a:pt x="32254" y="230032"/>
                  <a:pt x="35006" y="230032"/>
                </a:cubicBezTo>
                <a:lnTo>
                  <a:pt x="285037" y="230032"/>
                </a:lnTo>
                <a:cubicBezTo>
                  <a:pt x="287786" y="230032"/>
                  <a:pt x="290039" y="227782"/>
                  <a:pt x="290039" y="225033"/>
                </a:cubicBezTo>
                <a:lnTo>
                  <a:pt x="290039" y="220034"/>
                </a:lnTo>
                <a:cubicBezTo>
                  <a:pt x="290039" y="203469"/>
                  <a:pt x="276601" y="190030"/>
                  <a:pt x="260036" y="190030"/>
                </a:cubicBezTo>
                <a:lnTo>
                  <a:pt x="248783" y="190030"/>
                </a:lnTo>
                <a:cubicBezTo>
                  <a:pt x="208029" y="190030"/>
                  <a:pt x="175023" y="157024"/>
                  <a:pt x="175023" y="116271"/>
                </a:cubicBezTo>
                <a:cubicBezTo>
                  <a:pt x="175023" y="98144"/>
                  <a:pt x="182525" y="82455"/>
                  <a:pt x="186900" y="73392"/>
                </a:cubicBezTo>
                <a:lnTo>
                  <a:pt x="186900" y="73392"/>
                </a:lnTo>
                <a:lnTo>
                  <a:pt x="187089" y="73017"/>
                </a:lnTo>
                <a:lnTo>
                  <a:pt x="187086" y="72947"/>
                </a:lnTo>
                <a:moveTo>
                  <a:pt x="214152" y="85947"/>
                </a:moveTo>
                <a:cubicBezTo>
                  <a:pt x="209527" y="95574"/>
                  <a:pt x="205024" y="105575"/>
                  <a:pt x="205024" y="116264"/>
                </a:cubicBezTo>
                <a:cubicBezTo>
                  <a:pt x="205024" y="140456"/>
                  <a:pt x="224652" y="160020"/>
                  <a:pt x="248780" y="160020"/>
                </a:cubicBezTo>
                <a:lnTo>
                  <a:pt x="260033" y="160020"/>
                </a:lnTo>
                <a:cubicBezTo>
                  <a:pt x="293163" y="160020"/>
                  <a:pt x="320040" y="186897"/>
                  <a:pt x="320040" y="220027"/>
                </a:cubicBezTo>
                <a:lnTo>
                  <a:pt x="320040" y="225030"/>
                </a:lnTo>
                <a:cubicBezTo>
                  <a:pt x="320040" y="244344"/>
                  <a:pt x="304352" y="260036"/>
                  <a:pt x="285037" y="260036"/>
                </a:cubicBezTo>
                <a:lnTo>
                  <a:pt x="35006" y="260036"/>
                </a:lnTo>
                <a:cubicBezTo>
                  <a:pt x="15692" y="260036"/>
                  <a:pt x="3" y="244347"/>
                  <a:pt x="3" y="225033"/>
                </a:cubicBezTo>
                <a:lnTo>
                  <a:pt x="3" y="220034"/>
                </a:lnTo>
                <a:cubicBezTo>
                  <a:pt x="3" y="186903"/>
                  <a:pt x="26880" y="160026"/>
                  <a:pt x="60011" y="160026"/>
                </a:cubicBezTo>
                <a:lnTo>
                  <a:pt x="71263" y="160026"/>
                </a:lnTo>
                <a:cubicBezTo>
                  <a:pt x="95455" y="160026"/>
                  <a:pt x="115019" y="140462"/>
                  <a:pt x="115019" y="116271"/>
                </a:cubicBezTo>
                <a:cubicBezTo>
                  <a:pt x="115019" y="105581"/>
                  <a:pt x="110519" y="95580"/>
                  <a:pt x="105892" y="85953"/>
                </a:cubicBezTo>
                <a:cubicBezTo>
                  <a:pt x="102141" y="78077"/>
                  <a:pt x="100016" y="69327"/>
                  <a:pt x="100016" y="60014"/>
                </a:cubicBezTo>
                <a:cubicBezTo>
                  <a:pt x="100016" y="26883"/>
                  <a:pt x="126893" y="6"/>
                  <a:pt x="160023" y="6"/>
                </a:cubicBezTo>
                <a:cubicBezTo>
                  <a:pt x="193154" y="6"/>
                  <a:pt x="220031" y="26883"/>
                  <a:pt x="220031" y="60014"/>
                </a:cubicBezTo>
                <a:cubicBezTo>
                  <a:pt x="220031" y="69327"/>
                  <a:pt x="217906" y="78080"/>
                  <a:pt x="214155" y="85953"/>
                </a:cubicBezTo>
                <a:lnTo>
                  <a:pt x="214152" y="85947"/>
                </a:lnTo>
                <a:moveTo>
                  <a:pt x="20003" y="300038"/>
                </a:moveTo>
                <a:cubicBezTo>
                  <a:pt x="20003" y="288974"/>
                  <a:pt x="28941" y="280035"/>
                  <a:pt x="40005" y="280035"/>
                </a:cubicBezTo>
                <a:lnTo>
                  <a:pt x="280035" y="280035"/>
                </a:lnTo>
                <a:cubicBezTo>
                  <a:pt x="291099" y="280035"/>
                  <a:pt x="300038" y="288974"/>
                  <a:pt x="300038" y="300038"/>
                </a:cubicBezTo>
                <a:cubicBezTo>
                  <a:pt x="300038" y="311101"/>
                  <a:pt x="291099" y="320040"/>
                  <a:pt x="280035" y="320040"/>
                </a:cubicBezTo>
                <a:lnTo>
                  <a:pt x="40005" y="320040"/>
                </a:lnTo>
                <a:cubicBezTo>
                  <a:pt x="28941" y="320040"/>
                  <a:pt x="20002" y="311101"/>
                  <a:pt x="20002" y="300038"/>
                </a:cubicBezTo>
                <a:lnTo>
                  <a:pt x="20003" y="300038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32037" y="2129081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30003" y="15003"/>
                </a:moveTo>
                <a:cubicBezTo>
                  <a:pt x="30003" y="6689"/>
                  <a:pt x="23316" y="3"/>
                  <a:pt x="15001" y="3"/>
                </a:cubicBezTo>
                <a:cubicBezTo>
                  <a:pt x="6687" y="3"/>
                  <a:pt x="0" y="6692"/>
                  <a:pt x="0" y="15007"/>
                </a:cubicBezTo>
                <a:lnTo>
                  <a:pt x="0" y="40011"/>
                </a:lnTo>
                <a:lnTo>
                  <a:pt x="0" y="219096"/>
                </a:lnTo>
                <a:lnTo>
                  <a:pt x="0" y="250038"/>
                </a:lnTo>
                <a:lnTo>
                  <a:pt x="0" y="305046"/>
                </a:lnTo>
                <a:cubicBezTo>
                  <a:pt x="0" y="313361"/>
                  <a:pt x="6687" y="320050"/>
                  <a:pt x="15001" y="320050"/>
                </a:cubicBezTo>
                <a:cubicBezTo>
                  <a:pt x="23316" y="320050"/>
                  <a:pt x="30003" y="313361"/>
                  <a:pt x="30003" y="305049"/>
                </a:cubicBezTo>
                <a:lnTo>
                  <a:pt x="30003" y="242542"/>
                </a:lnTo>
                <a:lnTo>
                  <a:pt x="80196" y="229978"/>
                </a:lnTo>
                <a:cubicBezTo>
                  <a:pt x="105887" y="223538"/>
                  <a:pt x="133078" y="226540"/>
                  <a:pt x="156769" y="238353"/>
                </a:cubicBezTo>
                <a:cubicBezTo>
                  <a:pt x="184398" y="252166"/>
                  <a:pt x="216464" y="253856"/>
                  <a:pt x="245342" y="242978"/>
                </a:cubicBezTo>
                <a:lnTo>
                  <a:pt x="267033" y="234852"/>
                </a:lnTo>
                <a:cubicBezTo>
                  <a:pt x="274846" y="231914"/>
                  <a:pt x="280035" y="224476"/>
                  <a:pt x="280035" y="216101"/>
                </a:cubicBezTo>
                <a:lnTo>
                  <a:pt x="280035" y="41266"/>
                </a:lnTo>
                <a:cubicBezTo>
                  <a:pt x="280035" y="26890"/>
                  <a:pt x="264908" y="17513"/>
                  <a:pt x="252032" y="23952"/>
                </a:cubicBezTo>
                <a:lnTo>
                  <a:pt x="246030" y="26951"/>
                </a:lnTo>
                <a:cubicBezTo>
                  <a:pt x="217089" y="41452"/>
                  <a:pt x="183023" y="41452"/>
                  <a:pt x="154081" y="26951"/>
                </a:cubicBezTo>
                <a:cubicBezTo>
                  <a:pt x="132140" y="15948"/>
                  <a:pt x="106951" y="13199"/>
                  <a:pt x="83134" y="19138"/>
                </a:cubicBezTo>
                <a:lnTo>
                  <a:pt x="30003" y="32516"/>
                </a:lnTo>
                <a:lnTo>
                  <a:pt x="30003" y="15003"/>
                </a:lnTo>
                <a:moveTo>
                  <a:pt x="30003" y="63445"/>
                </a:moveTo>
                <a:lnTo>
                  <a:pt x="90384" y="48316"/>
                </a:lnTo>
                <a:cubicBezTo>
                  <a:pt x="107262" y="44127"/>
                  <a:pt x="125075" y="46067"/>
                  <a:pt x="140639" y="53818"/>
                </a:cubicBezTo>
                <a:cubicBezTo>
                  <a:pt x="174955" y="70946"/>
                  <a:pt x="214837" y="72383"/>
                  <a:pt x="250029" y="58068"/>
                </a:cubicBezTo>
                <a:lnTo>
                  <a:pt x="250029" y="209213"/>
                </a:lnTo>
                <a:lnTo>
                  <a:pt x="234779" y="214900"/>
                </a:lnTo>
                <a:cubicBezTo>
                  <a:pt x="213714" y="222777"/>
                  <a:pt x="190273" y="221589"/>
                  <a:pt x="170147" y="211524"/>
                </a:cubicBezTo>
                <a:cubicBezTo>
                  <a:pt x="140017" y="196460"/>
                  <a:pt x="105576" y="192709"/>
                  <a:pt x="72885" y="200835"/>
                </a:cubicBezTo>
                <a:lnTo>
                  <a:pt x="30003" y="211585"/>
                </a:lnTo>
                <a:lnTo>
                  <a:pt x="30003" y="63445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82783" y="2129081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95013" y="15003"/>
                </a:moveTo>
                <a:cubicBezTo>
                  <a:pt x="95013" y="6689"/>
                  <a:pt x="88326" y="3"/>
                  <a:pt x="80012" y="3"/>
                </a:cubicBezTo>
                <a:cubicBezTo>
                  <a:pt x="71697" y="3"/>
                  <a:pt x="65010" y="6692"/>
                  <a:pt x="65010" y="15007"/>
                </a:cubicBezTo>
                <a:lnTo>
                  <a:pt x="65010" y="40011"/>
                </a:lnTo>
                <a:lnTo>
                  <a:pt x="40006" y="40011"/>
                </a:lnTo>
                <a:cubicBezTo>
                  <a:pt x="17942" y="40011"/>
                  <a:pt x="0" y="57950"/>
                  <a:pt x="0" y="80016"/>
                </a:cubicBezTo>
                <a:lnTo>
                  <a:pt x="0" y="90018"/>
                </a:lnTo>
                <a:lnTo>
                  <a:pt x="0" y="120021"/>
                </a:lnTo>
                <a:lnTo>
                  <a:pt x="0" y="280041"/>
                </a:lnTo>
                <a:cubicBezTo>
                  <a:pt x="0" y="302108"/>
                  <a:pt x="17939" y="320046"/>
                  <a:pt x="40006" y="320046"/>
                </a:cubicBezTo>
                <a:lnTo>
                  <a:pt x="240032" y="320046"/>
                </a:lnTo>
                <a:cubicBezTo>
                  <a:pt x="262096" y="320046"/>
                  <a:pt x="280038" y="302108"/>
                  <a:pt x="280038" y="280041"/>
                </a:cubicBezTo>
                <a:lnTo>
                  <a:pt x="280038" y="120021"/>
                </a:lnTo>
                <a:lnTo>
                  <a:pt x="280038" y="90018"/>
                </a:lnTo>
                <a:lnTo>
                  <a:pt x="280038" y="80016"/>
                </a:lnTo>
                <a:cubicBezTo>
                  <a:pt x="280038" y="57950"/>
                  <a:pt x="262099" y="40011"/>
                  <a:pt x="240032" y="40011"/>
                </a:cubicBezTo>
                <a:lnTo>
                  <a:pt x="215028" y="40011"/>
                </a:lnTo>
                <a:lnTo>
                  <a:pt x="215028" y="15010"/>
                </a:lnTo>
                <a:cubicBezTo>
                  <a:pt x="215028" y="6695"/>
                  <a:pt x="208340" y="10"/>
                  <a:pt x="200026" y="10"/>
                </a:cubicBezTo>
                <a:cubicBezTo>
                  <a:pt x="191712" y="10"/>
                  <a:pt x="185025" y="6699"/>
                  <a:pt x="185025" y="15013"/>
                </a:cubicBezTo>
                <a:lnTo>
                  <a:pt x="185025" y="40018"/>
                </a:lnTo>
                <a:lnTo>
                  <a:pt x="95013" y="40018"/>
                </a:lnTo>
                <a:lnTo>
                  <a:pt x="95013" y="15003"/>
                </a:lnTo>
                <a:moveTo>
                  <a:pt x="30003" y="120015"/>
                </a:moveTo>
                <a:lnTo>
                  <a:pt x="250029" y="120015"/>
                </a:lnTo>
                <a:lnTo>
                  <a:pt x="250029" y="280035"/>
                </a:lnTo>
                <a:cubicBezTo>
                  <a:pt x="250029" y="285536"/>
                  <a:pt x="245529" y="290036"/>
                  <a:pt x="240029" y="290036"/>
                </a:cubicBezTo>
                <a:lnTo>
                  <a:pt x="40003" y="290036"/>
                </a:lnTo>
                <a:cubicBezTo>
                  <a:pt x="34503" y="290036"/>
                  <a:pt x="30003" y="285536"/>
                  <a:pt x="30003" y="280035"/>
                </a:cubicBezTo>
                <a:lnTo>
                  <a:pt x="30003" y="120015"/>
                </a:lnTo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60897" y="722489"/>
            <a:ext cx="10723556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Governance &amp; Communication Protocol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2026-08-03T08:33:26Z</dcterms:created>
  <dcterms:modified xsi:type="dcterms:W3CDTF">2026-08-03T08:33:26Z</dcterms:modified>
</cp:coreProperties>
</file>