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embeddedFontLst>
    <p:embeddedFont>
      <p:font typeface="Jost" pitchFamily="2" charset="0"/>
      <p:regular r:id="rId16"/>
    </p:embeddedFont>
    <p:embeddedFont>
      <p:font typeface="Jost SemiBold" pitchFamily="2" charset="0"/>
      <p:regular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
    <Relationship Id="rId16" Type="http://schemas.openxmlformats.org/officeDocument/2006/relationships/font" Target="fonts/font1.fntdata"/>
    <Relationship Id="rId1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4278dec6c24fb048686f5701187e849bcd94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08927aabc3570a0958aaf4a6fd1158a0148d1d4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08061" y="4419471"/>
            <a:ext cx="3143234" cy="69841"/>
          </a:xfrm>
          <a:prstGeom prst="rect">
            <a:avLst/>
          </a:pr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873204" y="0"/>
            <a:ext cx="2318795" cy="231879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8060" y="4795520"/>
            <a:ext cx="8982891" cy="1281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Comprehensive Analysis of Business Outcomes, Adoption Trends, Risk Management, and Future Growth Plans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8060" y="2062480"/>
            <a:ext cx="9005751" cy="21272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11111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Quarterly Executive Business Review: Performance, Impact, and Strategic Partnership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508060" y="527132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981383"/>
            <a:ext cx="1928722" cy="1876617"/>
          </a:xfrm>
          <a:custGeom>
            <a:avLst/>
            <a:gdLst/>
            <a:ahLst/>
            <a:cxnLst/>
            <a:rect l="l" t="t" r="r" b="b"/>
            <a:pathLst>
              <a:path w="1928722" h="1876617">
                <a:moveTo>
                  <a:pt x="527390" y="501338"/>
                </a:moveTo>
                <a:lnTo>
                  <a:pt x="1401332" y="1375279"/>
                </a:lnTo>
                <a:moveTo>
                  <a:pt x="1401332" y="501338"/>
                </a:moveTo>
                <a:lnTo>
                  <a:pt x="527390" y="1375279"/>
                </a:lnTo>
                <a:moveTo>
                  <a:pt x="346398" y="938309"/>
                </a:moveTo>
                <a:lnTo>
                  <a:pt x="1582323" y="938309"/>
                </a:lnTo>
                <a:moveTo>
                  <a:pt x="964361" y="1556260"/>
                </a:moveTo>
                <a:lnTo>
                  <a:pt x="964361" y="320339"/>
                </a:lnTo>
                <a:moveTo>
                  <a:pt x="1546565" y="193536"/>
                </a:moveTo>
                <a:cubicBezTo>
                  <a:pt x="1377840" y="96346"/>
                  <a:pt x="1158564" y="119878"/>
                  <a:pt x="1014315" y="264134"/>
                </a:cubicBezTo>
                <a:lnTo>
                  <a:pt x="964380" y="314071"/>
                </a:lnTo>
                <a:lnTo>
                  <a:pt x="889469" y="239156"/>
                </a:lnTo>
                <a:cubicBezTo>
                  <a:pt x="753012" y="102707"/>
                  <a:pt x="549454" y="74258"/>
                  <a:pt x="385011" y="153845"/>
                </a:cubicBezTo>
                <a:cubicBezTo>
                  <a:pt x="382851" y="174225"/>
                  <a:pt x="381752" y="194906"/>
                  <a:pt x="381752" y="215849"/>
                </a:cubicBezTo>
                <a:lnTo>
                  <a:pt x="381752" y="355675"/>
                </a:lnTo>
                <a:lnTo>
                  <a:pt x="288537" y="355675"/>
                </a:lnTo>
                <a:cubicBezTo>
                  <a:pt x="250174" y="355675"/>
                  <a:pt x="212661" y="359391"/>
                  <a:pt x="176362" y="366466"/>
                </a:cubicBezTo>
                <a:cubicBezTo>
                  <a:pt x="101219" y="529544"/>
                  <a:pt x="130844" y="729009"/>
                  <a:pt x="265238" y="863394"/>
                </a:cubicBezTo>
                <a:lnTo>
                  <a:pt x="340149" y="938309"/>
                </a:lnTo>
                <a:lnTo>
                  <a:pt x="290215" y="988245"/>
                </a:lnTo>
                <a:cubicBezTo>
                  <a:pt x="147065" y="1131394"/>
                  <a:pt x="122782" y="1348425"/>
                  <a:pt x="217405" y="1516626"/>
                </a:cubicBezTo>
                <a:cubicBezTo>
                  <a:pt x="240724" y="1519459"/>
                  <a:pt x="264466" y="1520923"/>
                  <a:pt x="288537" y="1520923"/>
                </a:cubicBezTo>
                <a:lnTo>
                  <a:pt x="381752" y="1520923"/>
                </a:lnTo>
                <a:lnTo>
                  <a:pt x="381752" y="1660750"/>
                </a:lnTo>
                <a:cubicBezTo>
                  <a:pt x="381752" y="1668219"/>
                  <a:pt x="381887" y="1675669"/>
                  <a:pt x="382176" y="1683063"/>
                </a:cubicBezTo>
                <a:cubicBezTo>
                  <a:pt x="550901" y="1780253"/>
                  <a:pt x="770177" y="1756739"/>
                  <a:pt x="914446" y="1612465"/>
                </a:cubicBezTo>
                <a:lnTo>
                  <a:pt x="964380" y="1562528"/>
                </a:lnTo>
                <a:lnTo>
                  <a:pt x="1039292" y="1637442"/>
                </a:lnTo>
                <a:cubicBezTo>
                  <a:pt x="1175749" y="1773891"/>
                  <a:pt x="1379306" y="1802322"/>
                  <a:pt x="1543749" y="1722753"/>
                </a:cubicBezTo>
                <a:cubicBezTo>
                  <a:pt x="1545909" y="1702373"/>
                  <a:pt x="1547008" y="1681693"/>
                  <a:pt x="1547008" y="1660750"/>
                </a:cubicBezTo>
                <a:lnTo>
                  <a:pt x="1547008" y="1520923"/>
                </a:lnTo>
                <a:lnTo>
                  <a:pt x="1640224" y="1520923"/>
                </a:lnTo>
                <a:cubicBezTo>
                  <a:pt x="1678605" y="1520923"/>
                  <a:pt x="1716100" y="1517226"/>
                  <a:pt x="1752398" y="1510133"/>
                </a:cubicBezTo>
                <a:cubicBezTo>
                  <a:pt x="1827522" y="1347055"/>
                  <a:pt x="1797916" y="1147589"/>
                  <a:pt x="1663523" y="1013204"/>
                </a:cubicBezTo>
                <a:lnTo>
                  <a:pt x="1588611" y="938290"/>
                </a:lnTo>
                <a:lnTo>
                  <a:pt x="1638546" y="888353"/>
                </a:lnTo>
                <a:cubicBezTo>
                  <a:pt x="1781695" y="745205"/>
                  <a:pt x="1805959" y="528174"/>
                  <a:pt x="1711355" y="359973"/>
                </a:cubicBezTo>
                <a:cubicBezTo>
                  <a:pt x="1688037" y="357139"/>
                  <a:pt x="1664294" y="355675"/>
                  <a:pt x="1640205" y="355675"/>
                </a:cubicBezTo>
                <a:lnTo>
                  <a:pt x="1546989" y="355675"/>
                </a:lnTo>
                <a:lnTo>
                  <a:pt x="1546989" y="215849"/>
                </a:lnTo>
                <a:cubicBezTo>
                  <a:pt x="1546989" y="208380"/>
                  <a:pt x="1546854" y="200929"/>
                  <a:pt x="1546565" y="193517"/>
                </a:cubicBezTo>
                <a:lnTo>
                  <a:pt x="1546565" y="193536"/>
                </a:lnTo>
                <a:moveTo>
                  <a:pt x="522954" y="426292"/>
                </a:moveTo>
                <a:cubicBezTo>
                  <a:pt x="522954" y="222285"/>
                  <a:pt x="661359" y="50594"/>
                  <a:pt x="849390" y="0"/>
                </a:cubicBezTo>
                <a:cubicBezTo>
                  <a:pt x="852765" y="3134"/>
                  <a:pt x="856102" y="6305"/>
                  <a:pt x="859419" y="9514"/>
                </a:cubicBezTo>
                <a:cubicBezTo>
                  <a:pt x="672835" y="56336"/>
                  <a:pt x="534680" y="225175"/>
                  <a:pt x="534680" y="426274"/>
                </a:cubicBezTo>
                <a:lnTo>
                  <a:pt x="534680" y="508638"/>
                </a:lnTo>
                <a:lnTo>
                  <a:pt x="417009" y="508638"/>
                </a:lnTo>
                <a:cubicBezTo>
                  <a:pt x="226644" y="508638"/>
                  <a:pt x="65210" y="632439"/>
                  <a:pt x="8776" y="803905"/>
                </a:cubicBezTo>
                <a:cubicBezTo>
                  <a:pt x="5786" y="800396"/>
                  <a:pt x="2854" y="796849"/>
                  <a:pt x="-19" y="793284"/>
                </a:cubicBezTo>
                <a:cubicBezTo>
                  <a:pt x="59983" y="620747"/>
                  <a:pt x="224021" y="496909"/>
                  <a:pt x="417009" y="496909"/>
                </a:cubicBezTo>
                <a:lnTo>
                  <a:pt x="522954" y="496909"/>
                </a:lnTo>
                <a:lnTo>
                  <a:pt x="522954" y="426292"/>
                </a:lnTo>
                <a:moveTo>
                  <a:pt x="1394022" y="426292"/>
                </a:moveTo>
                <a:cubicBezTo>
                  <a:pt x="1394022" y="226264"/>
                  <a:pt x="1257353" y="58175"/>
                  <a:pt x="1072292" y="10303"/>
                </a:cubicBezTo>
                <a:cubicBezTo>
                  <a:pt x="1076034" y="7206"/>
                  <a:pt x="1079814" y="4185"/>
                  <a:pt x="1083633" y="1201"/>
                </a:cubicBezTo>
                <a:cubicBezTo>
                  <a:pt x="1269466" y="53240"/>
                  <a:pt x="1405768" y="223843"/>
                  <a:pt x="1405768" y="426292"/>
                </a:cubicBezTo>
                <a:lnTo>
                  <a:pt x="1405768" y="496909"/>
                </a:lnTo>
                <a:lnTo>
                  <a:pt x="1511713" y="496909"/>
                </a:lnTo>
                <a:cubicBezTo>
                  <a:pt x="1701769" y="496909"/>
                  <a:pt x="1863763" y="617013"/>
                  <a:pt x="1925945" y="785458"/>
                </a:cubicBezTo>
                <a:cubicBezTo>
                  <a:pt x="1923264" y="789436"/>
                  <a:pt x="1920525" y="793396"/>
                  <a:pt x="1917728" y="797337"/>
                </a:cubicBezTo>
                <a:cubicBezTo>
                  <a:pt x="1859384" y="629286"/>
                  <a:pt x="1699648" y="508657"/>
                  <a:pt x="1511732" y="508657"/>
                </a:cubicBezTo>
                <a:lnTo>
                  <a:pt x="1394061" y="508657"/>
                </a:lnTo>
                <a:lnTo>
                  <a:pt x="1394022" y="426292"/>
                </a:lnTo>
                <a:moveTo>
                  <a:pt x="1928722" y="1083333"/>
                </a:moveTo>
                <a:cubicBezTo>
                  <a:pt x="1925848" y="1079768"/>
                  <a:pt x="1922917" y="1076221"/>
                  <a:pt x="1919927" y="1072712"/>
                </a:cubicBezTo>
                <a:cubicBezTo>
                  <a:pt x="1863493" y="1244178"/>
                  <a:pt x="1702059" y="1367960"/>
                  <a:pt x="1511694" y="1367960"/>
                </a:cubicBezTo>
                <a:lnTo>
                  <a:pt x="1394022" y="1367960"/>
                </a:lnTo>
                <a:lnTo>
                  <a:pt x="1394022" y="1450325"/>
                </a:lnTo>
                <a:cubicBezTo>
                  <a:pt x="1394022" y="1651423"/>
                  <a:pt x="1255868" y="1820262"/>
                  <a:pt x="1069283" y="1867084"/>
                </a:cubicBezTo>
                <a:cubicBezTo>
                  <a:pt x="1072581" y="1870312"/>
                  <a:pt x="1075937" y="1873483"/>
                  <a:pt x="1079313" y="1876598"/>
                </a:cubicBezTo>
                <a:cubicBezTo>
                  <a:pt x="1267363" y="1826023"/>
                  <a:pt x="1405768" y="1654332"/>
                  <a:pt x="1405768" y="1450325"/>
                </a:cubicBezTo>
                <a:lnTo>
                  <a:pt x="1405768" y="1379689"/>
                </a:lnTo>
                <a:lnTo>
                  <a:pt x="1511713" y="1379689"/>
                </a:lnTo>
                <a:cubicBezTo>
                  <a:pt x="1704681" y="1379689"/>
                  <a:pt x="1868739" y="1255851"/>
                  <a:pt x="1928741" y="1083315"/>
                </a:cubicBezTo>
                <a:lnTo>
                  <a:pt x="1928722" y="1083333"/>
                </a:lnTo>
                <a:moveTo>
                  <a:pt x="845108" y="1875435"/>
                </a:moveTo>
                <a:cubicBezTo>
                  <a:pt x="848908" y="1872470"/>
                  <a:pt x="852688" y="1869430"/>
                  <a:pt x="856449" y="1866333"/>
                </a:cubicBezTo>
                <a:cubicBezTo>
                  <a:pt x="671388" y="1818461"/>
                  <a:pt x="534700" y="1650353"/>
                  <a:pt x="534700" y="1450325"/>
                </a:cubicBezTo>
                <a:lnTo>
                  <a:pt x="534700" y="1367960"/>
                </a:lnTo>
                <a:lnTo>
                  <a:pt x="417028" y="1367960"/>
                </a:lnTo>
                <a:cubicBezTo>
                  <a:pt x="229113" y="1367960"/>
                  <a:pt x="69376" y="1247331"/>
                  <a:pt x="11032" y="1079299"/>
                </a:cubicBezTo>
                <a:cubicBezTo>
                  <a:pt x="8236" y="1083240"/>
                  <a:pt x="5497" y="1087180"/>
                  <a:pt x="2816" y="1091159"/>
                </a:cubicBezTo>
                <a:cubicBezTo>
                  <a:pt x="64998" y="1259604"/>
                  <a:pt x="226991" y="1379689"/>
                  <a:pt x="417028" y="1379689"/>
                </a:cubicBezTo>
                <a:lnTo>
                  <a:pt x="522973" y="1379689"/>
                </a:lnTo>
                <a:lnTo>
                  <a:pt x="522973" y="1450325"/>
                </a:lnTo>
                <a:cubicBezTo>
                  <a:pt x="522973" y="1652774"/>
                  <a:pt x="659276" y="1823396"/>
                  <a:pt x="845127" y="1875435"/>
                </a:cubicBezTo>
                <a:lnTo>
                  <a:pt x="845108" y="1875435"/>
                </a:lnTo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1493" y="1769504"/>
            <a:ext cx="3654710" cy="4206240"/>
          </a:xfrm>
          <a:custGeom>
            <a:avLst/>
            <a:gdLst/>
            <a:ahLst/>
            <a:cxnLst/>
            <a:rect l="l" t="t" r="r" b="b"/>
            <a:pathLst>
              <a:path w="3654710" h="4206240">
                <a:moveTo>
                  <a:pt x="0" y="143222"/>
                </a:moveTo>
                <a:cubicBezTo>
                  <a:pt x="0" y="64103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45"/>
                  <a:pt x="3654710" y="143222"/>
                </a:cubicBezTo>
                <a:lnTo>
                  <a:pt x="3654710" y="4063018"/>
                </a:lnTo>
                <a:cubicBezTo>
                  <a:pt x="3654710" y="4142137"/>
                  <a:pt x="3590570" y="4206240"/>
                  <a:pt x="3511482" y="4206240"/>
                </a:cubicBezTo>
                <a:lnTo>
                  <a:pt x="143228" y="4206240"/>
                </a:lnTo>
                <a:cubicBezTo>
                  <a:pt x="64140" y="4206240"/>
                  <a:pt x="0" y="4142095"/>
                  <a:pt x="0" y="4063018"/>
                </a:cubicBezTo>
                <a:lnTo>
                  <a:pt x="0" y="143222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Executive Business Review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287638" y="1769504"/>
            <a:ext cx="3654710" cy="4206240"/>
          </a:xfrm>
          <a:custGeom>
            <a:avLst/>
            <a:gdLst/>
            <a:ahLst/>
            <a:cxnLst/>
            <a:rect l="l" t="t" r="r" b="b"/>
            <a:pathLst>
              <a:path w="3654710" h="4206240">
                <a:moveTo>
                  <a:pt x="0" y="143222"/>
                </a:moveTo>
                <a:cubicBezTo>
                  <a:pt x="0" y="64103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45"/>
                  <a:pt x="3654710" y="143222"/>
                </a:cubicBezTo>
                <a:lnTo>
                  <a:pt x="3654710" y="4063018"/>
                </a:lnTo>
                <a:cubicBezTo>
                  <a:pt x="3654710" y="4142137"/>
                  <a:pt x="3590570" y="4206240"/>
                  <a:pt x="3511482" y="4206240"/>
                </a:cubicBezTo>
                <a:lnTo>
                  <a:pt x="143228" y="4206240"/>
                </a:lnTo>
                <a:cubicBezTo>
                  <a:pt x="64140" y="4206240"/>
                  <a:pt x="0" y="4142095"/>
                  <a:pt x="0" y="4063018"/>
                </a:cubicBezTo>
                <a:lnTo>
                  <a:pt x="0" y="143222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23783" y="1769504"/>
            <a:ext cx="3654710" cy="4206240"/>
          </a:xfrm>
          <a:custGeom>
            <a:avLst/>
            <a:gdLst/>
            <a:ahLst/>
            <a:cxnLst/>
            <a:rect l="l" t="t" r="r" b="b"/>
            <a:pathLst>
              <a:path w="3654710" h="4206240">
                <a:moveTo>
                  <a:pt x="0" y="143222"/>
                </a:moveTo>
                <a:cubicBezTo>
                  <a:pt x="0" y="64103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45"/>
                  <a:pt x="3654710" y="143222"/>
                </a:cubicBezTo>
                <a:lnTo>
                  <a:pt x="3654710" y="4063018"/>
                </a:lnTo>
                <a:cubicBezTo>
                  <a:pt x="3654710" y="4142137"/>
                  <a:pt x="3590570" y="4206240"/>
                  <a:pt x="3511482" y="4206240"/>
                </a:cubicBezTo>
                <a:lnTo>
                  <a:pt x="143228" y="4206240"/>
                </a:lnTo>
                <a:cubicBezTo>
                  <a:pt x="64140" y="4206240"/>
                  <a:pt x="0" y="4142095"/>
                  <a:pt x="0" y="4063018"/>
                </a:cubicBezTo>
                <a:lnTo>
                  <a:pt x="0" y="143222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2</a:t>
            </a:r>
            <a:endParaRPr lang="en-US" sz="718" dirty="0"/>
          </a:p>
        </p:txBody>
      </p:sp>
      <p:sp>
        <p:nvSpPr>
          <p:cNvPr id="10" name="Text 8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Quarterly Executive Business Review: Performance, Impact, and Strategic Partnership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32928" y="2035352"/>
            <a:ext cx="365760" cy="325120"/>
          </a:xfrm>
          <a:custGeom>
            <a:avLst/>
            <a:gdLst/>
            <a:ahLst/>
            <a:cxnLst/>
            <a:rect l="l" t="t" r="r" b="b"/>
            <a:pathLst>
              <a:path w="365760" h="325120">
                <a:moveTo>
                  <a:pt x="162558" y="0"/>
                </a:moveTo>
                <a:cubicBezTo>
                  <a:pt x="151319" y="0"/>
                  <a:pt x="142237" y="9081"/>
                  <a:pt x="142237" y="20320"/>
                </a:cubicBezTo>
                <a:lnTo>
                  <a:pt x="142237" y="60960"/>
                </a:lnTo>
                <a:cubicBezTo>
                  <a:pt x="142237" y="72199"/>
                  <a:pt x="151319" y="81280"/>
                  <a:pt x="162558" y="81280"/>
                </a:cubicBezTo>
                <a:lnTo>
                  <a:pt x="203198" y="81280"/>
                </a:lnTo>
                <a:cubicBezTo>
                  <a:pt x="214438" y="81280"/>
                  <a:pt x="223520" y="72199"/>
                  <a:pt x="223520" y="60960"/>
                </a:cubicBezTo>
                <a:lnTo>
                  <a:pt x="223520" y="20320"/>
                </a:lnTo>
                <a:cubicBezTo>
                  <a:pt x="223520" y="9081"/>
                  <a:pt x="214438" y="0"/>
                  <a:pt x="203198" y="0"/>
                </a:cubicBezTo>
                <a:lnTo>
                  <a:pt x="162558" y="0"/>
                </a:lnTo>
                <a:moveTo>
                  <a:pt x="121919" y="40640"/>
                </a:moveTo>
                <a:lnTo>
                  <a:pt x="40640" y="40640"/>
                </a:lnTo>
                <a:cubicBezTo>
                  <a:pt x="18226" y="40640"/>
                  <a:pt x="0" y="58863"/>
                  <a:pt x="0" y="81280"/>
                </a:cubicBezTo>
                <a:lnTo>
                  <a:pt x="0" y="284480"/>
                </a:lnTo>
                <a:cubicBezTo>
                  <a:pt x="0" y="306897"/>
                  <a:pt x="18226" y="325120"/>
                  <a:pt x="40640" y="325120"/>
                </a:cubicBezTo>
                <a:lnTo>
                  <a:pt x="325120" y="325120"/>
                </a:lnTo>
                <a:cubicBezTo>
                  <a:pt x="347534" y="325120"/>
                  <a:pt x="365760" y="306897"/>
                  <a:pt x="365760" y="284480"/>
                </a:cubicBezTo>
                <a:lnTo>
                  <a:pt x="365760" y="81280"/>
                </a:lnTo>
                <a:cubicBezTo>
                  <a:pt x="365760" y="58863"/>
                  <a:pt x="347534" y="40640"/>
                  <a:pt x="325120" y="40640"/>
                </a:cubicBezTo>
                <a:lnTo>
                  <a:pt x="243841" y="40640"/>
                </a:lnTo>
                <a:lnTo>
                  <a:pt x="243841" y="71120"/>
                </a:lnTo>
                <a:lnTo>
                  <a:pt x="325120" y="71120"/>
                </a:lnTo>
                <a:cubicBezTo>
                  <a:pt x="330709" y="71120"/>
                  <a:pt x="335281" y="75691"/>
                  <a:pt x="335281" y="81280"/>
                </a:cubicBezTo>
                <a:lnTo>
                  <a:pt x="335281" y="284480"/>
                </a:lnTo>
                <a:cubicBezTo>
                  <a:pt x="335281" y="290069"/>
                  <a:pt x="330709" y="294640"/>
                  <a:pt x="325120" y="294640"/>
                </a:cubicBezTo>
                <a:lnTo>
                  <a:pt x="40640" y="294640"/>
                </a:lnTo>
                <a:cubicBezTo>
                  <a:pt x="35051" y="294640"/>
                  <a:pt x="30479" y="290069"/>
                  <a:pt x="30479" y="284480"/>
                </a:cubicBezTo>
                <a:lnTo>
                  <a:pt x="30479" y="81280"/>
                </a:lnTo>
                <a:cubicBezTo>
                  <a:pt x="30479" y="75691"/>
                  <a:pt x="35051" y="71120"/>
                  <a:pt x="40640" y="71120"/>
                </a:cubicBezTo>
                <a:lnTo>
                  <a:pt x="121919" y="71120"/>
                </a:lnTo>
                <a:lnTo>
                  <a:pt x="121919" y="40640"/>
                </a:lnTo>
                <a:moveTo>
                  <a:pt x="182880" y="193040"/>
                </a:moveTo>
                <a:cubicBezTo>
                  <a:pt x="205323" y="193040"/>
                  <a:pt x="223520" y="174846"/>
                  <a:pt x="223520" y="152400"/>
                </a:cubicBezTo>
                <a:cubicBezTo>
                  <a:pt x="223520" y="129954"/>
                  <a:pt x="205323" y="111760"/>
                  <a:pt x="182880" y="111760"/>
                </a:cubicBezTo>
                <a:cubicBezTo>
                  <a:pt x="160437" y="111760"/>
                  <a:pt x="142240" y="129954"/>
                  <a:pt x="142240" y="152400"/>
                </a:cubicBezTo>
                <a:cubicBezTo>
                  <a:pt x="142240" y="174846"/>
                  <a:pt x="160437" y="193040"/>
                  <a:pt x="182880" y="193040"/>
                </a:cubicBezTo>
                <a:moveTo>
                  <a:pt x="162558" y="213360"/>
                </a:moveTo>
                <a:cubicBezTo>
                  <a:pt x="134490" y="213360"/>
                  <a:pt x="111758" y="236092"/>
                  <a:pt x="111758" y="264160"/>
                </a:cubicBezTo>
                <a:cubicBezTo>
                  <a:pt x="111758" y="269749"/>
                  <a:pt x="116330" y="274320"/>
                  <a:pt x="121919" y="274320"/>
                </a:cubicBezTo>
                <a:lnTo>
                  <a:pt x="243838" y="274320"/>
                </a:lnTo>
                <a:cubicBezTo>
                  <a:pt x="249426" y="274320"/>
                  <a:pt x="253998" y="269749"/>
                  <a:pt x="253998" y="264160"/>
                </a:cubicBezTo>
                <a:cubicBezTo>
                  <a:pt x="253998" y="236092"/>
                  <a:pt x="231266" y="213360"/>
                  <a:pt x="203198" y="213360"/>
                </a:cubicBezTo>
                <a:lnTo>
                  <a:pt x="162558" y="2133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491933" y="201503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05218" y="2026462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2929" y="2574861"/>
            <a:ext cx="331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Client and Company Details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2928" y="3082682"/>
            <a:ext cx="3307080" cy="2669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Client: Client Name</a:t>
            </a:r>
            <a:endParaRPr lang="en-US" sz="12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Company: Company Name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469074" y="2574861"/>
            <a:ext cx="331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Review Period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69073" y="3082682"/>
            <a:ext cx="3307080" cy="2669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Review period: Date (Quarterly Business Review)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305219" y="2574861"/>
            <a:ext cx="331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Account Team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05218" y="3082682"/>
            <a:ext cx="3307080" cy="2669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Account team: Executive sponsor, Customer Success Manager, Solutions Engineer, Support lead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981383"/>
            <a:ext cx="1928722" cy="1876617"/>
          </a:xfrm>
          <a:custGeom>
            <a:avLst/>
            <a:gdLst/>
            <a:ahLst/>
            <a:cxnLst/>
            <a:rect l="l" t="t" r="r" b="b"/>
            <a:pathLst>
              <a:path w="1928722" h="1876617">
                <a:moveTo>
                  <a:pt x="527390" y="501338"/>
                </a:moveTo>
                <a:lnTo>
                  <a:pt x="1401332" y="1375279"/>
                </a:lnTo>
                <a:moveTo>
                  <a:pt x="1401332" y="501338"/>
                </a:moveTo>
                <a:lnTo>
                  <a:pt x="527390" y="1375279"/>
                </a:lnTo>
                <a:moveTo>
                  <a:pt x="346398" y="938309"/>
                </a:moveTo>
                <a:lnTo>
                  <a:pt x="1582323" y="938309"/>
                </a:lnTo>
                <a:moveTo>
                  <a:pt x="964361" y="1556260"/>
                </a:moveTo>
                <a:lnTo>
                  <a:pt x="964361" y="320339"/>
                </a:lnTo>
                <a:moveTo>
                  <a:pt x="1546565" y="193536"/>
                </a:moveTo>
                <a:cubicBezTo>
                  <a:pt x="1377840" y="96346"/>
                  <a:pt x="1158564" y="119878"/>
                  <a:pt x="1014315" y="264134"/>
                </a:cubicBezTo>
                <a:lnTo>
                  <a:pt x="964380" y="314071"/>
                </a:lnTo>
                <a:lnTo>
                  <a:pt x="889469" y="239156"/>
                </a:lnTo>
                <a:cubicBezTo>
                  <a:pt x="753012" y="102707"/>
                  <a:pt x="549454" y="74258"/>
                  <a:pt x="385011" y="153845"/>
                </a:cubicBezTo>
                <a:cubicBezTo>
                  <a:pt x="382851" y="174225"/>
                  <a:pt x="381752" y="194906"/>
                  <a:pt x="381752" y="215849"/>
                </a:cubicBezTo>
                <a:lnTo>
                  <a:pt x="381752" y="355675"/>
                </a:lnTo>
                <a:lnTo>
                  <a:pt x="288537" y="355675"/>
                </a:lnTo>
                <a:cubicBezTo>
                  <a:pt x="250174" y="355675"/>
                  <a:pt x="212661" y="359391"/>
                  <a:pt x="176362" y="366466"/>
                </a:cubicBezTo>
                <a:cubicBezTo>
                  <a:pt x="101219" y="529544"/>
                  <a:pt x="130844" y="729009"/>
                  <a:pt x="265238" y="863394"/>
                </a:cubicBezTo>
                <a:lnTo>
                  <a:pt x="340149" y="938309"/>
                </a:lnTo>
                <a:lnTo>
                  <a:pt x="290215" y="988245"/>
                </a:lnTo>
                <a:cubicBezTo>
                  <a:pt x="147065" y="1131394"/>
                  <a:pt x="122782" y="1348425"/>
                  <a:pt x="217405" y="1516626"/>
                </a:cubicBezTo>
                <a:cubicBezTo>
                  <a:pt x="240724" y="1519459"/>
                  <a:pt x="264466" y="1520923"/>
                  <a:pt x="288537" y="1520923"/>
                </a:cubicBezTo>
                <a:lnTo>
                  <a:pt x="381752" y="1520923"/>
                </a:lnTo>
                <a:lnTo>
                  <a:pt x="381752" y="1660750"/>
                </a:lnTo>
                <a:cubicBezTo>
                  <a:pt x="381752" y="1668219"/>
                  <a:pt x="381887" y="1675669"/>
                  <a:pt x="382176" y="1683063"/>
                </a:cubicBezTo>
                <a:cubicBezTo>
                  <a:pt x="550901" y="1780253"/>
                  <a:pt x="770177" y="1756739"/>
                  <a:pt x="914446" y="1612465"/>
                </a:cubicBezTo>
                <a:lnTo>
                  <a:pt x="964380" y="1562528"/>
                </a:lnTo>
                <a:lnTo>
                  <a:pt x="1039292" y="1637442"/>
                </a:lnTo>
                <a:cubicBezTo>
                  <a:pt x="1175749" y="1773891"/>
                  <a:pt x="1379306" y="1802322"/>
                  <a:pt x="1543749" y="1722753"/>
                </a:cubicBezTo>
                <a:cubicBezTo>
                  <a:pt x="1545909" y="1702373"/>
                  <a:pt x="1547008" y="1681693"/>
                  <a:pt x="1547008" y="1660750"/>
                </a:cubicBezTo>
                <a:lnTo>
                  <a:pt x="1547008" y="1520923"/>
                </a:lnTo>
                <a:lnTo>
                  <a:pt x="1640224" y="1520923"/>
                </a:lnTo>
                <a:cubicBezTo>
                  <a:pt x="1678605" y="1520923"/>
                  <a:pt x="1716100" y="1517226"/>
                  <a:pt x="1752398" y="1510133"/>
                </a:cubicBezTo>
                <a:cubicBezTo>
                  <a:pt x="1827522" y="1347055"/>
                  <a:pt x="1797916" y="1147589"/>
                  <a:pt x="1663523" y="1013204"/>
                </a:cubicBezTo>
                <a:lnTo>
                  <a:pt x="1588611" y="938290"/>
                </a:lnTo>
                <a:lnTo>
                  <a:pt x="1638546" y="888353"/>
                </a:lnTo>
                <a:cubicBezTo>
                  <a:pt x="1781695" y="745205"/>
                  <a:pt x="1805959" y="528174"/>
                  <a:pt x="1711355" y="359973"/>
                </a:cubicBezTo>
                <a:cubicBezTo>
                  <a:pt x="1688037" y="357139"/>
                  <a:pt x="1664294" y="355675"/>
                  <a:pt x="1640205" y="355675"/>
                </a:cubicBezTo>
                <a:lnTo>
                  <a:pt x="1546989" y="355675"/>
                </a:lnTo>
                <a:lnTo>
                  <a:pt x="1546989" y="215849"/>
                </a:lnTo>
                <a:cubicBezTo>
                  <a:pt x="1546989" y="208380"/>
                  <a:pt x="1546854" y="200929"/>
                  <a:pt x="1546565" y="193517"/>
                </a:cubicBezTo>
                <a:lnTo>
                  <a:pt x="1546565" y="193536"/>
                </a:lnTo>
                <a:moveTo>
                  <a:pt x="522954" y="426292"/>
                </a:moveTo>
                <a:cubicBezTo>
                  <a:pt x="522954" y="222285"/>
                  <a:pt x="661359" y="50594"/>
                  <a:pt x="849390" y="0"/>
                </a:cubicBezTo>
                <a:cubicBezTo>
                  <a:pt x="852765" y="3134"/>
                  <a:pt x="856102" y="6305"/>
                  <a:pt x="859419" y="9514"/>
                </a:cubicBezTo>
                <a:cubicBezTo>
                  <a:pt x="672835" y="56336"/>
                  <a:pt x="534680" y="225175"/>
                  <a:pt x="534680" y="426274"/>
                </a:cubicBezTo>
                <a:lnTo>
                  <a:pt x="534680" y="508638"/>
                </a:lnTo>
                <a:lnTo>
                  <a:pt x="417009" y="508638"/>
                </a:lnTo>
                <a:cubicBezTo>
                  <a:pt x="226644" y="508638"/>
                  <a:pt x="65210" y="632439"/>
                  <a:pt x="8776" y="803905"/>
                </a:cubicBezTo>
                <a:cubicBezTo>
                  <a:pt x="5786" y="800396"/>
                  <a:pt x="2854" y="796849"/>
                  <a:pt x="-19" y="793284"/>
                </a:cubicBezTo>
                <a:cubicBezTo>
                  <a:pt x="59983" y="620747"/>
                  <a:pt x="224021" y="496909"/>
                  <a:pt x="417009" y="496909"/>
                </a:cubicBezTo>
                <a:lnTo>
                  <a:pt x="522954" y="496909"/>
                </a:lnTo>
                <a:lnTo>
                  <a:pt x="522954" y="426292"/>
                </a:lnTo>
                <a:moveTo>
                  <a:pt x="1394022" y="426292"/>
                </a:moveTo>
                <a:cubicBezTo>
                  <a:pt x="1394022" y="226264"/>
                  <a:pt x="1257353" y="58175"/>
                  <a:pt x="1072292" y="10303"/>
                </a:cubicBezTo>
                <a:cubicBezTo>
                  <a:pt x="1076034" y="7206"/>
                  <a:pt x="1079814" y="4185"/>
                  <a:pt x="1083633" y="1201"/>
                </a:cubicBezTo>
                <a:cubicBezTo>
                  <a:pt x="1269466" y="53240"/>
                  <a:pt x="1405768" y="223843"/>
                  <a:pt x="1405768" y="426292"/>
                </a:cubicBezTo>
                <a:lnTo>
                  <a:pt x="1405768" y="496909"/>
                </a:lnTo>
                <a:lnTo>
                  <a:pt x="1511713" y="496909"/>
                </a:lnTo>
                <a:cubicBezTo>
                  <a:pt x="1701769" y="496909"/>
                  <a:pt x="1863763" y="617013"/>
                  <a:pt x="1925945" y="785458"/>
                </a:cubicBezTo>
                <a:cubicBezTo>
                  <a:pt x="1923264" y="789436"/>
                  <a:pt x="1920525" y="793396"/>
                  <a:pt x="1917728" y="797337"/>
                </a:cubicBezTo>
                <a:cubicBezTo>
                  <a:pt x="1859384" y="629286"/>
                  <a:pt x="1699648" y="508657"/>
                  <a:pt x="1511732" y="508657"/>
                </a:cubicBezTo>
                <a:lnTo>
                  <a:pt x="1394061" y="508657"/>
                </a:lnTo>
                <a:lnTo>
                  <a:pt x="1394022" y="426292"/>
                </a:lnTo>
                <a:moveTo>
                  <a:pt x="1928722" y="1083333"/>
                </a:moveTo>
                <a:cubicBezTo>
                  <a:pt x="1925848" y="1079768"/>
                  <a:pt x="1922917" y="1076221"/>
                  <a:pt x="1919927" y="1072712"/>
                </a:cubicBezTo>
                <a:cubicBezTo>
                  <a:pt x="1863493" y="1244178"/>
                  <a:pt x="1702059" y="1367960"/>
                  <a:pt x="1511694" y="1367960"/>
                </a:cubicBezTo>
                <a:lnTo>
                  <a:pt x="1394022" y="1367960"/>
                </a:lnTo>
                <a:lnTo>
                  <a:pt x="1394022" y="1450325"/>
                </a:lnTo>
                <a:cubicBezTo>
                  <a:pt x="1394022" y="1651423"/>
                  <a:pt x="1255868" y="1820262"/>
                  <a:pt x="1069283" y="1867084"/>
                </a:cubicBezTo>
                <a:cubicBezTo>
                  <a:pt x="1072581" y="1870312"/>
                  <a:pt x="1075937" y="1873483"/>
                  <a:pt x="1079313" y="1876598"/>
                </a:cubicBezTo>
                <a:cubicBezTo>
                  <a:pt x="1267363" y="1826023"/>
                  <a:pt x="1405768" y="1654332"/>
                  <a:pt x="1405768" y="1450325"/>
                </a:cubicBezTo>
                <a:lnTo>
                  <a:pt x="1405768" y="1379689"/>
                </a:lnTo>
                <a:lnTo>
                  <a:pt x="1511713" y="1379689"/>
                </a:lnTo>
                <a:cubicBezTo>
                  <a:pt x="1704681" y="1379689"/>
                  <a:pt x="1868739" y="1255851"/>
                  <a:pt x="1928741" y="1083315"/>
                </a:cubicBezTo>
                <a:lnTo>
                  <a:pt x="1928722" y="1083333"/>
                </a:lnTo>
                <a:moveTo>
                  <a:pt x="845108" y="1875435"/>
                </a:moveTo>
                <a:cubicBezTo>
                  <a:pt x="848908" y="1872470"/>
                  <a:pt x="852688" y="1869430"/>
                  <a:pt x="856449" y="1866333"/>
                </a:cubicBezTo>
                <a:cubicBezTo>
                  <a:pt x="671388" y="1818461"/>
                  <a:pt x="534700" y="1650353"/>
                  <a:pt x="534700" y="1450325"/>
                </a:cubicBezTo>
                <a:lnTo>
                  <a:pt x="534700" y="1367960"/>
                </a:lnTo>
                <a:lnTo>
                  <a:pt x="417028" y="1367960"/>
                </a:lnTo>
                <a:cubicBezTo>
                  <a:pt x="229113" y="1367960"/>
                  <a:pt x="69376" y="1247331"/>
                  <a:pt x="11032" y="1079299"/>
                </a:cubicBezTo>
                <a:cubicBezTo>
                  <a:pt x="8236" y="1083240"/>
                  <a:pt x="5497" y="1087180"/>
                  <a:pt x="2816" y="1091159"/>
                </a:cubicBezTo>
                <a:cubicBezTo>
                  <a:pt x="64998" y="1259604"/>
                  <a:pt x="226991" y="1379689"/>
                  <a:pt x="417028" y="1379689"/>
                </a:cubicBezTo>
                <a:lnTo>
                  <a:pt x="522973" y="1379689"/>
                </a:lnTo>
                <a:lnTo>
                  <a:pt x="522973" y="1450325"/>
                </a:lnTo>
                <a:cubicBezTo>
                  <a:pt x="522973" y="1652774"/>
                  <a:pt x="659276" y="1823396"/>
                  <a:pt x="845127" y="1875435"/>
                </a:cubicBezTo>
                <a:lnTo>
                  <a:pt x="845108" y="1875435"/>
                </a:lnTo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Executive Summary &amp; Executive Sponsor Message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3</a:t>
            </a:r>
            <a:endParaRPr lang="en-US" sz="718" dirty="0"/>
          </a:p>
        </p:txBody>
      </p:sp>
      <p:sp>
        <p:nvSpPr>
          <p:cNvPr id="7" name="Text 5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Quarterly Executive Business Review: Performance, Impact, and Strategic Partnership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1493" y="1879593"/>
            <a:ext cx="3654710" cy="4663440"/>
          </a:xfrm>
          <a:custGeom>
            <a:avLst/>
            <a:gdLst/>
            <a:ahLst/>
            <a:cxnLst/>
            <a:rect l="l" t="t" r="r" b="b"/>
            <a:pathLst>
              <a:path w="3654710" h="4663440">
                <a:moveTo>
                  <a:pt x="0" y="143214"/>
                </a:moveTo>
                <a:cubicBezTo>
                  <a:pt x="0" y="64122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22"/>
                  <a:pt x="3654710" y="143214"/>
                </a:cubicBezTo>
                <a:lnTo>
                  <a:pt x="3654710" y="4520179"/>
                </a:lnTo>
                <a:cubicBezTo>
                  <a:pt x="3654710" y="4599271"/>
                  <a:pt x="3590570" y="4663393"/>
                  <a:pt x="3511482" y="4663393"/>
                </a:cubicBezTo>
                <a:lnTo>
                  <a:pt x="143228" y="4663393"/>
                </a:lnTo>
                <a:cubicBezTo>
                  <a:pt x="64140" y="4663393"/>
                  <a:pt x="0" y="4599271"/>
                  <a:pt x="0" y="4520179"/>
                </a:cubicBezTo>
                <a:lnTo>
                  <a:pt x="0" y="143214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287638" y="1879593"/>
            <a:ext cx="3654710" cy="4663440"/>
          </a:xfrm>
          <a:custGeom>
            <a:avLst/>
            <a:gdLst/>
            <a:ahLst/>
            <a:cxnLst/>
            <a:rect l="l" t="t" r="r" b="b"/>
            <a:pathLst>
              <a:path w="3654710" h="4663440">
                <a:moveTo>
                  <a:pt x="0" y="143214"/>
                </a:moveTo>
                <a:cubicBezTo>
                  <a:pt x="0" y="64122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22"/>
                  <a:pt x="3654710" y="143214"/>
                </a:cubicBezTo>
                <a:lnTo>
                  <a:pt x="3654710" y="4520179"/>
                </a:lnTo>
                <a:cubicBezTo>
                  <a:pt x="3654710" y="4599271"/>
                  <a:pt x="3590570" y="4663393"/>
                  <a:pt x="3511482" y="4663393"/>
                </a:cubicBezTo>
                <a:lnTo>
                  <a:pt x="143228" y="4663393"/>
                </a:lnTo>
                <a:cubicBezTo>
                  <a:pt x="64140" y="4663393"/>
                  <a:pt x="0" y="4599271"/>
                  <a:pt x="0" y="4520179"/>
                </a:cubicBezTo>
                <a:lnTo>
                  <a:pt x="0" y="143214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123783" y="1879593"/>
            <a:ext cx="3654710" cy="4663440"/>
          </a:xfrm>
          <a:custGeom>
            <a:avLst/>
            <a:gdLst/>
            <a:ahLst/>
            <a:cxnLst/>
            <a:rect l="l" t="t" r="r" b="b"/>
            <a:pathLst>
              <a:path w="3654710" h="4663440">
                <a:moveTo>
                  <a:pt x="0" y="143214"/>
                </a:moveTo>
                <a:cubicBezTo>
                  <a:pt x="0" y="64122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22"/>
                  <a:pt x="3654710" y="143214"/>
                </a:cubicBezTo>
                <a:lnTo>
                  <a:pt x="3654710" y="4520179"/>
                </a:lnTo>
                <a:cubicBezTo>
                  <a:pt x="3654710" y="4599271"/>
                  <a:pt x="3590570" y="4663393"/>
                  <a:pt x="3511482" y="4663393"/>
                </a:cubicBezTo>
                <a:lnTo>
                  <a:pt x="143228" y="4663393"/>
                </a:lnTo>
                <a:cubicBezTo>
                  <a:pt x="64140" y="4663393"/>
                  <a:pt x="0" y="4599271"/>
                  <a:pt x="0" y="4520179"/>
                </a:cubicBezTo>
                <a:lnTo>
                  <a:pt x="0" y="143214"/>
                </a:lnTo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965948" y="20907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762265" y="20907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579858" y="20907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391138" y="3541885"/>
            <a:ext cx="303403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what we delivered, what we learned, and how we will expand value next quarter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391138" y="2926111"/>
            <a:ext cx="30353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Sponsor message</a:t>
            </a:r>
            <a:endParaRPr lang="en-US" sz="1401" dirty="0"/>
          </a:p>
        </p:txBody>
      </p:sp>
      <p:sp>
        <p:nvSpPr>
          <p:cNvPr id="16" name="Text 14"/>
          <p:cNvSpPr/>
          <p:nvPr/>
        </p:nvSpPr>
        <p:spPr>
          <a:xfrm>
            <a:off x="4573545" y="3541885"/>
            <a:ext cx="303403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alignment on priorities, momentum on joint goals, and key wins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3545" y="2926111"/>
            <a:ext cx="30353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Strategic partnership state</a:t>
            </a:r>
            <a:endParaRPr lang="en-US" sz="1401" dirty="0"/>
          </a:p>
        </p:txBody>
      </p:sp>
      <p:sp>
        <p:nvSpPr>
          <p:cNvPr id="18" name="Text 16"/>
          <p:cNvSpPr/>
          <p:nvPr/>
        </p:nvSpPr>
        <p:spPr>
          <a:xfrm>
            <a:off x="777228" y="3541885"/>
            <a:ext cx="303403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Quarterly highlights across outcomes, adoption, and service performance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77228" y="2926111"/>
            <a:ext cx="30353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1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Quarterly highlights across outcomes, adoption, and service performance</a:t>
            </a:r>
            <a:endParaRPr lang="en-US" sz="1401" dirty="0"/>
          </a:p>
        </p:txBody>
      </p:sp>
      <p:sp>
        <p:nvSpPr>
          <p:cNvPr id="20" name="Text 18"/>
          <p:cNvSpPr/>
          <p:nvPr/>
        </p:nvSpPr>
        <p:spPr>
          <a:xfrm>
            <a:off x="2148828" y="2290762"/>
            <a:ext cx="274320" cy="240030"/>
          </a:xfrm>
          <a:custGeom>
            <a:avLst/>
            <a:gdLst/>
            <a:ahLst/>
            <a:cxnLst/>
            <a:rect l="l" t="t" r="r" b="b"/>
            <a:pathLst>
              <a:path w="274320" h="240030">
                <a:moveTo>
                  <a:pt x="12860" y="0"/>
                </a:moveTo>
                <a:cubicBezTo>
                  <a:pt x="19987" y="0"/>
                  <a:pt x="25720" y="5732"/>
                  <a:pt x="25720" y="12858"/>
                </a:cubicBezTo>
                <a:lnTo>
                  <a:pt x="25720" y="201452"/>
                </a:lnTo>
                <a:cubicBezTo>
                  <a:pt x="25720" y="208579"/>
                  <a:pt x="31453" y="214311"/>
                  <a:pt x="38580" y="214311"/>
                </a:cubicBezTo>
                <a:lnTo>
                  <a:pt x="261465" y="214311"/>
                </a:lnTo>
                <a:cubicBezTo>
                  <a:pt x="268592" y="214311"/>
                  <a:pt x="274325" y="220043"/>
                  <a:pt x="274325" y="227169"/>
                </a:cubicBezTo>
                <a:cubicBezTo>
                  <a:pt x="274325" y="234296"/>
                  <a:pt x="268592" y="240027"/>
                  <a:pt x="261468" y="240027"/>
                </a:cubicBezTo>
                <a:lnTo>
                  <a:pt x="38583" y="240027"/>
                </a:lnTo>
                <a:cubicBezTo>
                  <a:pt x="17260" y="240027"/>
                  <a:pt x="8" y="222774"/>
                  <a:pt x="8" y="201452"/>
                </a:cubicBezTo>
                <a:lnTo>
                  <a:pt x="8" y="12858"/>
                </a:lnTo>
                <a:cubicBezTo>
                  <a:pt x="8" y="5732"/>
                  <a:pt x="5741" y="0"/>
                  <a:pt x="12868" y="0"/>
                </a:cubicBezTo>
                <a:lnTo>
                  <a:pt x="12860" y="0"/>
                </a:lnTo>
              </a:path>
              <a:path w="274320" h="240030">
                <a:moveTo>
                  <a:pt x="90013" y="102870"/>
                </a:moveTo>
                <a:cubicBezTo>
                  <a:pt x="97139" y="102870"/>
                  <a:pt x="102873" y="108602"/>
                  <a:pt x="102873" y="115728"/>
                </a:cubicBezTo>
                <a:lnTo>
                  <a:pt x="102873" y="158590"/>
                </a:lnTo>
                <a:cubicBezTo>
                  <a:pt x="102873" y="165717"/>
                  <a:pt x="97139" y="171448"/>
                  <a:pt x="90015" y="171448"/>
                </a:cubicBezTo>
                <a:cubicBezTo>
                  <a:pt x="82888" y="171448"/>
                  <a:pt x="77158" y="165717"/>
                  <a:pt x="77158" y="158590"/>
                </a:cubicBezTo>
                <a:lnTo>
                  <a:pt x="77158" y="115728"/>
                </a:lnTo>
                <a:cubicBezTo>
                  <a:pt x="77158" y="108601"/>
                  <a:pt x="82891" y="102870"/>
                  <a:pt x="90018" y="102870"/>
                </a:cubicBezTo>
                <a:lnTo>
                  <a:pt x="90013" y="102870"/>
                </a:lnTo>
              </a:path>
              <a:path w="274320" h="240030">
                <a:moveTo>
                  <a:pt x="154305" y="64294"/>
                </a:moveTo>
                <a:lnTo>
                  <a:pt x="154305" y="158593"/>
                </a:lnTo>
                <a:cubicBezTo>
                  <a:pt x="154305" y="165719"/>
                  <a:pt x="148572" y="171451"/>
                  <a:pt x="141448" y="171451"/>
                </a:cubicBezTo>
                <a:cubicBezTo>
                  <a:pt x="134321" y="171451"/>
                  <a:pt x="128590" y="165719"/>
                  <a:pt x="128590" y="158593"/>
                </a:cubicBezTo>
                <a:lnTo>
                  <a:pt x="128590" y="64294"/>
                </a:lnTo>
                <a:cubicBezTo>
                  <a:pt x="128590" y="57168"/>
                  <a:pt x="134323" y="51436"/>
                  <a:pt x="141450" y="51436"/>
                </a:cubicBezTo>
                <a:cubicBezTo>
                  <a:pt x="148577" y="51436"/>
                  <a:pt x="154310" y="57168"/>
                  <a:pt x="154310" y="64294"/>
                </a:cubicBezTo>
                <a:lnTo>
                  <a:pt x="154305" y="64294"/>
                </a:lnTo>
              </a:path>
              <a:path w="274320" h="240030">
                <a:moveTo>
                  <a:pt x="192883" y="85724"/>
                </a:moveTo>
                <a:cubicBezTo>
                  <a:pt x="200009" y="85724"/>
                  <a:pt x="205743" y="91456"/>
                  <a:pt x="205743" y="98583"/>
                </a:cubicBezTo>
                <a:lnTo>
                  <a:pt x="205743" y="158590"/>
                </a:lnTo>
                <a:cubicBezTo>
                  <a:pt x="205743" y="165717"/>
                  <a:pt x="200009" y="171449"/>
                  <a:pt x="192885" y="171449"/>
                </a:cubicBezTo>
                <a:cubicBezTo>
                  <a:pt x="185758" y="171449"/>
                  <a:pt x="180028" y="165717"/>
                  <a:pt x="180028" y="158590"/>
                </a:cubicBezTo>
                <a:lnTo>
                  <a:pt x="180028" y="98583"/>
                </a:lnTo>
                <a:cubicBezTo>
                  <a:pt x="180028" y="91456"/>
                  <a:pt x="185761" y="85724"/>
                  <a:pt x="192888" y="85724"/>
                </a:cubicBezTo>
                <a:lnTo>
                  <a:pt x="192883" y="85724"/>
                </a:lnTo>
              </a:path>
              <a:path w="274320" h="240030">
                <a:moveTo>
                  <a:pt x="257175" y="30004"/>
                </a:moveTo>
                <a:lnTo>
                  <a:pt x="257175" y="158590"/>
                </a:lnTo>
                <a:cubicBezTo>
                  <a:pt x="257175" y="165717"/>
                  <a:pt x="251442" y="171449"/>
                  <a:pt x="244318" y="171449"/>
                </a:cubicBezTo>
                <a:cubicBezTo>
                  <a:pt x="237191" y="171449"/>
                  <a:pt x="231460" y="165717"/>
                  <a:pt x="231460" y="158590"/>
                </a:cubicBezTo>
                <a:lnTo>
                  <a:pt x="231460" y="30004"/>
                </a:lnTo>
                <a:cubicBezTo>
                  <a:pt x="231460" y="22877"/>
                  <a:pt x="237193" y="17145"/>
                  <a:pt x="244320" y="17145"/>
                </a:cubicBezTo>
                <a:cubicBezTo>
                  <a:pt x="251447" y="17145"/>
                  <a:pt x="257180" y="22877"/>
                  <a:pt x="257180" y="30004"/>
                </a:cubicBezTo>
                <a:lnTo>
                  <a:pt x="257175" y="3000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45145" y="2328103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762738" y="2304097"/>
            <a:ext cx="274320" cy="213360"/>
          </a:xfrm>
          <a:custGeom>
            <a:avLst/>
            <a:gdLst/>
            <a:ahLst/>
            <a:cxnLst/>
            <a:rect l="l" t="t" r="r" b="b"/>
            <a:pathLst>
              <a:path w="274320" h="213360">
                <a:moveTo>
                  <a:pt x="262889" y="0"/>
                </a:moveTo>
                <a:cubicBezTo>
                  <a:pt x="256555" y="0"/>
                  <a:pt x="251458" y="5095"/>
                  <a:pt x="251458" y="11430"/>
                </a:cubicBezTo>
                <a:lnTo>
                  <a:pt x="251458" y="14144"/>
                </a:lnTo>
                <a:lnTo>
                  <a:pt x="22859" y="76485"/>
                </a:lnTo>
                <a:lnTo>
                  <a:pt x="22859" y="72389"/>
                </a:lnTo>
                <a:cubicBezTo>
                  <a:pt x="22859" y="66054"/>
                  <a:pt x="17762" y="60959"/>
                  <a:pt x="11428" y="60959"/>
                </a:cubicBezTo>
                <a:cubicBezTo>
                  <a:pt x="5094" y="60959"/>
                  <a:pt x="-3" y="66054"/>
                  <a:pt x="-3" y="72389"/>
                </a:cubicBezTo>
                <a:lnTo>
                  <a:pt x="-3" y="82724"/>
                </a:lnTo>
                <a:lnTo>
                  <a:pt x="-3" y="91440"/>
                </a:lnTo>
                <a:lnTo>
                  <a:pt x="-3" y="121920"/>
                </a:lnTo>
                <a:lnTo>
                  <a:pt x="-3" y="130636"/>
                </a:lnTo>
                <a:lnTo>
                  <a:pt x="-3" y="140971"/>
                </a:lnTo>
                <a:cubicBezTo>
                  <a:pt x="-3" y="147306"/>
                  <a:pt x="5094" y="152401"/>
                  <a:pt x="11428" y="152401"/>
                </a:cubicBezTo>
                <a:cubicBezTo>
                  <a:pt x="17762" y="152401"/>
                  <a:pt x="22859" y="147306"/>
                  <a:pt x="22859" y="140971"/>
                </a:cubicBezTo>
                <a:lnTo>
                  <a:pt x="22859" y="136875"/>
                </a:lnTo>
                <a:lnTo>
                  <a:pt x="78867" y="152162"/>
                </a:lnTo>
                <a:cubicBezTo>
                  <a:pt x="77153" y="157020"/>
                  <a:pt x="76201" y="162211"/>
                  <a:pt x="76201" y="167639"/>
                </a:cubicBezTo>
                <a:cubicBezTo>
                  <a:pt x="76201" y="192880"/>
                  <a:pt x="96679" y="213360"/>
                  <a:pt x="121922" y="213360"/>
                </a:cubicBezTo>
                <a:cubicBezTo>
                  <a:pt x="144257" y="213360"/>
                  <a:pt x="162880" y="197358"/>
                  <a:pt x="166833" y="176165"/>
                </a:cubicBezTo>
                <a:lnTo>
                  <a:pt x="251464" y="199217"/>
                </a:lnTo>
                <a:lnTo>
                  <a:pt x="251464" y="201931"/>
                </a:lnTo>
                <a:cubicBezTo>
                  <a:pt x="251464" y="208265"/>
                  <a:pt x="256561" y="213360"/>
                  <a:pt x="262895" y="213360"/>
                </a:cubicBezTo>
                <a:cubicBezTo>
                  <a:pt x="269229" y="213360"/>
                  <a:pt x="274326" y="208265"/>
                  <a:pt x="274326" y="201931"/>
                </a:cubicBezTo>
                <a:lnTo>
                  <a:pt x="274326" y="190501"/>
                </a:lnTo>
                <a:lnTo>
                  <a:pt x="274326" y="22862"/>
                </a:lnTo>
                <a:lnTo>
                  <a:pt x="274326" y="11432"/>
                </a:lnTo>
                <a:cubicBezTo>
                  <a:pt x="274326" y="5097"/>
                  <a:pt x="269229" y="2"/>
                  <a:pt x="262895" y="2"/>
                </a:cubicBezTo>
                <a:lnTo>
                  <a:pt x="262889" y="0"/>
                </a:lnTo>
                <a:moveTo>
                  <a:pt x="251461" y="175546"/>
                </a:moveTo>
                <a:lnTo>
                  <a:pt x="22862" y="113205"/>
                </a:lnTo>
                <a:lnTo>
                  <a:pt x="22862" y="100202"/>
                </a:lnTo>
                <a:lnTo>
                  <a:pt x="251461" y="37814"/>
                </a:lnTo>
                <a:lnTo>
                  <a:pt x="251461" y="175546"/>
                </a:lnTo>
                <a:moveTo>
                  <a:pt x="99060" y="167639"/>
                </a:moveTo>
                <a:cubicBezTo>
                  <a:pt x="99060" y="164257"/>
                  <a:pt x="99773" y="161068"/>
                  <a:pt x="101109" y="158209"/>
                </a:cubicBezTo>
                <a:lnTo>
                  <a:pt x="144685" y="170067"/>
                </a:lnTo>
                <a:cubicBezTo>
                  <a:pt x="143447" y="181544"/>
                  <a:pt x="133731" y="190452"/>
                  <a:pt x="121968" y="190452"/>
                </a:cubicBezTo>
                <a:cubicBezTo>
                  <a:pt x="109347" y="190452"/>
                  <a:pt x="99109" y="180212"/>
                  <a:pt x="99109" y="167592"/>
                </a:cubicBezTo>
                <a:lnTo>
                  <a:pt x="99060" y="167639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199" y="1907796"/>
          <a:ext cx="11276850" cy="3921508"/>
        </p:xfrm>
        <a:graphic>
          <a:graphicData uri="http://schemas.openxmlformats.org/drawingml/2006/table">
            <a:tbl>
              <a:tblPr/>
              <a:tblGrid>
                <a:gridCol w="2255370"/>
                <a:gridCol w="2255370"/>
                <a:gridCol w="2255370"/>
                <a:gridCol w="2255370"/>
                <a:gridCol w="2255370"/>
              </a:tblGrid>
              <a:tr h="784302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KPI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5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Target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5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Actual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5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Variance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5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Status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5E"/>
                    </a:solidFill>
                  </a:tcPr>
                </a:tc>
              </a:tr>
              <a:tr h="784302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Platform adoption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e.g., 30% active users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e.g., 36% active users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e.g., +6 pts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On-track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84302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Time to value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2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e.g., 4 weeks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2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e.g., 3 weeks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2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e.g., -1 week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2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On-track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2EB"/>
                    </a:solidFill>
                  </a:tcPr>
                </a:tc>
              </a:tr>
              <a:tr h="784302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Support effectiveness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e.g., 90% SLA adherence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e.g., 94% SLA adherence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e.g., +4 pts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On-track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84302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Business workflow success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2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e.g., 80% task completion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2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e.g., 76% task completion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2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e.g., -4 pts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2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Jost" pitchFamily="34" charset="0"/>
                          <a:ea typeface="Jost" pitchFamily="34" charset="-122"/>
                          <a:cs typeface="Jost" pitchFamily="34" charset="-120"/>
                        </a:rPr>
                        <a:t>At-risk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DD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2EB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4</a:t>
            </a:r>
            <a:endParaRPr lang="en-US" sz="718" dirty="0"/>
          </a:p>
        </p:txBody>
      </p:sp>
      <p:sp>
        <p:nvSpPr>
          <p:cNvPr id="6" name="Text 3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Quarterly Executive Business Review: Performance, Impact, and Strategic Partnership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Performance Against Joint Goals (KPI Targets vs Actual)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1910442"/>
            <a:ext cx="11276848" cy="4027617"/>
          </a:xfrm>
          <a:prstGeom prst="rect">
            <a:avLst/>
          </a:prstGeom>
          <a:blipFill>
            <a:blip r:embed="rId1"/>
            <a:srcRect/>
            <a:stretch>
              <a:fillRect l="0" r="0" t="61" b="6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5</a:t>
            </a:r>
            <a:endParaRPr lang="en-US" sz="718" dirty="0"/>
          </a:p>
        </p:txBody>
      </p:sp>
      <p:sp>
        <p:nvSpPr>
          <p:cNvPr id="6" name="Text 4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Quarterly Executive Business Review: Performance, Impact, and Strategic Partnership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Usage Metrics &amp; Adoption Trends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70746" y="5214575"/>
            <a:ext cx="1473200" cy="1473201"/>
          </a:xfrm>
          <a:custGeom>
            <a:avLst/>
            <a:gdLst/>
            <a:ahLst/>
            <a:cxnLst/>
            <a:rect l="l" t="t" r="r" b="b"/>
            <a:pathLst>
              <a:path w="1473200" h="1473201">
                <a:moveTo>
                  <a:pt x="1473200" y="736601"/>
                </a:moveTo>
                <a:lnTo>
                  <a:pt x="0" y="736601"/>
                </a:lnTo>
                <a:cubicBezTo>
                  <a:pt x="0" y="541239"/>
                  <a:pt x="77608" y="353892"/>
                  <a:pt x="215750" y="215750"/>
                </a:cubicBezTo>
                <a:cubicBezTo>
                  <a:pt x="353892" y="77608"/>
                  <a:pt x="541239" y="0"/>
                  <a:pt x="736600" y="0"/>
                </a:cubicBezTo>
                <a:cubicBezTo>
                  <a:pt x="931961" y="0"/>
                  <a:pt x="1119308" y="77608"/>
                  <a:pt x="1257450" y="215750"/>
                </a:cubicBezTo>
                <a:cubicBezTo>
                  <a:pt x="1395592" y="353892"/>
                  <a:pt x="1473200" y="541239"/>
                  <a:pt x="1473200" y="736601"/>
                </a:cubicBezTo>
                <a:lnTo>
                  <a:pt x="1473200" y="736601"/>
                </a:lnTo>
                <a:moveTo>
                  <a:pt x="729234" y="876555"/>
                </a:moveTo>
                <a:cubicBezTo>
                  <a:pt x="766359" y="876555"/>
                  <a:pt x="801951" y="861808"/>
                  <a:pt x="828189" y="835555"/>
                </a:cubicBezTo>
                <a:cubicBezTo>
                  <a:pt x="852688" y="811056"/>
                  <a:pt x="867170" y="778395"/>
                  <a:pt x="868982" y="743967"/>
                </a:cubicBezTo>
                <a:lnTo>
                  <a:pt x="589457" y="743967"/>
                </a:lnTo>
                <a:cubicBezTo>
                  <a:pt x="591269" y="778395"/>
                  <a:pt x="605750" y="811056"/>
                  <a:pt x="630264" y="835555"/>
                </a:cubicBezTo>
                <a:cubicBezTo>
                  <a:pt x="656502" y="861808"/>
                  <a:pt x="692109" y="876555"/>
                  <a:pt x="729219" y="876555"/>
                </a:cubicBezTo>
                <a:lnTo>
                  <a:pt x="729234" y="876555"/>
                </a:lnTo>
                <a:moveTo>
                  <a:pt x="729234" y="1023875"/>
                </a:moveTo>
                <a:cubicBezTo>
                  <a:pt x="766963" y="1023875"/>
                  <a:pt x="804308" y="1016450"/>
                  <a:pt x="839164" y="1002012"/>
                </a:cubicBezTo>
                <a:cubicBezTo>
                  <a:pt x="874020" y="987575"/>
                  <a:pt x="905679" y="966420"/>
                  <a:pt x="932359" y="939740"/>
                </a:cubicBezTo>
                <a:cubicBezTo>
                  <a:pt x="959038" y="913061"/>
                  <a:pt x="980194" y="881402"/>
                  <a:pt x="994631" y="846546"/>
                </a:cubicBezTo>
                <a:cubicBezTo>
                  <a:pt x="1008126" y="813958"/>
                  <a:pt x="1015506" y="779191"/>
                  <a:pt x="1016405" y="743981"/>
                </a:cubicBezTo>
                <a:lnTo>
                  <a:pt x="876362" y="743981"/>
                </a:lnTo>
                <a:cubicBezTo>
                  <a:pt x="874536" y="780369"/>
                  <a:pt x="859288" y="814901"/>
                  <a:pt x="833404" y="840785"/>
                </a:cubicBezTo>
                <a:cubicBezTo>
                  <a:pt x="805781" y="868408"/>
                  <a:pt x="768303" y="883935"/>
                  <a:pt x="729234" y="883935"/>
                </a:cubicBezTo>
                <a:cubicBezTo>
                  <a:pt x="690165" y="883935"/>
                  <a:pt x="652701" y="868408"/>
                  <a:pt x="625064" y="840785"/>
                </a:cubicBezTo>
                <a:cubicBezTo>
                  <a:pt x="599180" y="814901"/>
                  <a:pt x="583918" y="780369"/>
                  <a:pt x="582106" y="743981"/>
                </a:cubicBezTo>
                <a:lnTo>
                  <a:pt x="442063" y="743981"/>
                </a:lnTo>
                <a:cubicBezTo>
                  <a:pt x="442962" y="779191"/>
                  <a:pt x="450328" y="813973"/>
                  <a:pt x="463837" y="846546"/>
                </a:cubicBezTo>
                <a:cubicBezTo>
                  <a:pt x="478274" y="881402"/>
                  <a:pt x="499430" y="913061"/>
                  <a:pt x="526109" y="939740"/>
                </a:cubicBezTo>
                <a:cubicBezTo>
                  <a:pt x="552774" y="966420"/>
                  <a:pt x="584463" y="987575"/>
                  <a:pt x="619304" y="1002012"/>
                </a:cubicBezTo>
                <a:cubicBezTo>
                  <a:pt x="654160" y="1016450"/>
                  <a:pt x="691520" y="1023875"/>
                  <a:pt x="729249" y="1023875"/>
                </a:cubicBezTo>
                <a:lnTo>
                  <a:pt x="729234" y="1023875"/>
                </a:lnTo>
                <a:moveTo>
                  <a:pt x="729234" y="1171195"/>
                </a:moveTo>
                <a:cubicBezTo>
                  <a:pt x="844497" y="1171195"/>
                  <a:pt x="955031" y="1125408"/>
                  <a:pt x="1036544" y="1043910"/>
                </a:cubicBezTo>
                <a:cubicBezTo>
                  <a:pt x="1116303" y="964151"/>
                  <a:pt x="1161869" y="856563"/>
                  <a:pt x="1163769" y="743967"/>
                </a:cubicBezTo>
                <a:lnTo>
                  <a:pt x="1023786" y="743967"/>
                </a:lnTo>
                <a:cubicBezTo>
                  <a:pt x="1022887" y="780148"/>
                  <a:pt x="1015315" y="815873"/>
                  <a:pt x="1001452" y="849359"/>
                </a:cubicBezTo>
                <a:cubicBezTo>
                  <a:pt x="986646" y="885114"/>
                  <a:pt x="964946" y="917583"/>
                  <a:pt x="937589" y="944955"/>
                </a:cubicBezTo>
                <a:cubicBezTo>
                  <a:pt x="910231" y="972313"/>
                  <a:pt x="877747" y="994013"/>
                  <a:pt x="841993" y="1008819"/>
                </a:cubicBezTo>
                <a:cubicBezTo>
                  <a:pt x="806238" y="1023624"/>
                  <a:pt x="767935" y="1031241"/>
                  <a:pt x="729234" y="1031241"/>
                </a:cubicBezTo>
                <a:cubicBezTo>
                  <a:pt x="690533" y="1031241"/>
                  <a:pt x="652230" y="1023624"/>
                  <a:pt x="616490" y="1008819"/>
                </a:cubicBezTo>
                <a:cubicBezTo>
                  <a:pt x="580735" y="994013"/>
                  <a:pt x="548266" y="972313"/>
                  <a:pt x="520894" y="944955"/>
                </a:cubicBezTo>
                <a:cubicBezTo>
                  <a:pt x="493537" y="917598"/>
                  <a:pt x="471836" y="885114"/>
                  <a:pt x="457031" y="849359"/>
                </a:cubicBezTo>
                <a:cubicBezTo>
                  <a:pt x="443153" y="815888"/>
                  <a:pt x="435596" y="780148"/>
                  <a:pt x="434697" y="743967"/>
                </a:cubicBezTo>
                <a:lnTo>
                  <a:pt x="294699" y="743967"/>
                </a:lnTo>
                <a:cubicBezTo>
                  <a:pt x="296614" y="856563"/>
                  <a:pt x="342165" y="964136"/>
                  <a:pt x="421939" y="1043910"/>
                </a:cubicBezTo>
                <a:cubicBezTo>
                  <a:pt x="503437" y="1125408"/>
                  <a:pt x="613971" y="1171195"/>
                  <a:pt x="729234" y="1171195"/>
                </a:cubicBezTo>
                <a:lnTo>
                  <a:pt x="729234" y="1171195"/>
                </a:lnTo>
                <a:moveTo>
                  <a:pt x="736600" y="1318515"/>
                </a:moveTo>
                <a:cubicBezTo>
                  <a:pt x="890932" y="1318515"/>
                  <a:pt x="1038945" y="1257200"/>
                  <a:pt x="1148079" y="1148080"/>
                </a:cubicBezTo>
                <a:cubicBezTo>
                  <a:pt x="1255476" y="1040684"/>
                  <a:pt x="1316555" y="895647"/>
                  <a:pt x="1318470" y="743967"/>
                </a:cubicBezTo>
                <a:lnTo>
                  <a:pt x="1171135" y="743967"/>
                </a:lnTo>
                <a:cubicBezTo>
                  <a:pt x="1169235" y="858523"/>
                  <a:pt x="1122903" y="967967"/>
                  <a:pt x="1041744" y="1049111"/>
                </a:cubicBezTo>
                <a:cubicBezTo>
                  <a:pt x="958862" y="1131993"/>
                  <a:pt x="846442" y="1178561"/>
                  <a:pt x="729234" y="1178561"/>
                </a:cubicBezTo>
                <a:cubicBezTo>
                  <a:pt x="612026" y="1178561"/>
                  <a:pt x="499606" y="1131993"/>
                  <a:pt x="416724" y="1049111"/>
                </a:cubicBezTo>
                <a:cubicBezTo>
                  <a:pt x="335566" y="967967"/>
                  <a:pt x="289248" y="858508"/>
                  <a:pt x="287333" y="743967"/>
                </a:cubicBezTo>
                <a:lnTo>
                  <a:pt x="154730" y="743967"/>
                </a:lnTo>
                <a:cubicBezTo>
                  <a:pt x="156645" y="895633"/>
                  <a:pt x="217724" y="1040684"/>
                  <a:pt x="325135" y="1148080"/>
                </a:cubicBezTo>
                <a:cubicBezTo>
                  <a:pt x="434270" y="1257215"/>
                  <a:pt x="582268" y="1318515"/>
                  <a:pt x="736600" y="1318515"/>
                </a:cubicBezTo>
                <a:lnTo>
                  <a:pt x="736600" y="1318515"/>
                </a:lnTo>
                <a:moveTo>
                  <a:pt x="736600" y="1465835"/>
                </a:moveTo>
                <a:cubicBezTo>
                  <a:pt x="832358" y="1465835"/>
                  <a:pt x="927188" y="1446978"/>
                  <a:pt x="1015668" y="1410325"/>
                </a:cubicBezTo>
                <a:cubicBezTo>
                  <a:pt x="1104149" y="1373672"/>
                  <a:pt x="1184526" y="1319959"/>
                  <a:pt x="1252249" y="1252250"/>
                </a:cubicBezTo>
                <a:cubicBezTo>
                  <a:pt x="1319972" y="1184542"/>
                  <a:pt x="1373685" y="1104150"/>
                  <a:pt x="1410324" y="1015669"/>
                </a:cubicBezTo>
                <a:cubicBezTo>
                  <a:pt x="1446034" y="929457"/>
                  <a:pt x="1464862" y="837220"/>
                  <a:pt x="1465790" y="743967"/>
                </a:cubicBezTo>
                <a:lnTo>
                  <a:pt x="1325821" y="743967"/>
                </a:lnTo>
                <a:cubicBezTo>
                  <a:pt x="1323906" y="897592"/>
                  <a:pt x="1262046" y="1044514"/>
                  <a:pt x="1153265" y="1153281"/>
                </a:cubicBezTo>
                <a:cubicBezTo>
                  <a:pt x="1042760" y="1263786"/>
                  <a:pt x="892862" y="1325881"/>
                  <a:pt x="736585" y="1325881"/>
                </a:cubicBezTo>
                <a:cubicBezTo>
                  <a:pt x="580293" y="1325881"/>
                  <a:pt x="430410" y="1263800"/>
                  <a:pt x="319891" y="1153281"/>
                </a:cubicBezTo>
                <a:cubicBezTo>
                  <a:pt x="211124" y="1044500"/>
                  <a:pt x="149265" y="897592"/>
                  <a:pt x="147349" y="743967"/>
                </a:cubicBezTo>
                <a:lnTo>
                  <a:pt x="7395" y="743967"/>
                </a:lnTo>
                <a:cubicBezTo>
                  <a:pt x="8338" y="837220"/>
                  <a:pt x="27151" y="929457"/>
                  <a:pt x="62861" y="1015669"/>
                </a:cubicBezTo>
                <a:cubicBezTo>
                  <a:pt x="99515" y="1104150"/>
                  <a:pt x="153213" y="1184527"/>
                  <a:pt x="220936" y="1252250"/>
                </a:cubicBezTo>
                <a:cubicBezTo>
                  <a:pt x="288644" y="1319973"/>
                  <a:pt x="369037" y="1373686"/>
                  <a:pt x="457517" y="1410325"/>
                </a:cubicBezTo>
                <a:cubicBezTo>
                  <a:pt x="545997" y="1446978"/>
                  <a:pt x="640812" y="1465835"/>
                  <a:pt x="736585" y="1465835"/>
                </a:cubicBezTo>
                <a:lnTo>
                  <a:pt x="736600" y="1465835"/>
                </a:lnTo>
                <a:moveTo>
                  <a:pt x="736600" y="1473201"/>
                </a:moveTo>
                <a:cubicBezTo>
                  <a:pt x="639870" y="1473201"/>
                  <a:pt x="544082" y="1454153"/>
                  <a:pt x="454718" y="1417131"/>
                </a:cubicBezTo>
                <a:cubicBezTo>
                  <a:pt x="365339" y="1380109"/>
                  <a:pt x="284151" y="1325851"/>
                  <a:pt x="215750" y="1257451"/>
                </a:cubicBezTo>
                <a:cubicBezTo>
                  <a:pt x="147349" y="1189050"/>
                  <a:pt x="93091" y="1107847"/>
                  <a:pt x="56070" y="1018483"/>
                </a:cubicBezTo>
                <a:cubicBezTo>
                  <a:pt x="19991" y="931387"/>
                  <a:pt x="987" y="838192"/>
                  <a:pt x="44" y="743966"/>
                </a:cubicBezTo>
                <a:cubicBezTo>
                  <a:pt x="15" y="741506"/>
                  <a:pt x="0" y="739061"/>
                  <a:pt x="0" y="736600"/>
                </a:cubicBezTo>
                <a:lnTo>
                  <a:pt x="1473200" y="736600"/>
                </a:lnTo>
                <a:cubicBezTo>
                  <a:pt x="1473200" y="739061"/>
                  <a:pt x="1473185" y="741506"/>
                  <a:pt x="1473156" y="743966"/>
                </a:cubicBezTo>
                <a:cubicBezTo>
                  <a:pt x="1472213" y="838192"/>
                  <a:pt x="1453194" y="931387"/>
                  <a:pt x="1417115" y="1018483"/>
                </a:cubicBezTo>
                <a:cubicBezTo>
                  <a:pt x="1380094" y="1107847"/>
                  <a:pt x="1325836" y="1189050"/>
                  <a:pt x="1257435" y="1257451"/>
                </a:cubicBezTo>
                <a:cubicBezTo>
                  <a:pt x="1189035" y="1325851"/>
                  <a:pt x="1107832" y="1380109"/>
                  <a:pt x="1018467" y="1417131"/>
                </a:cubicBezTo>
                <a:cubicBezTo>
                  <a:pt x="929103" y="1454153"/>
                  <a:pt x="833316" y="1473201"/>
                  <a:pt x="736585" y="1473201"/>
                </a:cubicBezTo>
                <a:lnTo>
                  <a:pt x="736600" y="1473201"/>
                </a:lnTo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6</a:t>
            </a:r>
            <a:endParaRPr lang="en-US" sz="718" dirty="0"/>
          </a:p>
        </p:txBody>
      </p:sp>
      <p:sp>
        <p:nvSpPr>
          <p:cNvPr id="6" name="Text 4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Quarterly Executive Business Review: Performance, Impact, and Strategic Partnership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214465" y="4312211"/>
            <a:ext cx="2392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Reliability and SLA outcomes that reduce downtime and escalation load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214465" y="3274156"/>
            <a:ext cx="243332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214465" y="2666485"/>
            <a:ext cx="23952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Operational impact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95376" y="4312211"/>
            <a:ext cx="2392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Estimate productivity gains from streamlined workflows and fewer manual steps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95376" y="3274156"/>
            <a:ext cx="243332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295376" y="2666485"/>
            <a:ext cx="23952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Hours saved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376288" y="4312211"/>
            <a:ext cx="2392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Quantify attributable uplift such as conversion lift or pipeline acceleration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6288" y="3274156"/>
            <a:ext cx="243332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376288" y="2666485"/>
            <a:ext cx="23952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Revenue generated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4312211"/>
            <a:ext cx="2392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Summarize quantified savings tied to automation, reduced rework, or vendor consolidation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" y="3274156"/>
            <a:ext cx="243332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57200" y="2666485"/>
            <a:ext cx="23952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Cost saved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Business Impact &amp; ROI Delivered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142720" y="4225491"/>
            <a:ext cx="5486400" cy="2377440"/>
          </a:xfrm>
          <a:custGeom>
            <a:avLst/>
            <a:gdLst/>
            <a:ahLst/>
            <a:cxnLst/>
            <a:rect l="l" t="t" r="r" b="b"/>
            <a:pathLst>
              <a:path w="5486400" h="2377440">
                <a:moveTo>
                  <a:pt x="0" y="162355"/>
                </a:moveTo>
                <a:cubicBezTo>
                  <a:pt x="0" y="72678"/>
                  <a:pt x="72695" y="0"/>
                  <a:pt x="162343" y="0"/>
                </a:cubicBezTo>
                <a:lnTo>
                  <a:pt x="5324057" y="0"/>
                </a:lnTo>
                <a:cubicBezTo>
                  <a:pt x="5413705" y="0"/>
                  <a:pt x="5486400" y="72678"/>
                  <a:pt x="5486400" y="162355"/>
                </a:cubicBezTo>
                <a:lnTo>
                  <a:pt x="5486400" y="2215085"/>
                </a:lnTo>
                <a:cubicBezTo>
                  <a:pt x="5486400" y="2304762"/>
                  <a:pt x="5413705" y="2377440"/>
                  <a:pt x="5324057" y="2377440"/>
                </a:cubicBezTo>
                <a:lnTo>
                  <a:pt x="162343" y="2377440"/>
                </a:lnTo>
                <a:cubicBezTo>
                  <a:pt x="72695" y="2377440"/>
                  <a:pt x="0" y="2304762"/>
                  <a:pt x="0" y="2215085"/>
                </a:cubicBezTo>
                <a:lnTo>
                  <a:pt x="0" y="162355"/>
                </a:lnTo>
              </a:path>
            </a:pathLst>
          </a:custGeom>
          <a:solidFill>
            <a:srgbClr val="1B4436">
              <a:alpha val="32000"/>
            </a:srgbClr>
          </a:solidFill>
          <a:ln w="12693">
            <a:solidFill>
              <a:srgbClr val="1B4436">
                <a:alpha val="36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142720" y="1670360"/>
            <a:ext cx="5486400" cy="2377440"/>
          </a:xfrm>
          <a:custGeom>
            <a:avLst/>
            <a:gdLst/>
            <a:ahLst/>
            <a:cxnLst/>
            <a:rect l="l" t="t" r="r" b="b"/>
            <a:pathLst>
              <a:path w="5486400" h="2377440">
                <a:moveTo>
                  <a:pt x="0" y="162355"/>
                </a:moveTo>
                <a:cubicBezTo>
                  <a:pt x="0" y="72678"/>
                  <a:pt x="72695" y="0"/>
                  <a:pt x="162343" y="0"/>
                </a:cubicBezTo>
                <a:lnTo>
                  <a:pt x="5324057" y="0"/>
                </a:lnTo>
                <a:cubicBezTo>
                  <a:pt x="5413705" y="0"/>
                  <a:pt x="5486400" y="72678"/>
                  <a:pt x="5486400" y="162355"/>
                </a:cubicBezTo>
                <a:lnTo>
                  <a:pt x="5486400" y="2215085"/>
                </a:lnTo>
                <a:cubicBezTo>
                  <a:pt x="5486400" y="2304762"/>
                  <a:pt x="5413705" y="2377440"/>
                  <a:pt x="5324057" y="2377440"/>
                </a:cubicBezTo>
                <a:lnTo>
                  <a:pt x="162343" y="2377440"/>
                </a:lnTo>
                <a:cubicBezTo>
                  <a:pt x="72695" y="2377440"/>
                  <a:pt x="0" y="2304762"/>
                  <a:pt x="0" y="2215085"/>
                </a:cubicBezTo>
                <a:lnTo>
                  <a:pt x="0" y="162355"/>
                </a:lnTo>
              </a:path>
            </a:pathLst>
          </a:custGeom>
          <a:solidFill>
            <a:srgbClr val="1B4436">
              <a:alpha val="32000"/>
            </a:srgbClr>
          </a:solidFill>
          <a:ln w="12693">
            <a:solidFill>
              <a:srgbClr val="1B4436">
                <a:alpha val="36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5826" y="4225491"/>
            <a:ext cx="5486400" cy="2377440"/>
          </a:xfrm>
          <a:custGeom>
            <a:avLst/>
            <a:gdLst/>
            <a:ahLst/>
            <a:cxnLst/>
            <a:rect l="l" t="t" r="r" b="b"/>
            <a:pathLst>
              <a:path w="5486400" h="2377440">
                <a:moveTo>
                  <a:pt x="0" y="162355"/>
                </a:moveTo>
                <a:cubicBezTo>
                  <a:pt x="0" y="72678"/>
                  <a:pt x="72695" y="0"/>
                  <a:pt x="162343" y="0"/>
                </a:cubicBezTo>
                <a:lnTo>
                  <a:pt x="5324057" y="0"/>
                </a:lnTo>
                <a:cubicBezTo>
                  <a:pt x="5413705" y="0"/>
                  <a:pt x="5486400" y="72678"/>
                  <a:pt x="5486400" y="162355"/>
                </a:cubicBezTo>
                <a:lnTo>
                  <a:pt x="5486400" y="2215085"/>
                </a:lnTo>
                <a:cubicBezTo>
                  <a:pt x="5486400" y="2304762"/>
                  <a:pt x="5413705" y="2377440"/>
                  <a:pt x="5324057" y="2377440"/>
                </a:cubicBezTo>
                <a:lnTo>
                  <a:pt x="162343" y="2377440"/>
                </a:lnTo>
                <a:cubicBezTo>
                  <a:pt x="72695" y="2377440"/>
                  <a:pt x="0" y="2304762"/>
                  <a:pt x="0" y="2215085"/>
                </a:cubicBezTo>
                <a:lnTo>
                  <a:pt x="0" y="162355"/>
                </a:lnTo>
              </a:path>
            </a:pathLst>
          </a:custGeom>
          <a:solidFill>
            <a:srgbClr val="1B4436">
              <a:alpha val="32000"/>
            </a:srgbClr>
          </a:solidFill>
          <a:ln w="12693">
            <a:solidFill>
              <a:srgbClr val="1B4436">
                <a:alpha val="36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45826" y="1670360"/>
            <a:ext cx="5486400" cy="2377440"/>
          </a:xfrm>
          <a:custGeom>
            <a:avLst/>
            <a:gdLst/>
            <a:ahLst/>
            <a:cxnLst/>
            <a:rect l="l" t="t" r="r" b="b"/>
            <a:pathLst>
              <a:path w="5486400" h="2377440">
                <a:moveTo>
                  <a:pt x="0" y="162355"/>
                </a:moveTo>
                <a:cubicBezTo>
                  <a:pt x="0" y="72678"/>
                  <a:pt x="72695" y="0"/>
                  <a:pt x="162343" y="0"/>
                </a:cubicBezTo>
                <a:lnTo>
                  <a:pt x="5324057" y="0"/>
                </a:lnTo>
                <a:cubicBezTo>
                  <a:pt x="5413705" y="0"/>
                  <a:pt x="5486400" y="72678"/>
                  <a:pt x="5486400" y="162355"/>
                </a:cubicBezTo>
                <a:lnTo>
                  <a:pt x="5486400" y="2215085"/>
                </a:lnTo>
                <a:cubicBezTo>
                  <a:pt x="5486400" y="2304762"/>
                  <a:pt x="5413705" y="2377440"/>
                  <a:pt x="5324057" y="2377440"/>
                </a:cubicBezTo>
                <a:lnTo>
                  <a:pt x="162343" y="2377440"/>
                </a:lnTo>
                <a:cubicBezTo>
                  <a:pt x="72695" y="2377440"/>
                  <a:pt x="0" y="2304762"/>
                  <a:pt x="0" y="2215085"/>
                </a:cubicBezTo>
                <a:lnTo>
                  <a:pt x="0" y="162355"/>
                </a:lnTo>
              </a:path>
            </a:pathLst>
          </a:custGeom>
          <a:solidFill>
            <a:srgbClr val="1B4436">
              <a:alpha val="32000"/>
            </a:srgbClr>
          </a:solidFill>
          <a:ln w="12693">
            <a:solidFill>
              <a:srgbClr val="1B4436">
                <a:alpha val="36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067926" y="4733921"/>
            <a:ext cx="2124074" cy="2124079"/>
          </a:xfrm>
          <a:custGeom>
            <a:avLst/>
            <a:gdLst/>
            <a:ahLst/>
            <a:cxnLst/>
            <a:rect l="l" t="t" r="r" b="b"/>
            <a:pathLst>
              <a:path w="2124074" h="2124079">
                <a:moveTo>
                  <a:pt x="1066200" y="1061445"/>
                </a:moveTo>
                <a:lnTo>
                  <a:pt x="1066200" y="0"/>
                </a:lnTo>
                <a:cubicBezTo>
                  <a:pt x="926118" y="0"/>
                  <a:pt x="787968" y="27592"/>
                  <a:pt x="658548" y="81204"/>
                </a:cubicBezTo>
                <a:cubicBezTo>
                  <a:pt x="529107" y="134815"/>
                  <a:pt x="411518" y="213385"/>
                  <a:pt x="312451" y="312452"/>
                </a:cubicBezTo>
                <a:cubicBezTo>
                  <a:pt x="213384" y="411519"/>
                  <a:pt x="134815" y="529108"/>
                  <a:pt x="81203" y="658550"/>
                </a:cubicBezTo>
                <a:cubicBezTo>
                  <a:pt x="27592" y="787970"/>
                  <a:pt x="0" y="921362"/>
                  <a:pt x="0" y="1061445"/>
                </a:cubicBezTo>
                <a:lnTo>
                  <a:pt x="1066200" y="1061445"/>
                </a:lnTo>
                <a:moveTo>
                  <a:pt x="1066200" y="1061445"/>
                </a:moveTo>
                <a:lnTo>
                  <a:pt x="1066200" y="2124079"/>
                </a:lnTo>
                <a:cubicBezTo>
                  <a:pt x="1206304" y="2124079"/>
                  <a:pt x="1336085" y="2096487"/>
                  <a:pt x="1465526" y="2042875"/>
                </a:cubicBezTo>
                <a:cubicBezTo>
                  <a:pt x="1594946" y="1989264"/>
                  <a:pt x="1712556" y="1910694"/>
                  <a:pt x="1811623" y="1811627"/>
                </a:cubicBezTo>
                <a:cubicBezTo>
                  <a:pt x="1910690" y="1712560"/>
                  <a:pt x="1989259" y="1594971"/>
                  <a:pt x="2042871" y="1465529"/>
                </a:cubicBezTo>
                <a:cubicBezTo>
                  <a:pt x="2096482" y="1336109"/>
                  <a:pt x="2124074" y="1201549"/>
                  <a:pt x="2124074" y="1061466"/>
                </a:cubicBezTo>
                <a:lnTo>
                  <a:pt x="1066200" y="1061445"/>
                </a:lnTo>
                <a:moveTo>
                  <a:pt x="1600192" y="1066797"/>
                </a:moveTo>
                <a:cubicBezTo>
                  <a:pt x="1600192" y="1361386"/>
                  <a:pt x="1361383" y="1600196"/>
                  <a:pt x="1066795" y="1600196"/>
                </a:cubicBezTo>
                <a:cubicBezTo>
                  <a:pt x="772207" y="1600196"/>
                  <a:pt x="533398" y="1361365"/>
                  <a:pt x="533398" y="1066797"/>
                </a:cubicBezTo>
                <a:cubicBezTo>
                  <a:pt x="533398" y="772209"/>
                  <a:pt x="772207" y="533399"/>
                  <a:pt x="1066795" y="533399"/>
                </a:cubicBezTo>
                <a:cubicBezTo>
                  <a:pt x="1361383" y="533399"/>
                  <a:pt x="1600192" y="772209"/>
                  <a:pt x="1600192" y="1066797"/>
                </a:cubicBezTo>
                <a:lnTo>
                  <a:pt x="1600192" y="1066797"/>
                </a:lnTo>
                <a:moveTo>
                  <a:pt x="1885944" y="1066797"/>
                </a:moveTo>
                <a:cubicBezTo>
                  <a:pt x="1885944" y="1519205"/>
                  <a:pt x="1519201" y="1885948"/>
                  <a:pt x="1066795" y="1885948"/>
                </a:cubicBezTo>
                <a:cubicBezTo>
                  <a:pt x="614388" y="1885948"/>
                  <a:pt x="247646" y="1519205"/>
                  <a:pt x="247646" y="1066797"/>
                </a:cubicBezTo>
                <a:cubicBezTo>
                  <a:pt x="247646" y="614390"/>
                  <a:pt x="614388" y="247646"/>
                  <a:pt x="1066795" y="247646"/>
                </a:cubicBezTo>
                <a:cubicBezTo>
                  <a:pt x="1519201" y="247646"/>
                  <a:pt x="1885944" y="614390"/>
                  <a:pt x="1885944" y="1066797"/>
                </a:cubicBezTo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200" y="716590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Challenges &amp; Risk Mitigation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7</a:t>
            </a:r>
            <a:endParaRPr lang="en-US" sz="718" dirty="0"/>
          </a:p>
        </p:txBody>
      </p:sp>
      <p:sp>
        <p:nvSpPr>
          <p:cNvPr id="11" name="Text 9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Quarterly Executive Business Review: Performance, Impact, and Strategic Partnership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59991" y="1898057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13716" y="0"/>
                </a:moveTo>
                <a:cubicBezTo>
                  <a:pt x="21316" y="0"/>
                  <a:pt x="27432" y="6114"/>
                  <a:pt x="27432" y="13716"/>
                </a:cubicBezTo>
                <a:lnTo>
                  <a:pt x="27432" y="27431"/>
                </a:lnTo>
                <a:lnTo>
                  <a:pt x="338328" y="27431"/>
                </a:lnTo>
                <a:lnTo>
                  <a:pt x="338328" y="13716"/>
                </a:lnTo>
                <a:cubicBezTo>
                  <a:pt x="338328" y="6114"/>
                  <a:pt x="344444" y="0"/>
                  <a:pt x="352044" y="0"/>
                </a:cubicBezTo>
                <a:cubicBezTo>
                  <a:pt x="359644" y="0"/>
                  <a:pt x="365760" y="6114"/>
                  <a:pt x="365760" y="13716"/>
                </a:cubicBezTo>
                <a:lnTo>
                  <a:pt x="365760" y="27431"/>
                </a:lnTo>
                <a:lnTo>
                  <a:pt x="365760" y="54862"/>
                </a:lnTo>
                <a:lnTo>
                  <a:pt x="365760" y="128013"/>
                </a:lnTo>
                <a:lnTo>
                  <a:pt x="365760" y="155445"/>
                </a:lnTo>
                <a:lnTo>
                  <a:pt x="365760" y="242314"/>
                </a:lnTo>
                <a:cubicBezTo>
                  <a:pt x="365760" y="249915"/>
                  <a:pt x="359644" y="256029"/>
                  <a:pt x="352044" y="256029"/>
                </a:cubicBezTo>
                <a:cubicBezTo>
                  <a:pt x="344444" y="256029"/>
                  <a:pt x="338328" y="249915"/>
                  <a:pt x="338328" y="242314"/>
                </a:cubicBezTo>
                <a:lnTo>
                  <a:pt x="338328" y="155445"/>
                </a:lnTo>
                <a:lnTo>
                  <a:pt x="27432" y="155445"/>
                </a:lnTo>
                <a:lnTo>
                  <a:pt x="27432" y="242314"/>
                </a:lnTo>
                <a:cubicBezTo>
                  <a:pt x="27432" y="249915"/>
                  <a:pt x="21316" y="256029"/>
                  <a:pt x="13716" y="256029"/>
                </a:cubicBezTo>
                <a:cubicBezTo>
                  <a:pt x="6116" y="256029"/>
                  <a:pt x="0" y="249915"/>
                  <a:pt x="0" y="242314"/>
                </a:cubicBezTo>
                <a:lnTo>
                  <a:pt x="0" y="13713"/>
                </a:lnTo>
                <a:cubicBezTo>
                  <a:pt x="0" y="6111"/>
                  <a:pt x="6116" y="-3"/>
                  <a:pt x="13716" y="-3"/>
                </a:cubicBezTo>
                <a:lnTo>
                  <a:pt x="13716" y="0"/>
                </a:lnTo>
                <a:moveTo>
                  <a:pt x="338328" y="128016"/>
                </a:moveTo>
                <a:lnTo>
                  <a:pt x="338328" y="54865"/>
                </a:lnTo>
                <a:lnTo>
                  <a:pt x="326210" y="54865"/>
                </a:lnTo>
                <a:lnTo>
                  <a:pt x="289634" y="128016"/>
                </a:lnTo>
                <a:lnTo>
                  <a:pt x="338328" y="128016"/>
                </a:lnTo>
                <a:moveTo>
                  <a:pt x="27432" y="128016"/>
                </a:moveTo>
                <a:lnTo>
                  <a:pt x="39550" y="128016"/>
                </a:lnTo>
                <a:lnTo>
                  <a:pt x="76126" y="54865"/>
                </a:lnTo>
                <a:lnTo>
                  <a:pt x="27436" y="54865"/>
                </a:lnTo>
                <a:lnTo>
                  <a:pt x="27432" y="128016"/>
                </a:lnTo>
                <a:moveTo>
                  <a:pt x="222430" y="54865"/>
                </a:moveTo>
                <a:lnTo>
                  <a:pt x="179968" y="54865"/>
                </a:lnTo>
                <a:lnTo>
                  <a:pt x="143392" y="128016"/>
                </a:lnTo>
                <a:lnTo>
                  <a:pt x="185854" y="128016"/>
                </a:lnTo>
                <a:lnTo>
                  <a:pt x="222430" y="54865"/>
                </a:lnTo>
                <a:moveTo>
                  <a:pt x="216486" y="128016"/>
                </a:moveTo>
                <a:lnTo>
                  <a:pt x="258947" y="128016"/>
                </a:lnTo>
                <a:lnTo>
                  <a:pt x="295523" y="54865"/>
                </a:lnTo>
                <a:lnTo>
                  <a:pt x="253062" y="54865"/>
                </a:lnTo>
                <a:lnTo>
                  <a:pt x="216486" y="128016"/>
                </a:lnTo>
                <a:moveTo>
                  <a:pt x="106758" y="54865"/>
                </a:moveTo>
                <a:lnTo>
                  <a:pt x="70182" y="128016"/>
                </a:lnTo>
                <a:lnTo>
                  <a:pt x="112643" y="128016"/>
                </a:lnTo>
                <a:lnTo>
                  <a:pt x="149219" y="54865"/>
                </a:lnTo>
                <a:lnTo>
                  <a:pt x="106758" y="5486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56084" y="1901847"/>
            <a:ext cx="365760" cy="254750"/>
          </a:xfrm>
          <a:custGeom>
            <a:avLst/>
            <a:gdLst/>
            <a:ahLst/>
            <a:cxnLst/>
            <a:rect l="l" t="t" r="r" b="b"/>
            <a:pathLst>
              <a:path w="365760" h="254750">
                <a:moveTo>
                  <a:pt x="360007" y="5755"/>
                </a:moveTo>
                <a:cubicBezTo>
                  <a:pt x="367680" y="13428"/>
                  <a:pt x="367680" y="25834"/>
                  <a:pt x="360007" y="33426"/>
                </a:cubicBezTo>
                <a:lnTo>
                  <a:pt x="144519" y="248996"/>
                </a:lnTo>
                <a:cubicBezTo>
                  <a:pt x="136845" y="256669"/>
                  <a:pt x="124439" y="256669"/>
                  <a:pt x="116849" y="248996"/>
                </a:cubicBezTo>
                <a:lnTo>
                  <a:pt x="5757" y="137986"/>
                </a:lnTo>
                <a:cubicBezTo>
                  <a:pt x="-1917" y="130313"/>
                  <a:pt x="-1917" y="117906"/>
                  <a:pt x="5757" y="110315"/>
                </a:cubicBezTo>
                <a:cubicBezTo>
                  <a:pt x="13431" y="102723"/>
                  <a:pt x="25837" y="102642"/>
                  <a:pt x="33427" y="110315"/>
                </a:cubicBezTo>
                <a:lnTo>
                  <a:pt x="130562" y="207448"/>
                </a:lnTo>
                <a:lnTo>
                  <a:pt x="332256" y="5755"/>
                </a:lnTo>
                <a:cubicBezTo>
                  <a:pt x="339930" y="-1918"/>
                  <a:pt x="352337" y="-1918"/>
                  <a:pt x="359926" y="5755"/>
                </a:cubicBezTo>
                <a:lnTo>
                  <a:pt x="360007" y="575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05711" y="4413082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66987" y="4413082"/>
            <a:ext cx="344786" cy="365760"/>
          </a:xfrm>
          <a:custGeom>
            <a:avLst/>
            <a:gdLst/>
            <a:ahLst/>
            <a:cxnLst/>
            <a:rect l="l" t="t" r="r" b="b"/>
            <a:pathLst>
              <a:path w="344786" h="365760">
                <a:moveTo>
                  <a:pt x="172393" y="35482"/>
                </a:moveTo>
                <a:lnTo>
                  <a:pt x="40943" y="91224"/>
                </a:lnTo>
                <a:cubicBezTo>
                  <a:pt x="36706" y="93020"/>
                  <a:pt x="34406" y="96828"/>
                  <a:pt x="34479" y="100419"/>
                </a:cubicBezTo>
                <a:cubicBezTo>
                  <a:pt x="34837" y="166073"/>
                  <a:pt x="62061" y="279492"/>
                  <a:pt x="168369" y="330347"/>
                </a:cubicBezTo>
                <a:cubicBezTo>
                  <a:pt x="170955" y="331569"/>
                  <a:pt x="173972" y="331569"/>
                  <a:pt x="176486" y="330347"/>
                </a:cubicBezTo>
                <a:cubicBezTo>
                  <a:pt x="282794" y="279419"/>
                  <a:pt x="310018" y="166070"/>
                  <a:pt x="310304" y="100346"/>
                </a:cubicBezTo>
                <a:cubicBezTo>
                  <a:pt x="310304" y="96754"/>
                  <a:pt x="308077" y="93020"/>
                  <a:pt x="303839" y="91151"/>
                </a:cubicBezTo>
                <a:lnTo>
                  <a:pt x="172393" y="35482"/>
                </a:lnTo>
                <a:moveTo>
                  <a:pt x="182020" y="2085"/>
                </a:moveTo>
                <a:lnTo>
                  <a:pt x="317276" y="59476"/>
                </a:lnTo>
                <a:cubicBezTo>
                  <a:pt x="333077" y="66155"/>
                  <a:pt x="344859" y="81744"/>
                  <a:pt x="344786" y="100562"/>
                </a:cubicBezTo>
                <a:cubicBezTo>
                  <a:pt x="344428" y="171819"/>
                  <a:pt x="315121" y="302191"/>
                  <a:pt x="191356" y="361451"/>
                </a:cubicBezTo>
                <a:cubicBezTo>
                  <a:pt x="179361" y="367197"/>
                  <a:pt x="165425" y="367197"/>
                  <a:pt x="153430" y="361451"/>
                </a:cubicBezTo>
                <a:cubicBezTo>
                  <a:pt x="29665" y="302191"/>
                  <a:pt x="359" y="171819"/>
                  <a:pt x="0" y="100562"/>
                </a:cubicBezTo>
                <a:cubicBezTo>
                  <a:pt x="-72" y="81744"/>
                  <a:pt x="11709" y="66155"/>
                  <a:pt x="27510" y="59476"/>
                </a:cubicBezTo>
                <a:lnTo>
                  <a:pt x="162839" y="2085"/>
                </a:lnTo>
                <a:cubicBezTo>
                  <a:pt x="165784" y="721"/>
                  <a:pt x="169087" y="0"/>
                  <a:pt x="172393" y="0"/>
                </a:cubicBezTo>
                <a:cubicBezTo>
                  <a:pt x="175696" y="0"/>
                  <a:pt x="179003" y="717"/>
                  <a:pt x="182020" y="2085"/>
                </a:cubicBezTo>
                <a:lnTo>
                  <a:pt x="182020" y="208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45798" y="2440307"/>
            <a:ext cx="51390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Blockers encountered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4401" y="2925474"/>
            <a:ext cx="51346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list the top issues impacting goals, adoption, or operational stability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349110" y="2440307"/>
            <a:ext cx="51390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Resolution status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57713" y="2925474"/>
            <a:ext cx="51346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current state, root-cause summary, and what is fully resolved versus in progress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5798" y="4983475"/>
            <a:ext cx="51390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Ongoing support plan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54401" y="5457067"/>
            <a:ext cx="51346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escalation path, success checks, and monitoring cadence through next quarter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349110" y="4983475"/>
            <a:ext cx="51390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Risk outlook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357713" y="5457067"/>
            <a:ext cx="51346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what could prevent success and the mitigation actions already underway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045459"/>
            <a:ext cx="1812540" cy="1812541"/>
          </a:xfrm>
          <a:custGeom>
            <a:avLst/>
            <a:gdLst/>
            <a:ahLst/>
            <a:cxnLst/>
            <a:rect l="l" t="t" r="r" b="b"/>
            <a:pathLst>
              <a:path w="1812540" h="1812541">
                <a:moveTo>
                  <a:pt x="1219205" y="1219206"/>
                </a:moveTo>
                <a:lnTo>
                  <a:pt x="1812540" y="1219206"/>
                </a:lnTo>
                <a:lnTo>
                  <a:pt x="1812540" y="1812541"/>
                </a:lnTo>
                <a:lnTo>
                  <a:pt x="1219205" y="1219206"/>
                </a:lnTo>
              </a:path>
              <a:path w="1812540" h="1812541">
                <a:moveTo>
                  <a:pt x="609593" y="1219206"/>
                </a:moveTo>
                <a:lnTo>
                  <a:pt x="1202928" y="1219206"/>
                </a:lnTo>
                <a:lnTo>
                  <a:pt x="1202928" y="1812541"/>
                </a:lnTo>
                <a:lnTo>
                  <a:pt x="609593" y="1219206"/>
                </a:lnTo>
              </a:path>
              <a:path w="1812540" h="1812541">
                <a:moveTo>
                  <a:pt x="0" y="1219206"/>
                </a:moveTo>
                <a:lnTo>
                  <a:pt x="593335" y="1219206"/>
                </a:lnTo>
                <a:lnTo>
                  <a:pt x="593335" y="1812541"/>
                </a:lnTo>
                <a:lnTo>
                  <a:pt x="0" y="1219206"/>
                </a:lnTo>
              </a:path>
              <a:path w="1812540" h="1812541">
                <a:moveTo>
                  <a:pt x="1219205" y="609594"/>
                </a:moveTo>
                <a:lnTo>
                  <a:pt x="1812540" y="609594"/>
                </a:lnTo>
                <a:lnTo>
                  <a:pt x="1812540" y="1202929"/>
                </a:lnTo>
                <a:lnTo>
                  <a:pt x="1219205" y="609594"/>
                </a:lnTo>
              </a:path>
              <a:path w="1812540" h="1812541">
                <a:moveTo>
                  <a:pt x="609593" y="609594"/>
                </a:moveTo>
                <a:lnTo>
                  <a:pt x="1202928" y="609594"/>
                </a:lnTo>
                <a:lnTo>
                  <a:pt x="1202928" y="1202929"/>
                </a:lnTo>
                <a:lnTo>
                  <a:pt x="609593" y="609594"/>
                </a:lnTo>
              </a:path>
              <a:path w="1812540" h="1812541">
                <a:moveTo>
                  <a:pt x="0" y="609594"/>
                </a:moveTo>
                <a:lnTo>
                  <a:pt x="593335" y="609594"/>
                </a:lnTo>
                <a:lnTo>
                  <a:pt x="593335" y="1202929"/>
                </a:lnTo>
                <a:lnTo>
                  <a:pt x="0" y="609594"/>
                </a:lnTo>
              </a:path>
              <a:path w="1812540" h="1812541">
                <a:moveTo>
                  <a:pt x="1219205" y="0"/>
                </a:moveTo>
                <a:lnTo>
                  <a:pt x="1812540" y="0"/>
                </a:lnTo>
                <a:lnTo>
                  <a:pt x="1812540" y="593335"/>
                </a:lnTo>
                <a:lnTo>
                  <a:pt x="1219205" y="0"/>
                </a:lnTo>
              </a:path>
              <a:path w="1812540" h="1812541">
                <a:moveTo>
                  <a:pt x="609593" y="0"/>
                </a:moveTo>
                <a:lnTo>
                  <a:pt x="1202928" y="0"/>
                </a:lnTo>
                <a:lnTo>
                  <a:pt x="1202928" y="593335"/>
                </a:lnTo>
                <a:lnTo>
                  <a:pt x="609593" y="0"/>
                </a:lnTo>
              </a:path>
              <a:path w="1812540" h="1812541">
                <a:moveTo>
                  <a:pt x="0" y="0"/>
                </a:moveTo>
                <a:lnTo>
                  <a:pt x="593335" y="0"/>
                </a:lnTo>
                <a:lnTo>
                  <a:pt x="593335" y="593335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118897" y="2627631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</a:path>
            </a:pathLst>
          </a:custGeom>
          <a:solidFill>
            <a:srgbClr val="43A78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931569" y="2561188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</a:path>
            </a:pathLst>
          </a:custGeom>
          <a:solidFill>
            <a:srgbClr val="43A78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455537" y="3725157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</a:path>
            </a:pathLst>
          </a:custGeom>
          <a:solidFill>
            <a:srgbClr val="2F755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268209" y="3658714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</a:path>
            </a:pathLst>
          </a:custGeom>
          <a:solidFill>
            <a:srgbClr val="2F755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897239" y="4682108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</a:path>
            </a:pathLst>
          </a:custGeom>
          <a:solidFill>
            <a:srgbClr val="5ABD9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709911" y="4615665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</a:path>
            </a:pathLst>
          </a:custGeom>
          <a:solidFill>
            <a:srgbClr val="5ABD9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11632" y="5589838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</a:path>
            </a:pathLst>
          </a:custGeom>
          <a:solidFill>
            <a:srgbClr val="2F755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224304" y="5523395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</a:path>
            </a:pathLst>
          </a:custGeom>
          <a:solidFill>
            <a:srgbClr val="2F755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8</a:t>
            </a:r>
            <a:endParaRPr lang="en-US" sz="718" dirty="0"/>
          </a:p>
        </p:txBody>
      </p:sp>
      <p:sp>
        <p:nvSpPr>
          <p:cNvPr id="14" name="Text 12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Quarterly Executive Business Review: Performance, Impact, and Strategic Partnership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Next Quarter Strategic Goals &amp; OKRs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298350" y="5824857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841957" y="4884794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380412" y="3954314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915061" y="3022708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915060" y="1841747"/>
            <a:ext cx="1578508" cy="1367019"/>
          </a:xfrm>
          <a:custGeom>
            <a:avLst/>
            <a:gdLst/>
            <a:ahLst/>
            <a:cxnLst/>
            <a:rect l="l" t="t" r="r" b="b"/>
            <a:pathLst>
              <a:path w="1578508" h="1367019">
                <a:moveTo>
                  <a:pt x="789175" y="0"/>
                </a:moveTo>
                <a:lnTo>
                  <a:pt x="0" y="1367019"/>
                </a:lnTo>
                <a:lnTo>
                  <a:pt x="1578508" y="1367019"/>
                </a:lnTo>
                <a:lnTo>
                  <a:pt x="789175" y="0"/>
                </a:lnTo>
              </a:path>
            </a:pathLst>
          </a:custGeom>
          <a:solidFill>
            <a:srgbClr val="1B443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298350" y="5187709"/>
            <a:ext cx="4811756" cy="821175"/>
          </a:xfrm>
          <a:custGeom>
            <a:avLst/>
            <a:gdLst/>
            <a:ahLst/>
            <a:cxnLst/>
            <a:rect l="l" t="t" r="r" b="b"/>
            <a:pathLst>
              <a:path w="4811756" h="821175">
                <a:moveTo>
                  <a:pt x="0" y="821175"/>
                </a:moveTo>
                <a:lnTo>
                  <a:pt x="4811756" y="821175"/>
                </a:lnTo>
                <a:lnTo>
                  <a:pt x="4337654" y="0"/>
                </a:lnTo>
                <a:lnTo>
                  <a:pt x="474054" y="0"/>
                </a:lnTo>
                <a:lnTo>
                  <a:pt x="0" y="821175"/>
                </a:lnTo>
              </a:path>
            </a:pathLst>
          </a:custGeom>
          <a:solidFill>
            <a:srgbClr val="2F755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78508" y="3329223"/>
            <a:ext cx="2651439" cy="808785"/>
          </a:xfrm>
          <a:custGeom>
            <a:avLst/>
            <a:gdLst/>
            <a:ahLst/>
            <a:cxnLst/>
            <a:rect l="l" t="t" r="r" b="b"/>
            <a:pathLst>
              <a:path w="2651439" h="808785">
                <a:moveTo>
                  <a:pt x="466865" y="0"/>
                </a:moveTo>
                <a:lnTo>
                  <a:pt x="0" y="808785"/>
                </a:lnTo>
                <a:lnTo>
                  <a:pt x="2651439" y="808785"/>
                </a:lnTo>
                <a:lnTo>
                  <a:pt x="2184574" y="0"/>
                </a:lnTo>
                <a:lnTo>
                  <a:pt x="466865" y="0"/>
                </a:lnTo>
              </a:path>
            </a:pathLst>
          </a:custGeom>
          <a:solidFill>
            <a:srgbClr val="2F755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6841957" y="4258466"/>
            <a:ext cx="3724542" cy="808785"/>
          </a:xfrm>
          <a:custGeom>
            <a:avLst/>
            <a:gdLst/>
            <a:ahLst/>
            <a:cxnLst/>
            <a:rect l="l" t="t" r="r" b="b"/>
            <a:pathLst>
              <a:path w="3724542" h="808785">
                <a:moveTo>
                  <a:pt x="0" y="808785"/>
                </a:moveTo>
                <a:lnTo>
                  <a:pt x="3724542" y="808785"/>
                </a:lnTo>
                <a:lnTo>
                  <a:pt x="3257522" y="0"/>
                </a:lnTo>
                <a:lnTo>
                  <a:pt x="467058" y="0"/>
                </a:lnTo>
                <a:lnTo>
                  <a:pt x="0" y="808785"/>
                </a:lnTo>
              </a:path>
            </a:pathLst>
          </a:custGeom>
          <a:solidFill>
            <a:srgbClr val="1B443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57200" y="5653472"/>
            <a:ext cx="4585335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how we will validate progress before the next QBR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57200" y="5285198"/>
            <a:ext cx="458724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Success Criteria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504203" y="5369696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916292" y="4617217"/>
            <a:ext cx="4585335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enablement, adoption motions, and operational improvements required to hit OKRs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16292" y="4248943"/>
            <a:ext cx="458724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Execution Layer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8485321" y="4434258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1506244" y="3562700"/>
            <a:ext cx="4585335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3–5 objectives with key measurable outcomes and owners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1506244" y="3194426"/>
            <a:ext cx="458724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OKR Layer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8532777" y="35050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2118779" y="2521938"/>
            <a:ext cx="4585335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the measurable business result we will drive together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2118779" y="2154584"/>
            <a:ext cx="458724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North Star Outcome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8475759" y="2499850"/>
            <a:ext cx="457111" cy="457200"/>
          </a:xfrm>
          <a:custGeom>
            <a:avLst/>
            <a:gdLst/>
            <a:ahLst/>
            <a:cxnLst/>
            <a:rect l="l" t="t" r="r" b="b"/>
            <a:pathLst>
              <a:path w="457111" h="457200">
                <a:moveTo>
                  <a:pt x="249368" y="15988"/>
                </a:moveTo>
                <a:cubicBezTo>
                  <a:pt x="246954" y="6611"/>
                  <a:pt x="238383" y="0"/>
                  <a:pt x="228647" y="0"/>
                </a:cubicBezTo>
                <a:cubicBezTo>
                  <a:pt x="218910" y="0"/>
                  <a:pt x="210340" y="6611"/>
                  <a:pt x="207926" y="15988"/>
                </a:cubicBezTo>
                <a:lnTo>
                  <a:pt x="168180" y="168181"/>
                </a:lnTo>
                <a:lnTo>
                  <a:pt x="15990" y="207925"/>
                </a:lnTo>
                <a:cubicBezTo>
                  <a:pt x="6610" y="210335"/>
                  <a:pt x="5" y="218912"/>
                  <a:pt x="5" y="228646"/>
                </a:cubicBezTo>
                <a:cubicBezTo>
                  <a:pt x="5" y="238380"/>
                  <a:pt x="6614" y="246957"/>
                  <a:pt x="15990" y="249366"/>
                </a:cubicBezTo>
                <a:lnTo>
                  <a:pt x="168180" y="289024"/>
                </a:lnTo>
                <a:lnTo>
                  <a:pt x="207835" y="441216"/>
                </a:lnTo>
                <a:cubicBezTo>
                  <a:pt x="210335" y="450685"/>
                  <a:pt x="218819" y="457205"/>
                  <a:pt x="228555" y="457205"/>
                </a:cubicBezTo>
                <a:cubicBezTo>
                  <a:pt x="238292" y="457205"/>
                  <a:pt x="246863" y="450593"/>
                  <a:pt x="249276" y="441216"/>
                </a:cubicBezTo>
                <a:lnTo>
                  <a:pt x="288931" y="289024"/>
                </a:lnTo>
                <a:lnTo>
                  <a:pt x="441121" y="249366"/>
                </a:lnTo>
                <a:cubicBezTo>
                  <a:pt x="450588" y="246865"/>
                  <a:pt x="457106" y="238380"/>
                  <a:pt x="457106" y="228646"/>
                </a:cubicBezTo>
                <a:cubicBezTo>
                  <a:pt x="457106" y="218912"/>
                  <a:pt x="450496" y="210335"/>
                  <a:pt x="441121" y="207925"/>
                </a:cubicBezTo>
                <a:lnTo>
                  <a:pt x="289109" y="168181"/>
                </a:lnTo>
                <a:lnTo>
                  <a:pt x="249368" y="15988"/>
                </a:lnTo>
                <a:moveTo>
                  <a:pt x="206495" y="191132"/>
                </a:moveTo>
                <a:lnTo>
                  <a:pt x="228647" y="106285"/>
                </a:lnTo>
                <a:lnTo>
                  <a:pt x="250798" y="191132"/>
                </a:lnTo>
                <a:cubicBezTo>
                  <a:pt x="252764" y="198635"/>
                  <a:pt x="258656" y="204528"/>
                  <a:pt x="266162" y="206494"/>
                </a:cubicBezTo>
                <a:lnTo>
                  <a:pt x="351011" y="228646"/>
                </a:lnTo>
                <a:lnTo>
                  <a:pt x="266162" y="250797"/>
                </a:lnTo>
                <a:cubicBezTo>
                  <a:pt x="258661" y="252763"/>
                  <a:pt x="252764" y="258656"/>
                  <a:pt x="250798" y="266159"/>
                </a:cubicBezTo>
                <a:lnTo>
                  <a:pt x="228647" y="351006"/>
                </a:lnTo>
                <a:lnTo>
                  <a:pt x="206495" y="266159"/>
                </a:lnTo>
                <a:cubicBezTo>
                  <a:pt x="204530" y="258656"/>
                  <a:pt x="198637" y="252763"/>
                  <a:pt x="191132" y="250797"/>
                </a:cubicBezTo>
                <a:lnTo>
                  <a:pt x="106283" y="228646"/>
                </a:lnTo>
                <a:lnTo>
                  <a:pt x="191132" y="206494"/>
                </a:lnTo>
                <a:cubicBezTo>
                  <a:pt x="198633" y="204528"/>
                  <a:pt x="204530" y="198635"/>
                  <a:pt x="206495" y="191132"/>
                </a:cubicBezTo>
                <a:moveTo>
                  <a:pt x="63415" y="63414"/>
                </a:moveTo>
                <a:cubicBezTo>
                  <a:pt x="55018" y="71808"/>
                  <a:pt x="55018" y="85387"/>
                  <a:pt x="63415" y="93689"/>
                </a:cubicBezTo>
                <a:lnTo>
                  <a:pt x="106287" y="136561"/>
                </a:lnTo>
                <a:cubicBezTo>
                  <a:pt x="114685" y="144955"/>
                  <a:pt x="128261" y="144955"/>
                  <a:pt x="136566" y="136561"/>
                </a:cubicBezTo>
                <a:cubicBezTo>
                  <a:pt x="144872" y="128167"/>
                  <a:pt x="144964" y="114588"/>
                  <a:pt x="136566" y="106285"/>
                </a:cubicBezTo>
                <a:lnTo>
                  <a:pt x="93785" y="63414"/>
                </a:lnTo>
                <a:cubicBezTo>
                  <a:pt x="85388" y="55019"/>
                  <a:pt x="71812" y="55019"/>
                  <a:pt x="63506" y="63414"/>
                </a:cubicBezTo>
                <a:lnTo>
                  <a:pt x="63415" y="63414"/>
                </a:lnTo>
                <a:moveTo>
                  <a:pt x="393874" y="63414"/>
                </a:moveTo>
                <a:cubicBezTo>
                  <a:pt x="385477" y="55019"/>
                  <a:pt x="371901" y="55019"/>
                  <a:pt x="363595" y="63414"/>
                </a:cubicBezTo>
                <a:lnTo>
                  <a:pt x="320723" y="106285"/>
                </a:lnTo>
                <a:cubicBezTo>
                  <a:pt x="312325" y="114679"/>
                  <a:pt x="312325" y="128258"/>
                  <a:pt x="320723" y="136561"/>
                </a:cubicBezTo>
                <a:cubicBezTo>
                  <a:pt x="329120" y="144868"/>
                  <a:pt x="342696" y="144955"/>
                  <a:pt x="351002" y="136561"/>
                </a:cubicBezTo>
                <a:lnTo>
                  <a:pt x="393874" y="93689"/>
                </a:lnTo>
                <a:cubicBezTo>
                  <a:pt x="402271" y="85295"/>
                  <a:pt x="402271" y="71716"/>
                  <a:pt x="393874" y="63414"/>
                </a:cubicBezTo>
                <a:lnTo>
                  <a:pt x="393874" y="63414"/>
                </a:lnTo>
                <a:moveTo>
                  <a:pt x="393874" y="363511"/>
                </a:moveTo>
                <a:lnTo>
                  <a:pt x="351002" y="320639"/>
                </a:lnTo>
                <a:cubicBezTo>
                  <a:pt x="342604" y="312245"/>
                  <a:pt x="329028" y="312245"/>
                  <a:pt x="320723" y="320639"/>
                </a:cubicBezTo>
                <a:cubicBezTo>
                  <a:pt x="312417" y="329033"/>
                  <a:pt x="312325" y="342612"/>
                  <a:pt x="320723" y="350915"/>
                </a:cubicBezTo>
                <a:lnTo>
                  <a:pt x="363595" y="393786"/>
                </a:lnTo>
                <a:cubicBezTo>
                  <a:pt x="371992" y="402181"/>
                  <a:pt x="385568" y="402181"/>
                  <a:pt x="393874" y="393786"/>
                </a:cubicBezTo>
                <a:cubicBezTo>
                  <a:pt x="402180" y="385392"/>
                  <a:pt x="402271" y="371813"/>
                  <a:pt x="393874" y="363511"/>
                </a:cubicBezTo>
                <a:lnTo>
                  <a:pt x="393874" y="363511"/>
                </a:lnTo>
                <a:moveTo>
                  <a:pt x="63415" y="393878"/>
                </a:moveTo>
                <a:cubicBezTo>
                  <a:pt x="71812" y="402272"/>
                  <a:pt x="85388" y="402272"/>
                  <a:pt x="93694" y="393878"/>
                </a:cubicBezTo>
                <a:lnTo>
                  <a:pt x="136566" y="351006"/>
                </a:lnTo>
                <a:cubicBezTo>
                  <a:pt x="144964" y="342612"/>
                  <a:pt x="144964" y="329033"/>
                  <a:pt x="136566" y="320730"/>
                </a:cubicBezTo>
                <a:cubicBezTo>
                  <a:pt x="128169" y="312423"/>
                  <a:pt x="114593" y="312336"/>
                  <a:pt x="106287" y="320730"/>
                </a:cubicBezTo>
                <a:lnTo>
                  <a:pt x="63415" y="363511"/>
                </a:lnTo>
                <a:cubicBezTo>
                  <a:pt x="55018" y="371905"/>
                  <a:pt x="55018" y="385484"/>
                  <a:pt x="63415" y="393786"/>
                </a:cubicBezTo>
                <a:lnTo>
                  <a:pt x="63415" y="39387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53234" y="5818967"/>
            <a:ext cx="866775" cy="866775"/>
          </a:xfrm>
          <a:custGeom>
            <a:avLst/>
            <a:gdLst/>
            <a:ahLst/>
            <a:cxnLst/>
            <a:rect l="l" t="t" r="r" b="b"/>
            <a:pathLst>
              <a:path w="866775" h="866775">
                <a:moveTo>
                  <a:pt x="0" y="433388"/>
                </a:moveTo>
                <a:cubicBezTo>
                  <a:pt x="0" y="194036"/>
                  <a:pt x="194036" y="0"/>
                  <a:pt x="433388" y="0"/>
                </a:cubicBezTo>
                <a:cubicBezTo>
                  <a:pt x="672739" y="0"/>
                  <a:pt x="866775" y="194036"/>
                  <a:pt x="866775" y="433388"/>
                </a:cubicBezTo>
                <a:cubicBezTo>
                  <a:pt x="866775" y="672739"/>
                  <a:pt x="672739" y="866775"/>
                  <a:pt x="433388" y="866775"/>
                </a:cubicBezTo>
                <a:cubicBezTo>
                  <a:pt x="194036" y="866775"/>
                  <a:pt x="0" y="672739"/>
                  <a:pt x="0" y="433388"/>
                </a:cubicBezTo>
              </a:path>
            </a:pathLst>
          </a:custGeom>
          <a:solidFill>
            <a:srgbClr val="ADDECE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9</a:t>
            </a:r>
            <a:endParaRPr lang="en-US" sz="718" dirty="0"/>
          </a:p>
        </p:txBody>
      </p:sp>
      <p:sp>
        <p:nvSpPr>
          <p:cNvPr id="6" name="Text 4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Quarterly Executive Business Review: Performance, Impact, and Strategic Partnership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645920" y="2236392"/>
            <a:ext cx="1097280" cy="548640"/>
          </a:xfrm>
          <a:custGeom>
            <a:avLst/>
            <a:gdLst/>
            <a:ahLst/>
            <a:cxnLst/>
            <a:rect l="l" t="t" r="r" b="b"/>
            <a:pathLst>
              <a:path w="1097280" h="548640">
                <a:moveTo>
                  <a:pt x="0" y="0"/>
                </a:moveTo>
                <a:lnTo>
                  <a:pt x="1097280" y="0"/>
                </a:lnTo>
                <a:lnTo>
                  <a:pt x="989856" y="270024"/>
                </a:lnTo>
                <a:lnTo>
                  <a:pt x="1082631" y="548640"/>
                </a:lnTo>
                <a:lnTo>
                  <a:pt x="3237" y="548640"/>
                </a:lnTo>
                <a:lnTo>
                  <a:pt x="0" y="0"/>
                </a:lnTo>
              </a:path>
            </a:pathLst>
          </a:custGeom>
          <a:solidFill>
            <a:srgbClr val="5ABD9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641158" y="2099470"/>
            <a:ext cx="9525" cy="1371600"/>
          </a:xfrm>
          <a:custGeom>
            <a:avLst/>
            <a:gdLst/>
            <a:ahLst/>
            <a:cxnLst/>
            <a:rect l="l" t="t" r="r" b="b"/>
            <a:pathLst>
              <a:path w="9525" h="1371600">
                <a:moveTo>
                  <a:pt x="4763" y="0"/>
                </a:moveTo>
                <a:lnTo>
                  <a:pt x="4763" y="1371600"/>
                </a:lnTo>
              </a:path>
            </a:pathLst>
          </a:custGeom>
          <a:noFill/>
          <a:ln w="38100">
            <a:solidFill>
              <a:srgbClr val="2F755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39289" y="2239462"/>
            <a:ext cx="1097280" cy="548640"/>
          </a:xfrm>
          <a:custGeom>
            <a:avLst/>
            <a:gdLst/>
            <a:ahLst/>
            <a:cxnLst/>
            <a:rect l="l" t="t" r="r" b="b"/>
            <a:pathLst>
              <a:path w="1097280" h="548640">
                <a:moveTo>
                  <a:pt x="0" y="0"/>
                </a:moveTo>
                <a:lnTo>
                  <a:pt x="1097280" y="0"/>
                </a:lnTo>
                <a:lnTo>
                  <a:pt x="989856" y="270024"/>
                </a:lnTo>
                <a:lnTo>
                  <a:pt x="1082631" y="548640"/>
                </a:lnTo>
                <a:lnTo>
                  <a:pt x="3237" y="548640"/>
                </a:lnTo>
                <a:lnTo>
                  <a:pt x="0" y="0"/>
                </a:lnTo>
              </a:path>
            </a:pathLst>
          </a:custGeom>
          <a:solidFill>
            <a:srgbClr val="5ABD9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34526" y="2102540"/>
            <a:ext cx="9525" cy="1371600"/>
          </a:xfrm>
          <a:custGeom>
            <a:avLst/>
            <a:gdLst/>
            <a:ahLst/>
            <a:cxnLst/>
            <a:rect l="l" t="t" r="r" b="b"/>
            <a:pathLst>
              <a:path w="9525" h="1371600">
                <a:moveTo>
                  <a:pt x="4763" y="0"/>
                </a:moveTo>
                <a:lnTo>
                  <a:pt x="4763" y="1371600"/>
                </a:lnTo>
              </a:path>
            </a:pathLst>
          </a:custGeom>
          <a:noFill/>
          <a:ln w="38100">
            <a:solidFill>
              <a:srgbClr val="2F755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432658" y="2239462"/>
            <a:ext cx="1097280" cy="548640"/>
          </a:xfrm>
          <a:custGeom>
            <a:avLst/>
            <a:gdLst/>
            <a:ahLst/>
            <a:cxnLst/>
            <a:rect l="l" t="t" r="r" b="b"/>
            <a:pathLst>
              <a:path w="1097280" h="548640">
                <a:moveTo>
                  <a:pt x="0" y="0"/>
                </a:moveTo>
                <a:lnTo>
                  <a:pt x="1097280" y="0"/>
                </a:lnTo>
                <a:lnTo>
                  <a:pt x="989856" y="270024"/>
                </a:lnTo>
                <a:lnTo>
                  <a:pt x="1082631" y="548640"/>
                </a:lnTo>
                <a:lnTo>
                  <a:pt x="3237" y="548640"/>
                </a:lnTo>
                <a:lnTo>
                  <a:pt x="0" y="0"/>
                </a:lnTo>
              </a:path>
            </a:pathLst>
          </a:custGeom>
          <a:solidFill>
            <a:srgbClr val="5ABD9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427896" y="2102540"/>
            <a:ext cx="9525" cy="1371600"/>
          </a:xfrm>
          <a:custGeom>
            <a:avLst/>
            <a:gdLst/>
            <a:ahLst/>
            <a:cxnLst/>
            <a:rect l="l" t="t" r="r" b="b"/>
            <a:pathLst>
              <a:path w="9525" h="1371600">
                <a:moveTo>
                  <a:pt x="4763" y="0"/>
                </a:moveTo>
                <a:lnTo>
                  <a:pt x="4763" y="1371600"/>
                </a:lnTo>
              </a:path>
            </a:pathLst>
          </a:custGeom>
          <a:noFill/>
          <a:ln w="38100">
            <a:solidFill>
              <a:srgbClr val="2F755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326026" y="2239462"/>
            <a:ext cx="1097280" cy="548640"/>
          </a:xfrm>
          <a:custGeom>
            <a:avLst/>
            <a:gdLst/>
            <a:ahLst/>
            <a:cxnLst/>
            <a:rect l="l" t="t" r="r" b="b"/>
            <a:pathLst>
              <a:path w="1097280" h="548640">
                <a:moveTo>
                  <a:pt x="0" y="0"/>
                </a:moveTo>
                <a:lnTo>
                  <a:pt x="1097280" y="0"/>
                </a:lnTo>
                <a:lnTo>
                  <a:pt x="989856" y="270024"/>
                </a:lnTo>
                <a:lnTo>
                  <a:pt x="1082631" y="548640"/>
                </a:lnTo>
                <a:lnTo>
                  <a:pt x="3237" y="548640"/>
                </a:lnTo>
                <a:lnTo>
                  <a:pt x="0" y="0"/>
                </a:lnTo>
              </a:path>
            </a:pathLst>
          </a:custGeom>
          <a:solidFill>
            <a:srgbClr val="5ABD9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0321264" y="2102540"/>
            <a:ext cx="9525" cy="1371600"/>
          </a:xfrm>
          <a:custGeom>
            <a:avLst/>
            <a:gdLst/>
            <a:ahLst/>
            <a:cxnLst/>
            <a:rect l="l" t="t" r="r" b="b"/>
            <a:pathLst>
              <a:path w="9525" h="1371600">
                <a:moveTo>
                  <a:pt x="4763" y="0"/>
                </a:moveTo>
                <a:lnTo>
                  <a:pt x="4763" y="1371600"/>
                </a:lnTo>
              </a:path>
            </a:pathLst>
          </a:custGeom>
          <a:noFill/>
          <a:ln w="38100">
            <a:solidFill>
              <a:srgbClr val="2F755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57200" y="3429000"/>
            <a:ext cx="11247120" cy="91440"/>
          </a:xfrm>
          <a:prstGeom prst="rect">
            <a:avLst/>
          </a:prstGeom>
          <a:solidFill>
            <a:srgbClr val="1B443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326880" y="4481415"/>
            <a:ext cx="23952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Reporting cadence, KPI tracking, and governance for ongoing risk control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320186" y="3929088"/>
            <a:ext cx="239903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Measurement Plan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370320" y="4481415"/>
            <a:ext cx="23952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Key milestones for renewal readiness and executive alignment checks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65858" y="3929088"/>
            <a:ext cx="239903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Renewal Timeline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3413760" y="4513568"/>
            <a:ext cx="23952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Planned capabilities that support the next quarter OKRs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411529" y="3929088"/>
            <a:ext cx="239903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Product Feature Preview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457200" y="4481415"/>
            <a:ext cx="23952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Prioritized actions with owners, dependencies, and due dates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57200" y="3929088"/>
            <a:ext cx="239903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Mutual Action Plan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Partnership Roadmap &amp; Mutual Action Plan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2026-08-14T10:04:37Z</dcterms:created>
  <dcterms:modified xsi:type="dcterms:W3CDTF">2026-08-14T10:04:37Z</dcterms:modified>
</cp:coreProperties>
</file>