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embeddedFontLst>
    <p:embeddedFont>
      <p:font typeface="Plus Jakarta Sans" pitchFamily="2" charset="0"/>
      <p:regular r:id="rId18"/>
      <p:bold r:id="rId20"/>
    </p:embeddedFont>
    <p:embeddedFont>
      <p:font typeface="Cal Sans" pitchFamily="2" charset="0"/>
      <p:regular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
    <Relationship Id="rId18" Type="http://schemas.openxmlformats.org/officeDocument/2006/relationships/font" Target="fonts/font1.fntdata"/>
    <Relationship Id="rId19" Type="http://schemas.openxmlformats.org/officeDocument/2006/relationships/font" Target="fonts/font2.fntdata"/>
    <Relationship Id="rId20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13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4F3F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Company Pitch Deck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44499" y="1986161"/>
            <a:ext cx="113585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Comprehensive Company Pitch Deck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444498" y="3083441"/>
            <a:ext cx="7335351" cy="1563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An In-Depth Overview of Problem, Solution, Market, Product, Business Model, Traction, Competitive Edge, Go-To-Market Strategy, and Team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73098" y="5378242"/>
            <a:ext cx="319087" cy="533400"/>
          </a:xfrm>
          <a:custGeom>
            <a:avLst/>
            <a:gdLst/>
            <a:ahLst/>
            <a:cxnLst/>
            <a:rect l="l" t="t" r="r" b="b"/>
            <a:pathLst>
              <a:path w="319087" h="533400">
                <a:moveTo>
                  <a:pt x="119064" y="0"/>
                </a:moveTo>
                <a:lnTo>
                  <a:pt x="0" y="0"/>
                </a:lnTo>
                <a:lnTo>
                  <a:pt x="200026" y="266700"/>
                </a:lnTo>
                <a:lnTo>
                  <a:pt x="0" y="533400"/>
                </a:lnTo>
                <a:lnTo>
                  <a:pt x="119064" y="533400"/>
                </a:lnTo>
                <a:lnTo>
                  <a:pt x="319090" y="266700"/>
                </a:lnTo>
                <a:lnTo>
                  <a:pt x="119064" y="0"/>
                </a:lnTo>
              </a:path>
            </a:pathLst>
          </a:custGeom>
          <a:solidFill>
            <a:srgbClr val="CAC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4498" y="5378242"/>
            <a:ext cx="319087" cy="533400"/>
          </a:xfrm>
          <a:custGeom>
            <a:avLst/>
            <a:gdLst/>
            <a:ahLst/>
            <a:cxnLst/>
            <a:rect l="l" t="t" r="r" b="b"/>
            <a:pathLst>
              <a:path w="319087" h="533400">
                <a:moveTo>
                  <a:pt x="0" y="533400"/>
                </a:moveTo>
                <a:lnTo>
                  <a:pt x="119064" y="533400"/>
                </a:lnTo>
                <a:lnTo>
                  <a:pt x="319090" y="266700"/>
                </a:lnTo>
                <a:lnTo>
                  <a:pt x="119064" y="0"/>
                </a:lnTo>
                <a:lnTo>
                  <a:pt x="0" y="0"/>
                </a:lnTo>
                <a:lnTo>
                  <a:pt x="200026" y="266700"/>
                </a:lnTo>
                <a:lnTo>
                  <a:pt x="0" y="533400"/>
                </a:lnTo>
              </a:path>
            </a:pathLst>
          </a:custGeom>
          <a:solidFill>
            <a:srgbClr val="CAC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01698" y="5378242"/>
            <a:ext cx="319087" cy="533400"/>
          </a:xfrm>
          <a:custGeom>
            <a:avLst/>
            <a:gdLst/>
            <a:ahLst/>
            <a:cxnLst/>
            <a:rect l="l" t="t" r="r" b="b"/>
            <a:pathLst>
              <a:path w="319087" h="533400">
                <a:moveTo>
                  <a:pt x="119064" y="0"/>
                </a:moveTo>
                <a:lnTo>
                  <a:pt x="0" y="0"/>
                </a:lnTo>
                <a:lnTo>
                  <a:pt x="200026" y="266700"/>
                </a:lnTo>
                <a:lnTo>
                  <a:pt x="0" y="533400"/>
                </a:lnTo>
                <a:lnTo>
                  <a:pt x="119064" y="533400"/>
                </a:lnTo>
                <a:lnTo>
                  <a:pt x="319090" y="266700"/>
                </a:lnTo>
                <a:lnTo>
                  <a:pt x="119064" y="0"/>
                </a:lnTo>
              </a:path>
            </a:pathLst>
          </a:custGeom>
          <a:solidFill>
            <a:srgbClr val="CAC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44500" y="4445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Company Pitch Deck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74043" y="2993257"/>
            <a:ext cx="3429000" cy="3108960"/>
          </a:xfrm>
          <a:custGeom>
            <a:avLst/>
            <a:gdLst/>
            <a:ahLst/>
            <a:cxnLst/>
            <a:rect l="l" t="t" r="r" b="b"/>
            <a:pathLst>
              <a:path w="3429000" h="3108960">
                <a:moveTo>
                  <a:pt x="38096" y="0"/>
                </a:moveTo>
                <a:lnTo>
                  <a:pt x="3390904" y="0"/>
                </a:lnTo>
                <a:cubicBezTo>
                  <a:pt x="3411958" y="0"/>
                  <a:pt x="3429000" y="17472"/>
                  <a:pt x="3429000" y="38986"/>
                </a:cubicBezTo>
                <a:lnTo>
                  <a:pt x="3429000" y="3069974"/>
                </a:lnTo>
                <a:cubicBezTo>
                  <a:pt x="3429000" y="3091519"/>
                  <a:pt x="3411958" y="3108960"/>
                  <a:pt x="3390904" y="3108960"/>
                </a:cubicBezTo>
                <a:lnTo>
                  <a:pt x="38096" y="3108960"/>
                </a:lnTo>
                <a:cubicBezTo>
                  <a:pt x="17042" y="3108960"/>
                  <a:pt x="0" y="3091488"/>
                  <a:pt x="0" y="3069974"/>
                </a:cubicBezTo>
                <a:lnTo>
                  <a:pt x="0" y="38986"/>
                </a:lnTo>
                <a:cubicBezTo>
                  <a:pt x="0" y="17441"/>
                  <a:pt x="17042" y="0"/>
                  <a:pt x="38096" y="0"/>
                </a:cubicBezTo>
                <a:lnTo>
                  <a:pt x="38096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20543" y="2993257"/>
            <a:ext cx="3429000" cy="3108960"/>
          </a:xfrm>
          <a:custGeom>
            <a:avLst/>
            <a:gdLst/>
            <a:ahLst/>
            <a:cxnLst/>
            <a:rect l="l" t="t" r="r" b="b"/>
            <a:pathLst>
              <a:path w="3429000" h="3108960">
                <a:moveTo>
                  <a:pt x="38096" y="0"/>
                </a:moveTo>
                <a:lnTo>
                  <a:pt x="3390904" y="0"/>
                </a:lnTo>
                <a:cubicBezTo>
                  <a:pt x="3411958" y="0"/>
                  <a:pt x="3429000" y="17472"/>
                  <a:pt x="3429000" y="38986"/>
                </a:cubicBezTo>
                <a:lnTo>
                  <a:pt x="3429000" y="3069974"/>
                </a:lnTo>
                <a:cubicBezTo>
                  <a:pt x="3429000" y="3091519"/>
                  <a:pt x="3411958" y="3108960"/>
                  <a:pt x="3390904" y="3108960"/>
                </a:cubicBezTo>
                <a:lnTo>
                  <a:pt x="38096" y="3108960"/>
                </a:lnTo>
                <a:cubicBezTo>
                  <a:pt x="17042" y="3108960"/>
                  <a:pt x="0" y="3091488"/>
                  <a:pt x="0" y="3069974"/>
                </a:cubicBezTo>
                <a:lnTo>
                  <a:pt x="0" y="38986"/>
                </a:lnTo>
                <a:cubicBezTo>
                  <a:pt x="0" y="17441"/>
                  <a:pt x="17042" y="0"/>
                  <a:pt x="38096" y="0"/>
                </a:cubicBezTo>
                <a:lnTo>
                  <a:pt x="38096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7043" y="2993257"/>
            <a:ext cx="3429000" cy="3108960"/>
          </a:xfrm>
          <a:custGeom>
            <a:avLst/>
            <a:gdLst/>
            <a:ahLst/>
            <a:cxnLst/>
            <a:rect l="l" t="t" r="r" b="b"/>
            <a:pathLst>
              <a:path w="3429000" h="3108960">
                <a:moveTo>
                  <a:pt x="38096" y="0"/>
                </a:moveTo>
                <a:lnTo>
                  <a:pt x="3390904" y="0"/>
                </a:lnTo>
                <a:cubicBezTo>
                  <a:pt x="3411958" y="0"/>
                  <a:pt x="3429000" y="17472"/>
                  <a:pt x="3429000" y="38986"/>
                </a:cubicBezTo>
                <a:lnTo>
                  <a:pt x="3429000" y="3069974"/>
                </a:lnTo>
                <a:cubicBezTo>
                  <a:pt x="3429000" y="3091519"/>
                  <a:pt x="3411958" y="3108960"/>
                  <a:pt x="3390904" y="3108960"/>
                </a:cubicBezTo>
                <a:lnTo>
                  <a:pt x="38096" y="3108960"/>
                </a:lnTo>
                <a:cubicBezTo>
                  <a:pt x="17042" y="3108960"/>
                  <a:pt x="0" y="3091488"/>
                  <a:pt x="0" y="3069974"/>
                </a:cubicBezTo>
                <a:lnTo>
                  <a:pt x="0" y="38986"/>
                </a:lnTo>
                <a:cubicBezTo>
                  <a:pt x="0" y="17441"/>
                  <a:pt x="17042" y="0"/>
                  <a:pt x="38096" y="0"/>
                </a:cubicBezTo>
                <a:lnTo>
                  <a:pt x="38096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1223" y="3933369"/>
            <a:ext cx="2857500" cy="1877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Company Name and Tagline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Company Name and tagline that states who you serve and what outcome you drive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17723" y="3933369"/>
            <a:ext cx="2857500" cy="1877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One-line Elevator Pitch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One-line elevator pitch that summarizes the customer pain, your solution, and measurable value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264223" y="3933369"/>
            <a:ext cx="2857500" cy="1877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Presenter Information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Presenter info including name, role, and relevant credibility signal (traction, domain expertise, prior exits)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45587" y="1332456"/>
            <a:ext cx="11033760" cy="136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Pitch Deck: Company Overview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8269816" y="3347508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517723" y="3382526"/>
            <a:ext cx="365760" cy="284480"/>
          </a:xfrm>
          <a:custGeom>
            <a:avLst/>
            <a:gdLst/>
            <a:ahLst/>
            <a:cxnLst/>
            <a:rect l="l" t="t" r="r" b="b"/>
            <a:pathLst>
              <a:path w="365760" h="284480">
                <a:moveTo>
                  <a:pt x="350519" y="0"/>
                </a:moveTo>
                <a:cubicBezTo>
                  <a:pt x="342073" y="0"/>
                  <a:pt x="335278" y="6793"/>
                  <a:pt x="335278" y="15240"/>
                </a:cubicBezTo>
                <a:lnTo>
                  <a:pt x="335278" y="18858"/>
                </a:lnTo>
                <a:lnTo>
                  <a:pt x="30479" y="101980"/>
                </a:lnTo>
                <a:lnTo>
                  <a:pt x="30479" y="96518"/>
                </a:lnTo>
                <a:cubicBezTo>
                  <a:pt x="30479" y="88072"/>
                  <a:pt x="23683" y="81279"/>
                  <a:pt x="15238" y="81279"/>
                </a:cubicBezTo>
                <a:cubicBezTo>
                  <a:pt x="6792" y="81279"/>
                  <a:pt x="-4" y="88072"/>
                  <a:pt x="-4" y="96518"/>
                </a:cubicBezTo>
                <a:lnTo>
                  <a:pt x="-4" y="110299"/>
                </a:lnTo>
                <a:lnTo>
                  <a:pt x="-4" y="121920"/>
                </a:lnTo>
                <a:lnTo>
                  <a:pt x="-4" y="162560"/>
                </a:lnTo>
                <a:lnTo>
                  <a:pt x="-4" y="174181"/>
                </a:lnTo>
                <a:lnTo>
                  <a:pt x="-4" y="187961"/>
                </a:lnTo>
                <a:cubicBezTo>
                  <a:pt x="-4" y="196408"/>
                  <a:pt x="6792" y="203201"/>
                  <a:pt x="15238" y="203201"/>
                </a:cubicBezTo>
                <a:cubicBezTo>
                  <a:pt x="23683" y="203201"/>
                  <a:pt x="30479" y="196408"/>
                  <a:pt x="30479" y="187961"/>
                </a:cubicBezTo>
                <a:lnTo>
                  <a:pt x="30479" y="182499"/>
                </a:lnTo>
                <a:lnTo>
                  <a:pt x="105156" y="202882"/>
                </a:lnTo>
                <a:cubicBezTo>
                  <a:pt x="102870" y="209360"/>
                  <a:pt x="101601" y="216282"/>
                  <a:pt x="101601" y="223519"/>
                </a:cubicBezTo>
                <a:cubicBezTo>
                  <a:pt x="101601" y="257173"/>
                  <a:pt x="128905" y="284480"/>
                  <a:pt x="162562" y="284480"/>
                </a:cubicBezTo>
                <a:cubicBezTo>
                  <a:pt x="192342" y="284480"/>
                  <a:pt x="217174" y="263144"/>
                  <a:pt x="222444" y="234887"/>
                </a:cubicBezTo>
                <a:lnTo>
                  <a:pt x="335285" y="265622"/>
                </a:lnTo>
                <a:lnTo>
                  <a:pt x="335285" y="269240"/>
                </a:lnTo>
                <a:cubicBezTo>
                  <a:pt x="335285" y="277686"/>
                  <a:pt x="342081" y="284480"/>
                  <a:pt x="350526" y="284480"/>
                </a:cubicBezTo>
                <a:cubicBezTo>
                  <a:pt x="358972" y="284480"/>
                  <a:pt x="365767" y="277686"/>
                  <a:pt x="365767" y="269240"/>
                </a:cubicBezTo>
                <a:lnTo>
                  <a:pt x="365767" y="254001"/>
                </a:lnTo>
                <a:lnTo>
                  <a:pt x="365767" y="30482"/>
                </a:lnTo>
                <a:lnTo>
                  <a:pt x="365767" y="15242"/>
                </a:lnTo>
                <a:cubicBezTo>
                  <a:pt x="365767" y="6796"/>
                  <a:pt x="358972" y="3"/>
                  <a:pt x="350526" y="3"/>
                </a:cubicBezTo>
                <a:lnTo>
                  <a:pt x="350519" y="0"/>
                </a:lnTo>
                <a:moveTo>
                  <a:pt x="335281" y="234062"/>
                </a:moveTo>
                <a:lnTo>
                  <a:pt x="30482" y="150939"/>
                </a:lnTo>
                <a:lnTo>
                  <a:pt x="30482" y="133603"/>
                </a:lnTo>
                <a:lnTo>
                  <a:pt x="335281" y="50418"/>
                </a:lnTo>
                <a:lnTo>
                  <a:pt x="335281" y="234062"/>
                </a:lnTo>
                <a:moveTo>
                  <a:pt x="132080" y="223519"/>
                </a:moveTo>
                <a:cubicBezTo>
                  <a:pt x="132080" y="219010"/>
                  <a:pt x="133031" y="214757"/>
                  <a:pt x="134812" y="210945"/>
                </a:cubicBezTo>
                <a:lnTo>
                  <a:pt x="192913" y="226756"/>
                </a:lnTo>
                <a:cubicBezTo>
                  <a:pt x="191263" y="242058"/>
                  <a:pt x="178308" y="253935"/>
                  <a:pt x="162624" y="253935"/>
                </a:cubicBezTo>
                <a:cubicBezTo>
                  <a:pt x="145796" y="253935"/>
                  <a:pt x="132145" y="240283"/>
                  <a:pt x="132145" y="223456"/>
                </a:cubicBezTo>
                <a:lnTo>
                  <a:pt x="132080" y="223519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71223" y="334191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cubicBezTo>
                  <a:pt x="165664" y="34290"/>
                  <a:pt x="150660" y="43935"/>
                  <a:pt x="143089" y="58222"/>
                </a:cubicBezTo>
                <a:cubicBezTo>
                  <a:pt x="139230" y="65508"/>
                  <a:pt x="130730" y="69008"/>
                  <a:pt x="122873" y="66579"/>
                </a:cubicBezTo>
                <a:cubicBezTo>
                  <a:pt x="107442" y="61865"/>
                  <a:pt x="89940" y="65581"/>
                  <a:pt x="77797" y="77793"/>
                </a:cubicBezTo>
                <a:cubicBezTo>
                  <a:pt x="65654" y="90010"/>
                  <a:pt x="61868" y="107438"/>
                  <a:pt x="66583" y="122870"/>
                </a:cubicBezTo>
                <a:cubicBezTo>
                  <a:pt x="69012" y="130726"/>
                  <a:pt x="65511" y="139230"/>
                  <a:pt x="58225" y="143016"/>
                </a:cubicBezTo>
                <a:cubicBezTo>
                  <a:pt x="43939" y="150660"/>
                  <a:pt x="34294" y="165660"/>
                  <a:pt x="34294" y="182876"/>
                </a:cubicBezTo>
                <a:cubicBezTo>
                  <a:pt x="34294" y="200093"/>
                  <a:pt x="43939" y="215096"/>
                  <a:pt x="58225" y="222667"/>
                </a:cubicBezTo>
                <a:cubicBezTo>
                  <a:pt x="65511" y="226526"/>
                  <a:pt x="69012" y="235026"/>
                  <a:pt x="66583" y="242883"/>
                </a:cubicBezTo>
                <a:cubicBezTo>
                  <a:pt x="61868" y="258314"/>
                  <a:pt x="65584" y="275816"/>
                  <a:pt x="77797" y="287959"/>
                </a:cubicBezTo>
                <a:cubicBezTo>
                  <a:pt x="90013" y="300102"/>
                  <a:pt x="107442" y="303888"/>
                  <a:pt x="122873" y="299173"/>
                </a:cubicBezTo>
                <a:cubicBezTo>
                  <a:pt x="130730" y="296745"/>
                  <a:pt x="139234" y="300245"/>
                  <a:pt x="143019" y="307531"/>
                </a:cubicBezTo>
                <a:cubicBezTo>
                  <a:pt x="150591" y="321818"/>
                  <a:pt x="165594" y="331463"/>
                  <a:pt x="182810" y="331463"/>
                </a:cubicBezTo>
                <a:cubicBezTo>
                  <a:pt x="200027" y="331463"/>
                  <a:pt x="215030" y="321818"/>
                  <a:pt x="222602" y="307531"/>
                </a:cubicBezTo>
                <a:cubicBezTo>
                  <a:pt x="226460" y="300245"/>
                  <a:pt x="234887" y="296745"/>
                  <a:pt x="242748" y="299173"/>
                </a:cubicBezTo>
                <a:cubicBezTo>
                  <a:pt x="258179" y="303888"/>
                  <a:pt x="275681" y="300172"/>
                  <a:pt x="287824" y="287959"/>
                </a:cubicBezTo>
                <a:cubicBezTo>
                  <a:pt x="299967" y="275743"/>
                  <a:pt x="303753" y="258314"/>
                  <a:pt x="299038" y="242883"/>
                </a:cubicBezTo>
                <a:cubicBezTo>
                  <a:pt x="296609" y="235026"/>
                  <a:pt x="300110" y="226523"/>
                  <a:pt x="307396" y="222737"/>
                </a:cubicBezTo>
                <a:cubicBezTo>
                  <a:pt x="321682" y="215166"/>
                  <a:pt x="331327" y="200162"/>
                  <a:pt x="331327" y="182946"/>
                </a:cubicBezTo>
                <a:cubicBezTo>
                  <a:pt x="331327" y="165729"/>
                  <a:pt x="321682" y="150726"/>
                  <a:pt x="307396" y="143155"/>
                </a:cubicBezTo>
                <a:cubicBezTo>
                  <a:pt x="300110" y="139296"/>
                  <a:pt x="296609" y="130869"/>
                  <a:pt x="299038" y="123009"/>
                </a:cubicBezTo>
                <a:cubicBezTo>
                  <a:pt x="303753" y="107577"/>
                  <a:pt x="300037" y="90076"/>
                  <a:pt x="287824" y="77932"/>
                </a:cubicBezTo>
                <a:cubicBezTo>
                  <a:pt x="275607" y="65789"/>
                  <a:pt x="258322" y="61857"/>
                  <a:pt x="242890" y="66576"/>
                </a:cubicBezTo>
                <a:cubicBezTo>
                  <a:pt x="235034" y="69004"/>
                  <a:pt x="226530" y="65504"/>
                  <a:pt x="222675" y="58218"/>
                </a:cubicBezTo>
                <a:cubicBezTo>
                  <a:pt x="215103" y="43931"/>
                  <a:pt x="200100" y="34286"/>
                  <a:pt x="182884" y="34286"/>
                </a:cubicBezTo>
                <a:lnTo>
                  <a:pt x="182880" y="34290"/>
                </a:lnTo>
                <a:moveTo>
                  <a:pt x="119944" y="31005"/>
                </a:moveTo>
                <a:cubicBezTo>
                  <a:pt x="134446" y="12147"/>
                  <a:pt x="157233" y="0"/>
                  <a:pt x="182880" y="0"/>
                </a:cubicBezTo>
                <a:cubicBezTo>
                  <a:pt x="208527" y="0"/>
                  <a:pt x="231314" y="12143"/>
                  <a:pt x="245816" y="31005"/>
                </a:cubicBezTo>
                <a:cubicBezTo>
                  <a:pt x="269390" y="27933"/>
                  <a:pt x="294108" y="35435"/>
                  <a:pt x="312253" y="53580"/>
                </a:cubicBezTo>
                <a:cubicBezTo>
                  <a:pt x="330398" y="71726"/>
                  <a:pt x="337900" y="96444"/>
                  <a:pt x="334828" y="120017"/>
                </a:cubicBezTo>
                <a:cubicBezTo>
                  <a:pt x="353617" y="134446"/>
                  <a:pt x="365760" y="157237"/>
                  <a:pt x="365760" y="182884"/>
                </a:cubicBezTo>
                <a:cubicBezTo>
                  <a:pt x="365760" y="208531"/>
                  <a:pt x="353617" y="231318"/>
                  <a:pt x="334755" y="245820"/>
                </a:cubicBezTo>
                <a:cubicBezTo>
                  <a:pt x="337827" y="269393"/>
                  <a:pt x="330325" y="294111"/>
                  <a:pt x="312180" y="312257"/>
                </a:cubicBezTo>
                <a:cubicBezTo>
                  <a:pt x="294035" y="330402"/>
                  <a:pt x="269316" y="337904"/>
                  <a:pt x="245743" y="334831"/>
                </a:cubicBezTo>
                <a:cubicBezTo>
                  <a:pt x="231314" y="353621"/>
                  <a:pt x="208523" y="365764"/>
                  <a:pt x="182880" y="365764"/>
                </a:cubicBezTo>
                <a:cubicBezTo>
                  <a:pt x="157233" y="365764"/>
                  <a:pt x="134446" y="353621"/>
                  <a:pt x="119944" y="334758"/>
                </a:cubicBezTo>
                <a:cubicBezTo>
                  <a:pt x="96370" y="337831"/>
                  <a:pt x="71652" y="330329"/>
                  <a:pt x="53507" y="312184"/>
                </a:cubicBezTo>
                <a:cubicBezTo>
                  <a:pt x="35362" y="294038"/>
                  <a:pt x="27860" y="269320"/>
                  <a:pt x="30932" y="245747"/>
                </a:cubicBezTo>
                <a:cubicBezTo>
                  <a:pt x="12143" y="231318"/>
                  <a:pt x="0" y="208527"/>
                  <a:pt x="0" y="182884"/>
                </a:cubicBezTo>
                <a:cubicBezTo>
                  <a:pt x="0" y="157237"/>
                  <a:pt x="12143" y="134450"/>
                  <a:pt x="31005" y="119947"/>
                </a:cubicBezTo>
                <a:cubicBezTo>
                  <a:pt x="27933" y="96374"/>
                  <a:pt x="35435" y="71656"/>
                  <a:pt x="53580" y="53511"/>
                </a:cubicBezTo>
                <a:cubicBezTo>
                  <a:pt x="71725" y="35365"/>
                  <a:pt x="96444" y="27864"/>
                  <a:pt x="120017" y="30936"/>
                </a:cubicBezTo>
                <a:lnTo>
                  <a:pt x="119944" y="31005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Company Pitch Deck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45587" y="1332456"/>
            <a:ext cx="11033760" cy="136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The Problem: Urgent, Painful, Quantified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102251" y="3283855"/>
            <a:ext cx="27660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Define the customer segment experiencing the problem and the moment when it becomes urgent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Define the customer segment experiencing the problem and the moment when it becomes urgent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62584" y="3283855"/>
            <a:ext cx="27660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Quantify the impact using cost, time loss, revenue leakage, churn risk, or compliance exposure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Quantify the impact using cost, time loss, revenue leakage, churn risk, or compliance exposure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003213" y="3283855"/>
            <a:ext cx="27660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Explain why current alternatives fail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Explain why current alternatives fail (manual work, legacy tools, high switching costs, poor outcomes)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326846" y="3357487"/>
            <a:ext cx="457200" cy="320040"/>
          </a:xfrm>
          <a:custGeom>
            <a:avLst/>
            <a:gdLst/>
            <a:ahLst/>
            <a:cxnLst/>
            <a:rect l="l" t="t" r="r" b="b"/>
            <a:pathLst>
              <a:path w="457200" h="320040">
                <a:moveTo>
                  <a:pt x="17145" y="0"/>
                </a:moveTo>
                <a:cubicBezTo>
                  <a:pt x="26646" y="0"/>
                  <a:pt x="34290" y="7643"/>
                  <a:pt x="34290" y="17145"/>
                </a:cubicBezTo>
                <a:lnTo>
                  <a:pt x="34290" y="34289"/>
                </a:lnTo>
                <a:lnTo>
                  <a:pt x="422910" y="34289"/>
                </a:lnTo>
                <a:lnTo>
                  <a:pt x="422910" y="17145"/>
                </a:lnTo>
                <a:cubicBezTo>
                  <a:pt x="422910" y="7643"/>
                  <a:pt x="430554" y="0"/>
                  <a:pt x="440055" y="0"/>
                </a:cubicBezTo>
                <a:cubicBezTo>
                  <a:pt x="449556" y="0"/>
                  <a:pt x="457200" y="7643"/>
                  <a:pt x="457200" y="17145"/>
                </a:cubicBezTo>
                <a:lnTo>
                  <a:pt x="457200" y="34289"/>
                </a:lnTo>
                <a:lnTo>
                  <a:pt x="457200" y="68578"/>
                </a:lnTo>
                <a:lnTo>
                  <a:pt x="457200" y="160017"/>
                </a:lnTo>
                <a:lnTo>
                  <a:pt x="457200" y="194306"/>
                </a:lnTo>
                <a:lnTo>
                  <a:pt x="457200" y="302892"/>
                </a:lnTo>
                <a:cubicBezTo>
                  <a:pt x="457200" y="312394"/>
                  <a:pt x="449556" y="320037"/>
                  <a:pt x="440055" y="320037"/>
                </a:cubicBezTo>
                <a:cubicBezTo>
                  <a:pt x="430554" y="320037"/>
                  <a:pt x="422910" y="312394"/>
                  <a:pt x="422910" y="302892"/>
                </a:cubicBezTo>
                <a:lnTo>
                  <a:pt x="422910" y="194306"/>
                </a:lnTo>
                <a:lnTo>
                  <a:pt x="34290" y="194306"/>
                </a:lnTo>
                <a:lnTo>
                  <a:pt x="34290" y="302892"/>
                </a:lnTo>
                <a:cubicBezTo>
                  <a:pt x="34290" y="312394"/>
                  <a:pt x="26646" y="320037"/>
                  <a:pt x="17145" y="320037"/>
                </a:cubicBezTo>
                <a:cubicBezTo>
                  <a:pt x="7644" y="320037"/>
                  <a:pt x="0" y="312394"/>
                  <a:pt x="0" y="302892"/>
                </a:cubicBezTo>
                <a:lnTo>
                  <a:pt x="0" y="17141"/>
                </a:lnTo>
                <a:cubicBezTo>
                  <a:pt x="0" y="7639"/>
                  <a:pt x="7644" y="-3"/>
                  <a:pt x="17145" y="-3"/>
                </a:cubicBezTo>
                <a:lnTo>
                  <a:pt x="17145" y="0"/>
                </a:lnTo>
                <a:moveTo>
                  <a:pt x="422910" y="160020"/>
                </a:moveTo>
                <a:lnTo>
                  <a:pt x="422910" y="68581"/>
                </a:lnTo>
                <a:lnTo>
                  <a:pt x="407763" y="68581"/>
                </a:lnTo>
                <a:lnTo>
                  <a:pt x="362043" y="160020"/>
                </a:lnTo>
                <a:lnTo>
                  <a:pt x="422910" y="160020"/>
                </a:lnTo>
                <a:moveTo>
                  <a:pt x="34290" y="160020"/>
                </a:moveTo>
                <a:lnTo>
                  <a:pt x="49437" y="160020"/>
                </a:lnTo>
                <a:lnTo>
                  <a:pt x="95157" y="68581"/>
                </a:lnTo>
                <a:lnTo>
                  <a:pt x="34295" y="68581"/>
                </a:lnTo>
                <a:lnTo>
                  <a:pt x="34290" y="160020"/>
                </a:lnTo>
                <a:moveTo>
                  <a:pt x="278037" y="68581"/>
                </a:moveTo>
                <a:lnTo>
                  <a:pt x="224961" y="68581"/>
                </a:lnTo>
                <a:lnTo>
                  <a:pt x="179241" y="160020"/>
                </a:lnTo>
                <a:lnTo>
                  <a:pt x="232317" y="160020"/>
                </a:lnTo>
                <a:lnTo>
                  <a:pt x="278037" y="68581"/>
                </a:lnTo>
                <a:moveTo>
                  <a:pt x="270608" y="160020"/>
                </a:moveTo>
                <a:lnTo>
                  <a:pt x="323684" y="160020"/>
                </a:lnTo>
                <a:lnTo>
                  <a:pt x="369404" y="68581"/>
                </a:lnTo>
                <a:lnTo>
                  <a:pt x="316328" y="68581"/>
                </a:lnTo>
                <a:lnTo>
                  <a:pt x="270608" y="160020"/>
                </a:lnTo>
                <a:moveTo>
                  <a:pt x="133448" y="68581"/>
                </a:moveTo>
                <a:lnTo>
                  <a:pt x="87728" y="160020"/>
                </a:lnTo>
                <a:lnTo>
                  <a:pt x="140804" y="160020"/>
                </a:lnTo>
                <a:lnTo>
                  <a:pt x="186524" y="68581"/>
                </a:lnTo>
                <a:lnTo>
                  <a:pt x="133448" y="68581"/>
                </a:lnTo>
              </a:path>
            </a:pathLst>
          </a:custGeom>
          <a:solidFill>
            <a:srgbClr val="6F645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443367" y="32947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solidFill>
            <a:srgbClr val="13131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1530" y="3294742"/>
            <a:ext cx="65314" cy="457200"/>
          </a:xfrm>
          <a:custGeom>
            <a:avLst/>
            <a:gdLst/>
            <a:ahLst/>
            <a:cxnLst/>
            <a:rect l="l" t="t" r="r" b="b"/>
            <a:pathLst>
              <a:path w="65314" h="457200">
                <a:moveTo>
                  <a:pt x="57150" y="24492"/>
                </a:moveTo>
                <a:cubicBezTo>
                  <a:pt x="57150" y="10918"/>
                  <a:pt x="46230" y="0"/>
                  <a:pt x="32657" y="0"/>
                </a:cubicBezTo>
                <a:cubicBezTo>
                  <a:pt x="19084" y="0"/>
                  <a:pt x="8164" y="10918"/>
                  <a:pt x="8164" y="24492"/>
                </a:cubicBezTo>
                <a:lnTo>
                  <a:pt x="8164" y="318408"/>
                </a:lnTo>
                <a:cubicBezTo>
                  <a:pt x="8164" y="331982"/>
                  <a:pt x="19084" y="342900"/>
                  <a:pt x="32657" y="342900"/>
                </a:cubicBezTo>
                <a:cubicBezTo>
                  <a:pt x="46230" y="342900"/>
                  <a:pt x="57150" y="331982"/>
                  <a:pt x="57150" y="318408"/>
                </a:cubicBezTo>
                <a:lnTo>
                  <a:pt x="57150" y="24492"/>
                </a:lnTo>
                <a:moveTo>
                  <a:pt x="32657" y="457200"/>
                </a:moveTo>
                <a:cubicBezTo>
                  <a:pt x="50693" y="457200"/>
                  <a:pt x="65314" y="442579"/>
                  <a:pt x="65314" y="424542"/>
                </a:cubicBezTo>
                <a:cubicBezTo>
                  <a:pt x="65314" y="406506"/>
                  <a:pt x="50693" y="391884"/>
                  <a:pt x="32657" y="391884"/>
                </a:cubicBezTo>
                <a:cubicBezTo>
                  <a:pt x="14621" y="391884"/>
                  <a:pt x="0" y="406506"/>
                  <a:pt x="0" y="424542"/>
                </a:cubicBezTo>
                <a:cubicBezTo>
                  <a:pt x="0" y="442579"/>
                  <a:pt x="14621" y="457200"/>
                  <a:pt x="32657" y="457200"/>
                </a:cubicBez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Company Pitch Deck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28831" y="0"/>
            <a:ext cx="6763169" cy="6858000"/>
          </a:xfrm>
          <a:prstGeom prst="rect">
            <a:avLst/>
          </a:prstGeom>
          <a:solidFill>
            <a:srgbClr val="13131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5588" y="1407886"/>
            <a:ext cx="455023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The Solution: Product That Delivers Clear Value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6763658" y="793974"/>
            <a:ext cx="4904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Your Product in One Sentence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FFFFFF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What it does, for whom, and the primary outcome it improves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763658" y="2782026"/>
            <a:ext cx="4904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Key Value Proposition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FFFFFF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With a bold before-and-after statement (faster, cheaper, safer, higher conversion)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763658" y="4770078"/>
            <a:ext cx="4904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Core Features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FFFFFF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3-4 features mapped to the problem drivers they eliminate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994402" y="477007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00050" y="0"/>
                </a:moveTo>
                <a:cubicBezTo>
                  <a:pt x="431574" y="0"/>
                  <a:pt x="457200" y="25626"/>
                  <a:pt x="457200" y="57150"/>
                </a:cubicBezTo>
                <a:lnTo>
                  <a:pt x="457200" y="171450"/>
                </a:lnTo>
                <a:cubicBezTo>
                  <a:pt x="457200" y="179309"/>
                  <a:pt x="450772" y="185738"/>
                  <a:pt x="442913" y="185738"/>
                </a:cubicBezTo>
                <a:lnTo>
                  <a:pt x="396479" y="185738"/>
                </a:lnTo>
                <a:cubicBezTo>
                  <a:pt x="390586" y="185738"/>
                  <a:pt x="385763" y="190561"/>
                  <a:pt x="385763" y="196454"/>
                </a:cubicBezTo>
                <a:lnTo>
                  <a:pt x="385763" y="200025"/>
                </a:lnTo>
                <a:cubicBezTo>
                  <a:pt x="385763" y="215830"/>
                  <a:pt x="372993" y="228600"/>
                  <a:pt x="357188" y="228600"/>
                </a:cubicBezTo>
                <a:cubicBezTo>
                  <a:pt x="341382" y="228600"/>
                  <a:pt x="328613" y="215830"/>
                  <a:pt x="328613" y="200025"/>
                </a:cubicBezTo>
                <a:lnTo>
                  <a:pt x="328613" y="196454"/>
                </a:lnTo>
                <a:cubicBezTo>
                  <a:pt x="328613" y="190561"/>
                  <a:pt x="323789" y="185738"/>
                  <a:pt x="317896" y="185738"/>
                </a:cubicBezTo>
                <a:lnTo>
                  <a:pt x="285750" y="185738"/>
                </a:lnTo>
                <a:cubicBezTo>
                  <a:pt x="277891" y="185738"/>
                  <a:pt x="271462" y="179309"/>
                  <a:pt x="271462" y="171450"/>
                </a:cubicBezTo>
                <a:lnTo>
                  <a:pt x="271462" y="142875"/>
                </a:lnTo>
                <a:cubicBezTo>
                  <a:pt x="271462" y="135016"/>
                  <a:pt x="277891" y="128588"/>
                  <a:pt x="285750" y="128588"/>
                </a:cubicBezTo>
                <a:lnTo>
                  <a:pt x="300037" y="128588"/>
                </a:lnTo>
                <a:cubicBezTo>
                  <a:pt x="315843" y="128588"/>
                  <a:pt x="328613" y="115818"/>
                  <a:pt x="328613" y="100013"/>
                </a:cubicBezTo>
                <a:cubicBezTo>
                  <a:pt x="328613" y="84207"/>
                  <a:pt x="315843" y="71438"/>
                  <a:pt x="300038" y="71438"/>
                </a:cubicBezTo>
                <a:lnTo>
                  <a:pt x="285750" y="71438"/>
                </a:lnTo>
                <a:cubicBezTo>
                  <a:pt x="277891" y="71438"/>
                  <a:pt x="271463" y="65009"/>
                  <a:pt x="271463" y="57150"/>
                </a:cubicBezTo>
                <a:lnTo>
                  <a:pt x="271463" y="14288"/>
                </a:lnTo>
                <a:cubicBezTo>
                  <a:pt x="271463" y="6428"/>
                  <a:pt x="277891" y="0"/>
                  <a:pt x="285750" y="0"/>
                </a:cubicBezTo>
                <a:lnTo>
                  <a:pt x="400050" y="0"/>
                </a:lnTo>
              </a:path>
              <a:path w="457200" h="457200">
                <a:moveTo>
                  <a:pt x="0" y="214313"/>
                </a:moveTo>
                <a:lnTo>
                  <a:pt x="0" y="114300"/>
                </a:lnTo>
                <a:cubicBezTo>
                  <a:pt x="0" y="82776"/>
                  <a:pt x="25626" y="57150"/>
                  <a:pt x="57150" y="57150"/>
                </a:cubicBezTo>
                <a:lnTo>
                  <a:pt x="185738" y="57150"/>
                </a:lnTo>
                <a:cubicBezTo>
                  <a:pt x="193597" y="57150"/>
                  <a:pt x="200025" y="63578"/>
                  <a:pt x="200025" y="71438"/>
                </a:cubicBezTo>
                <a:lnTo>
                  <a:pt x="200025" y="117871"/>
                </a:lnTo>
                <a:cubicBezTo>
                  <a:pt x="200025" y="123764"/>
                  <a:pt x="204848" y="128588"/>
                  <a:pt x="210742" y="128588"/>
                </a:cubicBezTo>
                <a:lnTo>
                  <a:pt x="214313" y="128588"/>
                </a:lnTo>
                <a:cubicBezTo>
                  <a:pt x="230118" y="128588"/>
                  <a:pt x="242888" y="141357"/>
                  <a:pt x="242888" y="157163"/>
                </a:cubicBezTo>
                <a:cubicBezTo>
                  <a:pt x="242888" y="172968"/>
                  <a:pt x="230118" y="185738"/>
                  <a:pt x="214313" y="185738"/>
                </a:cubicBezTo>
                <a:lnTo>
                  <a:pt x="210742" y="185738"/>
                </a:lnTo>
                <a:cubicBezTo>
                  <a:pt x="204848" y="185738"/>
                  <a:pt x="200025" y="190561"/>
                  <a:pt x="200025" y="196454"/>
                </a:cubicBezTo>
                <a:lnTo>
                  <a:pt x="200025" y="242888"/>
                </a:lnTo>
                <a:cubicBezTo>
                  <a:pt x="200025" y="250747"/>
                  <a:pt x="193597" y="257175"/>
                  <a:pt x="185738" y="257175"/>
                </a:cubicBezTo>
                <a:lnTo>
                  <a:pt x="157163" y="257175"/>
                </a:lnTo>
                <a:cubicBezTo>
                  <a:pt x="149303" y="257175"/>
                  <a:pt x="142875" y="250747"/>
                  <a:pt x="142875" y="242888"/>
                </a:cubicBezTo>
                <a:lnTo>
                  <a:pt x="142875" y="228600"/>
                </a:lnTo>
                <a:cubicBezTo>
                  <a:pt x="142875" y="212795"/>
                  <a:pt x="130105" y="200025"/>
                  <a:pt x="114300" y="200025"/>
                </a:cubicBezTo>
                <a:cubicBezTo>
                  <a:pt x="98495" y="200025"/>
                  <a:pt x="85725" y="212795"/>
                  <a:pt x="85725" y="228600"/>
                </a:cubicBezTo>
                <a:lnTo>
                  <a:pt x="85725" y="242888"/>
                </a:lnTo>
                <a:cubicBezTo>
                  <a:pt x="85725" y="250747"/>
                  <a:pt x="79297" y="257175"/>
                  <a:pt x="71438" y="257175"/>
                </a:cubicBezTo>
                <a:lnTo>
                  <a:pt x="42863" y="257175"/>
                </a:lnTo>
                <a:lnTo>
                  <a:pt x="42863" y="392909"/>
                </a:lnTo>
                <a:cubicBezTo>
                  <a:pt x="42863" y="404787"/>
                  <a:pt x="52418" y="414342"/>
                  <a:pt x="64296" y="414342"/>
                </a:cubicBezTo>
                <a:lnTo>
                  <a:pt x="200030" y="414342"/>
                </a:lnTo>
                <a:lnTo>
                  <a:pt x="200030" y="382196"/>
                </a:lnTo>
                <a:cubicBezTo>
                  <a:pt x="200030" y="376303"/>
                  <a:pt x="195206" y="371480"/>
                  <a:pt x="189313" y="371480"/>
                </a:cubicBezTo>
                <a:lnTo>
                  <a:pt x="185742" y="371480"/>
                </a:lnTo>
                <a:cubicBezTo>
                  <a:pt x="169937" y="371480"/>
                  <a:pt x="157167" y="358710"/>
                  <a:pt x="157167" y="342905"/>
                </a:cubicBezTo>
                <a:cubicBezTo>
                  <a:pt x="157167" y="327099"/>
                  <a:pt x="169937" y="314330"/>
                  <a:pt x="185742" y="314330"/>
                </a:cubicBezTo>
                <a:lnTo>
                  <a:pt x="189313" y="314330"/>
                </a:lnTo>
                <a:cubicBezTo>
                  <a:pt x="195206" y="314330"/>
                  <a:pt x="200030" y="309506"/>
                  <a:pt x="200030" y="303613"/>
                </a:cubicBezTo>
                <a:lnTo>
                  <a:pt x="200030" y="271467"/>
                </a:lnTo>
                <a:cubicBezTo>
                  <a:pt x="200030" y="263608"/>
                  <a:pt x="206458" y="257180"/>
                  <a:pt x="214317" y="257180"/>
                </a:cubicBezTo>
                <a:lnTo>
                  <a:pt x="257180" y="257180"/>
                </a:lnTo>
                <a:cubicBezTo>
                  <a:pt x="265039" y="257180"/>
                  <a:pt x="271467" y="263608"/>
                  <a:pt x="271467" y="271467"/>
                </a:cubicBezTo>
                <a:lnTo>
                  <a:pt x="271467" y="285755"/>
                </a:lnTo>
                <a:cubicBezTo>
                  <a:pt x="271467" y="301560"/>
                  <a:pt x="284237" y="314330"/>
                  <a:pt x="300042" y="314330"/>
                </a:cubicBezTo>
                <a:cubicBezTo>
                  <a:pt x="315847" y="314330"/>
                  <a:pt x="328617" y="301560"/>
                  <a:pt x="328617" y="285755"/>
                </a:cubicBezTo>
                <a:lnTo>
                  <a:pt x="328617" y="271467"/>
                </a:lnTo>
                <a:cubicBezTo>
                  <a:pt x="328617" y="263608"/>
                  <a:pt x="335045" y="257180"/>
                  <a:pt x="342905" y="257180"/>
                </a:cubicBezTo>
                <a:lnTo>
                  <a:pt x="385767" y="257180"/>
                </a:lnTo>
                <a:cubicBezTo>
                  <a:pt x="393626" y="257180"/>
                  <a:pt x="400055" y="263608"/>
                  <a:pt x="400055" y="271467"/>
                </a:cubicBezTo>
                <a:lnTo>
                  <a:pt x="400055" y="400055"/>
                </a:lnTo>
                <a:cubicBezTo>
                  <a:pt x="400055" y="431579"/>
                  <a:pt x="374429" y="457205"/>
                  <a:pt x="342905" y="457205"/>
                </a:cubicBezTo>
                <a:lnTo>
                  <a:pt x="228605" y="457205"/>
                </a:lnTo>
                <a:lnTo>
                  <a:pt x="214317" y="457205"/>
                </a:lnTo>
                <a:lnTo>
                  <a:pt x="64301" y="457205"/>
                </a:lnTo>
                <a:cubicBezTo>
                  <a:pt x="28762" y="457205"/>
                  <a:pt x="9" y="428451"/>
                  <a:pt x="9" y="392913"/>
                </a:cubicBezTo>
                <a:lnTo>
                  <a:pt x="9" y="242897"/>
                </a:lnTo>
                <a:lnTo>
                  <a:pt x="0" y="214313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994402" y="2851407"/>
            <a:ext cx="457200" cy="318438"/>
          </a:xfrm>
          <a:custGeom>
            <a:avLst/>
            <a:gdLst/>
            <a:ahLst/>
            <a:cxnLst/>
            <a:rect l="l" t="t" r="r" b="b"/>
            <a:pathLst>
              <a:path w="457200" h="318438">
                <a:moveTo>
                  <a:pt x="450008" y="7193"/>
                </a:moveTo>
                <a:cubicBezTo>
                  <a:pt x="459600" y="16785"/>
                  <a:pt x="459600" y="32293"/>
                  <a:pt x="450008" y="41782"/>
                </a:cubicBezTo>
                <a:lnTo>
                  <a:pt x="180649" y="311245"/>
                </a:lnTo>
                <a:cubicBezTo>
                  <a:pt x="171057" y="320836"/>
                  <a:pt x="155549" y="320836"/>
                  <a:pt x="146062" y="311245"/>
                </a:cubicBezTo>
                <a:lnTo>
                  <a:pt x="7196" y="172482"/>
                </a:lnTo>
                <a:cubicBezTo>
                  <a:pt x="-2396" y="162891"/>
                  <a:pt x="-2396" y="147383"/>
                  <a:pt x="7196" y="137893"/>
                </a:cubicBezTo>
                <a:cubicBezTo>
                  <a:pt x="16788" y="128404"/>
                  <a:pt x="32297" y="128302"/>
                  <a:pt x="41784" y="137893"/>
                </a:cubicBezTo>
                <a:lnTo>
                  <a:pt x="163202" y="259311"/>
                </a:lnTo>
                <a:lnTo>
                  <a:pt x="415320" y="7193"/>
                </a:lnTo>
                <a:cubicBezTo>
                  <a:pt x="424913" y="-2398"/>
                  <a:pt x="440421" y="-2398"/>
                  <a:pt x="449908" y="7193"/>
                </a:cubicBezTo>
                <a:lnTo>
                  <a:pt x="450008" y="7193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065840" y="793974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Company Pitch Deck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44497" y="1332456"/>
            <a:ext cx="5090160" cy="4705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Market Opportunity: TAM, SAM, SOM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6763658" y="793974"/>
            <a:ext cx="4904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TAM Definition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TAM definition that captures total spend or total addressable adoption across the broader category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763658" y="2782026"/>
            <a:ext cx="4904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SAM Definition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SAM definition that narrows to your reachable customer segment, geography, and buying criteria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763658" y="4770078"/>
            <a:ext cx="4904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SOM Definition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SOM definition that reflects realistic near-term capture based on distribution and sales capacity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994402" y="477007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28600" y="328613"/>
                </a:moveTo>
                <a:cubicBezTo>
                  <a:pt x="283834" y="328613"/>
                  <a:pt x="328613" y="283834"/>
                  <a:pt x="328613" y="228600"/>
                </a:cubicBezTo>
                <a:cubicBezTo>
                  <a:pt x="328613" y="173366"/>
                  <a:pt x="283834" y="128588"/>
                  <a:pt x="228600" y="128588"/>
                </a:cubicBezTo>
                <a:cubicBezTo>
                  <a:pt x="173366" y="128588"/>
                  <a:pt x="128588" y="173366"/>
                  <a:pt x="128588" y="228600"/>
                </a:cubicBezTo>
                <a:cubicBezTo>
                  <a:pt x="128588" y="283834"/>
                  <a:pt x="173366" y="328613"/>
                  <a:pt x="228600" y="328613"/>
                </a:cubicBezTo>
                <a:moveTo>
                  <a:pt x="228600" y="85725"/>
                </a:moveTo>
                <a:cubicBezTo>
                  <a:pt x="307508" y="85725"/>
                  <a:pt x="371475" y="149692"/>
                  <a:pt x="371475" y="228600"/>
                </a:cubicBezTo>
                <a:cubicBezTo>
                  <a:pt x="371475" y="307508"/>
                  <a:pt x="307508" y="371475"/>
                  <a:pt x="228600" y="371475"/>
                </a:cubicBezTo>
                <a:cubicBezTo>
                  <a:pt x="149692" y="371475"/>
                  <a:pt x="85725" y="307508"/>
                  <a:pt x="85725" y="228600"/>
                </a:cubicBezTo>
                <a:cubicBezTo>
                  <a:pt x="85725" y="149692"/>
                  <a:pt x="149692" y="85725"/>
                  <a:pt x="228600" y="85725"/>
                </a:cubicBezTo>
                <a:moveTo>
                  <a:pt x="228600" y="242888"/>
                </a:moveTo>
                <a:cubicBezTo>
                  <a:pt x="236491" y="242888"/>
                  <a:pt x="242888" y="236491"/>
                  <a:pt x="242888" y="228600"/>
                </a:cubicBezTo>
                <a:cubicBezTo>
                  <a:pt x="242888" y="220709"/>
                  <a:pt x="236491" y="214313"/>
                  <a:pt x="228600" y="214313"/>
                </a:cubicBezTo>
                <a:cubicBezTo>
                  <a:pt x="220709" y="214313"/>
                  <a:pt x="214313" y="220709"/>
                  <a:pt x="214313" y="228600"/>
                </a:cubicBezTo>
                <a:cubicBezTo>
                  <a:pt x="214313" y="236491"/>
                  <a:pt x="220709" y="242888"/>
                  <a:pt x="228600" y="242888"/>
                </a:cubicBezTo>
                <a:moveTo>
                  <a:pt x="228600" y="171450"/>
                </a:moveTo>
                <a:cubicBezTo>
                  <a:pt x="260165" y="171450"/>
                  <a:pt x="285750" y="197035"/>
                  <a:pt x="285750" y="228600"/>
                </a:cubicBezTo>
                <a:cubicBezTo>
                  <a:pt x="285750" y="260165"/>
                  <a:pt x="260165" y="285750"/>
                  <a:pt x="228600" y="285750"/>
                </a:cubicBezTo>
                <a:cubicBezTo>
                  <a:pt x="197035" y="285750"/>
                  <a:pt x="171450" y="260165"/>
                  <a:pt x="171450" y="228600"/>
                </a:cubicBezTo>
                <a:cubicBezTo>
                  <a:pt x="171450" y="197035"/>
                  <a:pt x="197035" y="171450"/>
                  <a:pt x="228600" y="171450"/>
                </a:cubicBez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094415" y="2782026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051552" y="793974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313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6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4F3F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Company Pitch Deck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2000" cy="3474720"/>
          </a:xfrm>
          <a:prstGeom prst="rect">
            <a:avLst/>
          </a:prstGeom>
          <a:solidFill>
            <a:srgbClr val="6F645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181600" y="2642435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32904" y="2642435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84576" y="2642435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709491" y="3099635"/>
            <a:ext cx="875627" cy="914400"/>
          </a:xfrm>
          <a:custGeom>
            <a:avLst/>
            <a:gdLst/>
            <a:ahLst/>
            <a:cxnLst/>
            <a:rect l="l" t="t" r="r" b="b"/>
            <a:pathLst>
              <a:path w="875627" h="914400">
                <a:moveTo>
                  <a:pt x="437822" y="0"/>
                </a:moveTo>
                <a:cubicBezTo>
                  <a:pt x="468180" y="0"/>
                  <a:pt x="497829" y="3036"/>
                  <a:pt x="526759" y="8577"/>
                </a:cubicBezTo>
                <a:cubicBezTo>
                  <a:pt x="540866" y="11256"/>
                  <a:pt x="565690" y="19468"/>
                  <a:pt x="579262" y="44476"/>
                </a:cubicBezTo>
                <a:cubicBezTo>
                  <a:pt x="582835" y="51088"/>
                  <a:pt x="585689" y="58046"/>
                  <a:pt x="587475" y="65553"/>
                </a:cubicBezTo>
                <a:lnTo>
                  <a:pt x="604086" y="134316"/>
                </a:lnTo>
                <a:cubicBezTo>
                  <a:pt x="606590" y="144676"/>
                  <a:pt x="624085" y="154854"/>
                  <a:pt x="634269" y="151818"/>
                </a:cubicBezTo>
                <a:lnTo>
                  <a:pt x="702139" y="131811"/>
                </a:lnTo>
                <a:cubicBezTo>
                  <a:pt x="709284" y="129671"/>
                  <a:pt x="716604" y="128592"/>
                  <a:pt x="723924" y="128418"/>
                </a:cubicBezTo>
                <a:cubicBezTo>
                  <a:pt x="752680" y="127522"/>
                  <a:pt x="772145" y="145207"/>
                  <a:pt x="781611" y="155923"/>
                </a:cubicBezTo>
                <a:cubicBezTo>
                  <a:pt x="821084" y="200747"/>
                  <a:pt x="851442" y="253435"/>
                  <a:pt x="870732" y="310046"/>
                </a:cubicBezTo>
                <a:cubicBezTo>
                  <a:pt x="875373" y="323615"/>
                  <a:pt x="880732" y="348981"/>
                  <a:pt x="865907" y="373267"/>
                </a:cubicBezTo>
                <a:cubicBezTo>
                  <a:pt x="861976" y="379695"/>
                  <a:pt x="857160" y="385767"/>
                  <a:pt x="851617" y="391125"/>
                </a:cubicBezTo>
                <a:lnTo>
                  <a:pt x="800358" y="439881"/>
                </a:lnTo>
                <a:cubicBezTo>
                  <a:pt x="792854" y="447023"/>
                  <a:pt x="792854" y="467560"/>
                  <a:pt x="800358" y="474711"/>
                </a:cubicBezTo>
                <a:lnTo>
                  <a:pt x="851617" y="523467"/>
                </a:lnTo>
                <a:cubicBezTo>
                  <a:pt x="857151" y="528825"/>
                  <a:pt x="861976" y="534897"/>
                  <a:pt x="865907" y="541325"/>
                </a:cubicBezTo>
                <a:cubicBezTo>
                  <a:pt x="880548" y="565611"/>
                  <a:pt x="875198" y="590977"/>
                  <a:pt x="870732" y="604546"/>
                </a:cubicBezTo>
                <a:cubicBezTo>
                  <a:pt x="851442" y="661157"/>
                  <a:pt x="821084" y="713671"/>
                  <a:pt x="781611" y="758669"/>
                </a:cubicBezTo>
                <a:cubicBezTo>
                  <a:pt x="772145" y="769385"/>
                  <a:pt x="752496" y="787061"/>
                  <a:pt x="723924" y="786174"/>
                </a:cubicBezTo>
                <a:cubicBezTo>
                  <a:pt x="716604" y="785991"/>
                  <a:pt x="709284" y="784747"/>
                  <a:pt x="702139" y="782781"/>
                </a:cubicBezTo>
                <a:lnTo>
                  <a:pt x="634269" y="762600"/>
                </a:lnTo>
                <a:cubicBezTo>
                  <a:pt x="624085" y="759565"/>
                  <a:pt x="606590" y="769742"/>
                  <a:pt x="604086" y="780102"/>
                </a:cubicBezTo>
                <a:lnTo>
                  <a:pt x="587475" y="848865"/>
                </a:lnTo>
                <a:cubicBezTo>
                  <a:pt x="585689" y="856363"/>
                  <a:pt x="582835" y="863514"/>
                  <a:pt x="579262" y="869942"/>
                </a:cubicBezTo>
                <a:cubicBezTo>
                  <a:pt x="565506" y="894942"/>
                  <a:pt x="540682" y="902979"/>
                  <a:pt x="526759" y="905841"/>
                </a:cubicBezTo>
                <a:cubicBezTo>
                  <a:pt x="497829" y="911373"/>
                  <a:pt x="468180" y="914409"/>
                  <a:pt x="437822" y="914409"/>
                </a:cubicBezTo>
                <a:cubicBezTo>
                  <a:pt x="407464" y="914409"/>
                  <a:pt x="377815" y="911373"/>
                  <a:pt x="348885" y="905832"/>
                </a:cubicBezTo>
                <a:cubicBezTo>
                  <a:pt x="334778" y="903153"/>
                  <a:pt x="309954" y="894942"/>
                  <a:pt x="296382" y="869933"/>
                </a:cubicBezTo>
                <a:cubicBezTo>
                  <a:pt x="292810" y="863322"/>
                  <a:pt x="289955" y="856363"/>
                  <a:pt x="288169" y="848856"/>
                </a:cubicBezTo>
                <a:lnTo>
                  <a:pt x="271558" y="780093"/>
                </a:lnTo>
                <a:cubicBezTo>
                  <a:pt x="269054" y="769733"/>
                  <a:pt x="251559" y="759556"/>
                  <a:pt x="241375" y="762591"/>
                </a:cubicBezTo>
                <a:lnTo>
                  <a:pt x="173505" y="782589"/>
                </a:lnTo>
                <a:cubicBezTo>
                  <a:pt x="166360" y="784729"/>
                  <a:pt x="159040" y="785808"/>
                  <a:pt x="151720" y="785982"/>
                </a:cubicBezTo>
                <a:cubicBezTo>
                  <a:pt x="122964" y="786878"/>
                  <a:pt x="103499" y="769193"/>
                  <a:pt x="94034" y="758477"/>
                </a:cubicBezTo>
                <a:cubicBezTo>
                  <a:pt x="54744" y="713653"/>
                  <a:pt x="24202" y="660965"/>
                  <a:pt x="4912" y="604354"/>
                </a:cubicBezTo>
                <a:cubicBezTo>
                  <a:pt x="271" y="590785"/>
                  <a:pt x="-5087" y="565419"/>
                  <a:pt x="9737" y="541133"/>
                </a:cubicBezTo>
                <a:cubicBezTo>
                  <a:pt x="13668" y="534705"/>
                  <a:pt x="18484" y="528633"/>
                  <a:pt x="24027" y="523275"/>
                </a:cubicBezTo>
                <a:lnTo>
                  <a:pt x="75286" y="474519"/>
                </a:lnTo>
                <a:cubicBezTo>
                  <a:pt x="82790" y="467377"/>
                  <a:pt x="82790" y="446840"/>
                  <a:pt x="75286" y="439689"/>
                </a:cubicBezTo>
                <a:lnTo>
                  <a:pt x="23852" y="390933"/>
                </a:lnTo>
                <a:cubicBezTo>
                  <a:pt x="18318" y="385575"/>
                  <a:pt x="13493" y="379503"/>
                  <a:pt x="9562" y="373075"/>
                </a:cubicBezTo>
                <a:cubicBezTo>
                  <a:pt x="-5079" y="348789"/>
                  <a:pt x="271" y="323423"/>
                  <a:pt x="4921" y="310027"/>
                </a:cubicBezTo>
                <a:cubicBezTo>
                  <a:pt x="24211" y="253417"/>
                  <a:pt x="54569" y="200903"/>
                  <a:pt x="94042" y="155905"/>
                </a:cubicBezTo>
                <a:cubicBezTo>
                  <a:pt x="103508" y="145188"/>
                  <a:pt x="123157" y="127513"/>
                  <a:pt x="151728" y="128400"/>
                </a:cubicBezTo>
                <a:cubicBezTo>
                  <a:pt x="159049" y="128583"/>
                  <a:pt x="166369" y="129827"/>
                  <a:pt x="173514" y="131792"/>
                </a:cubicBezTo>
                <a:lnTo>
                  <a:pt x="241384" y="151800"/>
                </a:lnTo>
                <a:cubicBezTo>
                  <a:pt x="251567" y="154835"/>
                  <a:pt x="269062" y="144658"/>
                  <a:pt x="271567" y="134298"/>
                </a:cubicBezTo>
                <a:lnTo>
                  <a:pt x="288177" y="65535"/>
                </a:lnTo>
                <a:cubicBezTo>
                  <a:pt x="289964" y="58037"/>
                  <a:pt x="292818" y="50886"/>
                  <a:pt x="296391" y="44458"/>
                </a:cubicBezTo>
                <a:cubicBezTo>
                  <a:pt x="310147" y="19458"/>
                  <a:pt x="334971" y="11421"/>
                  <a:pt x="348893" y="8559"/>
                </a:cubicBezTo>
                <a:cubicBezTo>
                  <a:pt x="377824" y="3027"/>
                  <a:pt x="407473" y="-18"/>
                  <a:pt x="437831" y="-18"/>
                </a:cubicBezTo>
                <a:lnTo>
                  <a:pt x="437822" y="0"/>
                </a:lnTo>
                <a:moveTo>
                  <a:pt x="370136" y="91797"/>
                </a:moveTo>
                <a:lnTo>
                  <a:pt x="354953" y="154479"/>
                </a:lnTo>
                <a:cubicBezTo>
                  <a:pt x="341022" y="212168"/>
                  <a:pt x="274054" y="250738"/>
                  <a:pt x="217077" y="234132"/>
                </a:cubicBezTo>
                <a:lnTo>
                  <a:pt x="155459" y="215917"/>
                </a:lnTo>
                <a:cubicBezTo>
                  <a:pt x="125994" y="250390"/>
                  <a:pt x="102772" y="290395"/>
                  <a:pt x="87589" y="333253"/>
                </a:cubicBezTo>
                <a:lnTo>
                  <a:pt x="134382" y="377720"/>
                </a:lnTo>
                <a:cubicBezTo>
                  <a:pt x="177244" y="418439"/>
                  <a:pt x="177244" y="495952"/>
                  <a:pt x="134382" y="536671"/>
                </a:cubicBezTo>
                <a:lnTo>
                  <a:pt x="87589" y="581138"/>
                </a:lnTo>
                <a:cubicBezTo>
                  <a:pt x="102772" y="624005"/>
                  <a:pt x="125985" y="664001"/>
                  <a:pt x="155459" y="698474"/>
                </a:cubicBezTo>
                <a:lnTo>
                  <a:pt x="217252" y="680259"/>
                </a:lnTo>
                <a:cubicBezTo>
                  <a:pt x="274045" y="663470"/>
                  <a:pt x="341197" y="702223"/>
                  <a:pt x="355128" y="759912"/>
                </a:cubicBezTo>
                <a:lnTo>
                  <a:pt x="370311" y="822594"/>
                </a:lnTo>
                <a:cubicBezTo>
                  <a:pt x="414241" y="830632"/>
                  <a:pt x="461928" y="830632"/>
                  <a:pt x="505867" y="822594"/>
                </a:cubicBezTo>
                <a:lnTo>
                  <a:pt x="521050" y="759912"/>
                </a:lnTo>
                <a:cubicBezTo>
                  <a:pt x="534982" y="702223"/>
                  <a:pt x="601950" y="663653"/>
                  <a:pt x="658927" y="680259"/>
                </a:cubicBezTo>
                <a:lnTo>
                  <a:pt x="720720" y="698474"/>
                </a:lnTo>
                <a:cubicBezTo>
                  <a:pt x="750184" y="664001"/>
                  <a:pt x="773406" y="623996"/>
                  <a:pt x="788589" y="581138"/>
                </a:cubicBezTo>
                <a:lnTo>
                  <a:pt x="741796" y="536671"/>
                </a:lnTo>
                <a:cubicBezTo>
                  <a:pt x="698934" y="495952"/>
                  <a:pt x="698934" y="418439"/>
                  <a:pt x="741796" y="377720"/>
                </a:cubicBezTo>
                <a:lnTo>
                  <a:pt x="788589" y="333253"/>
                </a:lnTo>
                <a:cubicBezTo>
                  <a:pt x="773406" y="290395"/>
                  <a:pt x="750193" y="250381"/>
                  <a:pt x="720720" y="215917"/>
                </a:cubicBezTo>
                <a:lnTo>
                  <a:pt x="658927" y="234132"/>
                </a:lnTo>
                <a:cubicBezTo>
                  <a:pt x="602133" y="250921"/>
                  <a:pt x="534982" y="212168"/>
                  <a:pt x="521050" y="154479"/>
                </a:cubicBezTo>
                <a:lnTo>
                  <a:pt x="505867" y="91797"/>
                </a:lnTo>
                <a:cubicBezTo>
                  <a:pt x="461937" y="83759"/>
                  <a:pt x="414250" y="83759"/>
                  <a:pt x="370311" y="91797"/>
                </a:cubicBezTo>
                <a:lnTo>
                  <a:pt x="370136" y="91797"/>
                </a:lnTo>
                <a:moveTo>
                  <a:pt x="352098" y="457200"/>
                </a:moveTo>
                <a:cubicBezTo>
                  <a:pt x="352098" y="504548"/>
                  <a:pt x="390477" y="542925"/>
                  <a:pt x="437822" y="542925"/>
                </a:cubicBezTo>
                <a:cubicBezTo>
                  <a:pt x="485167" y="542925"/>
                  <a:pt x="523546" y="504548"/>
                  <a:pt x="523546" y="457200"/>
                </a:cubicBezTo>
                <a:cubicBezTo>
                  <a:pt x="523546" y="409852"/>
                  <a:pt x="485167" y="371475"/>
                  <a:pt x="437822" y="371475"/>
                </a:cubicBezTo>
                <a:cubicBezTo>
                  <a:pt x="390477" y="371475"/>
                  <a:pt x="352098" y="409852"/>
                  <a:pt x="352098" y="457200"/>
                </a:cubicBezTo>
                <a:moveTo>
                  <a:pt x="437822" y="628650"/>
                </a:moveTo>
                <a:cubicBezTo>
                  <a:pt x="343132" y="628650"/>
                  <a:pt x="266374" y="551886"/>
                  <a:pt x="266374" y="457200"/>
                </a:cubicBezTo>
                <a:cubicBezTo>
                  <a:pt x="266374" y="362514"/>
                  <a:pt x="343132" y="285750"/>
                  <a:pt x="437822" y="285750"/>
                </a:cubicBezTo>
                <a:cubicBezTo>
                  <a:pt x="532512" y="285750"/>
                  <a:pt x="609270" y="362514"/>
                  <a:pt x="609270" y="457200"/>
                </a:cubicBezTo>
                <a:cubicBezTo>
                  <a:pt x="609270" y="551886"/>
                  <a:pt x="532512" y="628650"/>
                  <a:pt x="437822" y="62865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638801" y="3164974"/>
            <a:ext cx="914400" cy="783722"/>
          </a:xfrm>
          <a:custGeom>
            <a:avLst/>
            <a:gdLst/>
            <a:ahLst/>
            <a:cxnLst/>
            <a:rect l="l" t="t" r="r" b="b"/>
            <a:pathLst>
              <a:path w="914400" h="783722">
                <a:moveTo>
                  <a:pt x="899294" y="427520"/>
                </a:moveTo>
                <a:cubicBezTo>
                  <a:pt x="908886" y="418335"/>
                  <a:pt x="914400" y="405474"/>
                  <a:pt x="914400" y="392002"/>
                </a:cubicBezTo>
                <a:cubicBezTo>
                  <a:pt x="914400" y="378530"/>
                  <a:pt x="908886" y="365873"/>
                  <a:pt x="899294" y="356484"/>
                </a:cubicBezTo>
                <a:lnTo>
                  <a:pt x="540063" y="13582"/>
                </a:lnTo>
                <a:cubicBezTo>
                  <a:pt x="520467" y="-5196"/>
                  <a:pt x="489442" y="-4381"/>
                  <a:pt x="470870" y="15212"/>
                </a:cubicBezTo>
                <a:cubicBezTo>
                  <a:pt x="452299" y="34805"/>
                  <a:pt x="452911" y="65833"/>
                  <a:pt x="472507" y="84407"/>
                </a:cubicBezTo>
                <a:lnTo>
                  <a:pt x="743151" y="343012"/>
                </a:lnTo>
                <a:lnTo>
                  <a:pt x="48984" y="343012"/>
                </a:lnTo>
                <a:cubicBezTo>
                  <a:pt x="21836" y="343012"/>
                  <a:pt x="0" y="364854"/>
                  <a:pt x="0" y="391994"/>
                </a:cubicBezTo>
                <a:cubicBezTo>
                  <a:pt x="0" y="419142"/>
                  <a:pt x="21836" y="440977"/>
                  <a:pt x="48984" y="440977"/>
                </a:cubicBezTo>
                <a:lnTo>
                  <a:pt x="743151" y="440977"/>
                </a:lnTo>
                <a:lnTo>
                  <a:pt x="472297" y="699378"/>
                </a:lnTo>
                <a:cubicBezTo>
                  <a:pt x="452701" y="718156"/>
                  <a:pt x="452089" y="748980"/>
                  <a:pt x="470660" y="768573"/>
                </a:cubicBezTo>
                <a:cubicBezTo>
                  <a:pt x="489231" y="788166"/>
                  <a:pt x="520257" y="788777"/>
                  <a:pt x="539853" y="770203"/>
                </a:cubicBezTo>
                <a:lnTo>
                  <a:pt x="899084" y="427301"/>
                </a:lnTo>
                <a:lnTo>
                  <a:pt x="899294" y="4275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541776" y="3201235"/>
            <a:ext cx="914400" cy="711200"/>
          </a:xfrm>
          <a:custGeom>
            <a:avLst/>
            <a:gdLst/>
            <a:ahLst/>
            <a:cxnLst/>
            <a:rect l="l" t="t" r="r" b="b"/>
            <a:pathLst>
              <a:path w="914400" h="711200">
                <a:moveTo>
                  <a:pt x="101599" y="76198"/>
                </a:moveTo>
                <a:cubicBezTo>
                  <a:pt x="87627" y="76198"/>
                  <a:pt x="76197" y="87627"/>
                  <a:pt x="76197" y="101595"/>
                </a:cubicBezTo>
                <a:lnTo>
                  <a:pt x="76197" y="330196"/>
                </a:lnTo>
                <a:lnTo>
                  <a:pt x="279395" y="330196"/>
                </a:lnTo>
                <a:cubicBezTo>
                  <a:pt x="292727" y="330196"/>
                  <a:pt x="305117" y="337180"/>
                  <a:pt x="312094" y="348773"/>
                </a:cubicBezTo>
                <a:lnTo>
                  <a:pt x="352574" y="416244"/>
                </a:lnTo>
                <a:lnTo>
                  <a:pt x="448458" y="224313"/>
                </a:lnTo>
                <a:cubicBezTo>
                  <a:pt x="454649" y="211931"/>
                  <a:pt x="467194" y="203837"/>
                  <a:pt x="481002" y="203361"/>
                </a:cubicBezTo>
                <a:cubicBezTo>
                  <a:pt x="494809" y="202884"/>
                  <a:pt x="507986" y="209868"/>
                  <a:pt x="515136" y="221774"/>
                </a:cubicBezTo>
                <a:lnTo>
                  <a:pt x="580223" y="330203"/>
                </a:lnTo>
                <a:lnTo>
                  <a:pt x="672934" y="330203"/>
                </a:lnTo>
                <a:cubicBezTo>
                  <a:pt x="694048" y="330203"/>
                  <a:pt x="711037" y="347187"/>
                  <a:pt x="711037" y="368302"/>
                </a:cubicBezTo>
                <a:cubicBezTo>
                  <a:pt x="711037" y="389418"/>
                  <a:pt x="694048" y="406401"/>
                  <a:pt x="672934" y="406401"/>
                </a:cubicBezTo>
                <a:lnTo>
                  <a:pt x="558634" y="406401"/>
                </a:lnTo>
                <a:cubicBezTo>
                  <a:pt x="545302" y="406401"/>
                  <a:pt x="532921" y="399417"/>
                  <a:pt x="525935" y="387825"/>
                </a:cubicBezTo>
                <a:lnTo>
                  <a:pt x="485455" y="320353"/>
                </a:lnTo>
                <a:lnTo>
                  <a:pt x="389726" y="512285"/>
                </a:lnTo>
                <a:cubicBezTo>
                  <a:pt x="383536" y="524667"/>
                  <a:pt x="370990" y="532760"/>
                  <a:pt x="357183" y="533236"/>
                </a:cubicBezTo>
                <a:cubicBezTo>
                  <a:pt x="343375" y="533713"/>
                  <a:pt x="330199" y="526729"/>
                  <a:pt x="323048" y="514823"/>
                </a:cubicBezTo>
                <a:lnTo>
                  <a:pt x="257961" y="406394"/>
                </a:lnTo>
                <a:lnTo>
                  <a:pt x="76197" y="406394"/>
                </a:lnTo>
                <a:lnTo>
                  <a:pt x="76197" y="609591"/>
                </a:lnTo>
                <a:cubicBezTo>
                  <a:pt x="76197" y="623559"/>
                  <a:pt x="87627" y="634988"/>
                  <a:pt x="101599" y="634988"/>
                </a:cubicBezTo>
                <a:lnTo>
                  <a:pt x="812801" y="634988"/>
                </a:lnTo>
                <a:cubicBezTo>
                  <a:pt x="826773" y="634988"/>
                  <a:pt x="838203" y="623559"/>
                  <a:pt x="838203" y="609591"/>
                </a:cubicBezTo>
                <a:lnTo>
                  <a:pt x="838203" y="101588"/>
                </a:lnTo>
                <a:cubicBezTo>
                  <a:pt x="838203" y="87620"/>
                  <a:pt x="826773" y="76191"/>
                  <a:pt x="812801" y="76191"/>
                </a:cubicBezTo>
                <a:lnTo>
                  <a:pt x="101599" y="76198"/>
                </a:lnTo>
                <a:moveTo>
                  <a:pt x="0" y="101602"/>
                </a:moveTo>
                <a:cubicBezTo>
                  <a:pt x="0" y="45567"/>
                  <a:pt x="45565" y="0"/>
                  <a:pt x="101599" y="0"/>
                </a:cubicBezTo>
                <a:lnTo>
                  <a:pt x="812801" y="0"/>
                </a:lnTo>
                <a:cubicBezTo>
                  <a:pt x="868835" y="0"/>
                  <a:pt x="914400" y="45560"/>
                  <a:pt x="914400" y="101602"/>
                </a:cubicBezTo>
                <a:lnTo>
                  <a:pt x="914400" y="609605"/>
                </a:lnTo>
                <a:cubicBezTo>
                  <a:pt x="914400" y="665641"/>
                  <a:pt x="868835" y="711207"/>
                  <a:pt x="812801" y="711207"/>
                </a:cubicBezTo>
                <a:lnTo>
                  <a:pt x="101599" y="711207"/>
                </a:lnTo>
                <a:cubicBezTo>
                  <a:pt x="45565" y="711207"/>
                  <a:pt x="0" y="665648"/>
                  <a:pt x="0" y="609605"/>
                </a:cubicBezTo>
                <a:lnTo>
                  <a:pt x="0" y="101602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4496" y="1332457"/>
            <a:ext cx="902432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863" b="1" dirty="0">
                <a:solidFill>
                  <a:srgbClr val="F4F3F1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Product &amp; Tech Showcase: How It Works</a:t>
            </a:r>
            <a:endParaRPr lang="en-US" sz="3863" dirty="0"/>
          </a:p>
        </p:txBody>
      </p:sp>
      <p:sp>
        <p:nvSpPr>
          <p:cNvPr id="12" name="Text 10"/>
          <p:cNvSpPr/>
          <p:nvPr/>
        </p:nvSpPr>
        <p:spPr>
          <a:xfrm>
            <a:off x="444496" y="4711039"/>
            <a:ext cx="3220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600" b="1" dirty="0">
                <a:solidFill>
                  <a:srgbClr val="F4F3F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Product Demo Moment</a:t>
            </a:r>
            <a:endParaRPr lang="en-US" sz="1600" dirty="0"/>
          </a:p>
          <a:p>
            <a:pPr algn="ctr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360" dirty="0">
                <a:solidFill>
                  <a:srgbClr val="F4F3F1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High-fidelity screenshot or workflow mockup framed like a product demo moment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495800" y="4711039"/>
            <a:ext cx="3220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600" b="1" dirty="0">
                <a:solidFill>
                  <a:srgbClr val="F4F3F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User Flow Overview</a:t>
            </a:r>
            <a:endParaRPr lang="en-US" sz="1600" dirty="0"/>
          </a:p>
          <a:p>
            <a:pPr algn="ctr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360" dirty="0">
                <a:solidFill>
                  <a:srgbClr val="F4F3F1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Step-by-step user flow that shows input, processing, and the final output customers care about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547104" y="4711039"/>
            <a:ext cx="3220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600" b="1" dirty="0">
                <a:solidFill>
                  <a:srgbClr val="F4F3F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Technical Differentiators</a:t>
            </a:r>
            <a:endParaRPr lang="en-US" sz="1600" dirty="0"/>
          </a:p>
          <a:p>
            <a:pPr algn="ctr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360" dirty="0">
                <a:solidFill>
                  <a:srgbClr val="F4F3F1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Technical differentiators stated simply (data pipeline, model approach, integrations, security, reliability)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7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Company Pitch Deck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74043" y="2993257"/>
            <a:ext cx="3429000" cy="3108960"/>
          </a:xfrm>
          <a:custGeom>
            <a:avLst/>
            <a:gdLst/>
            <a:ahLst/>
            <a:cxnLst/>
            <a:rect l="l" t="t" r="r" b="b"/>
            <a:pathLst>
              <a:path w="3429000" h="3108960">
                <a:moveTo>
                  <a:pt x="38096" y="0"/>
                </a:moveTo>
                <a:lnTo>
                  <a:pt x="3390904" y="0"/>
                </a:lnTo>
                <a:cubicBezTo>
                  <a:pt x="3411958" y="0"/>
                  <a:pt x="3429000" y="17472"/>
                  <a:pt x="3429000" y="38986"/>
                </a:cubicBezTo>
                <a:lnTo>
                  <a:pt x="3429000" y="3069974"/>
                </a:lnTo>
                <a:cubicBezTo>
                  <a:pt x="3429000" y="3091519"/>
                  <a:pt x="3411958" y="3108960"/>
                  <a:pt x="3390904" y="3108960"/>
                </a:cubicBezTo>
                <a:lnTo>
                  <a:pt x="38096" y="3108960"/>
                </a:lnTo>
                <a:cubicBezTo>
                  <a:pt x="17042" y="3108960"/>
                  <a:pt x="0" y="3091488"/>
                  <a:pt x="0" y="3069974"/>
                </a:cubicBezTo>
                <a:lnTo>
                  <a:pt x="0" y="38986"/>
                </a:lnTo>
                <a:cubicBezTo>
                  <a:pt x="0" y="17441"/>
                  <a:pt x="17042" y="0"/>
                  <a:pt x="38096" y="0"/>
                </a:cubicBezTo>
                <a:lnTo>
                  <a:pt x="38096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20543" y="2993257"/>
            <a:ext cx="3429000" cy="3108960"/>
          </a:xfrm>
          <a:custGeom>
            <a:avLst/>
            <a:gdLst/>
            <a:ahLst/>
            <a:cxnLst/>
            <a:rect l="l" t="t" r="r" b="b"/>
            <a:pathLst>
              <a:path w="3429000" h="3108960">
                <a:moveTo>
                  <a:pt x="38096" y="0"/>
                </a:moveTo>
                <a:lnTo>
                  <a:pt x="3390904" y="0"/>
                </a:lnTo>
                <a:cubicBezTo>
                  <a:pt x="3411958" y="0"/>
                  <a:pt x="3429000" y="17472"/>
                  <a:pt x="3429000" y="38986"/>
                </a:cubicBezTo>
                <a:lnTo>
                  <a:pt x="3429000" y="3069974"/>
                </a:lnTo>
                <a:cubicBezTo>
                  <a:pt x="3429000" y="3091519"/>
                  <a:pt x="3411958" y="3108960"/>
                  <a:pt x="3390904" y="3108960"/>
                </a:cubicBezTo>
                <a:lnTo>
                  <a:pt x="38096" y="3108960"/>
                </a:lnTo>
                <a:cubicBezTo>
                  <a:pt x="17042" y="3108960"/>
                  <a:pt x="0" y="3091488"/>
                  <a:pt x="0" y="3069974"/>
                </a:cubicBezTo>
                <a:lnTo>
                  <a:pt x="0" y="38986"/>
                </a:lnTo>
                <a:cubicBezTo>
                  <a:pt x="0" y="17441"/>
                  <a:pt x="17042" y="0"/>
                  <a:pt x="38096" y="0"/>
                </a:cubicBezTo>
                <a:lnTo>
                  <a:pt x="38096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7043" y="2993257"/>
            <a:ext cx="3429000" cy="3108960"/>
          </a:xfrm>
          <a:custGeom>
            <a:avLst/>
            <a:gdLst/>
            <a:ahLst/>
            <a:cxnLst/>
            <a:rect l="l" t="t" r="r" b="b"/>
            <a:pathLst>
              <a:path w="3429000" h="3108960">
                <a:moveTo>
                  <a:pt x="38096" y="0"/>
                </a:moveTo>
                <a:lnTo>
                  <a:pt x="3390904" y="0"/>
                </a:lnTo>
                <a:cubicBezTo>
                  <a:pt x="3411958" y="0"/>
                  <a:pt x="3429000" y="17472"/>
                  <a:pt x="3429000" y="38986"/>
                </a:cubicBezTo>
                <a:lnTo>
                  <a:pt x="3429000" y="3069974"/>
                </a:lnTo>
                <a:cubicBezTo>
                  <a:pt x="3429000" y="3091519"/>
                  <a:pt x="3411958" y="3108960"/>
                  <a:pt x="3390904" y="3108960"/>
                </a:cubicBezTo>
                <a:lnTo>
                  <a:pt x="38096" y="3108960"/>
                </a:lnTo>
                <a:cubicBezTo>
                  <a:pt x="17042" y="3108960"/>
                  <a:pt x="0" y="3091488"/>
                  <a:pt x="0" y="3069974"/>
                </a:cubicBezTo>
                <a:lnTo>
                  <a:pt x="0" y="38986"/>
                </a:lnTo>
                <a:cubicBezTo>
                  <a:pt x="0" y="17441"/>
                  <a:pt x="17042" y="0"/>
                  <a:pt x="38096" y="0"/>
                </a:cubicBezTo>
                <a:lnTo>
                  <a:pt x="38096" y="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1223" y="3933369"/>
            <a:ext cx="2857500" cy="1877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Revenue Streams and Pricing Strategy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Subscription tiers, usage-based, seats, or enterprise contracts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17723" y="3933369"/>
            <a:ext cx="2857500" cy="1877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Customer LTV Drivers and Retention Assumptions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Gross margin, churn, expansion, contract duration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264223" y="3933369"/>
            <a:ext cx="2857500" cy="1877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CAC Model and Payback Logic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Sales motion assumptions and expected conversion rates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45587" y="1332456"/>
            <a:ext cx="11033760" cy="136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Business Model &amp; Unit Economics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8269816" y="3381798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70365" y="145733"/>
                </a:moveTo>
                <a:cubicBezTo>
                  <a:pt x="42220" y="129874"/>
                  <a:pt x="34290" y="113371"/>
                  <a:pt x="34290" y="102870"/>
                </a:cubicBezTo>
                <a:cubicBezTo>
                  <a:pt x="34290" y="92369"/>
                  <a:pt x="42220" y="75866"/>
                  <a:pt x="70365" y="60008"/>
                </a:cubicBezTo>
                <a:cubicBezTo>
                  <a:pt x="97438" y="44791"/>
                  <a:pt x="137160" y="34290"/>
                  <a:pt x="182880" y="34290"/>
                </a:cubicBezTo>
                <a:cubicBezTo>
                  <a:pt x="228600" y="34290"/>
                  <a:pt x="268318" y="44791"/>
                  <a:pt x="295395" y="60008"/>
                </a:cubicBezTo>
                <a:cubicBezTo>
                  <a:pt x="323540" y="75866"/>
                  <a:pt x="331470" y="92369"/>
                  <a:pt x="331470" y="102870"/>
                </a:cubicBezTo>
                <a:cubicBezTo>
                  <a:pt x="331470" y="113371"/>
                  <a:pt x="323540" y="129874"/>
                  <a:pt x="295395" y="145733"/>
                </a:cubicBezTo>
                <a:cubicBezTo>
                  <a:pt x="268322" y="160949"/>
                  <a:pt x="228600" y="171450"/>
                  <a:pt x="182880" y="171450"/>
                </a:cubicBezTo>
                <a:cubicBezTo>
                  <a:pt x="137160" y="171450"/>
                  <a:pt x="97442" y="160949"/>
                  <a:pt x="70365" y="145733"/>
                </a:cubicBezTo>
                <a:moveTo>
                  <a:pt x="182880" y="0"/>
                </a:moveTo>
                <a:cubicBezTo>
                  <a:pt x="81868" y="0"/>
                  <a:pt x="0" y="46078"/>
                  <a:pt x="0" y="102870"/>
                </a:cubicBezTo>
                <a:lnTo>
                  <a:pt x="0" y="137160"/>
                </a:lnTo>
                <a:lnTo>
                  <a:pt x="0" y="182881"/>
                </a:lnTo>
                <a:cubicBezTo>
                  <a:pt x="0" y="233386"/>
                  <a:pt x="81868" y="274320"/>
                  <a:pt x="182880" y="274320"/>
                </a:cubicBezTo>
                <a:cubicBezTo>
                  <a:pt x="283892" y="274320"/>
                  <a:pt x="365760" y="233386"/>
                  <a:pt x="365760" y="182881"/>
                </a:cubicBezTo>
                <a:lnTo>
                  <a:pt x="365760" y="137160"/>
                </a:lnTo>
                <a:lnTo>
                  <a:pt x="365760" y="102870"/>
                </a:lnTo>
                <a:cubicBezTo>
                  <a:pt x="365760" y="46078"/>
                  <a:pt x="283892" y="0"/>
                  <a:pt x="182880" y="0"/>
                </a:cubicBezTo>
                <a:lnTo>
                  <a:pt x="182880" y="0"/>
                </a:lnTo>
                <a:moveTo>
                  <a:pt x="154307" y="204525"/>
                </a:moveTo>
                <a:cubicBezTo>
                  <a:pt x="163593" y="205309"/>
                  <a:pt x="173165" y="205740"/>
                  <a:pt x="182884" y="205740"/>
                </a:cubicBezTo>
                <a:cubicBezTo>
                  <a:pt x="192598" y="205740"/>
                  <a:pt x="202170" y="205312"/>
                  <a:pt x="211460" y="204525"/>
                </a:cubicBezTo>
                <a:lnTo>
                  <a:pt x="211460" y="238815"/>
                </a:lnTo>
                <a:cubicBezTo>
                  <a:pt x="202243" y="239599"/>
                  <a:pt x="192671" y="240030"/>
                  <a:pt x="182887" y="240030"/>
                </a:cubicBezTo>
                <a:cubicBezTo>
                  <a:pt x="173100" y="240030"/>
                  <a:pt x="163528" y="239602"/>
                  <a:pt x="154314" y="238815"/>
                </a:cubicBezTo>
                <a:lnTo>
                  <a:pt x="154307" y="204525"/>
                </a:lnTo>
                <a:moveTo>
                  <a:pt x="131447" y="201669"/>
                </a:moveTo>
                <a:lnTo>
                  <a:pt x="131447" y="236030"/>
                </a:lnTo>
                <a:cubicBezTo>
                  <a:pt x="114516" y="233243"/>
                  <a:pt x="99084" y="229172"/>
                  <a:pt x="85727" y="224172"/>
                </a:cubicBezTo>
                <a:lnTo>
                  <a:pt x="85727" y="190096"/>
                </a:lnTo>
                <a:cubicBezTo>
                  <a:pt x="99801" y="195096"/>
                  <a:pt x="115160" y="199025"/>
                  <a:pt x="131447" y="201669"/>
                </a:cubicBezTo>
                <a:moveTo>
                  <a:pt x="34290" y="162878"/>
                </a:moveTo>
                <a:cubicBezTo>
                  <a:pt x="42578" y="169379"/>
                  <a:pt x="52150" y="175307"/>
                  <a:pt x="62867" y="180522"/>
                </a:cubicBezTo>
                <a:lnTo>
                  <a:pt x="62867" y="213739"/>
                </a:lnTo>
                <a:cubicBezTo>
                  <a:pt x="38719" y="200166"/>
                  <a:pt x="34294" y="187736"/>
                  <a:pt x="34294" y="182878"/>
                </a:cubicBezTo>
                <a:lnTo>
                  <a:pt x="34290" y="162878"/>
                </a:lnTo>
                <a:moveTo>
                  <a:pt x="234317" y="235959"/>
                </a:moveTo>
                <a:lnTo>
                  <a:pt x="234317" y="201598"/>
                </a:lnTo>
                <a:cubicBezTo>
                  <a:pt x="250604" y="198882"/>
                  <a:pt x="265962" y="195025"/>
                  <a:pt x="280037" y="190024"/>
                </a:cubicBezTo>
                <a:lnTo>
                  <a:pt x="280037" y="224100"/>
                </a:lnTo>
                <a:cubicBezTo>
                  <a:pt x="266679" y="229101"/>
                  <a:pt x="251248" y="233172"/>
                  <a:pt x="234317" y="235959"/>
                </a:cubicBezTo>
                <a:moveTo>
                  <a:pt x="302897" y="213671"/>
                </a:moveTo>
                <a:lnTo>
                  <a:pt x="302897" y="180453"/>
                </a:lnTo>
                <a:cubicBezTo>
                  <a:pt x="313614" y="175238"/>
                  <a:pt x="323186" y="169308"/>
                  <a:pt x="331474" y="162809"/>
                </a:cubicBezTo>
                <a:lnTo>
                  <a:pt x="331474" y="182812"/>
                </a:lnTo>
                <a:cubicBezTo>
                  <a:pt x="331474" y="187671"/>
                  <a:pt x="327044" y="200100"/>
                  <a:pt x="302900" y="213602"/>
                </a:cubicBezTo>
                <a:lnTo>
                  <a:pt x="302897" y="213671"/>
                </a:lnTo>
                <a:moveTo>
                  <a:pt x="182880" y="85725"/>
                </a:moveTo>
                <a:cubicBezTo>
                  <a:pt x="211599" y="85725"/>
                  <a:pt x="236958" y="89439"/>
                  <a:pt x="254532" y="94939"/>
                </a:cubicBezTo>
                <a:cubicBezTo>
                  <a:pt x="262963" y="97584"/>
                  <a:pt x="268749" y="100440"/>
                  <a:pt x="272177" y="102870"/>
                </a:cubicBezTo>
                <a:cubicBezTo>
                  <a:pt x="268746" y="105298"/>
                  <a:pt x="262960" y="108085"/>
                  <a:pt x="254532" y="110801"/>
                </a:cubicBezTo>
                <a:cubicBezTo>
                  <a:pt x="236958" y="116372"/>
                  <a:pt x="211669" y="120015"/>
                  <a:pt x="182880" y="120015"/>
                </a:cubicBezTo>
                <a:cubicBezTo>
                  <a:pt x="154091" y="120015"/>
                  <a:pt x="128802" y="116301"/>
                  <a:pt x="111228" y="110801"/>
                </a:cubicBezTo>
                <a:cubicBezTo>
                  <a:pt x="102797" y="108156"/>
                  <a:pt x="97011" y="105300"/>
                  <a:pt x="93583" y="102870"/>
                </a:cubicBezTo>
                <a:cubicBezTo>
                  <a:pt x="97014" y="100442"/>
                  <a:pt x="102800" y="97655"/>
                  <a:pt x="111228" y="94939"/>
                </a:cubicBezTo>
                <a:cubicBezTo>
                  <a:pt x="128802" y="89368"/>
                  <a:pt x="154091" y="85725"/>
                  <a:pt x="182880" y="85725"/>
                </a:cubicBezTo>
                <a:lnTo>
                  <a:pt x="182880" y="85725"/>
                </a:lnTo>
                <a:moveTo>
                  <a:pt x="274891" y="105298"/>
                </a:moveTo>
                <a:cubicBezTo>
                  <a:pt x="274891" y="105298"/>
                  <a:pt x="274891" y="105226"/>
                  <a:pt x="274817" y="105155"/>
                </a:cubicBezTo>
                <a:cubicBezTo>
                  <a:pt x="274891" y="105226"/>
                  <a:pt x="274891" y="105298"/>
                  <a:pt x="274891" y="105298"/>
                </a:cubicBezTo>
                <a:moveTo>
                  <a:pt x="274821" y="100585"/>
                </a:moveTo>
                <a:cubicBezTo>
                  <a:pt x="274894" y="100514"/>
                  <a:pt x="274894" y="100442"/>
                  <a:pt x="274894" y="100442"/>
                </a:cubicBezTo>
                <a:cubicBezTo>
                  <a:pt x="274894" y="100442"/>
                  <a:pt x="274821" y="100514"/>
                  <a:pt x="274821" y="100585"/>
                </a:cubicBezTo>
                <a:moveTo>
                  <a:pt x="90939" y="100442"/>
                </a:moveTo>
                <a:cubicBezTo>
                  <a:pt x="90939" y="100442"/>
                  <a:pt x="90939" y="100514"/>
                  <a:pt x="91012" y="100585"/>
                </a:cubicBezTo>
                <a:cubicBezTo>
                  <a:pt x="90939" y="100514"/>
                  <a:pt x="90939" y="100442"/>
                  <a:pt x="90939" y="100442"/>
                </a:cubicBezTo>
                <a:moveTo>
                  <a:pt x="91012" y="105155"/>
                </a:moveTo>
                <a:cubicBezTo>
                  <a:pt x="90939" y="105226"/>
                  <a:pt x="90939" y="105298"/>
                  <a:pt x="90939" y="105298"/>
                </a:cubicBezTo>
                <a:cubicBezTo>
                  <a:pt x="90939" y="105298"/>
                  <a:pt x="91012" y="105226"/>
                  <a:pt x="91012" y="105155"/>
                </a:cubicBezTo>
                <a:moveTo>
                  <a:pt x="308610" y="102870"/>
                </a:moveTo>
                <a:cubicBezTo>
                  <a:pt x="308610" y="90227"/>
                  <a:pt x="300538" y="81223"/>
                  <a:pt x="293179" y="75795"/>
                </a:cubicBezTo>
                <a:cubicBezTo>
                  <a:pt x="285534" y="70081"/>
                  <a:pt x="275604" y="65650"/>
                  <a:pt x="264817" y="62293"/>
                </a:cubicBezTo>
                <a:cubicBezTo>
                  <a:pt x="243102" y="55435"/>
                  <a:pt x="214098" y="51435"/>
                  <a:pt x="182880" y="51435"/>
                </a:cubicBezTo>
                <a:cubicBezTo>
                  <a:pt x="151662" y="51435"/>
                  <a:pt x="122658" y="55435"/>
                  <a:pt x="100942" y="62293"/>
                </a:cubicBezTo>
                <a:cubicBezTo>
                  <a:pt x="90156" y="65722"/>
                  <a:pt x="80226" y="70080"/>
                  <a:pt x="72581" y="75795"/>
                </a:cubicBezTo>
                <a:cubicBezTo>
                  <a:pt x="65222" y="81223"/>
                  <a:pt x="57150" y="90224"/>
                  <a:pt x="57150" y="102870"/>
                </a:cubicBezTo>
                <a:cubicBezTo>
                  <a:pt x="57150" y="115513"/>
                  <a:pt x="65222" y="124517"/>
                  <a:pt x="72581" y="129945"/>
                </a:cubicBezTo>
                <a:cubicBezTo>
                  <a:pt x="80226" y="135659"/>
                  <a:pt x="90156" y="140090"/>
                  <a:pt x="100942" y="143447"/>
                </a:cubicBezTo>
                <a:cubicBezTo>
                  <a:pt x="122661" y="150305"/>
                  <a:pt x="151662" y="154305"/>
                  <a:pt x="182880" y="154305"/>
                </a:cubicBezTo>
                <a:cubicBezTo>
                  <a:pt x="214098" y="154305"/>
                  <a:pt x="243102" y="150305"/>
                  <a:pt x="264817" y="143447"/>
                </a:cubicBezTo>
                <a:cubicBezTo>
                  <a:pt x="275604" y="140018"/>
                  <a:pt x="285534" y="135660"/>
                  <a:pt x="293179" y="129945"/>
                </a:cubicBezTo>
                <a:cubicBezTo>
                  <a:pt x="300538" y="124445"/>
                  <a:pt x="308610" y="115516"/>
                  <a:pt x="308610" y="102870"/>
                </a:cubicBez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563443" y="3341886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71223" y="334191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5720" y="0"/>
                </a:moveTo>
                <a:cubicBezTo>
                  <a:pt x="33076" y="0"/>
                  <a:pt x="22860" y="10216"/>
                  <a:pt x="22860" y="22860"/>
                </a:cubicBezTo>
                <a:lnTo>
                  <a:pt x="22860" y="68580"/>
                </a:lnTo>
                <a:cubicBezTo>
                  <a:pt x="22860" y="81224"/>
                  <a:pt x="33076" y="91440"/>
                  <a:pt x="45720" y="91440"/>
                </a:cubicBezTo>
                <a:lnTo>
                  <a:pt x="102870" y="91440"/>
                </a:lnTo>
                <a:lnTo>
                  <a:pt x="102870" y="114300"/>
                </a:lnTo>
                <a:lnTo>
                  <a:pt x="62508" y="114300"/>
                </a:lnTo>
                <a:cubicBezTo>
                  <a:pt x="39791" y="114300"/>
                  <a:pt x="20431" y="131015"/>
                  <a:pt x="17216" y="153520"/>
                </a:cubicBezTo>
                <a:lnTo>
                  <a:pt x="428" y="271105"/>
                </a:lnTo>
                <a:cubicBezTo>
                  <a:pt x="143" y="273248"/>
                  <a:pt x="0" y="275392"/>
                  <a:pt x="0" y="277535"/>
                </a:cubicBezTo>
                <a:lnTo>
                  <a:pt x="0" y="320040"/>
                </a:lnTo>
                <a:cubicBezTo>
                  <a:pt x="0" y="345259"/>
                  <a:pt x="20501" y="365760"/>
                  <a:pt x="45720" y="365760"/>
                </a:cubicBezTo>
                <a:lnTo>
                  <a:pt x="320040" y="365760"/>
                </a:lnTo>
                <a:cubicBezTo>
                  <a:pt x="345259" y="365760"/>
                  <a:pt x="365760" y="345259"/>
                  <a:pt x="365760" y="320040"/>
                </a:cubicBezTo>
                <a:lnTo>
                  <a:pt x="365760" y="277535"/>
                </a:lnTo>
                <a:cubicBezTo>
                  <a:pt x="365760" y="275392"/>
                  <a:pt x="365617" y="273179"/>
                  <a:pt x="365332" y="271105"/>
                </a:cubicBezTo>
                <a:lnTo>
                  <a:pt x="348474" y="153520"/>
                </a:lnTo>
                <a:cubicBezTo>
                  <a:pt x="345259" y="131019"/>
                  <a:pt x="325973" y="114300"/>
                  <a:pt x="303182" y="114300"/>
                </a:cubicBezTo>
                <a:lnTo>
                  <a:pt x="148590" y="114300"/>
                </a:lnTo>
                <a:lnTo>
                  <a:pt x="148590" y="91440"/>
                </a:lnTo>
                <a:lnTo>
                  <a:pt x="205740" y="91440"/>
                </a:lnTo>
                <a:cubicBezTo>
                  <a:pt x="218384" y="91440"/>
                  <a:pt x="228600" y="81224"/>
                  <a:pt x="228600" y="68580"/>
                </a:cubicBezTo>
                <a:lnTo>
                  <a:pt x="228600" y="22860"/>
                </a:lnTo>
                <a:cubicBezTo>
                  <a:pt x="228600" y="10216"/>
                  <a:pt x="218384" y="0"/>
                  <a:pt x="205740" y="0"/>
                </a:cubicBezTo>
                <a:lnTo>
                  <a:pt x="45720" y="0"/>
                </a:lnTo>
                <a:moveTo>
                  <a:pt x="68580" y="34290"/>
                </a:moveTo>
                <a:lnTo>
                  <a:pt x="182880" y="34290"/>
                </a:lnTo>
                <a:cubicBezTo>
                  <a:pt x="189167" y="34290"/>
                  <a:pt x="194310" y="39433"/>
                  <a:pt x="194310" y="45720"/>
                </a:cubicBezTo>
                <a:cubicBezTo>
                  <a:pt x="194310" y="52007"/>
                  <a:pt x="189167" y="57150"/>
                  <a:pt x="182880" y="57150"/>
                </a:cubicBezTo>
                <a:lnTo>
                  <a:pt x="68580" y="57150"/>
                </a:lnTo>
                <a:cubicBezTo>
                  <a:pt x="62293" y="57150"/>
                  <a:pt x="57150" y="52007"/>
                  <a:pt x="57150" y="45720"/>
                </a:cubicBezTo>
                <a:cubicBezTo>
                  <a:pt x="57150" y="39433"/>
                  <a:pt x="62293" y="34290"/>
                  <a:pt x="68580" y="34290"/>
                </a:cubicBezTo>
                <a:lnTo>
                  <a:pt x="68580" y="34290"/>
                </a:lnTo>
                <a:moveTo>
                  <a:pt x="34290" y="320040"/>
                </a:moveTo>
                <a:lnTo>
                  <a:pt x="34290" y="308610"/>
                </a:lnTo>
                <a:lnTo>
                  <a:pt x="331470" y="308610"/>
                </a:lnTo>
                <a:lnTo>
                  <a:pt x="331470" y="320040"/>
                </a:lnTo>
                <a:cubicBezTo>
                  <a:pt x="331470" y="326327"/>
                  <a:pt x="326327" y="331470"/>
                  <a:pt x="320040" y="331470"/>
                </a:cubicBezTo>
                <a:lnTo>
                  <a:pt x="45720" y="331470"/>
                </a:lnTo>
                <a:cubicBezTo>
                  <a:pt x="39433" y="331470"/>
                  <a:pt x="34290" y="326327"/>
                  <a:pt x="34290" y="320040"/>
                </a:cubicBezTo>
                <a:lnTo>
                  <a:pt x="34290" y="320040"/>
                </a:lnTo>
                <a:moveTo>
                  <a:pt x="314539" y="158378"/>
                </a:moveTo>
                <a:lnTo>
                  <a:pt x="331111" y="274320"/>
                </a:lnTo>
                <a:lnTo>
                  <a:pt x="34645" y="274320"/>
                </a:lnTo>
                <a:lnTo>
                  <a:pt x="51217" y="158378"/>
                </a:lnTo>
                <a:cubicBezTo>
                  <a:pt x="52004" y="152734"/>
                  <a:pt x="56861" y="148590"/>
                  <a:pt x="62505" y="148590"/>
                </a:cubicBezTo>
                <a:lnTo>
                  <a:pt x="303248" y="148590"/>
                </a:lnTo>
                <a:cubicBezTo>
                  <a:pt x="308965" y="148590"/>
                  <a:pt x="313749" y="152804"/>
                  <a:pt x="314535" y="158378"/>
                </a:cubicBezTo>
                <a:lnTo>
                  <a:pt x="314539" y="158378"/>
                </a:lnTo>
                <a:moveTo>
                  <a:pt x="80010" y="165737"/>
                </a:moveTo>
                <a:cubicBezTo>
                  <a:pt x="70540" y="165737"/>
                  <a:pt x="62867" y="173414"/>
                  <a:pt x="62867" y="182884"/>
                </a:cubicBezTo>
                <a:cubicBezTo>
                  <a:pt x="62867" y="192353"/>
                  <a:pt x="70544" y="200030"/>
                  <a:pt x="80014" y="200030"/>
                </a:cubicBezTo>
                <a:cubicBezTo>
                  <a:pt x="89483" y="200030"/>
                  <a:pt x="97160" y="192353"/>
                  <a:pt x="97160" y="182887"/>
                </a:cubicBezTo>
                <a:cubicBezTo>
                  <a:pt x="97160" y="173418"/>
                  <a:pt x="89483" y="165744"/>
                  <a:pt x="80017" y="165744"/>
                </a:cubicBezTo>
                <a:lnTo>
                  <a:pt x="80010" y="165737"/>
                </a:lnTo>
                <a:moveTo>
                  <a:pt x="131447" y="182880"/>
                </a:moveTo>
                <a:cubicBezTo>
                  <a:pt x="131447" y="192350"/>
                  <a:pt x="139124" y="200027"/>
                  <a:pt x="148594" y="200027"/>
                </a:cubicBezTo>
                <a:cubicBezTo>
                  <a:pt x="158063" y="200027"/>
                  <a:pt x="165740" y="192349"/>
                  <a:pt x="165740" y="182884"/>
                </a:cubicBezTo>
                <a:cubicBezTo>
                  <a:pt x="165740" y="173414"/>
                  <a:pt x="158063" y="165740"/>
                  <a:pt x="148597" y="165740"/>
                </a:cubicBezTo>
                <a:cubicBezTo>
                  <a:pt x="139128" y="165740"/>
                  <a:pt x="131454" y="173418"/>
                  <a:pt x="131454" y="182887"/>
                </a:cubicBezTo>
                <a:lnTo>
                  <a:pt x="131447" y="182880"/>
                </a:lnTo>
                <a:moveTo>
                  <a:pt x="114300" y="222887"/>
                </a:moveTo>
                <a:cubicBezTo>
                  <a:pt x="104830" y="222887"/>
                  <a:pt x="97157" y="230564"/>
                  <a:pt x="97157" y="240034"/>
                </a:cubicBezTo>
                <a:cubicBezTo>
                  <a:pt x="97157" y="249503"/>
                  <a:pt x="104834" y="257180"/>
                  <a:pt x="114304" y="257180"/>
                </a:cubicBezTo>
                <a:cubicBezTo>
                  <a:pt x="123773" y="257180"/>
                  <a:pt x="131450" y="249503"/>
                  <a:pt x="131450" y="240037"/>
                </a:cubicBezTo>
                <a:cubicBezTo>
                  <a:pt x="131450" y="230568"/>
                  <a:pt x="123773" y="222894"/>
                  <a:pt x="114307" y="222894"/>
                </a:cubicBezTo>
                <a:lnTo>
                  <a:pt x="114300" y="222887"/>
                </a:lnTo>
                <a:moveTo>
                  <a:pt x="200027" y="182880"/>
                </a:moveTo>
                <a:cubicBezTo>
                  <a:pt x="200027" y="192350"/>
                  <a:pt x="207704" y="200027"/>
                  <a:pt x="217174" y="200027"/>
                </a:cubicBezTo>
                <a:cubicBezTo>
                  <a:pt x="226643" y="200027"/>
                  <a:pt x="234320" y="192349"/>
                  <a:pt x="234320" y="182884"/>
                </a:cubicBezTo>
                <a:cubicBezTo>
                  <a:pt x="234320" y="173414"/>
                  <a:pt x="226643" y="165740"/>
                  <a:pt x="217177" y="165740"/>
                </a:cubicBezTo>
                <a:cubicBezTo>
                  <a:pt x="207708" y="165740"/>
                  <a:pt x="200034" y="173418"/>
                  <a:pt x="200034" y="182887"/>
                </a:cubicBezTo>
                <a:lnTo>
                  <a:pt x="200027" y="182880"/>
                </a:lnTo>
                <a:moveTo>
                  <a:pt x="182880" y="222887"/>
                </a:moveTo>
                <a:cubicBezTo>
                  <a:pt x="173410" y="222887"/>
                  <a:pt x="165737" y="230564"/>
                  <a:pt x="165737" y="240034"/>
                </a:cubicBezTo>
                <a:cubicBezTo>
                  <a:pt x="165737" y="249503"/>
                  <a:pt x="173414" y="257180"/>
                  <a:pt x="182884" y="257180"/>
                </a:cubicBezTo>
                <a:cubicBezTo>
                  <a:pt x="192353" y="257180"/>
                  <a:pt x="200030" y="249503"/>
                  <a:pt x="200030" y="240037"/>
                </a:cubicBezTo>
                <a:cubicBezTo>
                  <a:pt x="200030" y="230568"/>
                  <a:pt x="192353" y="222894"/>
                  <a:pt x="182887" y="222894"/>
                </a:cubicBezTo>
                <a:lnTo>
                  <a:pt x="182880" y="222887"/>
                </a:lnTo>
                <a:moveTo>
                  <a:pt x="268607" y="182880"/>
                </a:moveTo>
                <a:cubicBezTo>
                  <a:pt x="268607" y="192350"/>
                  <a:pt x="276284" y="200027"/>
                  <a:pt x="285754" y="200027"/>
                </a:cubicBezTo>
                <a:cubicBezTo>
                  <a:pt x="295223" y="200027"/>
                  <a:pt x="302900" y="192349"/>
                  <a:pt x="302900" y="182884"/>
                </a:cubicBezTo>
                <a:cubicBezTo>
                  <a:pt x="302900" y="173414"/>
                  <a:pt x="295223" y="165740"/>
                  <a:pt x="285757" y="165740"/>
                </a:cubicBezTo>
                <a:cubicBezTo>
                  <a:pt x="276288" y="165740"/>
                  <a:pt x="268614" y="173418"/>
                  <a:pt x="268614" y="182887"/>
                </a:cubicBezTo>
                <a:lnTo>
                  <a:pt x="268607" y="182880"/>
                </a:lnTo>
                <a:moveTo>
                  <a:pt x="251460" y="222887"/>
                </a:moveTo>
                <a:cubicBezTo>
                  <a:pt x="241990" y="222887"/>
                  <a:pt x="234317" y="230564"/>
                  <a:pt x="234317" y="240034"/>
                </a:cubicBezTo>
                <a:cubicBezTo>
                  <a:pt x="234317" y="249503"/>
                  <a:pt x="241994" y="257180"/>
                  <a:pt x="251464" y="257180"/>
                </a:cubicBezTo>
                <a:cubicBezTo>
                  <a:pt x="260933" y="257180"/>
                  <a:pt x="268610" y="249503"/>
                  <a:pt x="268610" y="240037"/>
                </a:cubicBezTo>
                <a:cubicBezTo>
                  <a:pt x="268610" y="230568"/>
                  <a:pt x="260933" y="222894"/>
                  <a:pt x="251467" y="222894"/>
                </a:cubicBezTo>
                <a:lnTo>
                  <a:pt x="251460" y="222887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8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Company Pitch Deck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45587" y="1332456"/>
            <a:ext cx="11033116" cy="136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749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Traction &amp; Key Metrics: Proof of Demand</a:t>
            </a:r>
            <a:endParaRPr lang="en-US" sz="4749" dirty="0"/>
          </a:p>
        </p:txBody>
      </p:sp>
      <p:sp>
        <p:nvSpPr>
          <p:cNvPr id="5" name="Text 3"/>
          <p:cNvSpPr/>
          <p:nvPr/>
        </p:nvSpPr>
        <p:spPr>
          <a:xfrm>
            <a:off x="1102251" y="3283855"/>
            <a:ext cx="276398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364"/>
              </a:spcBef>
              <a:buNone/>
            </a:pPr>
            <a:r>
              <a:rPr lang="en-US" sz="1636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MoM Growth Highlights</a:t>
            </a:r>
            <a:endParaRPr lang="en-US" sz="1636" dirty="0"/>
          </a:p>
          <a:p>
            <a:pPr algn="l" marL="142875" indent="0">
              <a:lnSpc>
                <a:spcPct val="90000"/>
              </a:lnSpc>
              <a:spcBef>
                <a:spcPts val="1364"/>
              </a:spcBef>
              <a:buNone/>
            </a:pPr>
            <a:r>
              <a:rPr lang="en-US" sz="1391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Single primary chart showcasing revenue growth month-over-month.</a:t>
            </a:r>
            <a:endParaRPr lang="en-US" sz="1636" dirty="0"/>
          </a:p>
          <a:p>
            <a:pPr algn="l" marL="142875" indent="0">
              <a:lnSpc>
                <a:spcPct val="90000"/>
              </a:lnSpc>
              <a:spcBef>
                <a:spcPts val="1364"/>
              </a:spcBef>
              <a:buNone/>
            </a:pPr>
            <a:r>
              <a:rPr lang="en-US" sz="1391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Chart also highlights active usage and retention improvements.</a:t>
            </a:r>
            <a:endParaRPr lang="en-US" sz="1636" dirty="0"/>
          </a:p>
          <a:p>
            <a:pPr algn="l" marL="142875" indent="0">
              <a:lnSpc>
                <a:spcPct val="90000"/>
              </a:lnSpc>
              <a:spcBef>
                <a:spcPts val="1364"/>
              </a:spcBef>
              <a:buNone/>
            </a:pPr>
            <a:r>
              <a:rPr lang="en-US" sz="1391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Key takeaway: consistent upward trajectory in all three metrics indicating strong market demand.</a:t>
            </a:r>
            <a:endParaRPr lang="en-US" sz="1636" dirty="0"/>
          </a:p>
        </p:txBody>
      </p:sp>
      <p:sp>
        <p:nvSpPr>
          <p:cNvPr id="6" name="Text 4"/>
          <p:cNvSpPr/>
          <p:nvPr/>
        </p:nvSpPr>
        <p:spPr>
          <a:xfrm>
            <a:off x="5062584" y="3283855"/>
            <a:ext cx="2763748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348"/>
              </a:spcBef>
              <a:buNone/>
            </a:pPr>
            <a:r>
              <a:rPr lang="en-US" sz="1618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Active Users and Engagement Metrics</a:t>
            </a:r>
            <a:endParaRPr lang="en-US" sz="1618" dirty="0"/>
          </a:p>
          <a:p>
            <a:pPr algn="l" marL="142875" indent="0">
              <a:lnSpc>
                <a:spcPct val="90000"/>
              </a:lnSpc>
              <a:spcBef>
                <a:spcPts val="1348"/>
              </a:spcBef>
              <a:buNone/>
            </a:pPr>
            <a:r>
              <a:rPr lang="en-US" sz="1375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Active users defined as customers logging in at least once per week.</a:t>
            </a:r>
            <a:endParaRPr lang="en-US" sz="1618" dirty="0"/>
          </a:p>
          <a:p>
            <a:pPr algn="l" marL="142875" indent="0">
              <a:lnSpc>
                <a:spcPct val="90000"/>
              </a:lnSpc>
              <a:spcBef>
                <a:spcPts val="1348"/>
              </a:spcBef>
              <a:buNone/>
            </a:pPr>
            <a:r>
              <a:rPr lang="en-US" sz="1375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Engagement metrics include average session duration and feature adoption rates.</a:t>
            </a:r>
            <a:endParaRPr lang="en-US" sz="1618" dirty="0"/>
          </a:p>
          <a:p>
            <a:pPr algn="l" marL="142875" indent="0">
              <a:lnSpc>
                <a:spcPct val="90000"/>
              </a:lnSpc>
              <a:spcBef>
                <a:spcPts val="1348"/>
              </a:spcBef>
              <a:buNone/>
            </a:pPr>
            <a:r>
              <a:rPr lang="en-US" sz="1375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Clear definitions provided ensure transparency and accurate performance assessment.</a:t>
            </a:r>
            <a:endParaRPr lang="en-US" sz="1618" dirty="0"/>
          </a:p>
        </p:txBody>
      </p:sp>
      <p:sp>
        <p:nvSpPr>
          <p:cNvPr id="7" name="Text 5"/>
          <p:cNvSpPr/>
          <p:nvPr/>
        </p:nvSpPr>
        <p:spPr>
          <a:xfrm>
            <a:off x="9003213" y="3283855"/>
            <a:ext cx="2763691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345"/>
              </a:spcBef>
              <a:buNone/>
            </a:pPr>
            <a:r>
              <a:rPr lang="en-US" sz="1613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Customer Logos and Named Pilots</a:t>
            </a:r>
            <a:endParaRPr lang="en-US" sz="1613" dirty="0"/>
          </a:p>
          <a:p>
            <a:pPr algn="l" marL="142875" indent="0">
              <a:lnSpc>
                <a:spcPct val="90000"/>
              </a:lnSpc>
              <a:spcBef>
                <a:spcPts val="1345"/>
              </a:spcBef>
              <a:buNone/>
            </a:pPr>
            <a:r>
              <a:rPr lang="en-US" sz="1371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Featuring top customers such as TechCorp and HealthSolutions.</a:t>
            </a:r>
            <a:endParaRPr lang="en-US" sz="1613" dirty="0"/>
          </a:p>
          <a:p>
            <a:pPr algn="l" marL="142875" indent="0">
              <a:lnSpc>
                <a:spcPct val="90000"/>
              </a:lnSpc>
              <a:spcBef>
                <a:spcPts val="1345"/>
              </a:spcBef>
              <a:buNone/>
            </a:pPr>
            <a:r>
              <a:rPr lang="en-US" sz="1371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Named pilots demonstrate successful industry applications and outcomes.</a:t>
            </a:r>
            <a:endParaRPr lang="en-US" sz="1613" dirty="0"/>
          </a:p>
          <a:p>
            <a:pPr algn="l" marL="142875" indent="0">
              <a:lnSpc>
                <a:spcPct val="90000"/>
              </a:lnSpc>
              <a:spcBef>
                <a:spcPts val="1345"/>
              </a:spcBef>
              <a:buNone/>
            </a:pPr>
            <a:r>
              <a:rPr lang="en-US" sz="1371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Short credibility notes highlight reduced time-to-value and positive feedback from pilot participants.</a:t>
            </a:r>
            <a:endParaRPr lang="en-US" sz="1613" dirty="0"/>
          </a:p>
        </p:txBody>
      </p:sp>
      <p:sp>
        <p:nvSpPr>
          <p:cNvPr id="8" name="Text 6"/>
          <p:cNvSpPr/>
          <p:nvPr/>
        </p:nvSpPr>
        <p:spPr>
          <a:xfrm>
            <a:off x="8355431" y="3288907"/>
            <a:ext cx="400030" cy="457200"/>
          </a:xfrm>
          <a:custGeom>
            <a:avLst/>
            <a:gdLst/>
            <a:ahLst/>
            <a:cxnLst/>
            <a:rect l="l" t="t" r="r" b="b"/>
            <a:pathLst>
              <a:path w="400030" h="457200">
                <a:moveTo>
                  <a:pt x="194567" y="736"/>
                </a:moveTo>
                <a:cubicBezTo>
                  <a:pt x="198139" y="-247"/>
                  <a:pt x="201887" y="-247"/>
                  <a:pt x="205460" y="736"/>
                </a:cubicBezTo>
                <a:lnTo>
                  <a:pt x="341186" y="36453"/>
                </a:lnTo>
                <a:cubicBezTo>
                  <a:pt x="348866" y="38505"/>
                  <a:pt x="354847" y="44577"/>
                  <a:pt x="356635" y="52345"/>
                </a:cubicBezTo>
                <a:cubicBezTo>
                  <a:pt x="358419" y="60113"/>
                  <a:pt x="355743" y="68237"/>
                  <a:pt x="349671" y="73417"/>
                </a:cubicBezTo>
                <a:lnTo>
                  <a:pt x="328597" y="91545"/>
                </a:lnTo>
                <a:lnTo>
                  <a:pt x="328597" y="99048"/>
                </a:lnTo>
                <a:cubicBezTo>
                  <a:pt x="328597" y="108603"/>
                  <a:pt x="323865" y="117619"/>
                  <a:pt x="315112" y="121551"/>
                </a:cubicBezTo>
                <a:cubicBezTo>
                  <a:pt x="293594" y="131194"/>
                  <a:pt x="253855" y="142980"/>
                  <a:pt x="200015" y="142980"/>
                </a:cubicBezTo>
                <a:cubicBezTo>
                  <a:pt x="146171" y="142980"/>
                  <a:pt x="106436" y="131194"/>
                  <a:pt x="84918" y="121551"/>
                </a:cubicBezTo>
                <a:cubicBezTo>
                  <a:pt x="76170" y="117624"/>
                  <a:pt x="71433" y="108603"/>
                  <a:pt x="71433" y="99048"/>
                </a:cubicBezTo>
                <a:lnTo>
                  <a:pt x="71433" y="91545"/>
                </a:lnTo>
                <a:lnTo>
                  <a:pt x="50360" y="73417"/>
                </a:lnTo>
                <a:cubicBezTo>
                  <a:pt x="44287" y="68237"/>
                  <a:pt x="41607" y="60113"/>
                  <a:pt x="43395" y="52345"/>
                </a:cubicBezTo>
                <a:cubicBezTo>
                  <a:pt x="45179" y="44577"/>
                  <a:pt x="51164" y="38414"/>
                  <a:pt x="58844" y="36453"/>
                </a:cubicBezTo>
                <a:lnTo>
                  <a:pt x="194567" y="736"/>
                </a:lnTo>
                <a:moveTo>
                  <a:pt x="163584" y="58686"/>
                </a:moveTo>
                <a:cubicBezTo>
                  <a:pt x="156532" y="55115"/>
                  <a:pt x="147959" y="58060"/>
                  <a:pt x="144387" y="65114"/>
                </a:cubicBezTo>
                <a:cubicBezTo>
                  <a:pt x="140815" y="72169"/>
                  <a:pt x="143763" y="80742"/>
                  <a:pt x="150816" y="84312"/>
                </a:cubicBezTo>
                <a:lnTo>
                  <a:pt x="193675" y="105741"/>
                </a:lnTo>
                <a:cubicBezTo>
                  <a:pt x="197691" y="107794"/>
                  <a:pt x="202423" y="107794"/>
                  <a:pt x="206444" y="105741"/>
                </a:cubicBezTo>
                <a:lnTo>
                  <a:pt x="249303" y="84312"/>
                </a:lnTo>
                <a:cubicBezTo>
                  <a:pt x="256355" y="80742"/>
                  <a:pt x="259216" y="72169"/>
                  <a:pt x="255731" y="65114"/>
                </a:cubicBezTo>
                <a:cubicBezTo>
                  <a:pt x="252247" y="58060"/>
                  <a:pt x="243587" y="55202"/>
                  <a:pt x="236534" y="58686"/>
                </a:cubicBezTo>
                <a:lnTo>
                  <a:pt x="200015" y="76901"/>
                </a:lnTo>
                <a:lnTo>
                  <a:pt x="163584" y="58686"/>
                </a:lnTo>
                <a:moveTo>
                  <a:pt x="87595" y="150748"/>
                </a:moveTo>
                <a:cubicBezTo>
                  <a:pt x="100096" y="155571"/>
                  <a:pt x="113045" y="159586"/>
                  <a:pt x="126258" y="162713"/>
                </a:cubicBezTo>
                <a:cubicBezTo>
                  <a:pt x="125902" y="165570"/>
                  <a:pt x="125722" y="168515"/>
                  <a:pt x="125722" y="171464"/>
                </a:cubicBezTo>
                <a:cubicBezTo>
                  <a:pt x="125722" y="212539"/>
                  <a:pt x="158940" y="245754"/>
                  <a:pt x="200011" y="245754"/>
                </a:cubicBezTo>
                <a:cubicBezTo>
                  <a:pt x="241086" y="245754"/>
                  <a:pt x="274301" y="212539"/>
                  <a:pt x="274301" y="171464"/>
                </a:cubicBezTo>
                <a:cubicBezTo>
                  <a:pt x="274301" y="168519"/>
                  <a:pt x="274121" y="165570"/>
                  <a:pt x="273765" y="162713"/>
                </a:cubicBezTo>
                <a:cubicBezTo>
                  <a:pt x="286982" y="159499"/>
                  <a:pt x="299927" y="155480"/>
                  <a:pt x="312428" y="150748"/>
                </a:cubicBezTo>
                <a:cubicBezTo>
                  <a:pt x="313676" y="157446"/>
                  <a:pt x="314304" y="164409"/>
                  <a:pt x="314304" y="171464"/>
                </a:cubicBezTo>
                <a:cubicBezTo>
                  <a:pt x="314304" y="234594"/>
                  <a:pt x="263140" y="285759"/>
                  <a:pt x="200011" y="285759"/>
                </a:cubicBezTo>
                <a:cubicBezTo>
                  <a:pt x="136882" y="285759"/>
                  <a:pt x="85719" y="234594"/>
                  <a:pt x="85719" y="171464"/>
                </a:cubicBezTo>
                <a:cubicBezTo>
                  <a:pt x="85719" y="164409"/>
                  <a:pt x="86343" y="157446"/>
                  <a:pt x="87595" y="150748"/>
                </a:cubicBezTo>
                <a:lnTo>
                  <a:pt x="87595" y="150748"/>
                </a:lnTo>
                <a:moveTo>
                  <a:pt x="45451" y="414338"/>
                </a:moveTo>
                <a:lnTo>
                  <a:pt x="168317" y="414338"/>
                </a:lnTo>
                <a:cubicBezTo>
                  <a:pt x="166265" y="412998"/>
                  <a:pt x="164301" y="411480"/>
                  <a:pt x="162424" y="409784"/>
                </a:cubicBezTo>
                <a:lnTo>
                  <a:pt x="104204" y="358797"/>
                </a:lnTo>
                <a:cubicBezTo>
                  <a:pt x="75718" y="364782"/>
                  <a:pt x="53040" y="386389"/>
                  <a:pt x="45540" y="414338"/>
                </a:cubicBezTo>
                <a:lnTo>
                  <a:pt x="45451" y="414338"/>
                </a:lnTo>
                <a:moveTo>
                  <a:pt x="354491" y="414338"/>
                </a:moveTo>
                <a:cubicBezTo>
                  <a:pt x="346990" y="386480"/>
                  <a:pt x="324309" y="364782"/>
                  <a:pt x="295826" y="358797"/>
                </a:cubicBezTo>
                <a:lnTo>
                  <a:pt x="237606" y="409784"/>
                </a:lnTo>
                <a:cubicBezTo>
                  <a:pt x="235730" y="411480"/>
                  <a:pt x="233766" y="412998"/>
                  <a:pt x="231714" y="414338"/>
                </a:cubicBezTo>
                <a:lnTo>
                  <a:pt x="354579" y="414338"/>
                </a:lnTo>
                <a:lnTo>
                  <a:pt x="354491" y="414338"/>
                </a:lnTo>
                <a:moveTo>
                  <a:pt x="112957" y="314512"/>
                </a:moveTo>
                <a:cubicBezTo>
                  <a:pt x="116441" y="314334"/>
                  <a:pt x="119921" y="315582"/>
                  <a:pt x="122509" y="317905"/>
                </a:cubicBezTo>
                <a:lnTo>
                  <a:pt x="190638" y="377464"/>
                </a:lnTo>
                <a:cubicBezTo>
                  <a:pt x="195995" y="382196"/>
                  <a:pt x="204032" y="382196"/>
                  <a:pt x="209480" y="377464"/>
                </a:cubicBezTo>
                <a:lnTo>
                  <a:pt x="277609" y="317905"/>
                </a:lnTo>
                <a:cubicBezTo>
                  <a:pt x="280289" y="315582"/>
                  <a:pt x="283682" y="314243"/>
                  <a:pt x="287162" y="314512"/>
                </a:cubicBezTo>
                <a:cubicBezTo>
                  <a:pt x="350115" y="318175"/>
                  <a:pt x="400026" y="370410"/>
                  <a:pt x="400026" y="434345"/>
                </a:cubicBezTo>
                <a:cubicBezTo>
                  <a:pt x="400026" y="446936"/>
                  <a:pt x="389758" y="457205"/>
                  <a:pt x="377169" y="457205"/>
                </a:cubicBezTo>
                <a:lnTo>
                  <a:pt x="22858" y="457205"/>
                </a:lnTo>
                <a:cubicBezTo>
                  <a:pt x="10269" y="457205"/>
                  <a:pt x="0" y="446936"/>
                  <a:pt x="0" y="434345"/>
                </a:cubicBezTo>
                <a:cubicBezTo>
                  <a:pt x="0" y="370410"/>
                  <a:pt x="49916" y="318175"/>
                  <a:pt x="112957" y="314512"/>
                </a:cubicBezTo>
                <a:lnTo>
                  <a:pt x="112957" y="314512"/>
                </a:lnTo>
              </a:path>
            </a:pathLst>
          </a:custGeom>
          <a:solidFill>
            <a:srgbClr val="6F645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414792" y="32947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271462" y="114300"/>
                </a:moveTo>
                <a:cubicBezTo>
                  <a:pt x="271462" y="74848"/>
                  <a:pt x="239478" y="42863"/>
                  <a:pt x="200025" y="42863"/>
                </a:cubicBezTo>
                <a:cubicBezTo>
                  <a:pt x="160572" y="42863"/>
                  <a:pt x="128588" y="74848"/>
                  <a:pt x="128588" y="114300"/>
                </a:cubicBezTo>
                <a:cubicBezTo>
                  <a:pt x="128588" y="153752"/>
                  <a:pt x="160572" y="185738"/>
                  <a:pt x="200025" y="185738"/>
                </a:cubicBezTo>
                <a:cubicBezTo>
                  <a:pt x="239478" y="185738"/>
                  <a:pt x="271462" y="153752"/>
                  <a:pt x="271462" y="114300"/>
                </a:cubicBezTo>
                <a:moveTo>
                  <a:pt x="85727" y="114300"/>
                </a:moveTo>
                <a:cubicBezTo>
                  <a:pt x="85727" y="51174"/>
                  <a:pt x="136901" y="0"/>
                  <a:pt x="200025" y="0"/>
                </a:cubicBezTo>
                <a:cubicBezTo>
                  <a:pt x="263153" y="0"/>
                  <a:pt x="314323" y="51174"/>
                  <a:pt x="314323" y="114300"/>
                </a:cubicBezTo>
                <a:cubicBezTo>
                  <a:pt x="314323" y="177426"/>
                  <a:pt x="263149" y="228600"/>
                  <a:pt x="200025" y="228600"/>
                </a:cubicBezTo>
                <a:cubicBezTo>
                  <a:pt x="136897" y="228600"/>
                  <a:pt x="85727" y="177426"/>
                  <a:pt x="85727" y="114300"/>
                </a:cubicBezTo>
                <a:moveTo>
                  <a:pt x="44022" y="414338"/>
                </a:moveTo>
                <a:lnTo>
                  <a:pt x="356113" y="414338"/>
                </a:lnTo>
                <a:cubicBezTo>
                  <a:pt x="348164" y="357814"/>
                  <a:pt x="299589" y="314325"/>
                  <a:pt x="240918" y="314325"/>
                </a:cubicBezTo>
                <a:lnTo>
                  <a:pt x="159300" y="314325"/>
                </a:lnTo>
                <a:cubicBezTo>
                  <a:pt x="100633" y="314325"/>
                  <a:pt x="52055" y="357814"/>
                  <a:pt x="44106" y="414338"/>
                </a:cubicBezTo>
                <a:lnTo>
                  <a:pt x="44022" y="414338"/>
                </a:lnTo>
                <a:moveTo>
                  <a:pt x="0" y="430678"/>
                </a:moveTo>
                <a:cubicBezTo>
                  <a:pt x="0" y="342722"/>
                  <a:pt x="71257" y="271462"/>
                  <a:pt x="159216" y="271462"/>
                </a:cubicBezTo>
                <a:lnTo>
                  <a:pt x="240834" y="271462"/>
                </a:lnTo>
                <a:cubicBezTo>
                  <a:pt x="328793" y="271462"/>
                  <a:pt x="400050" y="342722"/>
                  <a:pt x="400050" y="430678"/>
                </a:cubicBezTo>
                <a:cubicBezTo>
                  <a:pt x="400050" y="445322"/>
                  <a:pt x="388173" y="457200"/>
                  <a:pt x="373531" y="457200"/>
                </a:cubicBezTo>
                <a:lnTo>
                  <a:pt x="26523" y="457200"/>
                </a:lnTo>
                <a:cubicBezTo>
                  <a:pt x="11877" y="457200"/>
                  <a:pt x="4" y="445322"/>
                  <a:pt x="4" y="430678"/>
                </a:cubicBezTo>
                <a:lnTo>
                  <a:pt x="0" y="430678"/>
                </a:lnTo>
              </a:path>
            </a:pathLst>
          </a:custGeom>
          <a:solidFill>
            <a:srgbClr val="13131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5587" y="329474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44927" y="48984"/>
                </a:moveTo>
                <a:lnTo>
                  <a:pt x="244927" y="408211"/>
                </a:lnTo>
                <a:lnTo>
                  <a:pt x="212269" y="408211"/>
                </a:lnTo>
                <a:lnTo>
                  <a:pt x="212269" y="48984"/>
                </a:lnTo>
                <a:lnTo>
                  <a:pt x="244927" y="48984"/>
                </a:lnTo>
                <a:moveTo>
                  <a:pt x="212273" y="0"/>
                </a:moveTo>
                <a:cubicBezTo>
                  <a:pt x="185230" y="0"/>
                  <a:pt x="163289" y="21941"/>
                  <a:pt x="163289" y="48984"/>
                </a:cubicBezTo>
                <a:lnTo>
                  <a:pt x="163289" y="408211"/>
                </a:lnTo>
                <a:cubicBezTo>
                  <a:pt x="163289" y="435254"/>
                  <a:pt x="185230" y="457195"/>
                  <a:pt x="212273" y="457195"/>
                </a:cubicBezTo>
                <a:lnTo>
                  <a:pt x="244931" y="457195"/>
                </a:lnTo>
                <a:cubicBezTo>
                  <a:pt x="271975" y="457195"/>
                  <a:pt x="293916" y="435254"/>
                  <a:pt x="293916" y="408211"/>
                </a:cubicBezTo>
                <a:lnTo>
                  <a:pt x="293916" y="48984"/>
                </a:lnTo>
                <a:cubicBezTo>
                  <a:pt x="293916" y="21941"/>
                  <a:pt x="271975" y="0"/>
                  <a:pt x="244931" y="0"/>
                </a:cubicBezTo>
                <a:lnTo>
                  <a:pt x="212273" y="0"/>
                </a:lnTo>
                <a:moveTo>
                  <a:pt x="81642" y="244927"/>
                </a:moveTo>
                <a:lnTo>
                  <a:pt x="81642" y="408211"/>
                </a:lnTo>
                <a:lnTo>
                  <a:pt x="48984" y="408211"/>
                </a:lnTo>
                <a:lnTo>
                  <a:pt x="48984" y="244927"/>
                </a:lnTo>
                <a:lnTo>
                  <a:pt x="81642" y="244927"/>
                </a:lnTo>
                <a:moveTo>
                  <a:pt x="48984" y="195942"/>
                </a:moveTo>
                <a:cubicBezTo>
                  <a:pt x="21941" y="195942"/>
                  <a:pt x="0" y="217883"/>
                  <a:pt x="0" y="244927"/>
                </a:cubicBezTo>
                <a:lnTo>
                  <a:pt x="0" y="408211"/>
                </a:lnTo>
                <a:cubicBezTo>
                  <a:pt x="0" y="435254"/>
                  <a:pt x="21941" y="457195"/>
                  <a:pt x="48984" y="457195"/>
                </a:cubicBezTo>
                <a:lnTo>
                  <a:pt x="81642" y="457195"/>
                </a:lnTo>
                <a:cubicBezTo>
                  <a:pt x="108686" y="457195"/>
                  <a:pt x="130627" y="435254"/>
                  <a:pt x="130627" y="408211"/>
                </a:cubicBezTo>
                <a:lnTo>
                  <a:pt x="130627" y="244927"/>
                </a:lnTo>
                <a:cubicBezTo>
                  <a:pt x="130627" y="217883"/>
                  <a:pt x="108686" y="195942"/>
                  <a:pt x="81642" y="195942"/>
                </a:cubicBezTo>
                <a:lnTo>
                  <a:pt x="48984" y="195942"/>
                </a:lnTo>
                <a:moveTo>
                  <a:pt x="375558" y="114300"/>
                </a:moveTo>
                <a:lnTo>
                  <a:pt x="408216" y="114300"/>
                </a:lnTo>
                <a:lnTo>
                  <a:pt x="408216" y="408216"/>
                </a:lnTo>
                <a:lnTo>
                  <a:pt x="375558" y="408216"/>
                </a:lnTo>
                <a:lnTo>
                  <a:pt x="375558" y="114300"/>
                </a:lnTo>
                <a:moveTo>
                  <a:pt x="326573" y="114300"/>
                </a:moveTo>
                <a:lnTo>
                  <a:pt x="326573" y="408216"/>
                </a:lnTo>
                <a:cubicBezTo>
                  <a:pt x="326573" y="435259"/>
                  <a:pt x="348514" y="457200"/>
                  <a:pt x="375558" y="457200"/>
                </a:cubicBezTo>
                <a:lnTo>
                  <a:pt x="408216" y="457200"/>
                </a:lnTo>
                <a:cubicBezTo>
                  <a:pt x="435259" y="457200"/>
                  <a:pt x="457200" y="435259"/>
                  <a:pt x="457200" y="408216"/>
                </a:cubicBezTo>
                <a:lnTo>
                  <a:pt x="457200" y="114300"/>
                </a:lnTo>
                <a:cubicBezTo>
                  <a:pt x="457200" y="87257"/>
                  <a:pt x="435259" y="65316"/>
                  <a:pt x="408216" y="65316"/>
                </a:cubicBezTo>
                <a:lnTo>
                  <a:pt x="375558" y="65316"/>
                </a:lnTo>
                <a:cubicBezTo>
                  <a:pt x="348514" y="65316"/>
                  <a:pt x="326573" y="87257"/>
                  <a:pt x="326573" y="114300"/>
                </a:cubicBezTo>
                <a:lnTo>
                  <a:pt x="326573" y="114300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313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9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4F3F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Company Pitch Deck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44497" y="2535528"/>
            <a:ext cx="5120640" cy="3566160"/>
          </a:xfrm>
          <a:custGeom>
            <a:avLst/>
            <a:gdLst/>
            <a:ahLst/>
            <a:cxnLst/>
            <a:rect l="l" t="t" r="r" b="b"/>
            <a:pathLst>
              <a:path w="5120640" h="3566160">
                <a:moveTo>
                  <a:pt x="0" y="0"/>
                </a:moveTo>
                <a:lnTo>
                  <a:pt x="5120640" y="0"/>
                </a:lnTo>
                <a:lnTo>
                  <a:pt x="5120640" y="3566160"/>
                </a:lnTo>
                <a:lnTo>
                  <a:pt x="0" y="35661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64536" y="3591651"/>
            <a:ext cx="44069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spcBef>
                <a:spcPts val="600"/>
              </a:spcBef>
              <a:buClr>
                <a:srgbClr val="131313"/>
              </a:buClr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Positioning grid axis 1: how well you solve the core job-to-be-done compared to alternatives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4494" y="2535528"/>
            <a:ext cx="5120640" cy="740647"/>
          </a:xfrm>
          <a:prstGeom prst="rect">
            <a:avLst/>
          </a:pr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0254" y="2626968"/>
            <a:ext cx="4409440" cy="557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How well you solve the core job-to-be-done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1238" y="2579070"/>
            <a:ext cx="9525" cy="3474720"/>
          </a:xfrm>
          <a:custGeom>
            <a:avLst/>
            <a:gdLst/>
            <a:ahLst/>
            <a:cxnLst/>
            <a:rect l="l" t="t" r="r" b="b"/>
            <a:pathLst>
              <a:path w="9525" h="3474720">
                <a:moveTo>
                  <a:pt x="4763" y="0"/>
                </a:moveTo>
                <a:lnTo>
                  <a:pt x="4763" y="3474720"/>
                </a:lnTo>
              </a:path>
            </a:pathLst>
          </a:custGeom>
          <a:noFill/>
          <a:ln w="25400">
            <a:solidFill>
              <a:srgbClr val="6F6452"/>
            </a:solidFill>
            <a:prstDash val="dash"/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44496" y="1332456"/>
            <a:ext cx="1135852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F4F3F1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Competitive Advantage &amp; Moat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6626868" y="2535528"/>
            <a:ext cx="5120640" cy="3566160"/>
          </a:xfrm>
          <a:custGeom>
            <a:avLst/>
            <a:gdLst/>
            <a:ahLst/>
            <a:cxnLst/>
            <a:rect l="l" t="t" r="r" b="b"/>
            <a:pathLst>
              <a:path w="5120640" h="3566160">
                <a:moveTo>
                  <a:pt x="0" y="0"/>
                </a:moveTo>
                <a:lnTo>
                  <a:pt x="5120640" y="0"/>
                </a:lnTo>
                <a:lnTo>
                  <a:pt x="5120640" y="3566160"/>
                </a:lnTo>
                <a:lnTo>
                  <a:pt x="0" y="356616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946907" y="3591651"/>
            <a:ext cx="44069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spcBef>
                <a:spcPts val="600"/>
              </a:spcBef>
              <a:buClr>
                <a:srgbClr val="131313"/>
              </a:buClr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Positioning grid axis 2: defensibility over time (data advantage, workflow lock-in, distribution, cost curve, switching costs)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626865" y="2535528"/>
            <a:ext cx="5120640" cy="740647"/>
          </a:xfrm>
          <a:prstGeom prst="rect">
            <a:avLst/>
          </a:pr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992625" y="2626968"/>
            <a:ext cx="4409440" cy="557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Defensibility over time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10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Company Pitch Deck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28831" y="0"/>
            <a:ext cx="6763169" cy="6858000"/>
          </a:xfrm>
          <a:prstGeom prst="rect">
            <a:avLst/>
          </a:prstGeom>
          <a:solidFill>
            <a:srgbClr val="13131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5588" y="1407886"/>
            <a:ext cx="455023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Go-To-Market Strategy: Win the First Customers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6763658" y="793974"/>
            <a:ext cx="4904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Acquisition Channels Ranked by Expected Impact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FFFFFF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Outbound, inbound, partnerships, marketplaces, content, communities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763658" y="2782026"/>
            <a:ext cx="4904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Distribution Strategy Overview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FFFFFF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Explains how you reach buyers and how you land and expand within accounts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763658" y="4770078"/>
            <a:ext cx="4904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Sales Process and Funnel Metrics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FFFFFF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Lead to demo, demo to close, onboarding to activation with targets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994402" y="4810899"/>
            <a:ext cx="457200" cy="375557"/>
          </a:xfrm>
          <a:custGeom>
            <a:avLst/>
            <a:gdLst/>
            <a:ahLst/>
            <a:cxnLst/>
            <a:rect l="l" t="t" r="r" b="b"/>
            <a:pathLst>
              <a:path w="457200" h="375557">
                <a:moveTo>
                  <a:pt x="0" y="24494"/>
                </a:moveTo>
                <a:cubicBezTo>
                  <a:pt x="0" y="10921"/>
                  <a:pt x="10918" y="0"/>
                  <a:pt x="24492" y="0"/>
                </a:cubicBezTo>
                <a:lnTo>
                  <a:pt x="432708" y="0"/>
                </a:lnTo>
                <a:cubicBezTo>
                  <a:pt x="446282" y="0"/>
                  <a:pt x="457200" y="10921"/>
                  <a:pt x="457200" y="24494"/>
                </a:cubicBezTo>
                <a:cubicBezTo>
                  <a:pt x="457200" y="38066"/>
                  <a:pt x="446282" y="48988"/>
                  <a:pt x="432708" y="48988"/>
                </a:cubicBezTo>
                <a:lnTo>
                  <a:pt x="24492" y="48988"/>
                </a:lnTo>
                <a:cubicBezTo>
                  <a:pt x="10918" y="48988"/>
                  <a:pt x="0" y="38066"/>
                  <a:pt x="0" y="24494"/>
                </a:cubicBezTo>
                <a:lnTo>
                  <a:pt x="0" y="24494"/>
                </a:lnTo>
              </a:path>
              <a:path w="457200" h="375557">
                <a:moveTo>
                  <a:pt x="0" y="187779"/>
                </a:moveTo>
                <a:cubicBezTo>
                  <a:pt x="0" y="174206"/>
                  <a:pt x="10918" y="163285"/>
                  <a:pt x="24492" y="163285"/>
                </a:cubicBezTo>
                <a:lnTo>
                  <a:pt x="432708" y="163285"/>
                </a:lnTo>
                <a:cubicBezTo>
                  <a:pt x="446282" y="163285"/>
                  <a:pt x="457200" y="174206"/>
                  <a:pt x="457200" y="187779"/>
                </a:cubicBezTo>
                <a:cubicBezTo>
                  <a:pt x="457200" y="201351"/>
                  <a:pt x="446282" y="212272"/>
                  <a:pt x="432708" y="212272"/>
                </a:cubicBezTo>
                <a:lnTo>
                  <a:pt x="24492" y="212272"/>
                </a:lnTo>
                <a:cubicBezTo>
                  <a:pt x="10918" y="212272"/>
                  <a:pt x="0" y="201351"/>
                  <a:pt x="0" y="187779"/>
                </a:cubicBezTo>
                <a:lnTo>
                  <a:pt x="0" y="187779"/>
                </a:lnTo>
              </a:path>
              <a:path w="457200" h="375557">
                <a:moveTo>
                  <a:pt x="457200" y="351063"/>
                </a:moveTo>
                <a:cubicBezTo>
                  <a:pt x="457200" y="364636"/>
                  <a:pt x="446282" y="375557"/>
                  <a:pt x="432708" y="375557"/>
                </a:cubicBezTo>
                <a:lnTo>
                  <a:pt x="24492" y="375557"/>
                </a:lnTo>
                <a:cubicBezTo>
                  <a:pt x="10918" y="375557"/>
                  <a:pt x="0" y="364636"/>
                  <a:pt x="0" y="351063"/>
                </a:cubicBezTo>
                <a:cubicBezTo>
                  <a:pt x="0" y="337491"/>
                  <a:pt x="10918" y="326569"/>
                  <a:pt x="24492" y="326569"/>
                </a:cubicBezTo>
                <a:lnTo>
                  <a:pt x="432708" y="326569"/>
                </a:lnTo>
                <a:cubicBezTo>
                  <a:pt x="446282" y="326569"/>
                  <a:pt x="457200" y="337491"/>
                  <a:pt x="457200" y="351063"/>
                </a:cubicBez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094415" y="2782026"/>
            <a:ext cx="257175" cy="457200"/>
          </a:xfrm>
          <a:custGeom>
            <a:avLst/>
            <a:gdLst/>
            <a:ahLst/>
            <a:cxnLst/>
            <a:rect l="l" t="t" r="r" b="b"/>
            <a:pathLst>
              <a:path w="257175" h="457200">
                <a:moveTo>
                  <a:pt x="42863" y="128588"/>
                </a:moveTo>
                <a:cubicBezTo>
                  <a:pt x="42863" y="81244"/>
                  <a:pt x="81244" y="42863"/>
                  <a:pt x="128588" y="42863"/>
                </a:cubicBezTo>
                <a:cubicBezTo>
                  <a:pt x="175931" y="42863"/>
                  <a:pt x="214312" y="81244"/>
                  <a:pt x="214312" y="128588"/>
                </a:cubicBezTo>
                <a:cubicBezTo>
                  <a:pt x="214312" y="175931"/>
                  <a:pt x="175931" y="214313"/>
                  <a:pt x="128588" y="214313"/>
                </a:cubicBezTo>
                <a:cubicBezTo>
                  <a:pt x="81244" y="214313"/>
                  <a:pt x="42863" y="175931"/>
                  <a:pt x="42863" y="128588"/>
                </a:cubicBezTo>
                <a:moveTo>
                  <a:pt x="150018" y="255387"/>
                </a:moveTo>
                <a:cubicBezTo>
                  <a:pt x="210829" y="245206"/>
                  <a:pt x="257175" y="192253"/>
                  <a:pt x="257175" y="128588"/>
                </a:cubicBezTo>
                <a:cubicBezTo>
                  <a:pt x="257175" y="57598"/>
                  <a:pt x="199578" y="0"/>
                  <a:pt x="128588" y="0"/>
                </a:cubicBezTo>
                <a:cubicBezTo>
                  <a:pt x="57597" y="0"/>
                  <a:pt x="0" y="57598"/>
                  <a:pt x="0" y="128588"/>
                </a:cubicBezTo>
                <a:cubicBezTo>
                  <a:pt x="0" y="192344"/>
                  <a:pt x="46346" y="245210"/>
                  <a:pt x="107157" y="255387"/>
                </a:cubicBezTo>
                <a:lnTo>
                  <a:pt x="107157" y="435766"/>
                </a:lnTo>
                <a:cubicBezTo>
                  <a:pt x="107157" y="447645"/>
                  <a:pt x="116711" y="457200"/>
                  <a:pt x="128588" y="457200"/>
                </a:cubicBezTo>
                <a:cubicBezTo>
                  <a:pt x="140464" y="457200"/>
                  <a:pt x="150018" y="447645"/>
                  <a:pt x="150018" y="435771"/>
                </a:cubicBezTo>
                <a:lnTo>
                  <a:pt x="150018" y="255387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994402" y="844774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11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Company Pitch Deck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44496" y="1332456"/>
            <a:ext cx="7404740" cy="1497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The Team &amp; The Ask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8362948" y="0"/>
            <a:ext cx="3384553" cy="2830286"/>
          </a:xfrm>
          <a:prstGeom prst="rect">
            <a:avLst/>
          </a:pr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44496" y="4063054"/>
            <a:ext cx="3402333" cy="2009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Founding team bios with 1-line strengths per person and domain or execution credibility tied to the product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4496" y="3429000"/>
            <a:ext cx="340624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708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Founding Team Bios and Strengths</a:t>
            </a:r>
            <a:endParaRPr lang="en-US" sz="1708" dirty="0"/>
          </a:p>
        </p:txBody>
      </p:sp>
      <p:sp>
        <p:nvSpPr>
          <p:cNvPr id="8" name="Text 6"/>
          <p:cNvSpPr/>
          <p:nvPr/>
        </p:nvSpPr>
        <p:spPr>
          <a:xfrm>
            <a:off x="4403722" y="4063054"/>
            <a:ext cx="3402333" cy="2009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Funding ask including amount, round type, and target runway with what milestones the capital will unlock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403722" y="3429000"/>
            <a:ext cx="340624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708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Funding Ask Details</a:t>
            </a:r>
            <a:endParaRPr lang="en-US" sz="1708" dirty="0"/>
          </a:p>
        </p:txBody>
      </p:sp>
      <p:sp>
        <p:nvSpPr>
          <p:cNvPr id="10" name="Text 8"/>
          <p:cNvSpPr/>
          <p:nvPr/>
        </p:nvSpPr>
        <p:spPr>
          <a:xfrm>
            <a:off x="8362948" y="4063054"/>
            <a:ext cx="3402333" cy="2009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Capital allocation breakdown across product, engineering, go-to-market, and operations with a clear priority order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362948" y="3429000"/>
            <a:ext cx="340624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9"/>
              </a:spcBef>
              <a:buNone/>
            </a:pPr>
            <a:r>
              <a:rPr lang="en-US" sz="1708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Capital Allocation Breakdown</a:t>
            </a:r>
            <a:endParaRPr lang="en-US" sz="1708" dirty="0"/>
          </a:p>
        </p:txBody>
      </p:sp>
      <p:sp>
        <p:nvSpPr>
          <p:cNvPr id="12" name="Text 10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2026-08-14T10:07:29Z</dcterms:created>
  <dcterms:modified xsi:type="dcterms:W3CDTF">2026-08-14T10:07:29Z</dcterms:modified>
</cp:coreProperties>
</file>