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fntdata" ContentType="application/x-fontdata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embeddedFontLst>
    <p:embeddedFont>
      <p:font typeface="Figtree SemiBold" pitchFamily="2" charset="0"/>
      <p:regular r:id="rId16"/>
    </p:embeddedFont>
    <p:embeddedFont>
      <p:font typeface="Figtree" pitchFamily="2" charset="0"/>
      <p:regular r:id="rId1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
    <Relationship Id="rId16" Type="http://schemas.openxmlformats.org/officeDocument/2006/relationships/font" Target="fonts/font1.fntdata"/>
    <Relationship Id="rId17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b9d71fc9fa2d60ab320c9602a37bb5979c2db009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b9d71fc9fa2d60ab320c9602a37bb5979c2db009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570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3108960"/>
            <a:ext cx="12192000" cy="3749040"/>
          </a:xfrm>
          <a:prstGeom prst="rect">
            <a:avLst/>
          </a:prstGeom>
          <a:gradFill>
            <a:gsLst>
              <a:gs pos="15000">
                <a:srgbClr val="000000">
                  <a:alpha val="100000"/>
                </a:srgbClr>
              </a:gs>
              <a:gs pos="100000">
                <a:srgbClr val="000000">
                  <a:alpha val="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31519" y="5473256"/>
            <a:ext cx="10728960" cy="9525"/>
          </a:xfrm>
          <a:prstGeom prst="rect">
            <a:avLst/>
          </a:prstGeom>
          <a:solidFill>
            <a:srgbClr val="FFFFFF">
              <a:alpha val="5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1723241"/>
            <a:ext cx="10789920" cy="352922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4800" dirty="0">
                <a:solidFill>
                  <a:srgbClr val="FFFFF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Comprehensive Clinical Case Analysis and Management</a:t>
            </a:r>
            <a:endParaRPr lang="en-US" sz="4800" dirty="0"/>
          </a:p>
        </p:txBody>
      </p:sp>
      <p:sp>
        <p:nvSpPr>
          <p:cNvPr id="5" name="Text 3"/>
          <p:cNvSpPr/>
          <p:nvPr/>
        </p:nvSpPr>
        <p:spPr>
          <a:xfrm>
            <a:off x="731520" y="395836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20" y="5712716"/>
            <a:ext cx="10749280" cy="8233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Systematic Approach to Patient Evaluation, Diagnosis, Treatment, and Outcome with Teaching Insights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36074" y="1538836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</a:path>
            </a:pathLst>
          </a:custGeom>
          <a:solidFill>
            <a:srgbClr val="1570EF">
              <a:alpha val="10196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9128759" y="1538836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</a:path>
            </a:pathLst>
          </a:custGeom>
          <a:solidFill>
            <a:srgbClr val="1570EF">
              <a:alpha val="10196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543388" y="1538836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</a:path>
            </a:pathLst>
          </a:custGeom>
          <a:solidFill>
            <a:srgbClr val="1570EF">
              <a:alpha val="10196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49390" y="6318000"/>
            <a:ext cx="118535" cy="540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57765" y="6309360"/>
            <a:ext cx="788754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Comprehensive Clinical Case Analysis and Management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430891" y="6308725"/>
            <a:ext cx="29727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8534399" y="4199241"/>
            <a:ext cx="303403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Date of presentation and setting (rounds, conference, or student handoff)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8534399" y="3578978"/>
            <a:ext cx="3037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Presentation Date and Setting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563099" y="1904596"/>
            <a:ext cx="960120" cy="1097280"/>
          </a:xfrm>
          <a:custGeom>
            <a:avLst/>
            <a:gdLst/>
            <a:ahLst/>
            <a:cxnLst/>
            <a:rect l="l" t="t" r="r" b="b"/>
            <a:pathLst>
              <a:path w="960120" h="1097280">
                <a:moveTo>
                  <a:pt x="325759" y="51441"/>
                </a:moveTo>
                <a:cubicBezTo>
                  <a:pt x="325759" y="22933"/>
                  <a:pt x="302831" y="11"/>
                  <a:pt x="274325" y="11"/>
                </a:cubicBezTo>
                <a:cubicBezTo>
                  <a:pt x="245819" y="11"/>
                  <a:pt x="222892" y="22944"/>
                  <a:pt x="222892" y="51452"/>
                </a:cubicBezTo>
                <a:lnTo>
                  <a:pt x="222892" y="137182"/>
                </a:lnTo>
                <a:lnTo>
                  <a:pt x="137163" y="137182"/>
                </a:lnTo>
                <a:cubicBezTo>
                  <a:pt x="61515" y="137182"/>
                  <a:pt x="0" y="198685"/>
                  <a:pt x="0" y="274342"/>
                </a:cubicBezTo>
                <a:lnTo>
                  <a:pt x="0" y="308632"/>
                </a:lnTo>
                <a:lnTo>
                  <a:pt x="0" y="411502"/>
                </a:lnTo>
                <a:lnTo>
                  <a:pt x="0" y="960142"/>
                </a:lnTo>
                <a:cubicBezTo>
                  <a:pt x="0" y="1035800"/>
                  <a:pt x="61505" y="1097302"/>
                  <a:pt x="137163" y="1097302"/>
                </a:cubicBezTo>
                <a:lnTo>
                  <a:pt x="822967" y="1097302"/>
                </a:lnTo>
                <a:cubicBezTo>
                  <a:pt x="898615" y="1097302"/>
                  <a:pt x="960130" y="1035800"/>
                  <a:pt x="960130" y="960142"/>
                </a:cubicBezTo>
                <a:lnTo>
                  <a:pt x="960130" y="411502"/>
                </a:lnTo>
                <a:lnTo>
                  <a:pt x="960130" y="308632"/>
                </a:lnTo>
                <a:lnTo>
                  <a:pt x="960130" y="274342"/>
                </a:lnTo>
                <a:cubicBezTo>
                  <a:pt x="960130" y="198685"/>
                  <a:pt x="898624" y="137182"/>
                  <a:pt x="822967" y="137182"/>
                </a:cubicBezTo>
                <a:lnTo>
                  <a:pt x="737238" y="137182"/>
                </a:lnTo>
                <a:lnTo>
                  <a:pt x="737238" y="51463"/>
                </a:lnTo>
                <a:cubicBezTo>
                  <a:pt x="737238" y="22955"/>
                  <a:pt x="714310" y="33"/>
                  <a:pt x="685804" y="33"/>
                </a:cubicBezTo>
                <a:cubicBezTo>
                  <a:pt x="657298" y="33"/>
                  <a:pt x="634370" y="22966"/>
                  <a:pt x="634370" y="51474"/>
                </a:cubicBezTo>
                <a:lnTo>
                  <a:pt x="634370" y="137204"/>
                </a:lnTo>
                <a:lnTo>
                  <a:pt x="325759" y="137204"/>
                </a:lnTo>
                <a:lnTo>
                  <a:pt x="325759" y="51441"/>
                </a:lnTo>
                <a:moveTo>
                  <a:pt x="102867" y="411480"/>
                </a:moveTo>
                <a:lnTo>
                  <a:pt x="857243" y="411480"/>
                </a:lnTo>
                <a:lnTo>
                  <a:pt x="857243" y="960120"/>
                </a:lnTo>
                <a:cubicBezTo>
                  <a:pt x="857243" y="978982"/>
                  <a:pt x="841814" y="994410"/>
                  <a:pt x="822957" y="994410"/>
                </a:cubicBezTo>
                <a:lnTo>
                  <a:pt x="137153" y="994410"/>
                </a:lnTo>
                <a:cubicBezTo>
                  <a:pt x="118296" y="994410"/>
                  <a:pt x="102867" y="978982"/>
                  <a:pt x="102867" y="960120"/>
                </a:cubicBezTo>
                <a:lnTo>
                  <a:pt x="102867" y="41148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741714" y="4199241"/>
            <a:ext cx="303403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Specialty or unit, presenting clinician, and attending oversight role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741714" y="3578978"/>
            <a:ext cx="3037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Clinical Team Details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5770414" y="1904596"/>
            <a:ext cx="960120" cy="1097280"/>
          </a:xfrm>
          <a:custGeom>
            <a:avLst/>
            <a:gdLst/>
            <a:ahLst/>
            <a:cxnLst/>
            <a:rect l="l" t="t" r="r" b="b"/>
            <a:pathLst>
              <a:path w="960120" h="1097280">
                <a:moveTo>
                  <a:pt x="480060" y="102870"/>
                </a:moveTo>
                <a:cubicBezTo>
                  <a:pt x="574747" y="102870"/>
                  <a:pt x="651509" y="179636"/>
                  <a:pt x="651509" y="274320"/>
                </a:cubicBezTo>
                <a:cubicBezTo>
                  <a:pt x="651509" y="369004"/>
                  <a:pt x="574747" y="445770"/>
                  <a:pt x="480060" y="445770"/>
                </a:cubicBezTo>
                <a:cubicBezTo>
                  <a:pt x="385373" y="445770"/>
                  <a:pt x="308611" y="369004"/>
                  <a:pt x="308611" y="274320"/>
                </a:cubicBezTo>
                <a:cubicBezTo>
                  <a:pt x="308611" y="179636"/>
                  <a:pt x="385373" y="102870"/>
                  <a:pt x="480060" y="102870"/>
                </a:cubicBezTo>
                <a:lnTo>
                  <a:pt x="480060" y="102870"/>
                </a:lnTo>
                <a:moveTo>
                  <a:pt x="205744" y="274320"/>
                </a:moveTo>
                <a:cubicBezTo>
                  <a:pt x="205744" y="425821"/>
                  <a:pt x="328563" y="548640"/>
                  <a:pt x="480060" y="548640"/>
                </a:cubicBezTo>
                <a:cubicBezTo>
                  <a:pt x="631567" y="548640"/>
                  <a:pt x="754376" y="425821"/>
                  <a:pt x="754376" y="274320"/>
                </a:cubicBezTo>
                <a:cubicBezTo>
                  <a:pt x="754376" y="122819"/>
                  <a:pt x="631557" y="0"/>
                  <a:pt x="480060" y="0"/>
                </a:cubicBezTo>
                <a:cubicBezTo>
                  <a:pt x="328553" y="0"/>
                  <a:pt x="205744" y="122819"/>
                  <a:pt x="205744" y="274320"/>
                </a:cubicBezTo>
                <a:lnTo>
                  <a:pt x="205744" y="274320"/>
                </a:lnTo>
                <a:moveTo>
                  <a:pt x="342897" y="756520"/>
                </a:moveTo>
                <a:cubicBezTo>
                  <a:pt x="354044" y="755016"/>
                  <a:pt x="365614" y="754380"/>
                  <a:pt x="377183" y="754380"/>
                </a:cubicBezTo>
                <a:lnTo>
                  <a:pt x="582927" y="754380"/>
                </a:lnTo>
                <a:cubicBezTo>
                  <a:pt x="594497" y="754380"/>
                  <a:pt x="606076" y="755027"/>
                  <a:pt x="617213" y="756520"/>
                </a:cubicBezTo>
                <a:lnTo>
                  <a:pt x="617213" y="861529"/>
                </a:lnTo>
                <a:cubicBezTo>
                  <a:pt x="558060" y="876749"/>
                  <a:pt x="514346" y="930537"/>
                  <a:pt x="514346" y="994399"/>
                </a:cubicBezTo>
                <a:lnTo>
                  <a:pt x="514346" y="1062979"/>
                </a:lnTo>
                <a:cubicBezTo>
                  <a:pt x="514346" y="1081841"/>
                  <a:pt x="529775" y="1097269"/>
                  <a:pt x="548632" y="1097269"/>
                </a:cubicBezTo>
                <a:lnTo>
                  <a:pt x="600065" y="1097269"/>
                </a:lnTo>
                <a:cubicBezTo>
                  <a:pt x="618922" y="1097269"/>
                  <a:pt x="634351" y="1081841"/>
                  <a:pt x="634351" y="1062979"/>
                </a:cubicBezTo>
                <a:cubicBezTo>
                  <a:pt x="634351" y="1044117"/>
                  <a:pt x="618922" y="1028689"/>
                  <a:pt x="600065" y="1028689"/>
                </a:cubicBezTo>
                <a:lnTo>
                  <a:pt x="582918" y="1028689"/>
                </a:lnTo>
                <a:lnTo>
                  <a:pt x="582918" y="994399"/>
                </a:lnTo>
                <a:cubicBezTo>
                  <a:pt x="582918" y="956466"/>
                  <a:pt x="613565" y="925819"/>
                  <a:pt x="651499" y="925819"/>
                </a:cubicBezTo>
                <a:cubicBezTo>
                  <a:pt x="689433" y="925819"/>
                  <a:pt x="720080" y="956466"/>
                  <a:pt x="720080" y="994399"/>
                </a:cubicBezTo>
                <a:lnTo>
                  <a:pt x="720080" y="1028689"/>
                </a:lnTo>
                <a:lnTo>
                  <a:pt x="702933" y="1028689"/>
                </a:lnTo>
                <a:cubicBezTo>
                  <a:pt x="684076" y="1028689"/>
                  <a:pt x="668647" y="1044117"/>
                  <a:pt x="668647" y="1062979"/>
                </a:cubicBezTo>
                <a:cubicBezTo>
                  <a:pt x="668647" y="1081841"/>
                  <a:pt x="684076" y="1097269"/>
                  <a:pt x="702933" y="1097269"/>
                </a:cubicBezTo>
                <a:lnTo>
                  <a:pt x="754366" y="1097269"/>
                </a:lnTo>
                <a:cubicBezTo>
                  <a:pt x="773223" y="1097269"/>
                  <a:pt x="788652" y="1081841"/>
                  <a:pt x="788652" y="1062979"/>
                </a:cubicBezTo>
                <a:lnTo>
                  <a:pt x="788652" y="994399"/>
                </a:lnTo>
                <a:cubicBezTo>
                  <a:pt x="788652" y="930537"/>
                  <a:pt x="744928" y="876738"/>
                  <a:pt x="685785" y="861529"/>
                </a:cubicBezTo>
                <a:lnTo>
                  <a:pt x="685785" y="774307"/>
                </a:lnTo>
                <a:cubicBezTo>
                  <a:pt x="786300" y="815027"/>
                  <a:pt x="857234" y="913606"/>
                  <a:pt x="857234" y="1028700"/>
                </a:cubicBezTo>
                <a:lnTo>
                  <a:pt x="857234" y="1045851"/>
                </a:lnTo>
                <a:cubicBezTo>
                  <a:pt x="857234" y="1074358"/>
                  <a:pt x="880161" y="1097291"/>
                  <a:pt x="908667" y="1097291"/>
                </a:cubicBezTo>
                <a:cubicBezTo>
                  <a:pt x="937173" y="1097291"/>
                  <a:pt x="960101" y="1074358"/>
                  <a:pt x="960101" y="1045862"/>
                </a:cubicBezTo>
                <a:lnTo>
                  <a:pt x="960101" y="1028722"/>
                </a:lnTo>
                <a:cubicBezTo>
                  <a:pt x="960101" y="820414"/>
                  <a:pt x="791225" y="651532"/>
                  <a:pt x="582908" y="651532"/>
                </a:cubicBezTo>
                <a:lnTo>
                  <a:pt x="377164" y="651532"/>
                </a:lnTo>
                <a:cubicBezTo>
                  <a:pt x="168856" y="651532"/>
                  <a:pt x="-29" y="820414"/>
                  <a:pt x="-29" y="1028722"/>
                </a:cubicBezTo>
                <a:lnTo>
                  <a:pt x="-29" y="1045873"/>
                </a:lnTo>
                <a:cubicBezTo>
                  <a:pt x="-29" y="1074380"/>
                  <a:pt x="22899" y="1097313"/>
                  <a:pt x="51405" y="1097313"/>
                </a:cubicBezTo>
                <a:cubicBezTo>
                  <a:pt x="79911" y="1097313"/>
                  <a:pt x="102839" y="1074380"/>
                  <a:pt x="102839" y="1045884"/>
                </a:cubicBezTo>
                <a:lnTo>
                  <a:pt x="102839" y="1028744"/>
                </a:lnTo>
                <a:cubicBezTo>
                  <a:pt x="102839" y="913661"/>
                  <a:pt x="173772" y="815071"/>
                  <a:pt x="274287" y="774351"/>
                </a:cubicBezTo>
                <a:lnTo>
                  <a:pt x="274287" y="862221"/>
                </a:lnTo>
                <a:cubicBezTo>
                  <a:pt x="224784" y="877012"/>
                  <a:pt x="188558" y="922868"/>
                  <a:pt x="188558" y="977304"/>
                </a:cubicBezTo>
                <a:cubicBezTo>
                  <a:pt x="188558" y="1043525"/>
                  <a:pt x="242354" y="1097324"/>
                  <a:pt x="308573" y="1097324"/>
                </a:cubicBezTo>
                <a:cubicBezTo>
                  <a:pt x="374793" y="1097324"/>
                  <a:pt x="428588" y="1043536"/>
                  <a:pt x="428588" y="977315"/>
                </a:cubicBezTo>
                <a:cubicBezTo>
                  <a:pt x="428588" y="922879"/>
                  <a:pt x="392372" y="877012"/>
                  <a:pt x="342859" y="862232"/>
                </a:cubicBezTo>
                <a:lnTo>
                  <a:pt x="342897" y="756520"/>
                </a:lnTo>
                <a:moveTo>
                  <a:pt x="308611" y="925830"/>
                </a:moveTo>
                <a:cubicBezTo>
                  <a:pt x="337021" y="925830"/>
                  <a:pt x="360045" y="948862"/>
                  <a:pt x="360045" y="977271"/>
                </a:cubicBezTo>
                <a:cubicBezTo>
                  <a:pt x="360045" y="1005679"/>
                  <a:pt x="337021" y="1028711"/>
                  <a:pt x="308611" y="1028711"/>
                </a:cubicBezTo>
                <a:cubicBezTo>
                  <a:pt x="280201" y="1028711"/>
                  <a:pt x="257178" y="1005679"/>
                  <a:pt x="257178" y="977282"/>
                </a:cubicBezTo>
                <a:cubicBezTo>
                  <a:pt x="257178" y="948873"/>
                  <a:pt x="280201" y="925852"/>
                  <a:pt x="308611" y="925852"/>
                </a:cubicBezTo>
                <a:lnTo>
                  <a:pt x="308611" y="92583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949028" y="4199241"/>
            <a:ext cx="303403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Case identifier and concise title reflecting the primary clinical problem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949028" y="3578978"/>
            <a:ext cx="3037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Case Identifier and Title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909148" y="1965556"/>
            <a:ext cx="1097280" cy="975360"/>
          </a:xfrm>
          <a:custGeom>
            <a:avLst/>
            <a:gdLst/>
            <a:ahLst/>
            <a:cxnLst/>
            <a:rect l="l" t="t" r="r" b="b"/>
            <a:pathLst>
              <a:path w="1097280" h="975360">
                <a:moveTo>
                  <a:pt x="487675" y="0"/>
                </a:moveTo>
                <a:cubicBezTo>
                  <a:pt x="453956" y="0"/>
                  <a:pt x="426710" y="27242"/>
                  <a:pt x="426710" y="60960"/>
                </a:cubicBezTo>
                <a:lnTo>
                  <a:pt x="426710" y="182880"/>
                </a:lnTo>
                <a:cubicBezTo>
                  <a:pt x="426710" y="216598"/>
                  <a:pt x="453956" y="243840"/>
                  <a:pt x="487675" y="243840"/>
                </a:cubicBezTo>
                <a:lnTo>
                  <a:pt x="609594" y="243840"/>
                </a:lnTo>
                <a:cubicBezTo>
                  <a:pt x="643313" y="243840"/>
                  <a:pt x="670559" y="216598"/>
                  <a:pt x="670559" y="182880"/>
                </a:cubicBezTo>
                <a:lnTo>
                  <a:pt x="670559" y="60960"/>
                </a:lnTo>
                <a:cubicBezTo>
                  <a:pt x="670559" y="27242"/>
                  <a:pt x="643313" y="0"/>
                  <a:pt x="609594" y="0"/>
                </a:cubicBezTo>
                <a:lnTo>
                  <a:pt x="487675" y="0"/>
                </a:lnTo>
                <a:moveTo>
                  <a:pt x="365756" y="121920"/>
                </a:moveTo>
                <a:lnTo>
                  <a:pt x="121919" y="121920"/>
                </a:lnTo>
                <a:cubicBezTo>
                  <a:pt x="54678" y="121920"/>
                  <a:pt x="0" y="176589"/>
                  <a:pt x="0" y="243840"/>
                </a:cubicBezTo>
                <a:lnTo>
                  <a:pt x="0" y="853440"/>
                </a:lnTo>
                <a:cubicBezTo>
                  <a:pt x="0" y="920691"/>
                  <a:pt x="54678" y="975360"/>
                  <a:pt x="121919" y="975360"/>
                </a:cubicBezTo>
                <a:lnTo>
                  <a:pt x="975361" y="975360"/>
                </a:lnTo>
                <a:cubicBezTo>
                  <a:pt x="1042603" y="975360"/>
                  <a:pt x="1097280" y="920691"/>
                  <a:pt x="1097280" y="853440"/>
                </a:cubicBezTo>
                <a:lnTo>
                  <a:pt x="1097280" y="243840"/>
                </a:lnTo>
                <a:cubicBezTo>
                  <a:pt x="1097280" y="176589"/>
                  <a:pt x="1042603" y="121920"/>
                  <a:pt x="975361" y="121920"/>
                </a:cubicBezTo>
                <a:lnTo>
                  <a:pt x="731524" y="121920"/>
                </a:lnTo>
                <a:lnTo>
                  <a:pt x="731524" y="213360"/>
                </a:lnTo>
                <a:lnTo>
                  <a:pt x="975361" y="213360"/>
                </a:lnTo>
                <a:cubicBezTo>
                  <a:pt x="992128" y="213360"/>
                  <a:pt x="1005844" y="227074"/>
                  <a:pt x="1005844" y="243840"/>
                </a:cubicBezTo>
                <a:lnTo>
                  <a:pt x="1005844" y="853440"/>
                </a:lnTo>
                <a:cubicBezTo>
                  <a:pt x="1005844" y="870206"/>
                  <a:pt x="992128" y="883920"/>
                  <a:pt x="975361" y="883920"/>
                </a:cubicBezTo>
                <a:lnTo>
                  <a:pt x="121919" y="883920"/>
                </a:lnTo>
                <a:cubicBezTo>
                  <a:pt x="105152" y="883920"/>
                  <a:pt x="91436" y="870206"/>
                  <a:pt x="91436" y="853440"/>
                </a:cubicBezTo>
                <a:lnTo>
                  <a:pt x="91436" y="243840"/>
                </a:lnTo>
                <a:cubicBezTo>
                  <a:pt x="91436" y="227074"/>
                  <a:pt x="105152" y="213360"/>
                  <a:pt x="121919" y="213360"/>
                </a:cubicBezTo>
                <a:lnTo>
                  <a:pt x="365756" y="213360"/>
                </a:lnTo>
                <a:lnTo>
                  <a:pt x="365756" y="121920"/>
                </a:lnTo>
                <a:moveTo>
                  <a:pt x="548640" y="579120"/>
                </a:moveTo>
                <a:cubicBezTo>
                  <a:pt x="615969" y="579120"/>
                  <a:pt x="670559" y="524539"/>
                  <a:pt x="670559" y="457200"/>
                </a:cubicBezTo>
                <a:cubicBezTo>
                  <a:pt x="670559" y="389861"/>
                  <a:pt x="615969" y="335280"/>
                  <a:pt x="548640" y="335280"/>
                </a:cubicBezTo>
                <a:cubicBezTo>
                  <a:pt x="481311" y="335280"/>
                  <a:pt x="426721" y="389861"/>
                  <a:pt x="426721" y="457200"/>
                </a:cubicBezTo>
                <a:cubicBezTo>
                  <a:pt x="426721" y="524539"/>
                  <a:pt x="481311" y="579120"/>
                  <a:pt x="548640" y="579120"/>
                </a:cubicBezTo>
                <a:lnTo>
                  <a:pt x="548640" y="579120"/>
                </a:lnTo>
                <a:moveTo>
                  <a:pt x="487675" y="640080"/>
                </a:moveTo>
                <a:cubicBezTo>
                  <a:pt x="403470" y="640080"/>
                  <a:pt x="335274" y="708277"/>
                  <a:pt x="335274" y="792480"/>
                </a:cubicBezTo>
                <a:cubicBezTo>
                  <a:pt x="335274" y="809246"/>
                  <a:pt x="348990" y="822960"/>
                  <a:pt x="365756" y="822960"/>
                </a:cubicBezTo>
                <a:lnTo>
                  <a:pt x="731513" y="822960"/>
                </a:lnTo>
                <a:cubicBezTo>
                  <a:pt x="748279" y="822960"/>
                  <a:pt x="761995" y="809246"/>
                  <a:pt x="761995" y="792480"/>
                </a:cubicBezTo>
                <a:cubicBezTo>
                  <a:pt x="761995" y="708277"/>
                  <a:pt x="693799" y="640080"/>
                  <a:pt x="609594" y="640080"/>
                </a:cubicBezTo>
                <a:lnTo>
                  <a:pt x="487675" y="64008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-7641" y="0"/>
            <a:ext cx="536759" cy="6858000"/>
          </a:xfrm>
          <a:prstGeom prst="rect">
            <a:avLst/>
          </a:prstGeom>
          <a:solidFill>
            <a:srgbClr val="1570E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-7640" y="0"/>
            <a:ext cx="536757" cy="6858000"/>
          </a:xfrm>
          <a:prstGeom prst="rect">
            <a:avLst/>
          </a:prstGeom>
          <a:blipFill>
            <a:blip r:embed="rId1"/>
            <a:srcRect l="0" t="0" r="80488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49028" y="1164617"/>
            <a:ext cx="10572412" cy="10672"/>
          </a:xfrm>
          <a:custGeom>
            <a:avLst/>
            <a:gdLst/>
            <a:ahLst/>
            <a:cxnLst/>
            <a:rect l="l" t="t" r="r" b="b"/>
            <a:pathLst>
              <a:path w="10572412" h="10672">
                <a:moveTo>
                  <a:pt x="0" y="0"/>
                </a:moveTo>
                <a:lnTo>
                  <a:pt x="10572412" y="0"/>
                </a:lnTo>
              </a:path>
            </a:pathLst>
          </a:custGeom>
          <a:noFill/>
          <a:ln w="25400">
            <a:solidFill>
              <a:srgbClr val="EAECF0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949995" y="1"/>
            <a:ext cx="10636005" cy="103479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Case Cover: Identifier, Team, and Timeline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11009743" y="613790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677394" y="1558799"/>
            <a:ext cx="1463040" cy="1463040"/>
          </a:xfrm>
          <a:custGeom>
            <a:avLst/>
            <a:gdLst/>
            <a:ahLst/>
            <a:cxnLst/>
            <a:rect l="l" t="t" r="r" b="b"/>
            <a:pathLst>
              <a:path w="1463040" h="1463040">
                <a:moveTo>
                  <a:pt x="0" y="731520"/>
                </a:moveTo>
                <a:cubicBezTo>
                  <a:pt x="0" y="327516"/>
                  <a:pt x="327516" y="0"/>
                  <a:pt x="731520" y="0"/>
                </a:cubicBezTo>
                <a:cubicBezTo>
                  <a:pt x="1135524" y="0"/>
                  <a:pt x="1463040" y="327516"/>
                  <a:pt x="1463040" y="731520"/>
                </a:cubicBezTo>
                <a:cubicBezTo>
                  <a:pt x="1463040" y="1135524"/>
                  <a:pt x="1135524" y="1463040"/>
                  <a:pt x="731520" y="1463040"/>
                </a:cubicBezTo>
                <a:cubicBezTo>
                  <a:pt x="327516" y="1463040"/>
                  <a:pt x="0" y="1135524"/>
                  <a:pt x="0" y="731520"/>
                </a:cubicBezTo>
              </a:path>
            </a:pathLst>
          </a:custGeom>
          <a:solidFill>
            <a:srgbClr val="1570EF">
              <a:alpha val="10196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802116" y="1558799"/>
            <a:ext cx="1463040" cy="1463040"/>
          </a:xfrm>
          <a:custGeom>
            <a:avLst/>
            <a:gdLst/>
            <a:ahLst/>
            <a:cxnLst/>
            <a:rect l="l" t="t" r="r" b="b"/>
            <a:pathLst>
              <a:path w="1463040" h="1463040">
                <a:moveTo>
                  <a:pt x="0" y="731520"/>
                </a:moveTo>
                <a:cubicBezTo>
                  <a:pt x="0" y="327516"/>
                  <a:pt x="327516" y="0"/>
                  <a:pt x="731520" y="0"/>
                </a:cubicBezTo>
                <a:cubicBezTo>
                  <a:pt x="1135524" y="0"/>
                  <a:pt x="1463040" y="327516"/>
                  <a:pt x="1463040" y="731520"/>
                </a:cubicBezTo>
                <a:cubicBezTo>
                  <a:pt x="1463040" y="1135524"/>
                  <a:pt x="1135524" y="1463040"/>
                  <a:pt x="731520" y="1463040"/>
                </a:cubicBezTo>
                <a:cubicBezTo>
                  <a:pt x="327516" y="1463040"/>
                  <a:pt x="0" y="1135524"/>
                  <a:pt x="0" y="731520"/>
                </a:cubicBezTo>
              </a:path>
            </a:pathLst>
          </a:custGeom>
          <a:solidFill>
            <a:srgbClr val="1570EF">
              <a:alpha val="10196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926838" y="1558799"/>
            <a:ext cx="1463040" cy="1463040"/>
          </a:xfrm>
          <a:custGeom>
            <a:avLst/>
            <a:gdLst/>
            <a:ahLst/>
            <a:cxnLst/>
            <a:rect l="l" t="t" r="r" b="b"/>
            <a:pathLst>
              <a:path w="1463040" h="1463040">
                <a:moveTo>
                  <a:pt x="0" y="731520"/>
                </a:moveTo>
                <a:cubicBezTo>
                  <a:pt x="0" y="327516"/>
                  <a:pt x="327516" y="0"/>
                  <a:pt x="731520" y="0"/>
                </a:cubicBezTo>
                <a:cubicBezTo>
                  <a:pt x="1135524" y="0"/>
                  <a:pt x="1463040" y="327516"/>
                  <a:pt x="1463040" y="731520"/>
                </a:cubicBezTo>
                <a:cubicBezTo>
                  <a:pt x="1463040" y="1135524"/>
                  <a:pt x="1135524" y="1463040"/>
                  <a:pt x="731520" y="1463040"/>
                </a:cubicBezTo>
                <a:cubicBezTo>
                  <a:pt x="327516" y="1463040"/>
                  <a:pt x="0" y="1135524"/>
                  <a:pt x="0" y="731520"/>
                </a:cubicBezTo>
              </a:path>
            </a:pathLst>
          </a:custGeom>
          <a:solidFill>
            <a:srgbClr val="1570EF">
              <a:alpha val="10196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51560" y="1558799"/>
            <a:ext cx="1463040" cy="1463040"/>
          </a:xfrm>
          <a:custGeom>
            <a:avLst/>
            <a:gdLst/>
            <a:ahLst/>
            <a:cxnLst/>
            <a:rect l="l" t="t" r="r" b="b"/>
            <a:pathLst>
              <a:path w="1463040" h="1463040">
                <a:moveTo>
                  <a:pt x="0" y="731520"/>
                </a:moveTo>
                <a:cubicBezTo>
                  <a:pt x="0" y="327516"/>
                  <a:pt x="327516" y="0"/>
                  <a:pt x="731520" y="0"/>
                </a:cubicBezTo>
                <a:cubicBezTo>
                  <a:pt x="1135524" y="0"/>
                  <a:pt x="1463040" y="327516"/>
                  <a:pt x="1463040" y="731520"/>
                </a:cubicBezTo>
                <a:cubicBezTo>
                  <a:pt x="1463040" y="1135524"/>
                  <a:pt x="1135524" y="1463040"/>
                  <a:pt x="731520" y="1463040"/>
                </a:cubicBezTo>
                <a:cubicBezTo>
                  <a:pt x="327516" y="1463040"/>
                  <a:pt x="0" y="1135524"/>
                  <a:pt x="0" y="731520"/>
                </a:cubicBezTo>
              </a:path>
            </a:pathLst>
          </a:custGeom>
          <a:solidFill>
            <a:srgbClr val="1570EF">
              <a:alpha val="10196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49390" y="6318000"/>
            <a:ext cx="118535" cy="540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" y="1164617"/>
            <a:ext cx="10881360" cy="10672"/>
          </a:xfrm>
          <a:custGeom>
            <a:avLst/>
            <a:gdLst/>
            <a:ahLst/>
            <a:cxnLst/>
            <a:rect l="l" t="t" r="r" b="b"/>
            <a:pathLst>
              <a:path w="10881360" h="10672">
                <a:moveTo>
                  <a:pt x="0" y="0"/>
                </a:moveTo>
                <a:lnTo>
                  <a:pt x="10881360" y="0"/>
                </a:lnTo>
              </a:path>
            </a:pathLst>
          </a:custGeom>
          <a:noFill/>
          <a:ln w="25400">
            <a:solidFill>
              <a:srgbClr val="EAECF0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57765" y="6309360"/>
            <a:ext cx="788754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Comprehensive Clinical Case Analysis and Management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430891" y="6308725"/>
            <a:ext cx="29727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640079" y="1"/>
            <a:ext cx="10945921" cy="103479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Patient History and Chief Complaint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9951714" y="2061719"/>
            <a:ext cx="914400" cy="457200"/>
          </a:xfrm>
          <a:custGeom>
            <a:avLst/>
            <a:gdLst/>
            <a:ahLst/>
            <a:cxnLst/>
            <a:rect l="l" t="t" r="r" b="b"/>
            <a:pathLst>
              <a:path w="914400" h="457200">
                <a:moveTo>
                  <a:pt x="640080" y="68580"/>
                </a:moveTo>
                <a:lnTo>
                  <a:pt x="640080" y="388620"/>
                </a:lnTo>
                <a:lnTo>
                  <a:pt x="800100" y="388620"/>
                </a:lnTo>
                <a:cubicBezTo>
                  <a:pt x="825392" y="388620"/>
                  <a:pt x="845820" y="368188"/>
                  <a:pt x="845820" y="342900"/>
                </a:cubicBezTo>
                <a:lnTo>
                  <a:pt x="845820" y="114300"/>
                </a:lnTo>
                <a:cubicBezTo>
                  <a:pt x="845820" y="89012"/>
                  <a:pt x="825392" y="68580"/>
                  <a:pt x="800100" y="68580"/>
                </a:cubicBezTo>
                <a:lnTo>
                  <a:pt x="640080" y="68580"/>
                </a:lnTo>
                <a:moveTo>
                  <a:pt x="274320" y="0"/>
                </a:moveTo>
                <a:lnTo>
                  <a:pt x="640080" y="0"/>
                </a:lnTo>
                <a:lnTo>
                  <a:pt x="800100" y="0"/>
                </a:lnTo>
                <a:cubicBezTo>
                  <a:pt x="863248" y="0"/>
                  <a:pt x="914400" y="51152"/>
                  <a:pt x="914400" y="114300"/>
                </a:cubicBezTo>
                <a:lnTo>
                  <a:pt x="914400" y="342900"/>
                </a:lnTo>
                <a:cubicBezTo>
                  <a:pt x="914400" y="406053"/>
                  <a:pt x="863248" y="457200"/>
                  <a:pt x="800100" y="457200"/>
                </a:cubicBezTo>
                <a:lnTo>
                  <a:pt x="640080" y="457200"/>
                </a:lnTo>
                <a:lnTo>
                  <a:pt x="274320" y="457200"/>
                </a:lnTo>
                <a:lnTo>
                  <a:pt x="114300" y="457200"/>
                </a:lnTo>
                <a:cubicBezTo>
                  <a:pt x="51152" y="457200"/>
                  <a:pt x="0" y="406053"/>
                  <a:pt x="0" y="342900"/>
                </a:cubicBezTo>
                <a:lnTo>
                  <a:pt x="0" y="114300"/>
                </a:lnTo>
                <a:cubicBezTo>
                  <a:pt x="0" y="51152"/>
                  <a:pt x="51152" y="0"/>
                  <a:pt x="114300" y="0"/>
                </a:cubicBezTo>
                <a:lnTo>
                  <a:pt x="274320" y="0"/>
                </a:lnTo>
                <a:moveTo>
                  <a:pt x="274320" y="388620"/>
                </a:moveTo>
                <a:lnTo>
                  <a:pt x="274320" y="68580"/>
                </a:lnTo>
                <a:lnTo>
                  <a:pt x="114300" y="68580"/>
                </a:lnTo>
                <a:cubicBezTo>
                  <a:pt x="89008" y="68580"/>
                  <a:pt x="68580" y="89012"/>
                  <a:pt x="68580" y="114300"/>
                </a:cubicBezTo>
                <a:lnTo>
                  <a:pt x="68580" y="342900"/>
                </a:lnTo>
                <a:cubicBezTo>
                  <a:pt x="68580" y="368188"/>
                  <a:pt x="89008" y="388620"/>
                  <a:pt x="114300" y="388620"/>
                </a:cubicBezTo>
                <a:lnTo>
                  <a:pt x="274320" y="388620"/>
                </a:lnTo>
                <a:moveTo>
                  <a:pt x="388620" y="194310"/>
                </a:moveTo>
                <a:cubicBezTo>
                  <a:pt x="407557" y="194310"/>
                  <a:pt x="422910" y="178957"/>
                  <a:pt x="422910" y="160020"/>
                </a:cubicBezTo>
                <a:cubicBezTo>
                  <a:pt x="422910" y="141083"/>
                  <a:pt x="407557" y="125730"/>
                  <a:pt x="388620" y="125730"/>
                </a:cubicBezTo>
                <a:cubicBezTo>
                  <a:pt x="369683" y="125730"/>
                  <a:pt x="354330" y="141083"/>
                  <a:pt x="354330" y="160020"/>
                </a:cubicBezTo>
                <a:cubicBezTo>
                  <a:pt x="354330" y="178957"/>
                  <a:pt x="369683" y="194310"/>
                  <a:pt x="388620" y="194310"/>
                </a:cubicBezTo>
                <a:moveTo>
                  <a:pt x="560070" y="160020"/>
                </a:moveTo>
                <a:cubicBezTo>
                  <a:pt x="560070" y="141083"/>
                  <a:pt x="544717" y="125730"/>
                  <a:pt x="525780" y="125730"/>
                </a:cubicBezTo>
                <a:cubicBezTo>
                  <a:pt x="506843" y="125730"/>
                  <a:pt x="491490" y="141083"/>
                  <a:pt x="491490" y="160020"/>
                </a:cubicBezTo>
                <a:cubicBezTo>
                  <a:pt x="491490" y="178957"/>
                  <a:pt x="506843" y="194310"/>
                  <a:pt x="525780" y="194310"/>
                </a:cubicBezTo>
                <a:cubicBezTo>
                  <a:pt x="544717" y="194310"/>
                  <a:pt x="560070" y="178957"/>
                  <a:pt x="560070" y="160020"/>
                </a:cubicBezTo>
                <a:moveTo>
                  <a:pt x="388620" y="331470"/>
                </a:moveTo>
                <a:cubicBezTo>
                  <a:pt x="407557" y="331470"/>
                  <a:pt x="422910" y="316117"/>
                  <a:pt x="422910" y="297180"/>
                </a:cubicBezTo>
                <a:cubicBezTo>
                  <a:pt x="422910" y="278243"/>
                  <a:pt x="407557" y="262890"/>
                  <a:pt x="388620" y="262890"/>
                </a:cubicBezTo>
                <a:cubicBezTo>
                  <a:pt x="369683" y="262890"/>
                  <a:pt x="354330" y="278243"/>
                  <a:pt x="354330" y="297180"/>
                </a:cubicBezTo>
                <a:cubicBezTo>
                  <a:pt x="354330" y="316117"/>
                  <a:pt x="369683" y="331470"/>
                  <a:pt x="388620" y="331470"/>
                </a:cubicBezTo>
                <a:moveTo>
                  <a:pt x="560070" y="297180"/>
                </a:moveTo>
                <a:cubicBezTo>
                  <a:pt x="560070" y="278243"/>
                  <a:pt x="544717" y="262890"/>
                  <a:pt x="525780" y="262890"/>
                </a:cubicBezTo>
                <a:cubicBezTo>
                  <a:pt x="506843" y="262890"/>
                  <a:pt x="491490" y="278243"/>
                  <a:pt x="491490" y="297180"/>
                </a:cubicBezTo>
                <a:cubicBezTo>
                  <a:pt x="491490" y="316117"/>
                  <a:pt x="506843" y="331470"/>
                  <a:pt x="525780" y="331470"/>
                </a:cubicBezTo>
                <a:cubicBezTo>
                  <a:pt x="544717" y="331470"/>
                  <a:pt x="560070" y="316117"/>
                  <a:pt x="560070" y="297180"/>
                </a:cubicBezTo>
                <a:lnTo>
                  <a:pt x="560070" y="29718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9265914" y="3294639"/>
            <a:ext cx="2302933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333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Past Medical History</a:t>
            </a:r>
            <a:endParaRPr lang="en-US" sz="1333" dirty="0"/>
          </a:p>
        </p:txBody>
      </p:sp>
      <p:sp>
        <p:nvSpPr>
          <p:cNvPr id="13" name="Text 11"/>
          <p:cNvSpPr/>
          <p:nvPr/>
        </p:nvSpPr>
        <p:spPr>
          <a:xfrm>
            <a:off x="9265914" y="3813052"/>
            <a:ext cx="23012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With high-yield comorbidities, prior surgeries, allergies, and baseline medications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7133586" y="1833119"/>
            <a:ext cx="800100" cy="914400"/>
          </a:xfrm>
          <a:custGeom>
            <a:avLst/>
            <a:gdLst/>
            <a:ahLst/>
            <a:cxnLst/>
            <a:rect l="l" t="t" r="r" b="b"/>
            <a:pathLst>
              <a:path w="800100" h="914400">
                <a:moveTo>
                  <a:pt x="271466" y="42867"/>
                </a:moveTo>
                <a:cubicBezTo>
                  <a:pt x="271466" y="19111"/>
                  <a:pt x="252360" y="9"/>
                  <a:pt x="228605" y="9"/>
                </a:cubicBezTo>
                <a:cubicBezTo>
                  <a:pt x="204850" y="9"/>
                  <a:pt x="185743" y="19120"/>
                  <a:pt x="185743" y="42876"/>
                </a:cubicBezTo>
                <a:lnTo>
                  <a:pt x="185743" y="114318"/>
                </a:lnTo>
                <a:lnTo>
                  <a:pt x="114302" y="114318"/>
                </a:lnTo>
                <a:cubicBezTo>
                  <a:pt x="51262" y="114318"/>
                  <a:pt x="0" y="165570"/>
                  <a:pt x="0" y="228618"/>
                </a:cubicBezTo>
                <a:lnTo>
                  <a:pt x="0" y="257193"/>
                </a:lnTo>
                <a:lnTo>
                  <a:pt x="0" y="342918"/>
                </a:lnTo>
                <a:lnTo>
                  <a:pt x="0" y="800118"/>
                </a:lnTo>
                <a:cubicBezTo>
                  <a:pt x="0" y="863166"/>
                  <a:pt x="51254" y="914418"/>
                  <a:pt x="114302" y="914418"/>
                </a:cubicBezTo>
                <a:lnTo>
                  <a:pt x="685806" y="914418"/>
                </a:lnTo>
                <a:cubicBezTo>
                  <a:pt x="748846" y="914418"/>
                  <a:pt x="800108" y="863166"/>
                  <a:pt x="800108" y="800118"/>
                </a:cubicBezTo>
                <a:lnTo>
                  <a:pt x="800108" y="342918"/>
                </a:lnTo>
                <a:lnTo>
                  <a:pt x="800108" y="257193"/>
                </a:lnTo>
                <a:lnTo>
                  <a:pt x="800108" y="228618"/>
                </a:lnTo>
                <a:cubicBezTo>
                  <a:pt x="800108" y="165570"/>
                  <a:pt x="748854" y="114318"/>
                  <a:pt x="685806" y="114318"/>
                </a:cubicBezTo>
                <a:lnTo>
                  <a:pt x="614365" y="114318"/>
                </a:lnTo>
                <a:lnTo>
                  <a:pt x="614365" y="42885"/>
                </a:lnTo>
                <a:cubicBezTo>
                  <a:pt x="614365" y="19129"/>
                  <a:pt x="595258" y="27"/>
                  <a:pt x="571503" y="27"/>
                </a:cubicBezTo>
                <a:cubicBezTo>
                  <a:pt x="547748" y="27"/>
                  <a:pt x="528642" y="19138"/>
                  <a:pt x="528642" y="42895"/>
                </a:cubicBezTo>
                <a:lnTo>
                  <a:pt x="528642" y="114337"/>
                </a:lnTo>
                <a:lnTo>
                  <a:pt x="271466" y="114337"/>
                </a:lnTo>
                <a:lnTo>
                  <a:pt x="271466" y="42867"/>
                </a:lnTo>
                <a:moveTo>
                  <a:pt x="85723" y="342900"/>
                </a:moveTo>
                <a:lnTo>
                  <a:pt x="714369" y="342900"/>
                </a:lnTo>
                <a:lnTo>
                  <a:pt x="714369" y="800100"/>
                </a:lnTo>
                <a:cubicBezTo>
                  <a:pt x="714369" y="815819"/>
                  <a:pt x="701512" y="828675"/>
                  <a:pt x="685798" y="828675"/>
                </a:cubicBezTo>
                <a:lnTo>
                  <a:pt x="114294" y="828675"/>
                </a:lnTo>
                <a:cubicBezTo>
                  <a:pt x="98580" y="828675"/>
                  <a:pt x="85723" y="815819"/>
                  <a:pt x="85723" y="800100"/>
                </a:cubicBezTo>
                <a:lnTo>
                  <a:pt x="85723" y="34290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390636" y="3294639"/>
            <a:ext cx="2302933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333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History of Present Illness (HPI)</a:t>
            </a:r>
            <a:endParaRPr lang="en-US" sz="1333" dirty="0"/>
          </a:p>
        </p:txBody>
      </p:sp>
      <p:sp>
        <p:nvSpPr>
          <p:cNvPr id="16" name="Text 14"/>
          <p:cNvSpPr/>
          <p:nvPr/>
        </p:nvSpPr>
        <p:spPr>
          <a:xfrm>
            <a:off x="6390636" y="3813052"/>
            <a:ext cx="23012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Structured by timeline (initial symptoms, progression, prior treatments, and response) plus key negatives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315458" y="1833119"/>
            <a:ext cx="685800" cy="914400"/>
          </a:xfrm>
          <a:custGeom>
            <a:avLst/>
            <a:gdLst/>
            <a:ahLst/>
            <a:cxnLst/>
            <a:rect l="l" t="t" r="r" b="b"/>
            <a:pathLst>
              <a:path w="685800" h="914400">
                <a:moveTo>
                  <a:pt x="500065" y="114300"/>
                </a:moveTo>
                <a:lnTo>
                  <a:pt x="571505" y="114300"/>
                </a:lnTo>
                <a:cubicBezTo>
                  <a:pt x="634550" y="114300"/>
                  <a:pt x="685807" y="165552"/>
                  <a:pt x="685807" y="228600"/>
                </a:cubicBezTo>
                <a:lnTo>
                  <a:pt x="685807" y="800100"/>
                </a:lnTo>
                <a:cubicBezTo>
                  <a:pt x="685807" y="863148"/>
                  <a:pt x="634550" y="914400"/>
                  <a:pt x="571505" y="914400"/>
                </a:cubicBezTo>
                <a:lnTo>
                  <a:pt x="114302" y="914400"/>
                </a:lnTo>
                <a:cubicBezTo>
                  <a:pt x="51257" y="914400"/>
                  <a:pt x="0" y="863148"/>
                  <a:pt x="0" y="800100"/>
                </a:cubicBezTo>
                <a:lnTo>
                  <a:pt x="0" y="228600"/>
                </a:lnTo>
                <a:cubicBezTo>
                  <a:pt x="0" y="165552"/>
                  <a:pt x="51257" y="114300"/>
                  <a:pt x="114302" y="114300"/>
                </a:cubicBezTo>
                <a:lnTo>
                  <a:pt x="185742" y="114300"/>
                </a:lnTo>
                <a:lnTo>
                  <a:pt x="202887" y="114300"/>
                </a:lnTo>
                <a:cubicBezTo>
                  <a:pt x="216102" y="49112"/>
                  <a:pt x="273792" y="0"/>
                  <a:pt x="342907" y="0"/>
                </a:cubicBezTo>
                <a:cubicBezTo>
                  <a:pt x="412022" y="0"/>
                  <a:pt x="469711" y="49112"/>
                  <a:pt x="482927" y="114300"/>
                </a:cubicBezTo>
                <a:lnTo>
                  <a:pt x="500065" y="114300"/>
                </a:lnTo>
                <a:moveTo>
                  <a:pt x="114302" y="200025"/>
                </a:moveTo>
                <a:cubicBezTo>
                  <a:pt x="98584" y="200025"/>
                  <a:pt x="85725" y="212881"/>
                  <a:pt x="85725" y="228600"/>
                </a:cubicBezTo>
                <a:lnTo>
                  <a:pt x="85725" y="800100"/>
                </a:lnTo>
                <a:cubicBezTo>
                  <a:pt x="85725" y="815819"/>
                  <a:pt x="98584" y="828675"/>
                  <a:pt x="114302" y="828675"/>
                </a:cubicBezTo>
                <a:lnTo>
                  <a:pt x="571505" y="828675"/>
                </a:lnTo>
                <a:cubicBezTo>
                  <a:pt x="587223" y="828675"/>
                  <a:pt x="600082" y="815819"/>
                  <a:pt x="600082" y="800100"/>
                </a:cubicBezTo>
                <a:lnTo>
                  <a:pt x="600082" y="228600"/>
                </a:lnTo>
                <a:cubicBezTo>
                  <a:pt x="600082" y="212881"/>
                  <a:pt x="587223" y="200025"/>
                  <a:pt x="571505" y="200025"/>
                </a:cubicBezTo>
                <a:lnTo>
                  <a:pt x="542927" y="200025"/>
                </a:lnTo>
                <a:lnTo>
                  <a:pt x="542927" y="242892"/>
                </a:lnTo>
                <a:cubicBezTo>
                  <a:pt x="542927" y="266648"/>
                  <a:pt x="523821" y="285759"/>
                  <a:pt x="500065" y="285759"/>
                </a:cubicBezTo>
                <a:lnTo>
                  <a:pt x="342900" y="285759"/>
                </a:lnTo>
                <a:lnTo>
                  <a:pt x="185735" y="285759"/>
                </a:lnTo>
                <a:cubicBezTo>
                  <a:pt x="161979" y="285759"/>
                  <a:pt x="142873" y="266648"/>
                  <a:pt x="142873" y="242901"/>
                </a:cubicBezTo>
                <a:lnTo>
                  <a:pt x="142873" y="200043"/>
                </a:lnTo>
                <a:lnTo>
                  <a:pt x="114302" y="200025"/>
                </a:lnTo>
                <a:moveTo>
                  <a:pt x="342900" y="185742"/>
                </a:moveTo>
                <a:cubicBezTo>
                  <a:pt x="366574" y="185742"/>
                  <a:pt x="385763" y="166549"/>
                  <a:pt x="385763" y="142884"/>
                </a:cubicBezTo>
                <a:cubicBezTo>
                  <a:pt x="385763" y="119210"/>
                  <a:pt x="366574" y="100026"/>
                  <a:pt x="342900" y="100026"/>
                </a:cubicBezTo>
                <a:cubicBezTo>
                  <a:pt x="319226" y="100026"/>
                  <a:pt x="300038" y="119219"/>
                  <a:pt x="300038" y="142893"/>
                </a:cubicBezTo>
                <a:cubicBezTo>
                  <a:pt x="300038" y="166567"/>
                  <a:pt x="319226" y="185760"/>
                  <a:pt x="342900" y="185760"/>
                </a:cubicBezTo>
                <a:lnTo>
                  <a:pt x="342900" y="185742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515358" y="3294639"/>
            <a:ext cx="2302933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333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Chief Complaint</a:t>
            </a:r>
            <a:endParaRPr lang="en-US" sz="1333" dirty="0"/>
          </a:p>
        </p:txBody>
      </p:sp>
      <p:sp>
        <p:nvSpPr>
          <p:cNvPr id="19" name="Text 17"/>
          <p:cNvSpPr/>
          <p:nvPr/>
        </p:nvSpPr>
        <p:spPr>
          <a:xfrm>
            <a:off x="3515358" y="3813052"/>
            <a:ext cx="23012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With onset, severity, and key associated symptoms in one clinical sentence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325880" y="1883919"/>
            <a:ext cx="914400" cy="812800"/>
          </a:xfrm>
          <a:custGeom>
            <a:avLst/>
            <a:gdLst/>
            <a:ahLst/>
            <a:cxnLst/>
            <a:rect l="l" t="t" r="r" b="b"/>
            <a:pathLst>
              <a:path w="914400" h="812800">
                <a:moveTo>
                  <a:pt x="406396" y="0"/>
                </a:moveTo>
                <a:cubicBezTo>
                  <a:pt x="378296" y="0"/>
                  <a:pt x="355592" y="22702"/>
                  <a:pt x="355592" y="50800"/>
                </a:cubicBezTo>
                <a:lnTo>
                  <a:pt x="355592" y="152400"/>
                </a:lnTo>
                <a:cubicBezTo>
                  <a:pt x="355592" y="180498"/>
                  <a:pt x="378296" y="203200"/>
                  <a:pt x="406396" y="203200"/>
                </a:cubicBezTo>
                <a:lnTo>
                  <a:pt x="507995" y="203200"/>
                </a:lnTo>
                <a:cubicBezTo>
                  <a:pt x="536094" y="203200"/>
                  <a:pt x="558799" y="180498"/>
                  <a:pt x="558799" y="152400"/>
                </a:cubicBezTo>
                <a:lnTo>
                  <a:pt x="558799" y="50800"/>
                </a:lnTo>
                <a:cubicBezTo>
                  <a:pt x="558799" y="22702"/>
                  <a:pt x="536094" y="0"/>
                  <a:pt x="507995" y="0"/>
                </a:cubicBezTo>
                <a:lnTo>
                  <a:pt x="406396" y="0"/>
                </a:lnTo>
                <a:moveTo>
                  <a:pt x="304797" y="101600"/>
                </a:moveTo>
                <a:lnTo>
                  <a:pt x="101599" y="101600"/>
                </a:lnTo>
                <a:cubicBezTo>
                  <a:pt x="45565" y="101600"/>
                  <a:pt x="0" y="147157"/>
                  <a:pt x="0" y="203200"/>
                </a:cubicBezTo>
                <a:lnTo>
                  <a:pt x="0" y="711200"/>
                </a:lnTo>
                <a:cubicBezTo>
                  <a:pt x="0" y="767243"/>
                  <a:pt x="45565" y="812800"/>
                  <a:pt x="101599" y="812800"/>
                </a:cubicBezTo>
                <a:lnTo>
                  <a:pt x="812801" y="812800"/>
                </a:lnTo>
                <a:cubicBezTo>
                  <a:pt x="868835" y="812800"/>
                  <a:pt x="914400" y="767243"/>
                  <a:pt x="914400" y="711200"/>
                </a:cubicBezTo>
                <a:lnTo>
                  <a:pt x="914400" y="203200"/>
                </a:lnTo>
                <a:cubicBezTo>
                  <a:pt x="914400" y="147158"/>
                  <a:pt x="868835" y="101600"/>
                  <a:pt x="812801" y="101600"/>
                </a:cubicBezTo>
                <a:lnTo>
                  <a:pt x="609603" y="101600"/>
                </a:lnTo>
                <a:lnTo>
                  <a:pt x="609603" y="177800"/>
                </a:lnTo>
                <a:lnTo>
                  <a:pt x="812801" y="177800"/>
                </a:lnTo>
                <a:cubicBezTo>
                  <a:pt x="826773" y="177800"/>
                  <a:pt x="838203" y="189228"/>
                  <a:pt x="838203" y="203200"/>
                </a:cubicBezTo>
                <a:lnTo>
                  <a:pt x="838203" y="711200"/>
                </a:lnTo>
                <a:cubicBezTo>
                  <a:pt x="838203" y="725172"/>
                  <a:pt x="826773" y="736600"/>
                  <a:pt x="812801" y="736600"/>
                </a:cubicBezTo>
                <a:lnTo>
                  <a:pt x="101599" y="736600"/>
                </a:lnTo>
                <a:cubicBezTo>
                  <a:pt x="87627" y="736600"/>
                  <a:pt x="76197" y="725172"/>
                  <a:pt x="76197" y="711200"/>
                </a:cubicBezTo>
                <a:lnTo>
                  <a:pt x="76197" y="203200"/>
                </a:lnTo>
                <a:cubicBezTo>
                  <a:pt x="76197" y="189228"/>
                  <a:pt x="87627" y="177800"/>
                  <a:pt x="101599" y="177800"/>
                </a:cubicBezTo>
                <a:lnTo>
                  <a:pt x="304797" y="177800"/>
                </a:lnTo>
                <a:lnTo>
                  <a:pt x="304797" y="101600"/>
                </a:lnTo>
                <a:moveTo>
                  <a:pt x="457200" y="482600"/>
                </a:moveTo>
                <a:cubicBezTo>
                  <a:pt x="513308" y="482600"/>
                  <a:pt x="558799" y="437116"/>
                  <a:pt x="558799" y="381000"/>
                </a:cubicBezTo>
                <a:cubicBezTo>
                  <a:pt x="558799" y="324884"/>
                  <a:pt x="513308" y="279400"/>
                  <a:pt x="457200" y="279400"/>
                </a:cubicBezTo>
                <a:cubicBezTo>
                  <a:pt x="401092" y="279400"/>
                  <a:pt x="355601" y="324884"/>
                  <a:pt x="355601" y="381000"/>
                </a:cubicBezTo>
                <a:cubicBezTo>
                  <a:pt x="355601" y="437116"/>
                  <a:pt x="401092" y="482600"/>
                  <a:pt x="457200" y="482600"/>
                </a:cubicBezTo>
                <a:lnTo>
                  <a:pt x="457200" y="482600"/>
                </a:lnTo>
                <a:moveTo>
                  <a:pt x="406396" y="533400"/>
                </a:moveTo>
                <a:cubicBezTo>
                  <a:pt x="336225" y="533400"/>
                  <a:pt x="279395" y="590231"/>
                  <a:pt x="279395" y="660400"/>
                </a:cubicBezTo>
                <a:cubicBezTo>
                  <a:pt x="279395" y="674372"/>
                  <a:pt x="290825" y="685800"/>
                  <a:pt x="304797" y="685800"/>
                </a:cubicBezTo>
                <a:lnTo>
                  <a:pt x="609594" y="685800"/>
                </a:lnTo>
                <a:cubicBezTo>
                  <a:pt x="623566" y="685800"/>
                  <a:pt x="634996" y="674372"/>
                  <a:pt x="634996" y="660400"/>
                </a:cubicBezTo>
                <a:cubicBezTo>
                  <a:pt x="634996" y="590231"/>
                  <a:pt x="578166" y="533400"/>
                  <a:pt x="507995" y="533400"/>
                </a:cubicBezTo>
                <a:lnTo>
                  <a:pt x="406396" y="53340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640080" y="3294639"/>
            <a:ext cx="2302933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333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Demographics</a:t>
            </a:r>
            <a:endParaRPr lang="en-US" sz="1333" dirty="0"/>
          </a:p>
        </p:txBody>
      </p:sp>
      <p:sp>
        <p:nvSpPr>
          <p:cNvPr id="22" name="Text 20"/>
          <p:cNvSpPr/>
          <p:nvPr/>
        </p:nvSpPr>
        <p:spPr>
          <a:xfrm>
            <a:off x="640080" y="3813052"/>
            <a:ext cx="23012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Including age group, sex, relevant social context, and baseline functional status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11009743" y="613790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330261"/>
            <a:ext cx="3474720" cy="4754880"/>
          </a:xfrm>
          <a:prstGeom prst="rect">
            <a:avLst/>
          </a:prstGeom>
          <a:solidFill>
            <a:srgbClr val="0E2841">
              <a:alpha val="3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357387" y="1330261"/>
            <a:ext cx="3474720" cy="4754880"/>
          </a:xfrm>
          <a:prstGeom prst="rect">
            <a:avLst/>
          </a:prstGeom>
          <a:solidFill>
            <a:srgbClr val="0E2841">
              <a:alpha val="3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077200" y="1330261"/>
            <a:ext cx="3474720" cy="4754880"/>
          </a:xfrm>
          <a:prstGeom prst="rect">
            <a:avLst/>
          </a:prstGeom>
          <a:solidFill>
            <a:srgbClr val="0E2841">
              <a:alpha val="3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40078" y="1164795"/>
            <a:ext cx="10911841" cy="45719"/>
          </a:xfrm>
          <a:custGeom>
            <a:avLst/>
            <a:gdLst/>
            <a:ahLst/>
            <a:cxnLst/>
            <a:rect l="l" t="t" r="r" b="b"/>
            <a:pathLst>
              <a:path w="10911841" h="45719">
                <a:moveTo>
                  <a:pt x="0" y="0"/>
                </a:moveTo>
                <a:lnTo>
                  <a:pt x="10911841" y="0"/>
                </a:lnTo>
              </a:path>
            </a:pathLst>
          </a:custGeom>
          <a:noFill/>
          <a:ln w="25400">
            <a:solidFill>
              <a:srgbClr val="EAECF0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49390" y="6318000"/>
            <a:ext cx="118535" cy="540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79" y="1"/>
            <a:ext cx="10945921" cy="103479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Review of Systems and Physical Exam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857765" y="6309360"/>
            <a:ext cx="788754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Comprehensive Clinical Case Analysis and Management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430891" y="6308725"/>
            <a:ext cx="29727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8305800" y="2897288"/>
            <a:ext cx="303149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Focused targeted exam elements that support or refute the working diagnosis (include key positive and key negative findings)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8305800" y="2218014"/>
            <a:ext cx="3037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Focused Targeted Exam Elements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300400" y="1595398"/>
            <a:ext cx="468000" cy="467874"/>
          </a:xfrm>
          <a:custGeom>
            <a:avLst/>
            <a:gdLst/>
            <a:ahLst/>
            <a:cxnLst/>
            <a:rect l="l" t="t" r="r" b="b"/>
            <a:pathLst>
              <a:path w="468000" h="467874">
                <a:moveTo>
                  <a:pt x="336342" y="190107"/>
                </a:moveTo>
                <a:cubicBezTo>
                  <a:pt x="336342" y="109342"/>
                  <a:pt x="270869" y="43873"/>
                  <a:pt x="190106" y="43873"/>
                </a:cubicBezTo>
                <a:cubicBezTo>
                  <a:pt x="109343" y="43873"/>
                  <a:pt x="43870" y="109342"/>
                  <a:pt x="43870" y="190107"/>
                </a:cubicBezTo>
                <a:cubicBezTo>
                  <a:pt x="43870" y="270871"/>
                  <a:pt x="109343" y="336341"/>
                  <a:pt x="190106" y="336341"/>
                </a:cubicBezTo>
                <a:cubicBezTo>
                  <a:pt x="270869" y="336341"/>
                  <a:pt x="336342" y="270871"/>
                  <a:pt x="336342" y="190107"/>
                </a:cubicBezTo>
                <a:moveTo>
                  <a:pt x="308098" y="339176"/>
                </a:moveTo>
                <a:cubicBezTo>
                  <a:pt x="275746" y="364858"/>
                  <a:pt x="234707" y="380213"/>
                  <a:pt x="190106" y="380213"/>
                </a:cubicBezTo>
                <a:cubicBezTo>
                  <a:pt x="85092" y="380213"/>
                  <a:pt x="0" y="295121"/>
                  <a:pt x="0" y="190107"/>
                </a:cubicBezTo>
                <a:cubicBezTo>
                  <a:pt x="0" y="85092"/>
                  <a:pt x="85092" y="0"/>
                  <a:pt x="190106" y="0"/>
                </a:cubicBezTo>
                <a:cubicBezTo>
                  <a:pt x="295121" y="0"/>
                  <a:pt x="380212" y="85092"/>
                  <a:pt x="380212" y="190107"/>
                </a:cubicBezTo>
                <a:cubicBezTo>
                  <a:pt x="380212" y="234709"/>
                  <a:pt x="364857" y="275746"/>
                  <a:pt x="339174" y="308100"/>
                </a:cubicBezTo>
                <a:lnTo>
                  <a:pt x="461555" y="430482"/>
                </a:lnTo>
                <a:cubicBezTo>
                  <a:pt x="470148" y="439072"/>
                  <a:pt x="470148" y="452968"/>
                  <a:pt x="461555" y="461464"/>
                </a:cubicBezTo>
                <a:cubicBezTo>
                  <a:pt x="452963" y="469966"/>
                  <a:pt x="439073" y="470055"/>
                  <a:pt x="430574" y="461464"/>
                </a:cubicBezTo>
                <a:lnTo>
                  <a:pt x="308098" y="339176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585987" y="2897288"/>
            <a:ext cx="303149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Systems-based physical exam findings organized by general, cardiopulmonary, abdomen, neurologic, and skin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585987" y="2218014"/>
            <a:ext cx="3037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Organized Systems-Based Exam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585987" y="1602237"/>
            <a:ext cx="457200" cy="443395"/>
          </a:xfrm>
          <a:custGeom>
            <a:avLst/>
            <a:gdLst/>
            <a:ahLst/>
            <a:cxnLst/>
            <a:rect l="l" t="t" r="r" b="b"/>
            <a:pathLst>
              <a:path w="457200" h="443395">
                <a:moveTo>
                  <a:pt x="95683" y="13559"/>
                </a:moveTo>
                <a:cubicBezTo>
                  <a:pt x="99752" y="24298"/>
                  <a:pt x="94297" y="36248"/>
                  <a:pt x="83558" y="40314"/>
                </a:cubicBezTo>
                <a:lnTo>
                  <a:pt x="46063" y="54343"/>
                </a:lnTo>
                <a:cubicBezTo>
                  <a:pt x="43379" y="55380"/>
                  <a:pt x="41559" y="57978"/>
                  <a:pt x="41559" y="60838"/>
                </a:cubicBezTo>
                <a:lnTo>
                  <a:pt x="41559" y="173235"/>
                </a:lnTo>
                <a:cubicBezTo>
                  <a:pt x="41559" y="222939"/>
                  <a:pt x="81912" y="263288"/>
                  <a:pt x="131614" y="263288"/>
                </a:cubicBezTo>
                <a:lnTo>
                  <a:pt x="138541" y="263288"/>
                </a:lnTo>
                <a:lnTo>
                  <a:pt x="145467" y="263288"/>
                </a:lnTo>
                <a:cubicBezTo>
                  <a:pt x="195170" y="263288"/>
                  <a:pt x="235522" y="222935"/>
                  <a:pt x="235522" y="173235"/>
                </a:cubicBezTo>
                <a:lnTo>
                  <a:pt x="235522" y="60838"/>
                </a:lnTo>
                <a:cubicBezTo>
                  <a:pt x="235522" y="57983"/>
                  <a:pt x="233702" y="55385"/>
                  <a:pt x="231019" y="54343"/>
                </a:cubicBezTo>
                <a:lnTo>
                  <a:pt x="193610" y="40314"/>
                </a:lnTo>
                <a:cubicBezTo>
                  <a:pt x="182875" y="36243"/>
                  <a:pt x="177416" y="24294"/>
                  <a:pt x="181486" y="13559"/>
                </a:cubicBezTo>
                <a:cubicBezTo>
                  <a:pt x="185555" y="2820"/>
                  <a:pt x="197506" y="-2634"/>
                  <a:pt x="208241" y="1437"/>
                </a:cubicBezTo>
                <a:lnTo>
                  <a:pt x="245649" y="15466"/>
                </a:lnTo>
                <a:cubicBezTo>
                  <a:pt x="264527" y="22480"/>
                  <a:pt x="277081" y="40575"/>
                  <a:pt x="277081" y="60838"/>
                </a:cubicBezTo>
                <a:lnTo>
                  <a:pt x="277081" y="173235"/>
                </a:lnTo>
                <a:cubicBezTo>
                  <a:pt x="277081" y="241207"/>
                  <a:pt x="225560" y="297146"/>
                  <a:pt x="159490" y="304072"/>
                </a:cubicBezTo>
                <a:cubicBezTo>
                  <a:pt x="162695" y="358623"/>
                  <a:pt x="207893" y="401831"/>
                  <a:pt x="263224" y="401831"/>
                </a:cubicBezTo>
                <a:cubicBezTo>
                  <a:pt x="320634" y="401831"/>
                  <a:pt x="367132" y="355333"/>
                  <a:pt x="367132" y="297922"/>
                </a:cubicBezTo>
                <a:lnTo>
                  <a:pt x="367132" y="232375"/>
                </a:lnTo>
                <a:cubicBezTo>
                  <a:pt x="338991" y="223542"/>
                  <a:pt x="318641" y="197306"/>
                  <a:pt x="318641" y="166304"/>
                </a:cubicBezTo>
                <a:cubicBezTo>
                  <a:pt x="318641" y="128030"/>
                  <a:pt x="349639" y="97033"/>
                  <a:pt x="387916" y="97033"/>
                </a:cubicBezTo>
                <a:cubicBezTo>
                  <a:pt x="426188" y="97033"/>
                  <a:pt x="457191" y="128030"/>
                  <a:pt x="457191" y="166304"/>
                </a:cubicBezTo>
                <a:cubicBezTo>
                  <a:pt x="457191" y="197302"/>
                  <a:pt x="436841" y="223542"/>
                  <a:pt x="408700" y="232375"/>
                </a:cubicBezTo>
                <a:lnTo>
                  <a:pt x="408700" y="297922"/>
                </a:lnTo>
                <a:cubicBezTo>
                  <a:pt x="408700" y="378278"/>
                  <a:pt x="343586" y="443395"/>
                  <a:pt x="263228" y="443395"/>
                </a:cubicBezTo>
                <a:cubicBezTo>
                  <a:pt x="184951" y="443395"/>
                  <a:pt x="121131" y="381568"/>
                  <a:pt x="117930" y="304156"/>
                </a:cubicBezTo>
                <a:cubicBezTo>
                  <a:pt x="51686" y="297314"/>
                  <a:pt x="-5" y="241291"/>
                  <a:pt x="-5" y="173230"/>
                </a:cubicBezTo>
                <a:lnTo>
                  <a:pt x="-5" y="60834"/>
                </a:lnTo>
                <a:cubicBezTo>
                  <a:pt x="-5" y="40659"/>
                  <a:pt x="12550" y="22560"/>
                  <a:pt x="31428" y="15461"/>
                </a:cubicBezTo>
                <a:lnTo>
                  <a:pt x="68923" y="1348"/>
                </a:lnTo>
                <a:cubicBezTo>
                  <a:pt x="79658" y="-2723"/>
                  <a:pt x="91609" y="2731"/>
                  <a:pt x="95678" y="13470"/>
                </a:cubicBezTo>
                <a:lnTo>
                  <a:pt x="95683" y="13559"/>
                </a:lnTo>
                <a:moveTo>
                  <a:pt x="387925" y="138597"/>
                </a:moveTo>
                <a:cubicBezTo>
                  <a:pt x="372623" y="138597"/>
                  <a:pt x="360214" y="151003"/>
                  <a:pt x="360214" y="166304"/>
                </a:cubicBezTo>
                <a:cubicBezTo>
                  <a:pt x="360214" y="181606"/>
                  <a:pt x="372618" y="194012"/>
                  <a:pt x="387925" y="194012"/>
                </a:cubicBezTo>
                <a:cubicBezTo>
                  <a:pt x="403228" y="194012"/>
                  <a:pt x="415636" y="181606"/>
                  <a:pt x="415636" y="166304"/>
                </a:cubicBezTo>
                <a:cubicBezTo>
                  <a:pt x="415636" y="151003"/>
                  <a:pt x="403232" y="138597"/>
                  <a:pt x="387925" y="138597"/>
                </a:cubicBezTo>
                <a:lnTo>
                  <a:pt x="387925" y="138597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868680" y="2897288"/>
            <a:ext cx="303149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Vital signs with trends when available (temperature, heart rate, blood pressure, respiratory rate, oxygen saturation)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868680" y="2218014"/>
            <a:ext cx="3037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Vital Signs Monitoring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868680" y="1595396"/>
            <a:ext cx="457200" cy="457077"/>
          </a:xfrm>
          <a:custGeom>
            <a:avLst/>
            <a:gdLst/>
            <a:ahLst/>
            <a:cxnLst/>
            <a:rect l="l" t="t" r="r" b="b"/>
            <a:pathLst>
              <a:path w="457200" h="457077">
                <a:moveTo>
                  <a:pt x="330231" y="57322"/>
                </a:moveTo>
                <a:cubicBezTo>
                  <a:pt x="339430" y="48034"/>
                  <a:pt x="352017" y="42856"/>
                  <a:pt x="365051" y="42856"/>
                </a:cubicBezTo>
                <a:cubicBezTo>
                  <a:pt x="392282" y="42856"/>
                  <a:pt x="414337" y="64910"/>
                  <a:pt x="414337" y="92142"/>
                </a:cubicBezTo>
                <a:cubicBezTo>
                  <a:pt x="414337" y="105178"/>
                  <a:pt x="409157" y="117766"/>
                  <a:pt x="399872" y="126962"/>
                </a:cubicBezTo>
                <a:lnTo>
                  <a:pt x="200400" y="326522"/>
                </a:lnTo>
                <a:cubicBezTo>
                  <a:pt x="199060" y="327861"/>
                  <a:pt x="197273" y="328574"/>
                  <a:pt x="195311" y="328574"/>
                </a:cubicBezTo>
                <a:lnTo>
                  <a:pt x="128615" y="328574"/>
                </a:lnTo>
                <a:lnTo>
                  <a:pt x="128615" y="261878"/>
                </a:lnTo>
                <a:cubicBezTo>
                  <a:pt x="128615" y="260004"/>
                  <a:pt x="129328" y="258130"/>
                  <a:pt x="130668" y="256790"/>
                </a:cubicBezTo>
                <a:lnTo>
                  <a:pt x="155046" y="232415"/>
                </a:lnTo>
                <a:lnTo>
                  <a:pt x="182725" y="260095"/>
                </a:lnTo>
                <a:cubicBezTo>
                  <a:pt x="188261" y="265630"/>
                  <a:pt x="197369" y="265630"/>
                  <a:pt x="202905" y="260095"/>
                </a:cubicBezTo>
                <a:cubicBezTo>
                  <a:pt x="208442" y="254560"/>
                  <a:pt x="208442" y="245450"/>
                  <a:pt x="202905" y="239915"/>
                </a:cubicBezTo>
                <a:lnTo>
                  <a:pt x="175226" y="212235"/>
                </a:lnTo>
                <a:lnTo>
                  <a:pt x="212191" y="175271"/>
                </a:lnTo>
                <a:lnTo>
                  <a:pt x="239870" y="202951"/>
                </a:lnTo>
                <a:cubicBezTo>
                  <a:pt x="245407" y="208487"/>
                  <a:pt x="254514" y="208487"/>
                  <a:pt x="260051" y="202951"/>
                </a:cubicBezTo>
                <a:cubicBezTo>
                  <a:pt x="265587" y="197416"/>
                  <a:pt x="265587" y="188307"/>
                  <a:pt x="260051" y="182771"/>
                </a:cubicBezTo>
                <a:lnTo>
                  <a:pt x="232372" y="155091"/>
                </a:lnTo>
                <a:lnTo>
                  <a:pt x="269337" y="118127"/>
                </a:lnTo>
                <a:lnTo>
                  <a:pt x="297015" y="145808"/>
                </a:lnTo>
                <a:cubicBezTo>
                  <a:pt x="302552" y="151343"/>
                  <a:pt x="311660" y="151343"/>
                  <a:pt x="317196" y="145808"/>
                </a:cubicBezTo>
                <a:cubicBezTo>
                  <a:pt x="322733" y="140272"/>
                  <a:pt x="322733" y="131163"/>
                  <a:pt x="317196" y="125628"/>
                </a:cubicBezTo>
                <a:lnTo>
                  <a:pt x="289517" y="97947"/>
                </a:lnTo>
                <a:lnTo>
                  <a:pt x="330144" y="57322"/>
                </a:lnTo>
                <a:lnTo>
                  <a:pt x="330231" y="57322"/>
                </a:lnTo>
                <a:moveTo>
                  <a:pt x="85762" y="261882"/>
                </a:moveTo>
                <a:lnTo>
                  <a:pt x="85762" y="341172"/>
                </a:lnTo>
                <a:lnTo>
                  <a:pt x="6296" y="420548"/>
                </a:lnTo>
                <a:cubicBezTo>
                  <a:pt x="-2099" y="428940"/>
                  <a:pt x="-2099" y="442515"/>
                  <a:pt x="6296" y="450815"/>
                </a:cubicBezTo>
                <a:cubicBezTo>
                  <a:pt x="14690" y="459120"/>
                  <a:pt x="28260" y="459207"/>
                  <a:pt x="36562" y="450815"/>
                </a:cubicBezTo>
                <a:lnTo>
                  <a:pt x="116028" y="371348"/>
                </a:lnTo>
                <a:lnTo>
                  <a:pt x="195316" y="371348"/>
                </a:lnTo>
                <a:cubicBezTo>
                  <a:pt x="208620" y="371348"/>
                  <a:pt x="221299" y="366078"/>
                  <a:pt x="230676" y="356703"/>
                </a:cubicBezTo>
                <a:lnTo>
                  <a:pt x="430234" y="157321"/>
                </a:lnTo>
                <a:cubicBezTo>
                  <a:pt x="447558" y="139998"/>
                  <a:pt x="457200" y="116605"/>
                  <a:pt x="457200" y="92142"/>
                </a:cubicBezTo>
                <a:cubicBezTo>
                  <a:pt x="457200" y="41247"/>
                  <a:pt x="415947" y="-5"/>
                  <a:pt x="365056" y="-5"/>
                </a:cubicBezTo>
                <a:cubicBezTo>
                  <a:pt x="340591" y="-5"/>
                  <a:pt x="317196" y="9727"/>
                  <a:pt x="299877" y="26958"/>
                </a:cubicBezTo>
                <a:lnTo>
                  <a:pt x="100406" y="226518"/>
                </a:lnTo>
                <a:cubicBezTo>
                  <a:pt x="91029" y="235893"/>
                  <a:pt x="85762" y="248572"/>
                  <a:pt x="85762" y="261878"/>
                </a:cubicBezTo>
                <a:lnTo>
                  <a:pt x="85762" y="261882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11009743" y="613790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164617"/>
            <a:ext cx="10881360" cy="10672"/>
          </a:xfrm>
          <a:custGeom>
            <a:avLst/>
            <a:gdLst/>
            <a:ahLst/>
            <a:cxnLst/>
            <a:rect l="l" t="t" r="r" b="b"/>
            <a:pathLst>
              <a:path w="10881360" h="10672">
                <a:moveTo>
                  <a:pt x="0" y="0"/>
                </a:moveTo>
                <a:lnTo>
                  <a:pt x="10881360" y="0"/>
                </a:lnTo>
              </a:path>
            </a:pathLst>
          </a:custGeom>
          <a:noFill/>
          <a:ln w="25400">
            <a:solidFill>
              <a:srgbClr val="EAECF0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40079" y="1"/>
            <a:ext cx="10945921" cy="103479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Diagnostic Workup and Labs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749390" y="6318000"/>
            <a:ext cx="118535" cy="540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57765" y="6309360"/>
            <a:ext cx="788754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Comprehensive Clinical Case Analysis and Management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30891" y="6308725"/>
            <a:ext cx="29727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11186159" y="6285683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79" y="1563065"/>
          <a:ext cx="10911840" cy="4130320"/>
        </p:xfrm>
        <a:graphic>
          <a:graphicData uri="http://schemas.openxmlformats.org/drawingml/2006/table">
            <a:tbl>
              <a:tblPr/>
              <a:tblGrid>
                <a:gridCol w="3637280"/>
                <a:gridCol w="3637280"/>
                <a:gridCol w="3637280"/>
              </a:tblGrid>
              <a:tr h="826064"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Test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70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Result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70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Clinical Relevance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70EF"/>
                    </a:solidFill>
                  </a:tcPr>
                </a:tc>
              </a:tr>
              <a:tr h="826064"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CBC and differential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Insert key values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Support or oppose specific diagnoses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6064"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Metabolic and renal panel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2F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Insert key values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2F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Guides medication choice and risk stratification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2FC"/>
                    </a:solidFill>
                  </a:tcPr>
                </a:tc>
              </a:tr>
              <a:tr h="826064"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Inflammatory, infectious, or cardiac markers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Insert key values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Indicates severity and diagnostic direction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6064"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Imaging and other diagnostics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2F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Insert results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2F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Confirms anatomy/etiology and informs next steps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2F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78" y="1164795"/>
            <a:ext cx="10911841" cy="45719"/>
          </a:xfrm>
          <a:custGeom>
            <a:avLst/>
            <a:gdLst/>
            <a:ahLst/>
            <a:cxnLst/>
            <a:rect l="l" t="t" r="r" b="b"/>
            <a:pathLst>
              <a:path w="10911841" h="45719">
                <a:moveTo>
                  <a:pt x="0" y="0"/>
                </a:moveTo>
                <a:lnTo>
                  <a:pt x="10911841" y="0"/>
                </a:lnTo>
              </a:path>
            </a:pathLst>
          </a:custGeom>
          <a:noFill/>
          <a:ln w="25400">
            <a:solidFill>
              <a:srgbClr val="EAECF0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49390" y="6318000"/>
            <a:ext cx="118535" cy="540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640079" y="1"/>
            <a:ext cx="10945921" cy="103479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Assessment and Differential Diagnosis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857765" y="6309360"/>
            <a:ext cx="788754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Comprehensive Clinical Case Analysis and Management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30891" y="6308725"/>
            <a:ext cx="29727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11009743" y="613790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2057400" y="1530235"/>
            <a:ext cx="640080" cy="640080"/>
          </a:xfrm>
          <a:prstGeom prst="rect">
            <a:avLst/>
          </a:prstGeom>
          <a:solidFill>
            <a:srgbClr val="1570EF">
              <a:alpha val="5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774707" y="1530235"/>
            <a:ext cx="640080" cy="640080"/>
          </a:xfrm>
          <a:prstGeom prst="rect">
            <a:avLst/>
          </a:prstGeom>
          <a:solidFill>
            <a:srgbClr val="1570EF">
              <a:alpha val="5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9494520" y="1530235"/>
            <a:ext cx="640080" cy="640080"/>
          </a:xfrm>
          <a:prstGeom prst="rect">
            <a:avLst/>
          </a:prstGeom>
          <a:solidFill>
            <a:srgbClr val="1570EF">
              <a:alpha val="5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305800" y="3066109"/>
            <a:ext cx="303403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Clinical reasoning that explains why leading diagnoses rise or fall (include key discriminators and uncertainties)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305800" y="2386835"/>
            <a:ext cx="3037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Clinical Reasoning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85987" y="3066109"/>
            <a:ext cx="303403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Prioritized differential diagnosis ranked by likelihood and clinical risk, including at least one must-not-miss condition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585987" y="2386835"/>
            <a:ext cx="3037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Prioritized Differential Diagnosis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68680" y="3066109"/>
            <a:ext cx="303403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Primary assessment stated as a single problem representation with supporting data from HPI, exam, and initial tests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868680" y="2386835"/>
            <a:ext cx="3037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Primary Assessment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9631680" y="166739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09655" y="54937"/>
                </a:moveTo>
                <a:cubicBezTo>
                  <a:pt x="108298" y="59794"/>
                  <a:pt x="104798" y="63796"/>
                  <a:pt x="100226" y="65866"/>
                </a:cubicBezTo>
                <a:cubicBezTo>
                  <a:pt x="88368" y="71224"/>
                  <a:pt x="80080" y="83082"/>
                  <a:pt x="80010" y="96941"/>
                </a:cubicBezTo>
                <a:cubicBezTo>
                  <a:pt x="79937" y="103441"/>
                  <a:pt x="76294" y="109300"/>
                  <a:pt x="70508" y="112157"/>
                </a:cubicBezTo>
                <a:cubicBezTo>
                  <a:pt x="59151" y="117800"/>
                  <a:pt x="51433" y="129446"/>
                  <a:pt x="51433" y="142873"/>
                </a:cubicBezTo>
                <a:cubicBezTo>
                  <a:pt x="51433" y="147946"/>
                  <a:pt x="52505" y="152661"/>
                  <a:pt x="54432" y="156948"/>
                </a:cubicBezTo>
                <a:cubicBezTo>
                  <a:pt x="57574" y="163879"/>
                  <a:pt x="55789" y="171951"/>
                  <a:pt x="50076" y="176951"/>
                </a:cubicBezTo>
                <a:cubicBezTo>
                  <a:pt x="40362" y="185309"/>
                  <a:pt x="34290" y="197668"/>
                  <a:pt x="34290" y="211457"/>
                </a:cubicBezTo>
                <a:cubicBezTo>
                  <a:pt x="34290" y="225886"/>
                  <a:pt x="40932" y="238673"/>
                  <a:pt x="51364" y="247104"/>
                </a:cubicBezTo>
                <a:cubicBezTo>
                  <a:pt x="56152" y="250963"/>
                  <a:pt x="58507" y="257104"/>
                  <a:pt x="57578" y="263179"/>
                </a:cubicBezTo>
                <a:cubicBezTo>
                  <a:pt x="57293" y="264964"/>
                  <a:pt x="57150" y="266752"/>
                  <a:pt x="57150" y="268607"/>
                </a:cubicBezTo>
                <a:cubicBezTo>
                  <a:pt x="57150" y="287253"/>
                  <a:pt x="72007" y="302396"/>
                  <a:pt x="90511" y="302897"/>
                </a:cubicBezTo>
                <a:cubicBezTo>
                  <a:pt x="97084" y="303113"/>
                  <a:pt x="102940" y="306968"/>
                  <a:pt x="105657" y="312970"/>
                </a:cubicBezTo>
                <a:cubicBezTo>
                  <a:pt x="110588" y="323899"/>
                  <a:pt x="121586" y="331474"/>
                  <a:pt x="134303" y="331474"/>
                </a:cubicBezTo>
                <a:cubicBezTo>
                  <a:pt x="151662" y="331474"/>
                  <a:pt x="165737" y="317399"/>
                  <a:pt x="165737" y="300040"/>
                </a:cubicBezTo>
                <a:lnTo>
                  <a:pt x="165737" y="62867"/>
                </a:lnTo>
                <a:cubicBezTo>
                  <a:pt x="165737" y="47081"/>
                  <a:pt x="152950" y="34294"/>
                  <a:pt x="137164" y="34294"/>
                </a:cubicBezTo>
                <a:cubicBezTo>
                  <a:pt x="124161" y="34294"/>
                  <a:pt x="113089" y="43010"/>
                  <a:pt x="109659" y="54941"/>
                </a:cubicBezTo>
                <a:lnTo>
                  <a:pt x="109655" y="54937"/>
                </a:lnTo>
                <a:moveTo>
                  <a:pt x="182880" y="344330"/>
                </a:moveTo>
                <a:cubicBezTo>
                  <a:pt x="170879" y="357545"/>
                  <a:pt x="153520" y="365760"/>
                  <a:pt x="134303" y="365760"/>
                </a:cubicBezTo>
                <a:cubicBezTo>
                  <a:pt x="111301" y="365760"/>
                  <a:pt x="91085" y="353972"/>
                  <a:pt x="79366" y="336115"/>
                </a:cubicBezTo>
                <a:cubicBezTo>
                  <a:pt x="47220" y="330402"/>
                  <a:pt x="22860" y="302326"/>
                  <a:pt x="22860" y="268607"/>
                </a:cubicBezTo>
                <a:cubicBezTo>
                  <a:pt x="22860" y="268248"/>
                  <a:pt x="22860" y="267820"/>
                  <a:pt x="22860" y="267462"/>
                </a:cubicBezTo>
                <a:cubicBezTo>
                  <a:pt x="8716" y="253033"/>
                  <a:pt x="0" y="233245"/>
                  <a:pt x="0" y="211457"/>
                </a:cubicBezTo>
                <a:cubicBezTo>
                  <a:pt x="0" y="191596"/>
                  <a:pt x="7216" y="173451"/>
                  <a:pt x="19144" y="159523"/>
                </a:cubicBezTo>
                <a:cubicBezTo>
                  <a:pt x="17856" y="154164"/>
                  <a:pt x="17143" y="148594"/>
                  <a:pt x="17143" y="142877"/>
                </a:cubicBezTo>
                <a:cubicBezTo>
                  <a:pt x="17143" y="119589"/>
                  <a:pt x="28789" y="98942"/>
                  <a:pt x="46503" y="86583"/>
                </a:cubicBezTo>
                <a:cubicBezTo>
                  <a:pt x="49718" y="65936"/>
                  <a:pt x="62077" y="48364"/>
                  <a:pt x="79293" y="38149"/>
                </a:cubicBezTo>
                <a:cubicBezTo>
                  <a:pt x="88938" y="15717"/>
                  <a:pt x="111224" y="0"/>
                  <a:pt x="137156" y="0"/>
                </a:cubicBezTo>
                <a:cubicBezTo>
                  <a:pt x="155159" y="0"/>
                  <a:pt x="171446" y="7571"/>
                  <a:pt x="182876" y="19718"/>
                </a:cubicBezTo>
                <a:cubicBezTo>
                  <a:pt x="194306" y="7575"/>
                  <a:pt x="210594" y="0"/>
                  <a:pt x="228596" y="0"/>
                </a:cubicBezTo>
                <a:cubicBezTo>
                  <a:pt x="254529" y="0"/>
                  <a:pt x="276818" y="15717"/>
                  <a:pt x="286390" y="38149"/>
                </a:cubicBezTo>
                <a:cubicBezTo>
                  <a:pt x="303606" y="48364"/>
                  <a:pt x="316035" y="65939"/>
                  <a:pt x="319180" y="86583"/>
                </a:cubicBezTo>
                <a:cubicBezTo>
                  <a:pt x="336967" y="98942"/>
                  <a:pt x="348613" y="119585"/>
                  <a:pt x="348613" y="142877"/>
                </a:cubicBezTo>
                <a:cubicBezTo>
                  <a:pt x="348613" y="148594"/>
                  <a:pt x="347900" y="154164"/>
                  <a:pt x="346612" y="159523"/>
                </a:cubicBezTo>
                <a:cubicBezTo>
                  <a:pt x="358544" y="173524"/>
                  <a:pt x="365756" y="191669"/>
                  <a:pt x="365756" y="211457"/>
                </a:cubicBezTo>
                <a:cubicBezTo>
                  <a:pt x="365756" y="233245"/>
                  <a:pt x="357040" y="253033"/>
                  <a:pt x="342896" y="267462"/>
                </a:cubicBezTo>
                <a:cubicBezTo>
                  <a:pt x="342896" y="267820"/>
                  <a:pt x="342896" y="268248"/>
                  <a:pt x="342896" y="268607"/>
                </a:cubicBezTo>
                <a:cubicBezTo>
                  <a:pt x="342896" y="302396"/>
                  <a:pt x="318537" y="330402"/>
                  <a:pt x="286390" y="336115"/>
                </a:cubicBezTo>
                <a:cubicBezTo>
                  <a:pt x="274675" y="353975"/>
                  <a:pt x="254459" y="365760"/>
                  <a:pt x="231453" y="365760"/>
                </a:cubicBezTo>
                <a:cubicBezTo>
                  <a:pt x="212236" y="365760"/>
                  <a:pt x="194877" y="357472"/>
                  <a:pt x="182876" y="344330"/>
                </a:cubicBezTo>
                <a:lnTo>
                  <a:pt x="182880" y="344330"/>
                </a:lnTo>
                <a:moveTo>
                  <a:pt x="200027" y="300037"/>
                </a:moveTo>
                <a:cubicBezTo>
                  <a:pt x="200027" y="317395"/>
                  <a:pt x="214101" y="331470"/>
                  <a:pt x="231460" y="331470"/>
                </a:cubicBezTo>
                <a:cubicBezTo>
                  <a:pt x="244178" y="331470"/>
                  <a:pt x="255176" y="323899"/>
                  <a:pt x="260107" y="312966"/>
                </a:cubicBezTo>
                <a:cubicBezTo>
                  <a:pt x="262821" y="306964"/>
                  <a:pt x="268680" y="303036"/>
                  <a:pt x="275253" y="302893"/>
                </a:cubicBezTo>
                <a:cubicBezTo>
                  <a:pt x="293757" y="302392"/>
                  <a:pt x="308614" y="287250"/>
                  <a:pt x="308614" y="268603"/>
                </a:cubicBezTo>
                <a:cubicBezTo>
                  <a:pt x="308614" y="266745"/>
                  <a:pt x="308471" y="264887"/>
                  <a:pt x="308186" y="263175"/>
                </a:cubicBezTo>
                <a:cubicBezTo>
                  <a:pt x="307187" y="257104"/>
                  <a:pt x="309616" y="250959"/>
                  <a:pt x="314400" y="247100"/>
                </a:cubicBezTo>
                <a:cubicBezTo>
                  <a:pt x="324831" y="238669"/>
                  <a:pt x="331474" y="225882"/>
                  <a:pt x="331474" y="211453"/>
                </a:cubicBezTo>
                <a:cubicBezTo>
                  <a:pt x="331474" y="197664"/>
                  <a:pt x="325402" y="185309"/>
                  <a:pt x="315687" y="176947"/>
                </a:cubicBezTo>
                <a:cubicBezTo>
                  <a:pt x="309974" y="172017"/>
                  <a:pt x="308186" y="163875"/>
                  <a:pt x="311331" y="156944"/>
                </a:cubicBezTo>
                <a:cubicBezTo>
                  <a:pt x="313259" y="152657"/>
                  <a:pt x="314331" y="147942"/>
                  <a:pt x="314331" y="142869"/>
                </a:cubicBezTo>
                <a:cubicBezTo>
                  <a:pt x="314331" y="129439"/>
                  <a:pt x="306617" y="117797"/>
                  <a:pt x="295256" y="112153"/>
                </a:cubicBezTo>
                <a:cubicBezTo>
                  <a:pt x="289470" y="109296"/>
                  <a:pt x="285754" y="103367"/>
                  <a:pt x="285754" y="96937"/>
                </a:cubicBezTo>
                <a:cubicBezTo>
                  <a:pt x="285681" y="83148"/>
                  <a:pt x="277396" y="71221"/>
                  <a:pt x="265538" y="65862"/>
                </a:cubicBezTo>
                <a:cubicBezTo>
                  <a:pt x="260966" y="63792"/>
                  <a:pt x="257466" y="59791"/>
                  <a:pt x="256109" y="54933"/>
                </a:cubicBezTo>
                <a:cubicBezTo>
                  <a:pt x="252682" y="43002"/>
                  <a:pt x="241606" y="34286"/>
                  <a:pt x="228604" y="34286"/>
                </a:cubicBezTo>
                <a:cubicBezTo>
                  <a:pt x="212818" y="34286"/>
                  <a:pt x="200031" y="47073"/>
                  <a:pt x="200031" y="62863"/>
                </a:cubicBezTo>
                <a:lnTo>
                  <a:pt x="200027" y="300037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6068621" y="1667395"/>
            <a:ext cx="52251" cy="365760"/>
          </a:xfrm>
          <a:custGeom>
            <a:avLst/>
            <a:gdLst/>
            <a:ahLst/>
            <a:cxnLst/>
            <a:rect l="l" t="t" r="r" b="b"/>
            <a:pathLst>
              <a:path w="52251" h="365760">
                <a:moveTo>
                  <a:pt x="45720" y="19594"/>
                </a:moveTo>
                <a:cubicBezTo>
                  <a:pt x="45720" y="8734"/>
                  <a:pt x="36984" y="0"/>
                  <a:pt x="26126" y="0"/>
                </a:cubicBezTo>
                <a:cubicBezTo>
                  <a:pt x="15267" y="0"/>
                  <a:pt x="6531" y="8734"/>
                  <a:pt x="6531" y="19594"/>
                </a:cubicBezTo>
                <a:lnTo>
                  <a:pt x="6531" y="254726"/>
                </a:lnTo>
                <a:cubicBezTo>
                  <a:pt x="6531" y="265586"/>
                  <a:pt x="15267" y="274320"/>
                  <a:pt x="26126" y="274320"/>
                </a:cubicBezTo>
                <a:cubicBezTo>
                  <a:pt x="36984" y="274320"/>
                  <a:pt x="45720" y="265586"/>
                  <a:pt x="45720" y="254726"/>
                </a:cubicBezTo>
                <a:lnTo>
                  <a:pt x="45720" y="19594"/>
                </a:lnTo>
                <a:moveTo>
                  <a:pt x="26126" y="365760"/>
                </a:moveTo>
                <a:cubicBezTo>
                  <a:pt x="40554" y="365760"/>
                  <a:pt x="52251" y="354063"/>
                  <a:pt x="52251" y="339634"/>
                </a:cubicBezTo>
                <a:cubicBezTo>
                  <a:pt x="52251" y="325205"/>
                  <a:pt x="40554" y="313508"/>
                  <a:pt x="26126" y="313508"/>
                </a:cubicBezTo>
                <a:cubicBezTo>
                  <a:pt x="11697" y="313508"/>
                  <a:pt x="0" y="325205"/>
                  <a:pt x="0" y="339634"/>
                </a:cubicBezTo>
                <a:cubicBezTo>
                  <a:pt x="0" y="354063"/>
                  <a:pt x="11697" y="365760"/>
                  <a:pt x="26126" y="365760"/>
                </a:cubicBezTo>
              </a:path>
            </a:pathLst>
          </a:custGeom>
          <a:solidFill>
            <a:srgbClr val="1570E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2240280" y="1667395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00026" y="45720"/>
                </a:moveTo>
                <a:lnTo>
                  <a:pt x="228602" y="45720"/>
                </a:lnTo>
                <a:cubicBezTo>
                  <a:pt x="253820" y="45720"/>
                  <a:pt x="274323" y="66221"/>
                  <a:pt x="274323" y="91440"/>
                </a:cubicBezTo>
                <a:lnTo>
                  <a:pt x="274323" y="320040"/>
                </a:lnTo>
                <a:cubicBezTo>
                  <a:pt x="274323" y="345259"/>
                  <a:pt x="253820" y="365760"/>
                  <a:pt x="228602" y="365760"/>
                </a:cubicBezTo>
                <a:lnTo>
                  <a:pt x="45721" y="365760"/>
                </a:lnTo>
                <a:cubicBezTo>
                  <a:pt x="20503" y="365760"/>
                  <a:pt x="0" y="345259"/>
                  <a:pt x="0" y="320040"/>
                </a:cubicBezTo>
                <a:lnTo>
                  <a:pt x="0" y="91440"/>
                </a:lnTo>
                <a:cubicBezTo>
                  <a:pt x="0" y="66221"/>
                  <a:pt x="20503" y="45720"/>
                  <a:pt x="45721" y="45720"/>
                </a:cubicBezTo>
                <a:lnTo>
                  <a:pt x="74297" y="45720"/>
                </a:lnTo>
                <a:lnTo>
                  <a:pt x="81155" y="45720"/>
                </a:lnTo>
                <a:cubicBezTo>
                  <a:pt x="86441" y="19645"/>
                  <a:pt x="109517" y="0"/>
                  <a:pt x="137163" y="0"/>
                </a:cubicBezTo>
                <a:cubicBezTo>
                  <a:pt x="164809" y="0"/>
                  <a:pt x="187885" y="19645"/>
                  <a:pt x="193171" y="45720"/>
                </a:cubicBezTo>
                <a:lnTo>
                  <a:pt x="200026" y="45720"/>
                </a:lnTo>
                <a:moveTo>
                  <a:pt x="45721" y="80010"/>
                </a:moveTo>
                <a:cubicBezTo>
                  <a:pt x="39434" y="80010"/>
                  <a:pt x="34290" y="85153"/>
                  <a:pt x="34290" y="91440"/>
                </a:cubicBezTo>
                <a:lnTo>
                  <a:pt x="34290" y="320040"/>
                </a:lnTo>
                <a:cubicBezTo>
                  <a:pt x="34290" y="326327"/>
                  <a:pt x="39434" y="331470"/>
                  <a:pt x="45721" y="331470"/>
                </a:cubicBezTo>
                <a:lnTo>
                  <a:pt x="228602" y="331470"/>
                </a:lnTo>
                <a:cubicBezTo>
                  <a:pt x="234889" y="331470"/>
                  <a:pt x="240033" y="326327"/>
                  <a:pt x="240033" y="320040"/>
                </a:cubicBezTo>
                <a:lnTo>
                  <a:pt x="240033" y="91440"/>
                </a:lnTo>
                <a:cubicBezTo>
                  <a:pt x="240033" y="85153"/>
                  <a:pt x="234889" y="80010"/>
                  <a:pt x="228602" y="80010"/>
                </a:cubicBezTo>
                <a:lnTo>
                  <a:pt x="217171" y="80010"/>
                </a:lnTo>
                <a:lnTo>
                  <a:pt x="217171" y="97157"/>
                </a:lnTo>
                <a:cubicBezTo>
                  <a:pt x="217171" y="106659"/>
                  <a:pt x="209528" y="114304"/>
                  <a:pt x="200026" y="114304"/>
                </a:cubicBezTo>
                <a:lnTo>
                  <a:pt x="137160" y="114304"/>
                </a:lnTo>
                <a:lnTo>
                  <a:pt x="74294" y="114304"/>
                </a:lnTo>
                <a:cubicBezTo>
                  <a:pt x="64792" y="114304"/>
                  <a:pt x="57149" y="106659"/>
                  <a:pt x="57149" y="97160"/>
                </a:cubicBezTo>
                <a:lnTo>
                  <a:pt x="57149" y="80017"/>
                </a:lnTo>
                <a:lnTo>
                  <a:pt x="45721" y="80010"/>
                </a:lnTo>
                <a:moveTo>
                  <a:pt x="137160" y="74297"/>
                </a:moveTo>
                <a:cubicBezTo>
                  <a:pt x="146630" y="74297"/>
                  <a:pt x="154305" y="66619"/>
                  <a:pt x="154305" y="57154"/>
                </a:cubicBezTo>
                <a:cubicBezTo>
                  <a:pt x="154305" y="47684"/>
                  <a:pt x="146630" y="40010"/>
                  <a:pt x="137160" y="40010"/>
                </a:cubicBezTo>
                <a:cubicBezTo>
                  <a:pt x="127690" y="40010"/>
                  <a:pt x="120015" y="47688"/>
                  <a:pt x="120015" y="57157"/>
                </a:cubicBezTo>
                <a:cubicBezTo>
                  <a:pt x="120015" y="66627"/>
                  <a:pt x="127690" y="74304"/>
                  <a:pt x="137160" y="74304"/>
                </a:cubicBezTo>
                <a:lnTo>
                  <a:pt x="137160" y="74297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521191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576820" y="0"/>
                </a:lnTo>
                <a:lnTo>
                  <a:pt x="2999232" y="1269835"/>
                </a:lnTo>
                <a:lnTo>
                  <a:pt x="2576820" y="2539669"/>
                </a:lnTo>
                <a:lnTo>
                  <a:pt x="0" y="2539669"/>
                </a:lnTo>
                <a:lnTo>
                  <a:pt x="422412" y="1269835"/>
                </a:lnTo>
                <a:lnTo>
                  <a:pt x="0" y="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369977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576820" y="0"/>
                </a:lnTo>
                <a:lnTo>
                  <a:pt x="2999232" y="1269835"/>
                </a:lnTo>
                <a:lnTo>
                  <a:pt x="2576820" y="2539669"/>
                </a:lnTo>
                <a:lnTo>
                  <a:pt x="0" y="2539669"/>
                </a:lnTo>
                <a:lnTo>
                  <a:pt x="422412" y="1269835"/>
                </a:lnTo>
                <a:lnTo>
                  <a:pt x="0" y="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03577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576820" y="0"/>
                </a:lnTo>
                <a:lnTo>
                  <a:pt x="2999232" y="1269835"/>
                </a:lnTo>
                <a:lnTo>
                  <a:pt x="2576820" y="2539669"/>
                </a:lnTo>
                <a:lnTo>
                  <a:pt x="0" y="2539669"/>
                </a:lnTo>
                <a:lnTo>
                  <a:pt x="422412" y="1269835"/>
                </a:lnTo>
                <a:lnTo>
                  <a:pt x="0" y="0"/>
                </a:lnTo>
              </a:path>
            </a:pathLst>
          </a:custGeom>
          <a:solidFill>
            <a:srgbClr val="0C53B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946925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576820" y="0"/>
                </a:lnTo>
                <a:lnTo>
                  <a:pt x="2999232" y="1269835"/>
                </a:lnTo>
                <a:lnTo>
                  <a:pt x="2576820" y="2539669"/>
                </a:lnTo>
                <a:lnTo>
                  <a:pt x="0" y="2539669"/>
                </a:lnTo>
                <a:lnTo>
                  <a:pt x="422412" y="1269835"/>
                </a:lnTo>
                <a:lnTo>
                  <a:pt x="0" y="0"/>
                </a:lnTo>
              </a:path>
            </a:pathLst>
          </a:custGeom>
          <a:solidFill>
            <a:srgbClr val="0C53B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40080" y="1164617"/>
            <a:ext cx="10881360" cy="10672"/>
          </a:xfrm>
          <a:custGeom>
            <a:avLst/>
            <a:gdLst/>
            <a:ahLst/>
            <a:cxnLst/>
            <a:rect l="l" t="t" r="r" b="b"/>
            <a:pathLst>
              <a:path w="10881360" h="10672">
                <a:moveTo>
                  <a:pt x="0" y="0"/>
                </a:moveTo>
                <a:lnTo>
                  <a:pt x="10881360" y="0"/>
                </a:lnTo>
              </a:path>
            </a:pathLst>
          </a:custGeom>
          <a:noFill/>
          <a:ln w="25400">
            <a:solidFill>
              <a:srgbClr val="EAECF0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40079" y="1"/>
            <a:ext cx="10945921" cy="103479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Management and Treatment Plan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749390" y="6318000"/>
            <a:ext cx="118535" cy="540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857765" y="6309360"/>
            <a:ext cx="788754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Comprehensive Clinical Case Analysis and Management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430891" y="6308725"/>
            <a:ext cx="29727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03577" y="3248813"/>
            <a:ext cx="822960" cy="822857"/>
          </a:xfrm>
          <a:custGeom>
            <a:avLst/>
            <a:gdLst/>
            <a:ahLst/>
            <a:cxnLst/>
            <a:rect l="l" t="t" r="r" b="b"/>
            <a:pathLst>
              <a:path w="822960" h="822857">
                <a:moveTo>
                  <a:pt x="822960" y="411428"/>
                </a:moveTo>
                <a:cubicBezTo>
                  <a:pt x="822960" y="638652"/>
                  <a:pt x="638732" y="822857"/>
                  <a:pt x="411480" y="822857"/>
                </a:cubicBezTo>
                <a:cubicBezTo>
                  <a:pt x="184228" y="822857"/>
                  <a:pt x="0" y="638652"/>
                  <a:pt x="0" y="411428"/>
                </a:cubicBezTo>
                <a:cubicBezTo>
                  <a:pt x="0" y="184205"/>
                  <a:pt x="184228" y="0"/>
                  <a:pt x="411480" y="0"/>
                </a:cubicBezTo>
                <a:cubicBezTo>
                  <a:pt x="638732" y="0"/>
                  <a:pt x="822960" y="184205"/>
                  <a:pt x="822960" y="411428"/>
                </a:cubicBezTo>
              </a:path>
            </a:pathLst>
          </a:custGeom>
          <a:solidFill>
            <a:srgbClr val="FFFFFF"/>
          </a:solidFill>
          <a:ln w="50800">
            <a:solidFill>
              <a:srgbClr val="0C53B7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369977" y="3248813"/>
            <a:ext cx="822960" cy="822857"/>
          </a:xfrm>
          <a:custGeom>
            <a:avLst/>
            <a:gdLst/>
            <a:ahLst/>
            <a:cxnLst/>
            <a:rect l="l" t="t" r="r" b="b"/>
            <a:pathLst>
              <a:path w="822960" h="822857">
                <a:moveTo>
                  <a:pt x="822960" y="411428"/>
                </a:moveTo>
                <a:cubicBezTo>
                  <a:pt x="822960" y="638652"/>
                  <a:pt x="638732" y="822857"/>
                  <a:pt x="411480" y="822857"/>
                </a:cubicBezTo>
                <a:cubicBezTo>
                  <a:pt x="184228" y="822857"/>
                  <a:pt x="0" y="638652"/>
                  <a:pt x="0" y="411428"/>
                </a:cubicBezTo>
                <a:cubicBezTo>
                  <a:pt x="0" y="184205"/>
                  <a:pt x="184228" y="0"/>
                  <a:pt x="411480" y="0"/>
                </a:cubicBezTo>
                <a:cubicBezTo>
                  <a:pt x="638732" y="0"/>
                  <a:pt x="822960" y="184205"/>
                  <a:pt x="822960" y="411428"/>
                </a:cubicBezTo>
              </a:path>
            </a:pathLst>
          </a:custGeom>
          <a:solidFill>
            <a:srgbClr val="FFFFFF"/>
          </a:solidFill>
          <a:ln w="50800">
            <a:solidFill>
              <a:srgbClr val="1570EF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946925" y="3248813"/>
            <a:ext cx="822960" cy="822857"/>
          </a:xfrm>
          <a:custGeom>
            <a:avLst/>
            <a:gdLst/>
            <a:ahLst/>
            <a:cxnLst/>
            <a:rect l="l" t="t" r="r" b="b"/>
            <a:pathLst>
              <a:path w="822960" h="822857">
                <a:moveTo>
                  <a:pt x="822960" y="411428"/>
                </a:moveTo>
                <a:cubicBezTo>
                  <a:pt x="822960" y="638652"/>
                  <a:pt x="638732" y="822857"/>
                  <a:pt x="411480" y="822857"/>
                </a:cubicBezTo>
                <a:cubicBezTo>
                  <a:pt x="184228" y="822857"/>
                  <a:pt x="0" y="638652"/>
                  <a:pt x="0" y="411428"/>
                </a:cubicBezTo>
                <a:cubicBezTo>
                  <a:pt x="0" y="184205"/>
                  <a:pt x="184228" y="0"/>
                  <a:pt x="411480" y="0"/>
                </a:cubicBezTo>
                <a:cubicBezTo>
                  <a:pt x="638732" y="0"/>
                  <a:pt x="822960" y="184205"/>
                  <a:pt x="822960" y="411428"/>
                </a:cubicBezTo>
              </a:path>
            </a:pathLst>
          </a:custGeom>
          <a:solidFill>
            <a:srgbClr val="FFFFFF"/>
          </a:solidFill>
          <a:ln w="50800">
            <a:solidFill>
              <a:srgbClr val="0C53B7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8521191" y="3248813"/>
            <a:ext cx="822960" cy="822857"/>
          </a:xfrm>
          <a:custGeom>
            <a:avLst/>
            <a:gdLst/>
            <a:ahLst/>
            <a:cxnLst/>
            <a:rect l="l" t="t" r="r" b="b"/>
            <a:pathLst>
              <a:path w="822960" h="822857">
                <a:moveTo>
                  <a:pt x="822960" y="411428"/>
                </a:moveTo>
                <a:cubicBezTo>
                  <a:pt x="822960" y="638652"/>
                  <a:pt x="638732" y="822857"/>
                  <a:pt x="411480" y="822857"/>
                </a:cubicBezTo>
                <a:cubicBezTo>
                  <a:pt x="184228" y="822857"/>
                  <a:pt x="0" y="638652"/>
                  <a:pt x="0" y="411428"/>
                </a:cubicBezTo>
                <a:cubicBezTo>
                  <a:pt x="0" y="184205"/>
                  <a:pt x="184228" y="0"/>
                  <a:pt x="411480" y="0"/>
                </a:cubicBezTo>
                <a:cubicBezTo>
                  <a:pt x="638732" y="0"/>
                  <a:pt x="822960" y="184205"/>
                  <a:pt x="822960" y="411428"/>
                </a:cubicBezTo>
              </a:path>
            </a:pathLst>
          </a:custGeom>
          <a:solidFill>
            <a:srgbClr val="FFFFFF"/>
          </a:solidFill>
          <a:ln w="50800">
            <a:solidFill>
              <a:srgbClr val="0C53B7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9450274" y="3248813"/>
            <a:ext cx="1560047" cy="1325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Vital sign frequency, lab recheck schedule, response metrics, and criteria for escalation or de-escalation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9450274" y="2745608"/>
            <a:ext cx="1569720" cy="4116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Monitoring protocol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8749791" y="3482883"/>
            <a:ext cx="365760" cy="354716"/>
          </a:xfrm>
          <a:custGeom>
            <a:avLst/>
            <a:gdLst/>
            <a:ahLst/>
            <a:cxnLst/>
            <a:rect l="l" t="t" r="r" b="b"/>
            <a:pathLst>
              <a:path w="365760" h="354716">
                <a:moveTo>
                  <a:pt x="76546" y="10847"/>
                </a:moveTo>
                <a:cubicBezTo>
                  <a:pt x="79801" y="19439"/>
                  <a:pt x="75438" y="28998"/>
                  <a:pt x="66846" y="32251"/>
                </a:cubicBezTo>
                <a:lnTo>
                  <a:pt x="36850" y="43474"/>
                </a:lnTo>
                <a:cubicBezTo>
                  <a:pt x="34703" y="44304"/>
                  <a:pt x="33248" y="46383"/>
                  <a:pt x="33248" y="48671"/>
                </a:cubicBezTo>
                <a:lnTo>
                  <a:pt x="33248" y="138588"/>
                </a:lnTo>
                <a:cubicBezTo>
                  <a:pt x="33248" y="178351"/>
                  <a:pt x="65530" y="210631"/>
                  <a:pt x="105291" y="210631"/>
                </a:cubicBezTo>
                <a:lnTo>
                  <a:pt x="110833" y="210631"/>
                </a:lnTo>
                <a:lnTo>
                  <a:pt x="116374" y="210631"/>
                </a:lnTo>
                <a:cubicBezTo>
                  <a:pt x="156136" y="210631"/>
                  <a:pt x="188418" y="178348"/>
                  <a:pt x="188418" y="138588"/>
                </a:cubicBezTo>
                <a:lnTo>
                  <a:pt x="188418" y="48671"/>
                </a:lnTo>
                <a:cubicBezTo>
                  <a:pt x="188418" y="46386"/>
                  <a:pt x="186962" y="44308"/>
                  <a:pt x="184815" y="43474"/>
                </a:cubicBezTo>
                <a:lnTo>
                  <a:pt x="154888" y="32251"/>
                </a:lnTo>
                <a:cubicBezTo>
                  <a:pt x="146300" y="28995"/>
                  <a:pt x="141933" y="19435"/>
                  <a:pt x="145188" y="10847"/>
                </a:cubicBezTo>
                <a:cubicBezTo>
                  <a:pt x="148444" y="2256"/>
                  <a:pt x="158005" y="-2107"/>
                  <a:pt x="166593" y="1149"/>
                </a:cubicBezTo>
                <a:lnTo>
                  <a:pt x="196519" y="12372"/>
                </a:lnTo>
                <a:cubicBezTo>
                  <a:pt x="211621" y="17984"/>
                  <a:pt x="221665" y="32460"/>
                  <a:pt x="221665" y="48671"/>
                </a:cubicBezTo>
                <a:lnTo>
                  <a:pt x="221665" y="138588"/>
                </a:lnTo>
                <a:cubicBezTo>
                  <a:pt x="221665" y="192966"/>
                  <a:pt x="180448" y="237717"/>
                  <a:pt x="127592" y="243257"/>
                </a:cubicBezTo>
                <a:cubicBezTo>
                  <a:pt x="130156" y="286898"/>
                  <a:pt x="166315" y="321465"/>
                  <a:pt x="210579" y="321465"/>
                </a:cubicBezTo>
                <a:cubicBezTo>
                  <a:pt x="256508" y="321465"/>
                  <a:pt x="293705" y="284266"/>
                  <a:pt x="293705" y="238337"/>
                </a:cubicBezTo>
                <a:lnTo>
                  <a:pt x="293705" y="185900"/>
                </a:lnTo>
                <a:cubicBezTo>
                  <a:pt x="271193" y="178834"/>
                  <a:pt x="254913" y="157845"/>
                  <a:pt x="254913" y="133043"/>
                </a:cubicBezTo>
                <a:cubicBezTo>
                  <a:pt x="254913" y="102424"/>
                  <a:pt x="279711" y="77626"/>
                  <a:pt x="310333" y="77626"/>
                </a:cubicBezTo>
                <a:cubicBezTo>
                  <a:pt x="340951" y="77626"/>
                  <a:pt x="365753" y="102424"/>
                  <a:pt x="365753" y="133043"/>
                </a:cubicBezTo>
                <a:cubicBezTo>
                  <a:pt x="365753" y="157842"/>
                  <a:pt x="349473" y="178834"/>
                  <a:pt x="326960" y="185900"/>
                </a:cubicBezTo>
                <a:lnTo>
                  <a:pt x="326960" y="238337"/>
                </a:lnTo>
                <a:cubicBezTo>
                  <a:pt x="326960" y="302623"/>
                  <a:pt x="274869" y="354716"/>
                  <a:pt x="210583" y="354716"/>
                </a:cubicBezTo>
                <a:cubicBezTo>
                  <a:pt x="147961" y="354716"/>
                  <a:pt x="96905" y="305255"/>
                  <a:pt x="94344" y="243325"/>
                </a:cubicBezTo>
                <a:cubicBezTo>
                  <a:pt x="41349" y="237852"/>
                  <a:pt x="-3" y="193033"/>
                  <a:pt x="-3" y="138584"/>
                </a:cubicBezTo>
                <a:lnTo>
                  <a:pt x="-3" y="48667"/>
                </a:lnTo>
                <a:cubicBezTo>
                  <a:pt x="-3" y="32527"/>
                  <a:pt x="10040" y="18048"/>
                  <a:pt x="25143" y="12369"/>
                </a:cubicBezTo>
                <a:lnTo>
                  <a:pt x="55139" y="1078"/>
                </a:lnTo>
                <a:cubicBezTo>
                  <a:pt x="63727" y="-2178"/>
                  <a:pt x="73288" y="2185"/>
                  <a:pt x="76543" y="10776"/>
                </a:cubicBezTo>
                <a:lnTo>
                  <a:pt x="76546" y="10847"/>
                </a:lnTo>
                <a:moveTo>
                  <a:pt x="310340" y="110877"/>
                </a:moveTo>
                <a:cubicBezTo>
                  <a:pt x="298098" y="110877"/>
                  <a:pt x="288171" y="120802"/>
                  <a:pt x="288171" y="133043"/>
                </a:cubicBezTo>
                <a:cubicBezTo>
                  <a:pt x="288171" y="145285"/>
                  <a:pt x="298094" y="155210"/>
                  <a:pt x="310340" y="155210"/>
                </a:cubicBezTo>
                <a:cubicBezTo>
                  <a:pt x="322582" y="155210"/>
                  <a:pt x="332509" y="145285"/>
                  <a:pt x="332509" y="133043"/>
                </a:cubicBezTo>
                <a:cubicBezTo>
                  <a:pt x="332509" y="120802"/>
                  <a:pt x="322586" y="110877"/>
                  <a:pt x="310340" y="110877"/>
                </a:cubicBezTo>
                <a:lnTo>
                  <a:pt x="310340" y="110877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6901527" y="3248813"/>
            <a:ext cx="1560047" cy="1325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Additional tests, consult triggers, and who is responsible for follow-through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6901527" y="2745608"/>
            <a:ext cx="1569720" cy="4116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Diagnostic and consult plan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6221245" y="3477361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00026" y="45720"/>
                </a:moveTo>
                <a:lnTo>
                  <a:pt x="228602" y="45720"/>
                </a:lnTo>
                <a:cubicBezTo>
                  <a:pt x="253820" y="45720"/>
                  <a:pt x="274323" y="66221"/>
                  <a:pt x="274323" y="91440"/>
                </a:cubicBezTo>
                <a:lnTo>
                  <a:pt x="274323" y="320040"/>
                </a:lnTo>
                <a:cubicBezTo>
                  <a:pt x="274323" y="345259"/>
                  <a:pt x="253820" y="365760"/>
                  <a:pt x="228602" y="365760"/>
                </a:cubicBezTo>
                <a:lnTo>
                  <a:pt x="45721" y="365760"/>
                </a:lnTo>
                <a:cubicBezTo>
                  <a:pt x="20503" y="365760"/>
                  <a:pt x="0" y="345259"/>
                  <a:pt x="0" y="320040"/>
                </a:cubicBezTo>
                <a:lnTo>
                  <a:pt x="0" y="91440"/>
                </a:lnTo>
                <a:cubicBezTo>
                  <a:pt x="0" y="66221"/>
                  <a:pt x="20503" y="45720"/>
                  <a:pt x="45721" y="45720"/>
                </a:cubicBezTo>
                <a:lnTo>
                  <a:pt x="74297" y="45720"/>
                </a:lnTo>
                <a:lnTo>
                  <a:pt x="81155" y="45720"/>
                </a:lnTo>
                <a:cubicBezTo>
                  <a:pt x="86441" y="19645"/>
                  <a:pt x="109517" y="0"/>
                  <a:pt x="137163" y="0"/>
                </a:cubicBezTo>
                <a:cubicBezTo>
                  <a:pt x="164809" y="0"/>
                  <a:pt x="187885" y="19645"/>
                  <a:pt x="193171" y="45720"/>
                </a:cubicBezTo>
                <a:lnTo>
                  <a:pt x="200026" y="45720"/>
                </a:lnTo>
                <a:moveTo>
                  <a:pt x="45721" y="80010"/>
                </a:moveTo>
                <a:cubicBezTo>
                  <a:pt x="39434" y="80010"/>
                  <a:pt x="34290" y="85153"/>
                  <a:pt x="34290" y="91440"/>
                </a:cubicBezTo>
                <a:lnTo>
                  <a:pt x="34290" y="320040"/>
                </a:lnTo>
                <a:cubicBezTo>
                  <a:pt x="34290" y="326327"/>
                  <a:pt x="39434" y="331470"/>
                  <a:pt x="45721" y="331470"/>
                </a:cubicBezTo>
                <a:lnTo>
                  <a:pt x="228602" y="331470"/>
                </a:lnTo>
                <a:cubicBezTo>
                  <a:pt x="234889" y="331470"/>
                  <a:pt x="240033" y="326327"/>
                  <a:pt x="240033" y="320040"/>
                </a:cubicBezTo>
                <a:lnTo>
                  <a:pt x="240033" y="91440"/>
                </a:lnTo>
                <a:cubicBezTo>
                  <a:pt x="240033" y="85153"/>
                  <a:pt x="234889" y="80010"/>
                  <a:pt x="228602" y="80010"/>
                </a:cubicBezTo>
                <a:lnTo>
                  <a:pt x="217171" y="80010"/>
                </a:lnTo>
                <a:lnTo>
                  <a:pt x="217171" y="97157"/>
                </a:lnTo>
                <a:cubicBezTo>
                  <a:pt x="217171" y="106659"/>
                  <a:pt x="209528" y="114304"/>
                  <a:pt x="200026" y="114304"/>
                </a:cubicBezTo>
                <a:lnTo>
                  <a:pt x="137160" y="114304"/>
                </a:lnTo>
                <a:lnTo>
                  <a:pt x="74294" y="114304"/>
                </a:lnTo>
                <a:cubicBezTo>
                  <a:pt x="64792" y="114304"/>
                  <a:pt x="57149" y="106659"/>
                  <a:pt x="57149" y="97160"/>
                </a:cubicBezTo>
                <a:lnTo>
                  <a:pt x="57149" y="80017"/>
                </a:lnTo>
                <a:lnTo>
                  <a:pt x="45721" y="80010"/>
                </a:lnTo>
                <a:moveTo>
                  <a:pt x="137160" y="74297"/>
                </a:moveTo>
                <a:cubicBezTo>
                  <a:pt x="146630" y="74297"/>
                  <a:pt x="154305" y="66619"/>
                  <a:pt x="154305" y="57154"/>
                </a:cubicBezTo>
                <a:cubicBezTo>
                  <a:pt x="154305" y="47684"/>
                  <a:pt x="146630" y="40010"/>
                  <a:pt x="137160" y="40010"/>
                </a:cubicBezTo>
                <a:cubicBezTo>
                  <a:pt x="127690" y="40010"/>
                  <a:pt x="120015" y="47688"/>
                  <a:pt x="120015" y="57157"/>
                </a:cubicBezTo>
                <a:cubicBezTo>
                  <a:pt x="120015" y="66627"/>
                  <a:pt x="127690" y="74304"/>
                  <a:pt x="137160" y="74304"/>
                </a:cubicBezTo>
                <a:lnTo>
                  <a:pt x="137160" y="74297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4335127" y="3248813"/>
            <a:ext cx="1560047" cy="1325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Active medications with dose intent, route, contraindications, and planned reassessment points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4335127" y="2745608"/>
            <a:ext cx="1569720" cy="4116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Therapeutic interventions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3598577" y="3518001"/>
            <a:ext cx="365760" cy="284480"/>
          </a:xfrm>
          <a:custGeom>
            <a:avLst/>
            <a:gdLst/>
            <a:ahLst/>
            <a:cxnLst/>
            <a:rect l="l" t="t" r="r" b="b"/>
            <a:pathLst>
              <a:path w="365760" h="284480">
                <a:moveTo>
                  <a:pt x="71118" y="30479"/>
                </a:moveTo>
                <a:cubicBezTo>
                  <a:pt x="93532" y="30479"/>
                  <a:pt x="111758" y="48703"/>
                  <a:pt x="111758" y="71120"/>
                </a:cubicBezTo>
                <a:lnTo>
                  <a:pt x="111758" y="142240"/>
                </a:lnTo>
                <a:lnTo>
                  <a:pt x="30479" y="142240"/>
                </a:lnTo>
                <a:lnTo>
                  <a:pt x="30479" y="71120"/>
                </a:lnTo>
                <a:cubicBezTo>
                  <a:pt x="30479" y="48706"/>
                  <a:pt x="48705" y="30479"/>
                  <a:pt x="71118" y="30479"/>
                </a:cubicBezTo>
                <a:lnTo>
                  <a:pt x="71118" y="30479"/>
                </a:lnTo>
                <a:moveTo>
                  <a:pt x="0" y="71120"/>
                </a:moveTo>
                <a:lnTo>
                  <a:pt x="0" y="213360"/>
                </a:lnTo>
                <a:cubicBezTo>
                  <a:pt x="0" y="252667"/>
                  <a:pt x="31814" y="284480"/>
                  <a:pt x="71118" y="284480"/>
                </a:cubicBezTo>
                <a:cubicBezTo>
                  <a:pt x="110427" y="284480"/>
                  <a:pt x="142237" y="252667"/>
                  <a:pt x="142237" y="213360"/>
                </a:cubicBezTo>
                <a:lnTo>
                  <a:pt x="142237" y="71120"/>
                </a:lnTo>
                <a:cubicBezTo>
                  <a:pt x="142237" y="31813"/>
                  <a:pt x="110423" y="0"/>
                  <a:pt x="71118" y="0"/>
                </a:cubicBezTo>
                <a:cubicBezTo>
                  <a:pt x="31810" y="0"/>
                  <a:pt x="0" y="31813"/>
                  <a:pt x="0" y="71120"/>
                </a:cubicBezTo>
                <a:lnTo>
                  <a:pt x="0" y="71120"/>
                </a:lnTo>
                <a:moveTo>
                  <a:pt x="264159" y="254001"/>
                </a:moveTo>
                <a:cubicBezTo>
                  <a:pt x="224851" y="254001"/>
                  <a:pt x="193041" y="222187"/>
                  <a:pt x="193041" y="182881"/>
                </a:cubicBezTo>
                <a:cubicBezTo>
                  <a:pt x="193041" y="168785"/>
                  <a:pt x="197167" y="155576"/>
                  <a:pt x="204281" y="144527"/>
                </a:cubicBezTo>
                <a:lnTo>
                  <a:pt x="302516" y="242761"/>
                </a:lnTo>
                <a:cubicBezTo>
                  <a:pt x="291467" y="249873"/>
                  <a:pt x="278259" y="254001"/>
                  <a:pt x="264163" y="254001"/>
                </a:cubicBezTo>
                <a:lnTo>
                  <a:pt x="264159" y="254001"/>
                </a:lnTo>
                <a:moveTo>
                  <a:pt x="225806" y="123001"/>
                </a:moveTo>
                <a:cubicBezTo>
                  <a:pt x="236855" y="115889"/>
                  <a:pt x="250063" y="111761"/>
                  <a:pt x="264159" y="111761"/>
                </a:cubicBezTo>
                <a:cubicBezTo>
                  <a:pt x="303467" y="111761"/>
                  <a:pt x="335278" y="143574"/>
                  <a:pt x="335278" y="182881"/>
                </a:cubicBezTo>
                <a:cubicBezTo>
                  <a:pt x="335278" y="196977"/>
                  <a:pt x="331152" y="210185"/>
                  <a:pt x="324038" y="221234"/>
                </a:cubicBezTo>
                <a:lnTo>
                  <a:pt x="225806" y="123001"/>
                </a:lnTo>
                <a:moveTo>
                  <a:pt x="264159" y="284480"/>
                </a:moveTo>
                <a:cubicBezTo>
                  <a:pt x="320270" y="284480"/>
                  <a:pt x="365760" y="238992"/>
                  <a:pt x="365760" y="182881"/>
                </a:cubicBezTo>
                <a:cubicBezTo>
                  <a:pt x="365760" y="126770"/>
                  <a:pt x="320270" y="81282"/>
                  <a:pt x="264159" y="81282"/>
                </a:cubicBezTo>
                <a:cubicBezTo>
                  <a:pt x="208048" y="81282"/>
                  <a:pt x="162558" y="126770"/>
                  <a:pt x="162558" y="182881"/>
                </a:cubicBezTo>
                <a:cubicBezTo>
                  <a:pt x="162558" y="238992"/>
                  <a:pt x="208048" y="284480"/>
                  <a:pt x="264159" y="284480"/>
                </a:cubicBezTo>
                <a:lnTo>
                  <a:pt x="264159" y="28448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1728508" y="3248813"/>
            <a:ext cx="1560047" cy="1325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Stabilization measures, symptom control, and safety steps (monitoring, isolation if indicated, and risk mitigation)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1728508" y="2745608"/>
            <a:ext cx="1569720" cy="4116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Immediate actions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1042664" y="3477361"/>
            <a:ext cx="344786" cy="365760"/>
          </a:xfrm>
          <a:custGeom>
            <a:avLst/>
            <a:gdLst/>
            <a:ahLst/>
            <a:cxnLst/>
            <a:rect l="l" t="t" r="r" b="b"/>
            <a:pathLst>
              <a:path w="344786" h="365760">
                <a:moveTo>
                  <a:pt x="172393" y="35482"/>
                </a:moveTo>
                <a:lnTo>
                  <a:pt x="40943" y="91224"/>
                </a:lnTo>
                <a:cubicBezTo>
                  <a:pt x="36706" y="93020"/>
                  <a:pt x="34406" y="96828"/>
                  <a:pt x="34479" y="100419"/>
                </a:cubicBezTo>
                <a:cubicBezTo>
                  <a:pt x="34837" y="166073"/>
                  <a:pt x="62061" y="279492"/>
                  <a:pt x="168369" y="330347"/>
                </a:cubicBezTo>
                <a:cubicBezTo>
                  <a:pt x="170955" y="331569"/>
                  <a:pt x="173972" y="331569"/>
                  <a:pt x="176486" y="330347"/>
                </a:cubicBezTo>
                <a:cubicBezTo>
                  <a:pt x="282794" y="279419"/>
                  <a:pt x="310018" y="166070"/>
                  <a:pt x="310304" y="100346"/>
                </a:cubicBezTo>
                <a:cubicBezTo>
                  <a:pt x="310304" y="96754"/>
                  <a:pt x="308077" y="93020"/>
                  <a:pt x="303839" y="91151"/>
                </a:cubicBezTo>
                <a:lnTo>
                  <a:pt x="172393" y="35482"/>
                </a:lnTo>
                <a:moveTo>
                  <a:pt x="182020" y="2085"/>
                </a:moveTo>
                <a:lnTo>
                  <a:pt x="317276" y="59476"/>
                </a:lnTo>
                <a:cubicBezTo>
                  <a:pt x="333077" y="66155"/>
                  <a:pt x="344859" y="81744"/>
                  <a:pt x="344786" y="100562"/>
                </a:cubicBezTo>
                <a:cubicBezTo>
                  <a:pt x="344428" y="171819"/>
                  <a:pt x="315121" y="302191"/>
                  <a:pt x="191356" y="361451"/>
                </a:cubicBezTo>
                <a:cubicBezTo>
                  <a:pt x="179361" y="367197"/>
                  <a:pt x="165425" y="367197"/>
                  <a:pt x="153430" y="361451"/>
                </a:cubicBezTo>
                <a:cubicBezTo>
                  <a:pt x="29665" y="302191"/>
                  <a:pt x="359" y="171819"/>
                  <a:pt x="0" y="100562"/>
                </a:cubicBezTo>
                <a:cubicBezTo>
                  <a:pt x="-72" y="81744"/>
                  <a:pt x="11709" y="66155"/>
                  <a:pt x="27510" y="59476"/>
                </a:cubicBezTo>
                <a:lnTo>
                  <a:pt x="162839" y="2085"/>
                </a:lnTo>
                <a:cubicBezTo>
                  <a:pt x="165784" y="721"/>
                  <a:pt x="169087" y="0"/>
                  <a:pt x="172393" y="0"/>
                </a:cubicBezTo>
                <a:cubicBezTo>
                  <a:pt x="175696" y="0"/>
                  <a:pt x="179003" y="717"/>
                  <a:pt x="182020" y="2085"/>
                </a:cubicBezTo>
                <a:lnTo>
                  <a:pt x="182020" y="2085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11009743" y="613790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164617"/>
            <a:ext cx="10881360" cy="10672"/>
          </a:xfrm>
          <a:custGeom>
            <a:avLst/>
            <a:gdLst/>
            <a:ahLst/>
            <a:cxnLst/>
            <a:rect l="l" t="t" r="r" b="b"/>
            <a:pathLst>
              <a:path w="10881360" h="10672">
                <a:moveTo>
                  <a:pt x="0" y="0"/>
                </a:moveTo>
                <a:lnTo>
                  <a:pt x="10881360" y="0"/>
                </a:lnTo>
              </a:path>
            </a:pathLst>
          </a:custGeom>
          <a:noFill/>
          <a:ln w="25400">
            <a:solidFill>
              <a:srgbClr val="EAECF0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49390" y="6318000"/>
            <a:ext cx="118535" cy="540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640079" y="1"/>
            <a:ext cx="10945921" cy="103479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Hospital Course and Clinical Outcome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857765" y="6309360"/>
            <a:ext cx="788754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Comprehensive Clinical Case Analysis and Management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30891" y="6308725"/>
            <a:ext cx="29727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11009743" y="613790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2600856" y="2199023"/>
            <a:ext cx="6990288" cy="9525"/>
          </a:xfrm>
          <a:custGeom>
            <a:avLst/>
            <a:gdLst/>
            <a:ahLst/>
            <a:cxnLst/>
            <a:rect l="l" t="t" r="r" b="b"/>
            <a:pathLst>
              <a:path w="6990288" h="9525">
                <a:moveTo>
                  <a:pt x="0" y="4763"/>
                </a:moveTo>
                <a:lnTo>
                  <a:pt x="6990288" y="4763"/>
                </a:lnTo>
              </a:path>
            </a:pathLst>
          </a:custGeom>
          <a:noFill/>
          <a:ln w="28575">
            <a:solidFill>
              <a:srgbClr val="D0E2FC">
                <a:alpha val="5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9529096" y="2624961"/>
            <a:ext cx="9525" cy="267604"/>
          </a:xfrm>
          <a:custGeom>
            <a:avLst/>
            <a:gdLst/>
            <a:ahLst/>
            <a:cxnLst/>
            <a:rect l="l" t="t" r="r" b="b"/>
            <a:pathLst>
              <a:path w="9525" h="267604">
                <a:moveTo>
                  <a:pt x="4763" y="267604"/>
                </a:moveTo>
                <a:lnTo>
                  <a:pt x="4763" y="0"/>
                </a:lnTo>
              </a:path>
            </a:pathLst>
          </a:custGeom>
          <a:noFill/>
          <a:ln w="28575">
            <a:solidFill>
              <a:srgbClr val="0C53B7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2744820" y="2629521"/>
            <a:ext cx="9525" cy="267604"/>
          </a:xfrm>
          <a:custGeom>
            <a:avLst/>
            <a:gdLst/>
            <a:ahLst/>
            <a:cxnLst/>
            <a:rect l="l" t="t" r="r" b="b"/>
            <a:pathLst>
              <a:path w="9525" h="267604">
                <a:moveTo>
                  <a:pt x="4763" y="267604"/>
                </a:moveTo>
                <a:lnTo>
                  <a:pt x="4763" y="0"/>
                </a:lnTo>
              </a:path>
            </a:pathLst>
          </a:custGeom>
          <a:noFill/>
          <a:ln w="28575">
            <a:solidFill>
              <a:srgbClr val="0C53B7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091238" y="2644143"/>
            <a:ext cx="9525" cy="267604"/>
          </a:xfrm>
          <a:custGeom>
            <a:avLst/>
            <a:gdLst/>
            <a:ahLst/>
            <a:cxnLst/>
            <a:rect l="l" t="t" r="r" b="b"/>
            <a:pathLst>
              <a:path w="9525" h="267604">
                <a:moveTo>
                  <a:pt x="4763" y="267604"/>
                </a:moveTo>
                <a:lnTo>
                  <a:pt x="4763" y="0"/>
                </a:lnTo>
              </a:path>
            </a:pathLst>
          </a:custGeom>
          <a:noFill/>
          <a:ln w="28575">
            <a:solidFill>
              <a:srgbClr val="08387A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2383822" y="1883745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solidFill>
            <a:srgbClr val="1570EF"/>
          </a:solidFill>
          <a:ln w="38100">
            <a:solidFill>
              <a:srgbClr val="FFFFFF"/>
            </a:solidFill>
          </a:ln>
          <a:effectLst>
            <a:outerShdw sx="100000" sy="100000" kx="0" ky="0" algn="bl" rotWithShape="0" blurRad="104775" dist="13" dir="2700000">
              <a:srgbClr val="000000">
                <a:alpha val="2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168098" y="1883745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solidFill>
            <a:srgbClr val="1570EF"/>
          </a:solidFill>
          <a:ln w="38100">
            <a:solidFill>
              <a:srgbClr val="FFFFFF"/>
            </a:solidFill>
          </a:ln>
          <a:effectLst>
            <a:outerShdw sx="100000" sy="100000" kx="0" ky="0" algn="bl" rotWithShape="0" blurRad="104775" dist="13" dir="2700000">
              <a:srgbClr val="000000">
                <a:alpha val="2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730240" y="1883745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solidFill>
            <a:srgbClr val="08387A"/>
          </a:solidFill>
          <a:ln w="38100">
            <a:solidFill>
              <a:srgbClr val="FFFFFF"/>
            </a:solidFill>
          </a:ln>
          <a:effectLst>
            <a:outerShdw sx="100000" sy="100000" kx="0" ky="0" algn="bl" rotWithShape="0" blurRad="104775" dist="13" dir="2700000">
              <a:srgbClr val="000000">
                <a:alpha val="2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2675966" y="2749892"/>
            <a:ext cx="147233" cy="147233"/>
          </a:xfrm>
          <a:custGeom>
            <a:avLst/>
            <a:gdLst/>
            <a:ahLst/>
            <a:cxnLst/>
            <a:rect l="l" t="t" r="r" b="b"/>
            <a:pathLst>
              <a:path w="147233" h="147233">
                <a:moveTo>
                  <a:pt x="0" y="73617"/>
                </a:moveTo>
                <a:cubicBezTo>
                  <a:pt x="0" y="32960"/>
                  <a:pt x="32960" y="0"/>
                  <a:pt x="73617" y="0"/>
                </a:cubicBezTo>
                <a:cubicBezTo>
                  <a:pt x="114273" y="0"/>
                  <a:pt x="147233" y="32960"/>
                  <a:pt x="147233" y="73617"/>
                </a:cubicBezTo>
                <a:cubicBezTo>
                  <a:pt x="147233" y="114273"/>
                  <a:pt x="114274" y="147233"/>
                  <a:pt x="73617" y="147233"/>
                </a:cubicBezTo>
                <a:cubicBezTo>
                  <a:pt x="32960" y="147233"/>
                  <a:pt x="0" y="114274"/>
                  <a:pt x="0" y="73617"/>
                </a:cubicBezTo>
              </a:path>
            </a:pathLst>
          </a:custGeom>
          <a:solidFill>
            <a:srgbClr val="1570EF"/>
          </a:solidFill>
          <a:ln w="28575">
            <a:solidFill>
              <a:srgbClr val="FFFFFF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9460242" y="2745332"/>
            <a:ext cx="147233" cy="147233"/>
          </a:xfrm>
          <a:custGeom>
            <a:avLst/>
            <a:gdLst/>
            <a:ahLst/>
            <a:cxnLst/>
            <a:rect l="l" t="t" r="r" b="b"/>
            <a:pathLst>
              <a:path w="147233" h="147233">
                <a:moveTo>
                  <a:pt x="0" y="73617"/>
                </a:moveTo>
                <a:cubicBezTo>
                  <a:pt x="0" y="32960"/>
                  <a:pt x="32960" y="0"/>
                  <a:pt x="73617" y="0"/>
                </a:cubicBezTo>
                <a:cubicBezTo>
                  <a:pt x="114273" y="0"/>
                  <a:pt x="147233" y="32960"/>
                  <a:pt x="147233" y="73617"/>
                </a:cubicBezTo>
                <a:cubicBezTo>
                  <a:pt x="147233" y="114273"/>
                  <a:pt x="114274" y="147233"/>
                  <a:pt x="73617" y="147233"/>
                </a:cubicBezTo>
                <a:cubicBezTo>
                  <a:pt x="32960" y="147233"/>
                  <a:pt x="0" y="114274"/>
                  <a:pt x="0" y="73617"/>
                </a:cubicBezTo>
              </a:path>
            </a:pathLst>
          </a:custGeom>
          <a:solidFill>
            <a:srgbClr val="1570EF"/>
          </a:solidFill>
          <a:ln w="28575">
            <a:solidFill>
              <a:srgbClr val="FFFFFF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6022384" y="2764514"/>
            <a:ext cx="147233" cy="147233"/>
          </a:xfrm>
          <a:custGeom>
            <a:avLst/>
            <a:gdLst/>
            <a:ahLst/>
            <a:cxnLst/>
            <a:rect l="l" t="t" r="r" b="b"/>
            <a:pathLst>
              <a:path w="147233" h="147233">
                <a:moveTo>
                  <a:pt x="0" y="73617"/>
                </a:moveTo>
                <a:cubicBezTo>
                  <a:pt x="0" y="32960"/>
                  <a:pt x="32960" y="0"/>
                  <a:pt x="73617" y="0"/>
                </a:cubicBezTo>
                <a:cubicBezTo>
                  <a:pt x="114273" y="0"/>
                  <a:pt x="147233" y="32960"/>
                  <a:pt x="147233" y="73617"/>
                </a:cubicBezTo>
                <a:cubicBezTo>
                  <a:pt x="147233" y="114273"/>
                  <a:pt x="114274" y="147233"/>
                  <a:pt x="73617" y="147233"/>
                </a:cubicBezTo>
                <a:cubicBezTo>
                  <a:pt x="32960" y="147233"/>
                  <a:pt x="0" y="114274"/>
                  <a:pt x="0" y="73617"/>
                </a:cubicBezTo>
              </a:path>
            </a:pathLst>
          </a:custGeom>
          <a:solidFill>
            <a:srgbClr val="08387A"/>
          </a:solidFill>
          <a:ln w="28575">
            <a:solidFill>
              <a:srgbClr val="FFFFFF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9396698" y="2142825"/>
            <a:ext cx="274320" cy="213360"/>
          </a:xfrm>
          <a:custGeom>
            <a:avLst/>
            <a:gdLst/>
            <a:ahLst/>
            <a:cxnLst/>
            <a:rect l="l" t="t" r="r" b="b"/>
            <a:pathLst>
              <a:path w="274320" h="213360">
                <a:moveTo>
                  <a:pt x="53339" y="22859"/>
                </a:moveTo>
                <a:cubicBezTo>
                  <a:pt x="70149" y="22859"/>
                  <a:pt x="83818" y="36527"/>
                  <a:pt x="83818" y="53340"/>
                </a:cubicBezTo>
                <a:lnTo>
                  <a:pt x="83818" y="106680"/>
                </a:lnTo>
                <a:lnTo>
                  <a:pt x="22859" y="106680"/>
                </a:lnTo>
                <a:lnTo>
                  <a:pt x="22859" y="53340"/>
                </a:lnTo>
                <a:cubicBezTo>
                  <a:pt x="22859" y="36529"/>
                  <a:pt x="36528" y="22859"/>
                  <a:pt x="53339" y="22859"/>
                </a:cubicBezTo>
                <a:lnTo>
                  <a:pt x="53339" y="22859"/>
                </a:lnTo>
                <a:moveTo>
                  <a:pt x="0" y="53340"/>
                </a:moveTo>
                <a:lnTo>
                  <a:pt x="0" y="160020"/>
                </a:lnTo>
                <a:cubicBezTo>
                  <a:pt x="0" y="189500"/>
                  <a:pt x="23860" y="213360"/>
                  <a:pt x="53339" y="213360"/>
                </a:cubicBezTo>
                <a:cubicBezTo>
                  <a:pt x="82820" y="213360"/>
                  <a:pt x="106678" y="189500"/>
                  <a:pt x="106678" y="160020"/>
                </a:cubicBezTo>
                <a:lnTo>
                  <a:pt x="106678" y="53340"/>
                </a:lnTo>
                <a:cubicBezTo>
                  <a:pt x="106678" y="23860"/>
                  <a:pt x="82817" y="0"/>
                  <a:pt x="53339" y="0"/>
                </a:cubicBezTo>
                <a:cubicBezTo>
                  <a:pt x="23858" y="0"/>
                  <a:pt x="0" y="23860"/>
                  <a:pt x="0" y="53340"/>
                </a:cubicBezTo>
                <a:lnTo>
                  <a:pt x="0" y="53340"/>
                </a:lnTo>
                <a:moveTo>
                  <a:pt x="198119" y="190501"/>
                </a:moveTo>
                <a:cubicBezTo>
                  <a:pt x="168638" y="190501"/>
                  <a:pt x="144781" y="166641"/>
                  <a:pt x="144781" y="137161"/>
                </a:cubicBezTo>
                <a:cubicBezTo>
                  <a:pt x="144781" y="126589"/>
                  <a:pt x="147875" y="116682"/>
                  <a:pt x="153210" y="108395"/>
                </a:cubicBezTo>
                <a:lnTo>
                  <a:pt x="226887" y="182071"/>
                </a:lnTo>
                <a:cubicBezTo>
                  <a:pt x="218600" y="187405"/>
                  <a:pt x="208694" y="190500"/>
                  <a:pt x="198122" y="190500"/>
                </a:cubicBezTo>
                <a:lnTo>
                  <a:pt x="198119" y="190501"/>
                </a:lnTo>
                <a:moveTo>
                  <a:pt x="169354" y="92250"/>
                </a:moveTo>
                <a:cubicBezTo>
                  <a:pt x="177641" y="86916"/>
                  <a:pt x="187547" y="83821"/>
                  <a:pt x="198119" y="83821"/>
                </a:cubicBezTo>
                <a:cubicBezTo>
                  <a:pt x="227601" y="83821"/>
                  <a:pt x="251458" y="107681"/>
                  <a:pt x="251458" y="137161"/>
                </a:cubicBezTo>
                <a:cubicBezTo>
                  <a:pt x="251458" y="147733"/>
                  <a:pt x="248364" y="157639"/>
                  <a:pt x="243028" y="165926"/>
                </a:cubicBezTo>
                <a:lnTo>
                  <a:pt x="169354" y="92250"/>
                </a:lnTo>
                <a:moveTo>
                  <a:pt x="198119" y="213360"/>
                </a:moveTo>
                <a:cubicBezTo>
                  <a:pt x="240203" y="213360"/>
                  <a:pt x="274320" y="179244"/>
                  <a:pt x="274320" y="137161"/>
                </a:cubicBezTo>
                <a:cubicBezTo>
                  <a:pt x="274320" y="95077"/>
                  <a:pt x="240203" y="60961"/>
                  <a:pt x="198119" y="60961"/>
                </a:cubicBezTo>
                <a:cubicBezTo>
                  <a:pt x="156036" y="60961"/>
                  <a:pt x="121919" y="95077"/>
                  <a:pt x="121919" y="137161"/>
                </a:cubicBezTo>
                <a:cubicBezTo>
                  <a:pt x="121919" y="179244"/>
                  <a:pt x="156036" y="213360"/>
                  <a:pt x="198119" y="21336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975985" y="2112345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81440" y="12860"/>
                </a:moveTo>
                <a:cubicBezTo>
                  <a:pt x="81440" y="5733"/>
                  <a:pt x="75708" y="3"/>
                  <a:pt x="68581" y="3"/>
                </a:cubicBezTo>
                <a:cubicBezTo>
                  <a:pt x="61455" y="3"/>
                  <a:pt x="55723" y="5736"/>
                  <a:pt x="55723" y="12863"/>
                </a:cubicBezTo>
                <a:lnTo>
                  <a:pt x="55723" y="34295"/>
                </a:lnTo>
                <a:lnTo>
                  <a:pt x="34291" y="34295"/>
                </a:lnTo>
                <a:cubicBezTo>
                  <a:pt x="15379" y="34295"/>
                  <a:pt x="0" y="49671"/>
                  <a:pt x="0" y="68585"/>
                </a:cubicBezTo>
                <a:lnTo>
                  <a:pt x="0" y="77158"/>
                </a:lnTo>
                <a:lnTo>
                  <a:pt x="0" y="102875"/>
                </a:lnTo>
                <a:lnTo>
                  <a:pt x="0" y="240035"/>
                </a:lnTo>
                <a:cubicBezTo>
                  <a:pt x="0" y="258950"/>
                  <a:pt x="15376" y="274325"/>
                  <a:pt x="34291" y="274325"/>
                </a:cubicBezTo>
                <a:lnTo>
                  <a:pt x="205742" y="274325"/>
                </a:lnTo>
                <a:cubicBezTo>
                  <a:pt x="224654" y="274325"/>
                  <a:pt x="240032" y="258950"/>
                  <a:pt x="240032" y="240035"/>
                </a:cubicBezTo>
                <a:lnTo>
                  <a:pt x="240032" y="102875"/>
                </a:lnTo>
                <a:lnTo>
                  <a:pt x="240032" y="77158"/>
                </a:lnTo>
                <a:lnTo>
                  <a:pt x="240032" y="68585"/>
                </a:lnTo>
                <a:cubicBezTo>
                  <a:pt x="240032" y="49671"/>
                  <a:pt x="224656" y="34295"/>
                  <a:pt x="205742" y="34295"/>
                </a:cubicBezTo>
                <a:lnTo>
                  <a:pt x="184310" y="34295"/>
                </a:lnTo>
                <a:lnTo>
                  <a:pt x="184310" y="12865"/>
                </a:lnTo>
                <a:cubicBezTo>
                  <a:pt x="184310" y="5739"/>
                  <a:pt x="178578" y="8"/>
                  <a:pt x="171451" y="8"/>
                </a:cubicBezTo>
                <a:cubicBezTo>
                  <a:pt x="164325" y="8"/>
                  <a:pt x="158593" y="5741"/>
                  <a:pt x="158593" y="12868"/>
                </a:cubicBezTo>
                <a:lnTo>
                  <a:pt x="158593" y="34301"/>
                </a:lnTo>
                <a:lnTo>
                  <a:pt x="81440" y="34301"/>
                </a:lnTo>
                <a:lnTo>
                  <a:pt x="81440" y="12860"/>
                </a:lnTo>
                <a:moveTo>
                  <a:pt x="25717" y="102870"/>
                </a:moveTo>
                <a:lnTo>
                  <a:pt x="214311" y="102870"/>
                </a:lnTo>
                <a:lnTo>
                  <a:pt x="214311" y="240030"/>
                </a:lnTo>
                <a:cubicBezTo>
                  <a:pt x="214311" y="244746"/>
                  <a:pt x="210454" y="248603"/>
                  <a:pt x="205739" y="248603"/>
                </a:cubicBezTo>
                <a:lnTo>
                  <a:pt x="34288" y="248603"/>
                </a:lnTo>
                <a:cubicBezTo>
                  <a:pt x="29574" y="248603"/>
                  <a:pt x="25717" y="244746"/>
                  <a:pt x="25717" y="240030"/>
                </a:cubicBezTo>
                <a:lnTo>
                  <a:pt x="25717" y="10287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2646712" y="2112345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50019" y="34290"/>
                </a:moveTo>
                <a:lnTo>
                  <a:pt x="171451" y="34290"/>
                </a:lnTo>
                <a:cubicBezTo>
                  <a:pt x="190365" y="34290"/>
                  <a:pt x="205742" y="49666"/>
                  <a:pt x="205742" y="68580"/>
                </a:cubicBezTo>
                <a:lnTo>
                  <a:pt x="205742" y="240030"/>
                </a:lnTo>
                <a:cubicBezTo>
                  <a:pt x="205742" y="258944"/>
                  <a:pt x="190365" y="274320"/>
                  <a:pt x="171451" y="274320"/>
                </a:cubicBezTo>
                <a:lnTo>
                  <a:pt x="34291" y="274320"/>
                </a:lnTo>
                <a:cubicBezTo>
                  <a:pt x="15377" y="274320"/>
                  <a:pt x="0" y="258944"/>
                  <a:pt x="0" y="240030"/>
                </a:cubicBezTo>
                <a:lnTo>
                  <a:pt x="0" y="68580"/>
                </a:lnTo>
                <a:cubicBezTo>
                  <a:pt x="0" y="49666"/>
                  <a:pt x="15377" y="34290"/>
                  <a:pt x="34291" y="34290"/>
                </a:cubicBezTo>
                <a:lnTo>
                  <a:pt x="55723" y="34290"/>
                </a:lnTo>
                <a:lnTo>
                  <a:pt x="60866" y="34290"/>
                </a:lnTo>
                <a:cubicBezTo>
                  <a:pt x="64831" y="14734"/>
                  <a:pt x="82138" y="0"/>
                  <a:pt x="102872" y="0"/>
                </a:cubicBezTo>
                <a:cubicBezTo>
                  <a:pt x="123606" y="0"/>
                  <a:pt x="140913" y="14734"/>
                  <a:pt x="144878" y="34290"/>
                </a:cubicBezTo>
                <a:lnTo>
                  <a:pt x="150019" y="34290"/>
                </a:lnTo>
                <a:moveTo>
                  <a:pt x="34291" y="60008"/>
                </a:moveTo>
                <a:cubicBezTo>
                  <a:pt x="29575" y="60008"/>
                  <a:pt x="25718" y="63864"/>
                  <a:pt x="25718" y="68580"/>
                </a:cubicBezTo>
                <a:lnTo>
                  <a:pt x="25718" y="240030"/>
                </a:lnTo>
                <a:cubicBezTo>
                  <a:pt x="25718" y="244746"/>
                  <a:pt x="29575" y="248602"/>
                  <a:pt x="34291" y="248602"/>
                </a:cubicBezTo>
                <a:lnTo>
                  <a:pt x="171451" y="248602"/>
                </a:lnTo>
                <a:cubicBezTo>
                  <a:pt x="176167" y="248602"/>
                  <a:pt x="180025" y="244746"/>
                  <a:pt x="180025" y="240030"/>
                </a:cubicBezTo>
                <a:lnTo>
                  <a:pt x="180025" y="68580"/>
                </a:lnTo>
                <a:cubicBezTo>
                  <a:pt x="180025" y="63864"/>
                  <a:pt x="176167" y="60007"/>
                  <a:pt x="171451" y="60007"/>
                </a:cubicBezTo>
                <a:lnTo>
                  <a:pt x="162878" y="60007"/>
                </a:lnTo>
                <a:lnTo>
                  <a:pt x="162878" y="72868"/>
                </a:lnTo>
                <a:cubicBezTo>
                  <a:pt x="162878" y="79994"/>
                  <a:pt x="157146" y="85728"/>
                  <a:pt x="150019" y="85728"/>
                </a:cubicBezTo>
                <a:lnTo>
                  <a:pt x="102870" y="85728"/>
                </a:lnTo>
                <a:lnTo>
                  <a:pt x="55721" y="85728"/>
                </a:lnTo>
                <a:cubicBezTo>
                  <a:pt x="48594" y="85728"/>
                  <a:pt x="42862" y="79994"/>
                  <a:pt x="42862" y="72870"/>
                </a:cubicBezTo>
                <a:lnTo>
                  <a:pt x="42862" y="60013"/>
                </a:lnTo>
                <a:lnTo>
                  <a:pt x="34291" y="60008"/>
                </a:lnTo>
                <a:moveTo>
                  <a:pt x="102870" y="55723"/>
                </a:moveTo>
                <a:cubicBezTo>
                  <a:pt x="109972" y="55723"/>
                  <a:pt x="115729" y="49965"/>
                  <a:pt x="115729" y="42865"/>
                </a:cubicBezTo>
                <a:cubicBezTo>
                  <a:pt x="115729" y="35763"/>
                  <a:pt x="109972" y="30008"/>
                  <a:pt x="102870" y="30008"/>
                </a:cubicBezTo>
                <a:cubicBezTo>
                  <a:pt x="95768" y="30008"/>
                  <a:pt x="90011" y="35766"/>
                  <a:pt x="90011" y="42868"/>
                </a:cubicBezTo>
                <a:cubicBezTo>
                  <a:pt x="90011" y="49970"/>
                  <a:pt x="95768" y="55728"/>
                  <a:pt x="102870" y="55728"/>
                </a:cubicBezTo>
                <a:lnTo>
                  <a:pt x="102870" y="55723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1467982" y="3196881"/>
            <a:ext cx="2580980" cy="2283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Day 1</a:t>
            </a:r>
            <a:endParaRPr lang="en-US" sz="1400" dirty="0"/>
          </a:p>
          <a:p>
            <a:pPr algn="ctr" marL="142875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90" dirty="0">
                <a:solidFill>
                  <a:srgbClr val="000000">
                    <a:alpha val="90000"/>
                  </a:srgbClr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initial response to therapy, major test results, and any early complications or changes in assessment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8252258" y="3196881"/>
            <a:ext cx="2580980" cy="2283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Discharge summary</a:t>
            </a:r>
            <a:endParaRPr lang="en-US" sz="1400" dirty="0"/>
          </a:p>
          <a:p>
            <a:pPr algn="ctr" marL="142875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90" dirty="0">
                <a:solidFill>
                  <a:srgbClr val="000000">
                    <a:alpha val="90000"/>
                  </a:srgbClr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final diagnosis, discharge medications, follow-up plan, and patient disposition with outcome statement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814400" y="3198670"/>
            <a:ext cx="2580980" cy="2283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Day 2 onward</a:t>
            </a:r>
            <a:endParaRPr lang="en-US" sz="1400" dirty="0"/>
          </a:p>
          <a:p>
            <a:pPr algn="ctr" marL="142875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90" dirty="0">
                <a:solidFill>
                  <a:srgbClr val="000000">
                    <a:alpha val="90000"/>
                  </a:srgbClr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key milestones including treatment adjustments, consult recommendations, and trend-based improvements or setbacks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44879" y="1164617"/>
            <a:ext cx="10607040" cy="10672"/>
          </a:xfrm>
          <a:custGeom>
            <a:avLst/>
            <a:gdLst/>
            <a:ahLst/>
            <a:cxnLst/>
            <a:rect l="l" t="t" r="r" b="b"/>
            <a:pathLst>
              <a:path w="10607040" h="10672">
                <a:moveTo>
                  <a:pt x="0" y="0"/>
                </a:moveTo>
                <a:lnTo>
                  <a:pt x="10607040" y="0"/>
                </a:lnTo>
              </a:path>
            </a:pathLst>
          </a:custGeom>
          <a:noFill/>
          <a:ln w="25400">
            <a:solidFill>
              <a:srgbClr val="EAECF0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263378" y="6318000"/>
            <a:ext cx="118535" cy="540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-7641" y="0"/>
            <a:ext cx="536759" cy="6858000"/>
          </a:xfrm>
          <a:prstGeom prst="rect">
            <a:avLst/>
          </a:prstGeom>
          <a:solidFill>
            <a:srgbClr val="1570E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-7640" y="0"/>
            <a:ext cx="536757" cy="6858000"/>
          </a:xfrm>
          <a:prstGeom prst="rect">
            <a:avLst/>
          </a:prstGeom>
          <a:blipFill>
            <a:blip r:embed="rId1"/>
            <a:srcRect l="0" t="0" r="80488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44879" y="2652566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201168" y="0"/>
                </a:moveTo>
                <a:lnTo>
                  <a:pt x="201168" y="246937"/>
                </a:lnTo>
                <a:lnTo>
                  <a:pt x="0" y="0"/>
                </a:lnTo>
                <a:lnTo>
                  <a:pt x="201168" y="0"/>
                </a:lnTo>
              </a:path>
            </a:pathLst>
          </a:custGeom>
          <a:solidFill>
            <a:srgbClr val="0C53B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93644" y="2652566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201168" y="0"/>
                </a:moveTo>
                <a:lnTo>
                  <a:pt x="201168" y="246937"/>
                </a:lnTo>
                <a:lnTo>
                  <a:pt x="0" y="0"/>
                </a:lnTo>
                <a:lnTo>
                  <a:pt x="201168" y="0"/>
                </a:lnTo>
              </a:path>
            </a:pathLst>
          </a:custGeom>
          <a:solidFill>
            <a:srgbClr val="0C53B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41791" y="2652566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201168" y="0"/>
                </a:moveTo>
                <a:lnTo>
                  <a:pt x="201168" y="246937"/>
                </a:lnTo>
                <a:lnTo>
                  <a:pt x="0" y="0"/>
                </a:lnTo>
                <a:lnTo>
                  <a:pt x="201168" y="0"/>
                </a:lnTo>
              </a:path>
            </a:pathLst>
          </a:custGeom>
          <a:solidFill>
            <a:srgbClr val="0C53B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944879" y="1"/>
            <a:ext cx="10637520" cy="103479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Teaching Points and Clinical Pearls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1371753" y="6309360"/>
            <a:ext cx="788754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Comprehensive Clinical Case Analysis and Management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44879" y="6308725"/>
            <a:ext cx="29727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8442959" y="2201966"/>
            <a:ext cx="3108960" cy="3474720"/>
          </a:xfrm>
          <a:prstGeom prst="rect">
            <a:avLst/>
          </a:prstGeom>
          <a:solidFill>
            <a:srgbClr val="FFFFFF"/>
          </a:solidFill>
          <a:ln w="9525">
            <a:solidFill>
              <a:srgbClr val="D0E2F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8625839" y="2750606"/>
            <a:ext cx="27584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Literature and guideline references in citation format suitable for clinical teaching, plus take-home pearls for future similar presentations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241173" y="1922950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0"/>
                </a:moveTo>
                <a:lnTo>
                  <a:pt x="2743191" y="0"/>
                </a:lnTo>
                <a:lnTo>
                  <a:pt x="3108960" y="365760"/>
                </a:lnTo>
                <a:lnTo>
                  <a:pt x="2743191" y="731520"/>
                </a:lnTo>
                <a:lnTo>
                  <a:pt x="0" y="731520"/>
                </a:lnTo>
                <a:lnTo>
                  <a:pt x="0" y="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8424053" y="2014390"/>
            <a:ext cx="2849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Literature and Clinical Pearls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94812" y="2201966"/>
            <a:ext cx="3108960" cy="3474720"/>
          </a:xfrm>
          <a:prstGeom prst="rect">
            <a:avLst/>
          </a:prstGeom>
          <a:solidFill>
            <a:srgbClr val="FFFFFF"/>
          </a:solidFill>
          <a:ln w="9525">
            <a:solidFill>
              <a:srgbClr val="D0E2F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977692" y="2750606"/>
            <a:ext cx="27584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Evidence-based guidelines and best-practice recommendations that justify the chosen plan (include key decision thresholds)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593026" y="1922950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0"/>
                </a:moveTo>
                <a:lnTo>
                  <a:pt x="2743191" y="0"/>
                </a:lnTo>
                <a:lnTo>
                  <a:pt x="3108960" y="365760"/>
                </a:lnTo>
                <a:lnTo>
                  <a:pt x="2743191" y="731520"/>
                </a:lnTo>
                <a:lnTo>
                  <a:pt x="0" y="731520"/>
                </a:lnTo>
                <a:lnTo>
                  <a:pt x="0" y="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775906" y="2014390"/>
            <a:ext cx="2849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Evidence-Based Guidelines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146665" y="2201966"/>
            <a:ext cx="3108960" cy="3474720"/>
          </a:xfrm>
          <a:prstGeom prst="rect">
            <a:avLst/>
          </a:prstGeom>
          <a:solidFill>
            <a:srgbClr val="FFFFFF"/>
          </a:solidFill>
          <a:ln w="9525">
            <a:solidFill>
              <a:srgbClr val="D0E2F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1329545" y="2750606"/>
            <a:ext cx="27584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Core learning objectives tied to the case: diagnostic strategy, management principles, and interpretation of pivotal results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944879" y="1922950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0"/>
                </a:moveTo>
                <a:lnTo>
                  <a:pt x="2743191" y="0"/>
                </a:lnTo>
                <a:lnTo>
                  <a:pt x="3108960" y="365760"/>
                </a:lnTo>
                <a:lnTo>
                  <a:pt x="2743191" y="731520"/>
                </a:lnTo>
                <a:lnTo>
                  <a:pt x="0" y="731520"/>
                </a:lnTo>
                <a:lnTo>
                  <a:pt x="0" y="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1127759" y="2014390"/>
            <a:ext cx="2849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Core Learning Objectives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11009743" y="613790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2026-08-13T07:19:45Z</dcterms:created>
  <dcterms:modified xsi:type="dcterms:W3CDTF">2026-08-13T07:19:45Z</dcterms:modified>
</cp:coreProperties>
</file>