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embeddedFontLst>
    <p:embeddedFont>
      <p:font typeface="Afacad Flux Medium" pitchFamily="2" charset="0"/>
      <p:regular r:id="rId16"/>
    </p:embeddedFont>
    <p:embeddedFont>
      <p:font typeface="Afacad Flux" pitchFamily="2" charset="0"/>
      <p:regular r:id="rId17"/>
      <p:bold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
    <Relationship Id="rId16" Type="http://schemas.openxmlformats.org/officeDocument/2006/relationships/font" Target="fonts/font1.fntdata"/>
    <Relationship Id="rId17" Type="http://schemas.openxmlformats.org/officeDocument/2006/relationships/font" Target="fonts/font2.fntdata"/>
    <Relationship Id="rId18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36acd1121fb92b95c3d72e476c6e043577c2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89560" y="228600"/>
            <a:ext cx="11612880" cy="6400800"/>
          </a:xfrm>
          <a:custGeom>
            <a:avLst/>
            <a:gdLst/>
            <a:ahLst/>
            <a:cxnLst/>
            <a:rect l="l" t="t" r="r" b="b"/>
            <a:pathLst>
              <a:path w="11612880" h="6400800">
                <a:moveTo>
                  <a:pt x="0" y="369966"/>
                </a:moveTo>
                <a:cubicBezTo>
                  <a:pt x="0" y="165653"/>
                  <a:pt x="165600" y="0"/>
                  <a:pt x="369986" y="0"/>
                </a:cubicBezTo>
                <a:lnTo>
                  <a:pt x="11242894" y="0"/>
                </a:lnTo>
                <a:cubicBezTo>
                  <a:pt x="11447164" y="0"/>
                  <a:pt x="11612880" y="165653"/>
                  <a:pt x="11612880" y="369966"/>
                </a:cubicBezTo>
                <a:lnTo>
                  <a:pt x="11612880" y="6030834"/>
                </a:lnTo>
                <a:cubicBezTo>
                  <a:pt x="11612880" y="6235147"/>
                  <a:pt x="11447280" y="6400800"/>
                  <a:pt x="11242894" y="6400800"/>
                </a:cubicBezTo>
                <a:lnTo>
                  <a:pt x="369986" y="6400800"/>
                </a:lnTo>
                <a:cubicBezTo>
                  <a:pt x="165716" y="6400800"/>
                  <a:pt x="0" y="6235147"/>
                  <a:pt x="0" y="6030834"/>
                </a:cubicBezTo>
                <a:lnTo>
                  <a:pt x="0" y="369966"/>
                </a:lnTo>
              </a:path>
            </a:pathLst>
          </a:custGeom>
          <a:noFill/>
          <a:ln w="25397">
            <a:solidFill>
              <a:srgbClr val="4800A3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219200" y="1552573"/>
            <a:ext cx="9799320" cy="21145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Comprehensive Market Analysis and Strategic Insights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219200" y="3971925"/>
            <a:ext cx="9776460" cy="2352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From Market Sizing and Trends to Consumer Behavior and Competitive Positioning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547360" y="54102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239683" y="156391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080808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032368" y="156391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080808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446997" y="1563914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080808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4035" y="6329237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Market Analysis and Strategic Insights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4037" y="0"/>
            <a:ext cx="11144568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Market Research Overview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9466708" y="1929674"/>
            <a:ext cx="960120" cy="1097280"/>
          </a:xfrm>
          <a:custGeom>
            <a:avLst/>
            <a:gdLst/>
            <a:ahLst/>
            <a:cxnLst/>
            <a:rect l="l" t="t" r="r" b="b"/>
            <a:pathLst>
              <a:path w="960120" h="1097280">
                <a:moveTo>
                  <a:pt x="325759" y="51441"/>
                </a:moveTo>
                <a:cubicBezTo>
                  <a:pt x="325759" y="22933"/>
                  <a:pt x="302831" y="11"/>
                  <a:pt x="274325" y="11"/>
                </a:cubicBezTo>
                <a:cubicBezTo>
                  <a:pt x="245819" y="11"/>
                  <a:pt x="222892" y="22944"/>
                  <a:pt x="222892" y="51452"/>
                </a:cubicBezTo>
                <a:lnTo>
                  <a:pt x="222892" y="137182"/>
                </a:lnTo>
                <a:lnTo>
                  <a:pt x="137163" y="137182"/>
                </a:lnTo>
                <a:cubicBezTo>
                  <a:pt x="61515" y="137182"/>
                  <a:pt x="0" y="198685"/>
                  <a:pt x="0" y="274342"/>
                </a:cubicBezTo>
                <a:lnTo>
                  <a:pt x="0" y="308632"/>
                </a:lnTo>
                <a:lnTo>
                  <a:pt x="0" y="411502"/>
                </a:lnTo>
                <a:lnTo>
                  <a:pt x="0" y="960142"/>
                </a:lnTo>
                <a:cubicBezTo>
                  <a:pt x="0" y="1035800"/>
                  <a:pt x="61505" y="1097302"/>
                  <a:pt x="137163" y="1097302"/>
                </a:cubicBezTo>
                <a:lnTo>
                  <a:pt x="822967" y="1097302"/>
                </a:lnTo>
                <a:cubicBezTo>
                  <a:pt x="898615" y="1097302"/>
                  <a:pt x="960130" y="1035800"/>
                  <a:pt x="960130" y="960142"/>
                </a:cubicBezTo>
                <a:lnTo>
                  <a:pt x="960130" y="411502"/>
                </a:lnTo>
                <a:lnTo>
                  <a:pt x="960130" y="308632"/>
                </a:lnTo>
                <a:lnTo>
                  <a:pt x="960130" y="274342"/>
                </a:lnTo>
                <a:cubicBezTo>
                  <a:pt x="960130" y="198685"/>
                  <a:pt x="898624" y="137182"/>
                  <a:pt x="822967" y="137182"/>
                </a:cubicBezTo>
                <a:lnTo>
                  <a:pt x="737238" y="137182"/>
                </a:lnTo>
                <a:lnTo>
                  <a:pt x="737238" y="51463"/>
                </a:lnTo>
                <a:cubicBezTo>
                  <a:pt x="737238" y="22955"/>
                  <a:pt x="714310" y="33"/>
                  <a:pt x="685804" y="33"/>
                </a:cubicBezTo>
                <a:cubicBezTo>
                  <a:pt x="657298" y="33"/>
                  <a:pt x="634370" y="22966"/>
                  <a:pt x="634370" y="51474"/>
                </a:cubicBezTo>
                <a:lnTo>
                  <a:pt x="634370" y="137204"/>
                </a:lnTo>
                <a:lnTo>
                  <a:pt x="325759" y="137204"/>
                </a:lnTo>
                <a:lnTo>
                  <a:pt x="325759" y="51441"/>
                </a:lnTo>
                <a:moveTo>
                  <a:pt x="102867" y="411480"/>
                </a:moveTo>
                <a:lnTo>
                  <a:pt x="857243" y="411480"/>
                </a:lnTo>
                <a:lnTo>
                  <a:pt x="857243" y="960120"/>
                </a:lnTo>
                <a:cubicBezTo>
                  <a:pt x="857243" y="978982"/>
                  <a:pt x="841814" y="994410"/>
                  <a:pt x="822957" y="994410"/>
                </a:cubicBezTo>
                <a:lnTo>
                  <a:pt x="137153" y="994410"/>
                </a:lnTo>
                <a:cubicBezTo>
                  <a:pt x="118296" y="994410"/>
                  <a:pt x="102867" y="978982"/>
                  <a:pt x="102867" y="960120"/>
                </a:cubicBezTo>
                <a:lnTo>
                  <a:pt x="102867" y="41148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639733" y="1929674"/>
            <a:ext cx="1028700" cy="1097280"/>
          </a:xfrm>
          <a:custGeom>
            <a:avLst/>
            <a:gdLst/>
            <a:ahLst/>
            <a:cxnLst/>
            <a:rect l="l" t="t" r="r" b="b"/>
            <a:pathLst>
              <a:path w="1028700" h="1097280">
                <a:moveTo>
                  <a:pt x="514350" y="102870"/>
                </a:moveTo>
                <a:lnTo>
                  <a:pt x="891543" y="102870"/>
                </a:lnTo>
                <a:cubicBezTo>
                  <a:pt x="910400" y="102870"/>
                  <a:pt x="925830" y="118298"/>
                  <a:pt x="925830" y="137160"/>
                </a:cubicBezTo>
                <a:lnTo>
                  <a:pt x="925830" y="960120"/>
                </a:lnTo>
                <a:cubicBezTo>
                  <a:pt x="925830" y="978982"/>
                  <a:pt x="910399" y="994410"/>
                  <a:pt x="891543" y="994410"/>
                </a:cubicBezTo>
                <a:lnTo>
                  <a:pt x="514350" y="994410"/>
                </a:lnTo>
                <a:lnTo>
                  <a:pt x="514350" y="102870"/>
                </a:lnTo>
                <a:moveTo>
                  <a:pt x="411480" y="102870"/>
                </a:moveTo>
                <a:lnTo>
                  <a:pt x="411480" y="994410"/>
                </a:lnTo>
                <a:lnTo>
                  <a:pt x="274323" y="994410"/>
                </a:lnTo>
                <a:cubicBezTo>
                  <a:pt x="255467" y="994410"/>
                  <a:pt x="240037" y="978982"/>
                  <a:pt x="240037" y="960120"/>
                </a:cubicBezTo>
                <a:lnTo>
                  <a:pt x="240037" y="891540"/>
                </a:lnTo>
                <a:lnTo>
                  <a:pt x="291472" y="891540"/>
                </a:lnTo>
                <a:cubicBezTo>
                  <a:pt x="319977" y="891540"/>
                  <a:pt x="342907" y="868607"/>
                  <a:pt x="342907" y="840111"/>
                </a:cubicBezTo>
                <a:cubicBezTo>
                  <a:pt x="342907" y="811603"/>
                  <a:pt x="319977" y="788681"/>
                  <a:pt x="291472" y="788681"/>
                </a:cubicBezTo>
                <a:lnTo>
                  <a:pt x="240037" y="788681"/>
                </a:lnTo>
                <a:lnTo>
                  <a:pt x="240037" y="600092"/>
                </a:lnTo>
                <a:lnTo>
                  <a:pt x="291472" y="600092"/>
                </a:lnTo>
                <a:cubicBezTo>
                  <a:pt x="319977" y="600092"/>
                  <a:pt x="342907" y="577158"/>
                  <a:pt x="342907" y="548662"/>
                </a:cubicBezTo>
                <a:cubicBezTo>
                  <a:pt x="342907" y="520155"/>
                  <a:pt x="319977" y="497233"/>
                  <a:pt x="291472" y="497233"/>
                </a:cubicBezTo>
                <a:lnTo>
                  <a:pt x="240037" y="497233"/>
                </a:lnTo>
                <a:lnTo>
                  <a:pt x="240037" y="308643"/>
                </a:lnTo>
                <a:lnTo>
                  <a:pt x="291472" y="308643"/>
                </a:lnTo>
                <a:cubicBezTo>
                  <a:pt x="319977" y="308643"/>
                  <a:pt x="342907" y="285710"/>
                  <a:pt x="342907" y="257214"/>
                </a:cubicBezTo>
                <a:cubicBezTo>
                  <a:pt x="342907" y="228706"/>
                  <a:pt x="319977" y="205784"/>
                  <a:pt x="291472" y="205784"/>
                </a:cubicBezTo>
                <a:lnTo>
                  <a:pt x="240037" y="205784"/>
                </a:lnTo>
                <a:lnTo>
                  <a:pt x="240037" y="137204"/>
                </a:lnTo>
                <a:cubicBezTo>
                  <a:pt x="240037" y="118342"/>
                  <a:pt x="255467" y="102914"/>
                  <a:pt x="274323" y="102914"/>
                </a:cubicBezTo>
                <a:lnTo>
                  <a:pt x="411480" y="102870"/>
                </a:lnTo>
                <a:moveTo>
                  <a:pt x="137157" y="891540"/>
                </a:moveTo>
                <a:lnTo>
                  <a:pt x="137157" y="960120"/>
                </a:lnTo>
                <a:cubicBezTo>
                  <a:pt x="137157" y="1035777"/>
                  <a:pt x="198663" y="1097280"/>
                  <a:pt x="274313" y="1097280"/>
                </a:cubicBezTo>
                <a:lnTo>
                  <a:pt x="891533" y="1097280"/>
                </a:lnTo>
                <a:cubicBezTo>
                  <a:pt x="967184" y="1097280"/>
                  <a:pt x="1028690" y="1035777"/>
                  <a:pt x="1028690" y="960120"/>
                </a:cubicBezTo>
                <a:lnTo>
                  <a:pt x="1028690" y="137160"/>
                </a:lnTo>
                <a:cubicBezTo>
                  <a:pt x="1028690" y="61503"/>
                  <a:pt x="967184" y="0"/>
                  <a:pt x="891533" y="0"/>
                </a:cubicBezTo>
                <a:lnTo>
                  <a:pt x="274313" y="0"/>
                </a:lnTo>
                <a:cubicBezTo>
                  <a:pt x="198663" y="0"/>
                  <a:pt x="137157" y="61503"/>
                  <a:pt x="137157" y="137160"/>
                </a:cubicBezTo>
                <a:lnTo>
                  <a:pt x="137157" y="205740"/>
                </a:lnTo>
                <a:lnTo>
                  <a:pt x="51435" y="205740"/>
                </a:lnTo>
                <a:cubicBezTo>
                  <a:pt x="22930" y="205740"/>
                  <a:pt x="0" y="228673"/>
                  <a:pt x="0" y="257181"/>
                </a:cubicBezTo>
                <a:cubicBezTo>
                  <a:pt x="0" y="285688"/>
                  <a:pt x="22930" y="308621"/>
                  <a:pt x="51435" y="308621"/>
                </a:cubicBezTo>
                <a:lnTo>
                  <a:pt x="137157" y="308621"/>
                </a:lnTo>
                <a:lnTo>
                  <a:pt x="137157" y="497222"/>
                </a:lnTo>
                <a:lnTo>
                  <a:pt x="51435" y="497222"/>
                </a:lnTo>
                <a:cubicBezTo>
                  <a:pt x="22930" y="497222"/>
                  <a:pt x="0" y="520155"/>
                  <a:pt x="0" y="548662"/>
                </a:cubicBezTo>
                <a:cubicBezTo>
                  <a:pt x="0" y="577169"/>
                  <a:pt x="22930" y="600103"/>
                  <a:pt x="51435" y="600103"/>
                </a:cubicBezTo>
                <a:lnTo>
                  <a:pt x="137157" y="600103"/>
                </a:lnTo>
                <a:lnTo>
                  <a:pt x="137157" y="788703"/>
                </a:lnTo>
                <a:lnTo>
                  <a:pt x="51435" y="788703"/>
                </a:lnTo>
                <a:cubicBezTo>
                  <a:pt x="22930" y="788703"/>
                  <a:pt x="0" y="811636"/>
                  <a:pt x="0" y="840144"/>
                </a:cubicBezTo>
                <a:cubicBezTo>
                  <a:pt x="0" y="868651"/>
                  <a:pt x="22930" y="891584"/>
                  <a:pt x="51435" y="891584"/>
                </a:cubicBezTo>
                <a:lnTo>
                  <a:pt x="137157" y="89154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812757" y="1929821"/>
            <a:ext cx="1097280" cy="1096985"/>
          </a:xfrm>
          <a:custGeom>
            <a:avLst/>
            <a:gdLst/>
            <a:ahLst/>
            <a:cxnLst/>
            <a:rect l="l" t="t" r="r" b="b"/>
            <a:pathLst>
              <a:path w="1097280" h="1096985">
                <a:moveTo>
                  <a:pt x="788593" y="445727"/>
                </a:moveTo>
                <a:cubicBezTo>
                  <a:pt x="788593" y="256365"/>
                  <a:pt x="635084" y="102864"/>
                  <a:pt x="445726" y="102864"/>
                </a:cubicBezTo>
                <a:cubicBezTo>
                  <a:pt x="256369" y="102864"/>
                  <a:pt x="102859" y="256366"/>
                  <a:pt x="102859" y="445727"/>
                </a:cubicBezTo>
                <a:cubicBezTo>
                  <a:pt x="102859" y="635089"/>
                  <a:pt x="256369" y="788590"/>
                  <a:pt x="445726" y="788590"/>
                </a:cubicBezTo>
                <a:cubicBezTo>
                  <a:pt x="635084" y="788590"/>
                  <a:pt x="788593" y="635089"/>
                  <a:pt x="788593" y="445727"/>
                </a:cubicBezTo>
                <a:moveTo>
                  <a:pt x="722372" y="795238"/>
                </a:moveTo>
                <a:cubicBezTo>
                  <a:pt x="646517" y="855451"/>
                  <a:pt x="550297" y="891454"/>
                  <a:pt x="445726" y="891454"/>
                </a:cubicBezTo>
                <a:cubicBezTo>
                  <a:pt x="199508" y="891454"/>
                  <a:pt x="0" y="691946"/>
                  <a:pt x="0" y="445727"/>
                </a:cubicBezTo>
                <a:cubicBezTo>
                  <a:pt x="0" y="199509"/>
                  <a:pt x="199508" y="0"/>
                  <a:pt x="445726" y="0"/>
                </a:cubicBezTo>
                <a:cubicBezTo>
                  <a:pt x="691945" y="0"/>
                  <a:pt x="891452" y="199509"/>
                  <a:pt x="891452" y="445727"/>
                </a:cubicBezTo>
                <a:cubicBezTo>
                  <a:pt x="891452" y="550303"/>
                  <a:pt x="855451" y="646519"/>
                  <a:pt x="795232" y="722376"/>
                </a:cubicBezTo>
                <a:lnTo>
                  <a:pt x="1082170" y="1009314"/>
                </a:lnTo>
                <a:cubicBezTo>
                  <a:pt x="1102317" y="1029455"/>
                  <a:pt x="1102317" y="1062036"/>
                  <a:pt x="1082170" y="1081957"/>
                </a:cubicBezTo>
                <a:cubicBezTo>
                  <a:pt x="1062024" y="1101889"/>
                  <a:pt x="1029457" y="1102097"/>
                  <a:pt x="1009531" y="1081957"/>
                </a:cubicBezTo>
                <a:lnTo>
                  <a:pt x="722372" y="79523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56125" y="423627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[Insert date]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56125" y="361601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2F2F2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Date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41520" y="423627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Market Intelligence Team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41520" y="361601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2F2F2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Prepared by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26915" y="423627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2F2F2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[Insert study name] — Industry Focus: [Insert industry/category]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26915" y="361601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2F2F2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Research Title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150317" y="3143785"/>
            <a:ext cx="2809049" cy="914400"/>
          </a:xfrm>
          <a:custGeom>
            <a:avLst/>
            <a:gdLst/>
            <a:ahLst/>
            <a:cxnLst/>
            <a:rect l="l" t="t" r="r" b="b"/>
            <a:pathLst>
              <a:path w="2809049" h="914400">
                <a:moveTo>
                  <a:pt x="294585" y="914400"/>
                </a:moveTo>
                <a:lnTo>
                  <a:pt x="2514464" y="914400"/>
                </a:lnTo>
                <a:lnTo>
                  <a:pt x="2809049" y="0"/>
                </a:lnTo>
                <a:lnTo>
                  <a:pt x="0" y="0"/>
                </a:lnTo>
                <a:lnTo>
                  <a:pt x="294585" y="914400"/>
                </a:lnTo>
              </a:path>
            </a:pathLst>
          </a:custGeom>
          <a:solidFill>
            <a:srgbClr val="6D0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739500" y="4395894"/>
            <a:ext cx="1630683" cy="914400"/>
          </a:xfrm>
          <a:custGeom>
            <a:avLst/>
            <a:gdLst/>
            <a:ahLst/>
            <a:cxnLst/>
            <a:rect l="l" t="t" r="r" b="b"/>
            <a:pathLst>
              <a:path w="1630683" h="914400">
                <a:moveTo>
                  <a:pt x="0" y="0"/>
                </a:moveTo>
                <a:lnTo>
                  <a:pt x="294583" y="914400"/>
                </a:lnTo>
                <a:lnTo>
                  <a:pt x="1336084" y="914400"/>
                </a:lnTo>
                <a:lnTo>
                  <a:pt x="1630683" y="0"/>
                </a:lnTo>
                <a:lnTo>
                  <a:pt x="0" y="0"/>
                </a:lnTo>
              </a:path>
            </a:pathLst>
          </a:cu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561134" y="1891600"/>
            <a:ext cx="3987338" cy="914400"/>
          </a:xfrm>
          <a:custGeom>
            <a:avLst/>
            <a:gdLst/>
            <a:ahLst/>
            <a:cxnLst/>
            <a:rect l="l" t="t" r="r" b="b"/>
            <a:pathLst>
              <a:path w="3987338" h="914400">
                <a:moveTo>
                  <a:pt x="3692833" y="914400"/>
                </a:moveTo>
                <a:lnTo>
                  <a:pt x="3987338" y="0"/>
                </a:lnTo>
                <a:lnTo>
                  <a:pt x="0" y="0"/>
                </a:lnTo>
                <a:lnTo>
                  <a:pt x="294585" y="914400"/>
                </a:lnTo>
                <a:lnTo>
                  <a:pt x="3692833" y="914400"/>
                </a:lnTo>
              </a:path>
            </a:pathLst>
          </a:custGeom>
          <a:solidFill>
            <a:srgbClr val="99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60059" y="5299661"/>
            <a:ext cx="815456" cy="818454"/>
          </a:xfrm>
          <a:custGeom>
            <a:avLst/>
            <a:gdLst/>
            <a:ahLst/>
            <a:cxnLst/>
            <a:rect l="l" t="t" r="r" b="b"/>
            <a:pathLst>
              <a:path w="815456" h="818454">
                <a:moveTo>
                  <a:pt x="226199" y="0"/>
                </a:moveTo>
                <a:lnTo>
                  <a:pt x="0" y="355455"/>
                </a:lnTo>
                <a:lnTo>
                  <a:pt x="294592" y="818454"/>
                </a:lnTo>
                <a:lnTo>
                  <a:pt x="815456" y="0"/>
                </a:lnTo>
                <a:lnTo>
                  <a:pt x="226199" y="0"/>
                </a:lnTo>
              </a:path>
            </a:pathLst>
          </a:custGeom>
          <a:solidFill>
            <a:srgbClr val="4800A3">
              <a:alpha val="9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739500" y="4058184"/>
            <a:ext cx="1925275" cy="337710"/>
          </a:xfrm>
          <a:custGeom>
            <a:avLst/>
            <a:gdLst/>
            <a:ahLst/>
            <a:cxnLst/>
            <a:rect l="l" t="t" r="r" b="b"/>
            <a:pathLst>
              <a:path w="1925275" h="337710">
                <a:moveTo>
                  <a:pt x="1925275" y="0"/>
                </a:moveTo>
                <a:lnTo>
                  <a:pt x="815296" y="0"/>
                </a:lnTo>
                <a:lnTo>
                  <a:pt x="0" y="337710"/>
                </a:lnTo>
                <a:lnTo>
                  <a:pt x="1109902" y="337710"/>
                </a:lnTo>
                <a:lnTo>
                  <a:pt x="1925275" y="0"/>
                </a:lnTo>
              </a:path>
            </a:pathLst>
          </a:custGeom>
          <a:solidFill>
            <a:srgbClr val="6D00F5">
              <a:alpha val="9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97574" y="3456793"/>
            <a:ext cx="147333" cy="313084"/>
          </a:xfrm>
          <a:custGeom>
            <a:avLst/>
            <a:gdLst/>
            <a:ahLst/>
            <a:cxnLst/>
            <a:rect l="l" t="t" r="r" b="b"/>
            <a:pathLst>
              <a:path w="147333" h="313084">
                <a:moveTo>
                  <a:pt x="0" y="0"/>
                </a:moveTo>
                <a:lnTo>
                  <a:pt x="147335" y="313084"/>
                </a:lnTo>
                <a:lnTo>
                  <a:pt x="147335" y="313084"/>
                </a:lnTo>
                <a:lnTo>
                  <a:pt x="0" y="0"/>
                </a:lnTo>
              </a:path>
            </a:pathLst>
          </a:custGeom>
          <a:solidFill>
            <a:srgbClr val="9948FF">
              <a:alpha val="9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50317" y="2806000"/>
            <a:ext cx="3103640" cy="337784"/>
          </a:xfrm>
          <a:custGeom>
            <a:avLst/>
            <a:gdLst/>
            <a:ahLst/>
            <a:cxnLst/>
            <a:rect l="l" t="t" r="r" b="b"/>
            <a:pathLst>
              <a:path w="3103640" h="337784">
                <a:moveTo>
                  <a:pt x="3103640" y="0"/>
                </a:moveTo>
                <a:lnTo>
                  <a:pt x="1404490" y="0"/>
                </a:lnTo>
                <a:lnTo>
                  <a:pt x="0" y="337784"/>
                </a:lnTo>
                <a:lnTo>
                  <a:pt x="1699088" y="337784"/>
                </a:lnTo>
                <a:lnTo>
                  <a:pt x="3103640" y="0"/>
                </a:lnTo>
              </a:path>
            </a:pathLst>
          </a:custGeom>
          <a:solidFill>
            <a:srgbClr val="9948FF">
              <a:alpha val="9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371923" y="216592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</a:path>
            </a:pathLst>
          </a:custGeom>
          <a:solidFill>
            <a:srgbClr val="00000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371961" y="341810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182880" y="262890"/>
                </a:moveTo>
                <a:cubicBezTo>
                  <a:pt x="227067" y="262890"/>
                  <a:pt x="262890" y="227067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7"/>
                  <a:pt x="138693" y="262890"/>
                  <a:pt x="182880" y="262890"/>
                </a:cubicBezTo>
                <a:lnTo>
                  <a:pt x="182880" y="262890"/>
                </a:lnTo>
                <a:moveTo>
                  <a:pt x="182880" y="68580"/>
                </a:moveTo>
                <a:cubicBezTo>
                  <a:pt x="246007" y="68580"/>
                  <a:pt x="297180" y="119753"/>
                  <a:pt x="297180" y="182880"/>
                </a:cubicBezTo>
                <a:cubicBezTo>
                  <a:pt x="297180" y="246007"/>
                  <a:pt x="246007" y="297180"/>
                  <a:pt x="182880" y="297180"/>
                </a:cubicBezTo>
                <a:cubicBezTo>
                  <a:pt x="119753" y="297180"/>
                  <a:pt x="68580" y="246007"/>
                  <a:pt x="68580" y="182880"/>
                </a:cubicBezTo>
                <a:cubicBezTo>
                  <a:pt x="68580" y="119753"/>
                  <a:pt x="119753" y="68580"/>
                  <a:pt x="182880" y="68580"/>
                </a:cubicBezTo>
                <a:lnTo>
                  <a:pt x="182880" y="68580"/>
                </a:lnTo>
                <a:moveTo>
                  <a:pt x="182880" y="194310"/>
                </a:moveTo>
                <a:cubicBezTo>
                  <a:pt x="189193" y="194310"/>
                  <a:pt x="194310" y="189193"/>
                  <a:pt x="194310" y="182880"/>
                </a:cubicBezTo>
                <a:cubicBezTo>
                  <a:pt x="194310" y="176567"/>
                  <a:pt x="189193" y="171450"/>
                  <a:pt x="182880" y="171450"/>
                </a:cubicBezTo>
                <a:cubicBezTo>
                  <a:pt x="176567" y="171450"/>
                  <a:pt x="171450" y="176567"/>
                  <a:pt x="171450" y="182880"/>
                </a:cubicBezTo>
                <a:cubicBezTo>
                  <a:pt x="171450" y="189193"/>
                  <a:pt x="176567" y="194310"/>
                  <a:pt x="182880" y="194310"/>
                </a:cubicBezTo>
                <a:moveTo>
                  <a:pt x="182880" y="137160"/>
                </a:moveTo>
                <a:cubicBezTo>
                  <a:pt x="208132" y="137160"/>
                  <a:pt x="228600" y="157628"/>
                  <a:pt x="228600" y="182880"/>
                </a:cubicBezTo>
                <a:cubicBezTo>
                  <a:pt x="228600" y="208132"/>
                  <a:pt x="208132" y="228600"/>
                  <a:pt x="182880" y="228600"/>
                </a:cubicBezTo>
                <a:cubicBezTo>
                  <a:pt x="157628" y="228600"/>
                  <a:pt x="137160" y="208132"/>
                  <a:pt x="137160" y="182880"/>
                </a:cubicBezTo>
                <a:cubicBezTo>
                  <a:pt x="137160" y="157628"/>
                  <a:pt x="157628" y="137160"/>
                  <a:pt x="182880" y="137160"/>
                </a:cubicBezTo>
                <a:lnTo>
                  <a:pt x="182880" y="137160"/>
                </a:lnTo>
              </a:path>
            </a:pathLst>
          </a:custGeom>
          <a:solidFill>
            <a:srgbClr val="00000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371961" y="4690512"/>
            <a:ext cx="365760" cy="325163"/>
          </a:xfrm>
          <a:custGeom>
            <a:avLst/>
            <a:gdLst/>
            <a:ahLst/>
            <a:cxnLst/>
            <a:rect l="l" t="t" r="r" b="b"/>
            <a:pathLst>
              <a:path w="365760" h="325163">
                <a:moveTo>
                  <a:pt x="71115" y="101591"/>
                </a:moveTo>
                <a:lnTo>
                  <a:pt x="40636" y="101591"/>
                </a:lnTo>
                <a:lnTo>
                  <a:pt x="40636" y="40636"/>
                </a:lnTo>
                <a:cubicBezTo>
                  <a:pt x="40636" y="18222"/>
                  <a:pt x="58858" y="0"/>
                  <a:pt x="81272" y="0"/>
                </a:cubicBezTo>
                <a:lnTo>
                  <a:pt x="226991" y="0"/>
                </a:lnTo>
                <a:cubicBezTo>
                  <a:pt x="237784" y="0"/>
                  <a:pt x="248135" y="4253"/>
                  <a:pt x="255754" y="11875"/>
                </a:cubicBezTo>
                <a:lnTo>
                  <a:pt x="272579" y="28702"/>
                </a:lnTo>
                <a:cubicBezTo>
                  <a:pt x="280198" y="36321"/>
                  <a:pt x="284452" y="46671"/>
                  <a:pt x="284452" y="57466"/>
                </a:cubicBezTo>
                <a:lnTo>
                  <a:pt x="284452" y="101594"/>
                </a:lnTo>
                <a:lnTo>
                  <a:pt x="253973" y="101594"/>
                </a:lnTo>
                <a:lnTo>
                  <a:pt x="253973" y="57466"/>
                </a:lnTo>
                <a:cubicBezTo>
                  <a:pt x="253973" y="54800"/>
                  <a:pt x="252894" y="52195"/>
                  <a:pt x="250988" y="50290"/>
                </a:cubicBezTo>
                <a:lnTo>
                  <a:pt x="234163" y="33463"/>
                </a:lnTo>
                <a:cubicBezTo>
                  <a:pt x="232258" y="31557"/>
                  <a:pt x="229653" y="30478"/>
                  <a:pt x="226987" y="30478"/>
                </a:cubicBezTo>
                <a:lnTo>
                  <a:pt x="81268" y="30478"/>
                </a:lnTo>
                <a:cubicBezTo>
                  <a:pt x="75679" y="30478"/>
                  <a:pt x="71107" y="35049"/>
                  <a:pt x="71107" y="40636"/>
                </a:cubicBezTo>
                <a:lnTo>
                  <a:pt x="71115" y="101591"/>
                </a:lnTo>
                <a:moveTo>
                  <a:pt x="81272" y="233659"/>
                </a:moveTo>
                <a:lnTo>
                  <a:pt x="81272" y="294614"/>
                </a:lnTo>
                <a:lnTo>
                  <a:pt x="199500" y="294614"/>
                </a:lnTo>
                <a:cubicBezTo>
                  <a:pt x="212898" y="301091"/>
                  <a:pt x="227945" y="304772"/>
                  <a:pt x="243819" y="304772"/>
                </a:cubicBezTo>
                <a:cubicBezTo>
                  <a:pt x="254423" y="304772"/>
                  <a:pt x="264646" y="303120"/>
                  <a:pt x="274298" y="300139"/>
                </a:cubicBezTo>
                <a:lnTo>
                  <a:pt x="274298" y="304772"/>
                </a:lnTo>
                <a:cubicBezTo>
                  <a:pt x="274298" y="316010"/>
                  <a:pt x="265220" y="325092"/>
                  <a:pt x="253980" y="325092"/>
                </a:cubicBezTo>
                <a:lnTo>
                  <a:pt x="71115" y="325092"/>
                </a:lnTo>
                <a:cubicBezTo>
                  <a:pt x="59875" y="325092"/>
                  <a:pt x="50797" y="316013"/>
                  <a:pt x="50797" y="304772"/>
                </a:cubicBezTo>
                <a:lnTo>
                  <a:pt x="50797" y="253975"/>
                </a:lnTo>
                <a:lnTo>
                  <a:pt x="20318" y="253975"/>
                </a:lnTo>
                <a:cubicBezTo>
                  <a:pt x="9078" y="253975"/>
                  <a:pt x="0" y="244897"/>
                  <a:pt x="0" y="233656"/>
                </a:cubicBezTo>
                <a:lnTo>
                  <a:pt x="0" y="162543"/>
                </a:lnTo>
                <a:cubicBezTo>
                  <a:pt x="0" y="140129"/>
                  <a:pt x="18222" y="121907"/>
                  <a:pt x="40636" y="121907"/>
                </a:cubicBezTo>
                <a:lnTo>
                  <a:pt x="182865" y="121907"/>
                </a:lnTo>
                <a:cubicBezTo>
                  <a:pt x="171944" y="130098"/>
                  <a:pt x="162738" y="140510"/>
                  <a:pt x="155817" y="152384"/>
                </a:cubicBezTo>
                <a:lnTo>
                  <a:pt x="40640" y="152384"/>
                </a:lnTo>
                <a:cubicBezTo>
                  <a:pt x="35051" y="152384"/>
                  <a:pt x="30479" y="156956"/>
                  <a:pt x="30479" y="162543"/>
                </a:cubicBezTo>
                <a:lnTo>
                  <a:pt x="30479" y="223498"/>
                </a:lnTo>
                <a:lnTo>
                  <a:pt x="50797" y="223498"/>
                </a:lnTo>
                <a:cubicBezTo>
                  <a:pt x="50797" y="212260"/>
                  <a:pt x="59875" y="203178"/>
                  <a:pt x="71115" y="203178"/>
                </a:cubicBezTo>
                <a:lnTo>
                  <a:pt x="142229" y="203178"/>
                </a:lnTo>
                <a:cubicBezTo>
                  <a:pt x="142229" y="213782"/>
                  <a:pt x="143879" y="224005"/>
                  <a:pt x="146864" y="233656"/>
                </a:cubicBezTo>
                <a:lnTo>
                  <a:pt x="81272" y="233659"/>
                </a:lnTo>
                <a:moveTo>
                  <a:pt x="243819" y="254105"/>
                </a:moveTo>
                <a:cubicBezTo>
                  <a:pt x="271873" y="254105"/>
                  <a:pt x="294616" y="231363"/>
                  <a:pt x="294616" y="203308"/>
                </a:cubicBezTo>
                <a:cubicBezTo>
                  <a:pt x="294616" y="175253"/>
                  <a:pt x="271873" y="152511"/>
                  <a:pt x="243819" y="152511"/>
                </a:cubicBezTo>
                <a:cubicBezTo>
                  <a:pt x="215765" y="152511"/>
                  <a:pt x="193023" y="175253"/>
                  <a:pt x="193023" y="203308"/>
                </a:cubicBezTo>
                <a:cubicBezTo>
                  <a:pt x="193023" y="231363"/>
                  <a:pt x="215765" y="254105"/>
                  <a:pt x="243819" y="254105"/>
                </a:cubicBezTo>
                <a:moveTo>
                  <a:pt x="243819" y="284583"/>
                </a:moveTo>
                <a:cubicBezTo>
                  <a:pt x="198930" y="284583"/>
                  <a:pt x="162547" y="248200"/>
                  <a:pt x="162547" y="203308"/>
                </a:cubicBezTo>
                <a:cubicBezTo>
                  <a:pt x="162547" y="158416"/>
                  <a:pt x="198930" y="122034"/>
                  <a:pt x="243819" y="122034"/>
                </a:cubicBezTo>
                <a:cubicBezTo>
                  <a:pt x="288709" y="122034"/>
                  <a:pt x="325091" y="158416"/>
                  <a:pt x="325091" y="203308"/>
                </a:cubicBezTo>
                <a:cubicBezTo>
                  <a:pt x="325091" y="220262"/>
                  <a:pt x="319886" y="235945"/>
                  <a:pt x="311061" y="248961"/>
                </a:cubicBezTo>
                <a:lnTo>
                  <a:pt x="361283" y="299186"/>
                </a:lnTo>
                <a:cubicBezTo>
                  <a:pt x="367252" y="305156"/>
                  <a:pt x="367252" y="314807"/>
                  <a:pt x="361283" y="320712"/>
                </a:cubicBezTo>
                <a:cubicBezTo>
                  <a:pt x="355314" y="326617"/>
                  <a:pt x="345665" y="326682"/>
                  <a:pt x="339758" y="320712"/>
                </a:cubicBezTo>
                <a:lnTo>
                  <a:pt x="289470" y="270487"/>
                </a:lnTo>
                <a:cubicBezTo>
                  <a:pt x="276452" y="279377"/>
                  <a:pt x="260706" y="284518"/>
                  <a:pt x="243816" y="284518"/>
                </a:cubicBezTo>
                <a:lnTo>
                  <a:pt x="243819" y="284583"/>
                </a:lnTo>
              </a:path>
            </a:pathLst>
          </a:custGeom>
          <a:solidFill>
            <a:srgbClr val="00000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44035" y="198304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9948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4035" y="2029840"/>
            <a:ext cx="574380" cy="6379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01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44035" y="3235224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6D00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34035" y="3282024"/>
            <a:ext cx="574380" cy="6379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44035" y="4487334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4035" y="4534134"/>
            <a:ext cx="574380" cy="6379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44035" y="6329237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Market Analysis and Strategic Insights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4037" y="0"/>
            <a:ext cx="11104880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Market Sizing &amp; Opportunity (TAM / SAM / SOM)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646367" y="4402446"/>
            <a:ext cx="4958080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SOM: Serviceable Obtainable Market</a:t>
            </a:r>
            <a:endParaRPr lang="en-US" sz="1600" dirty="0"/>
          </a:p>
          <a:p>
            <a:pPr algn="l" marL="142875" indent="0">
              <a:lnSpc>
                <a:spcPct val="90000"/>
              </a:lnSpc>
              <a:buNone/>
            </a:pPr>
            <a:r>
              <a:rPr lang="en-US" sz="1360" dirty="0">
                <a:solidFill>
                  <a:srgbClr val="FFFFFF">
                    <a:alpha val="90000"/>
                  </a:srgbClr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Serviceable obtainable market based on realistic share capture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646367" y="3150336"/>
            <a:ext cx="4958080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SAM: Serviceable Available Market</a:t>
            </a:r>
            <a:endParaRPr lang="en-US" sz="1600" dirty="0"/>
          </a:p>
          <a:p>
            <a:pPr algn="l" marL="142875" indent="0">
              <a:lnSpc>
                <a:spcPct val="90000"/>
              </a:lnSpc>
              <a:buNone/>
            </a:pPr>
            <a:r>
              <a:rPr lang="en-US" sz="1360" dirty="0">
                <a:solidFill>
                  <a:srgbClr val="FFFFFF">
                    <a:alpha val="90000"/>
                  </a:srgbClr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Serviceable available market for the defined target segment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647984" y="1898152"/>
            <a:ext cx="4958080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TAM: Total Addressable Market</a:t>
            </a:r>
            <a:endParaRPr lang="en-US" sz="1600" dirty="0"/>
          </a:p>
          <a:p>
            <a:pPr algn="l" marL="142875" indent="0">
              <a:lnSpc>
                <a:spcPct val="90000"/>
              </a:lnSpc>
              <a:buNone/>
            </a:pPr>
            <a:r>
              <a:rPr lang="en-US" sz="1360" dirty="0">
                <a:solidFill>
                  <a:srgbClr val="FFFFFF">
                    <a:alpha val="90000"/>
                  </a:srgbClr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Total addressable market for the full category demand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4035" y="6329237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Market Analysis and Strategic Insights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4036" y="0"/>
            <a:ext cx="11111389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Industry Macro Trends (PESTLE Drivers)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373745" y="4514475"/>
            <a:ext cx="349284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Environmental &amp; sustainability expectations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73746" y="5134407"/>
            <a:ext cx="34909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Environmental &amp; sustainability expectations driving claims, materials, and packaging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373745" y="3965271"/>
            <a:ext cx="365760" cy="360010"/>
          </a:xfrm>
          <a:custGeom>
            <a:avLst/>
            <a:gdLst/>
            <a:ahLst/>
            <a:cxnLst/>
            <a:rect l="l" t="t" r="r" b="b"/>
            <a:pathLst>
              <a:path w="365760" h="360010">
                <a:moveTo>
                  <a:pt x="129658" y="29218"/>
                </a:moveTo>
                <a:cubicBezTo>
                  <a:pt x="141231" y="10930"/>
                  <a:pt x="161446" y="0"/>
                  <a:pt x="182880" y="0"/>
                </a:cubicBezTo>
                <a:cubicBezTo>
                  <a:pt x="204310" y="0"/>
                  <a:pt x="224529" y="10930"/>
                  <a:pt x="236102" y="29218"/>
                </a:cubicBezTo>
                <a:lnTo>
                  <a:pt x="280607" y="99298"/>
                </a:lnTo>
                <a:lnTo>
                  <a:pt x="285322" y="76581"/>
                </a:lnTo>
                <a:cubicBezTo>
                  <a:pt x="287250" y="67293"/>
                  <a:pt x="296324" y="61364"/>
                  <a:pt x="305538" y="63221"/>
                </a:cubicBezTo>
                <a:cubicBezTo>
                  <a:pt x="314755" y="65079"/>
                  <a:pt x="320753" y="74223"/>
                  <a:pt x="318895" y="83440"/>
                </a:cubicBezTo>
                <a:lnTo>
                  <a:pt x="305037" y="150877"/>
                </a:lnTo>
                <a:cubicBezTo>
                  <a:pt x="304038" y="155661"/>
                  <a:pt x="301035" y="159805"/>
                  <a:pt x="296822" y="162235"/>
                </a:cubicBezTo>
                <a:cubicBezTo>
                  <a:pt x="292608" y="164665"/>
                  <a:pt x="287462" y="165234"/>
                  <a:pt x="282820" y="163664"/>
                </a:cubicBezTo>
                <a:lnTo>
                  <a:pt x="217529" y="141948"/>
                </a:lnTo>
                <a:cubicBezTo>
                  <a:pt x="208527" y="138949"/>
                  <a:pt x="203670" y="129233"/>
                  <a:pt x="206669" y="120304"/>
                </a:cubicBezTo>
                <a:cubicBezTo>
                  <a:pt x="209668" y="111376"/>
                  <a:pt x="219387" y="106444"/>
                  <a:pt x="228315" y="109447"/>
                </a:cubicBezTo>
                <a:lnTo>
                  <a:pt x="251317" y="117090"/>
                </a:lnTo>
                <a:lnTo>
                  <a:pt x="207170" y="47582"/>
                </a:lnTo>
                <a:cubicBezTo>
                  <a:pt x="201954" y="39367"/>
                  <a:pt x="192741" y="34294"/>
                  <a:pt x="182880" y="34294"/>
                </a:cubicBezTo>
                <a:cubicBezTo>
                  <a:pt x="173023" y="34294"/>
                  <a:pt x="163806" y="39367"/>
                  <a:pt x="158590" y="47582"/>
                </a:cubicBezTo>
                <a:lnTo>
                  <a:pt x="143232" y="71800"/>
                </a:lnTo>
                <a:cubicBezTo>
                  <a:pt x="138232" y="79659"/>
                  <a:pt x="127943" y="82086"/>
                  <a:pt x="119944" y="77301"/>
                </a:cubicBezTo>
                <a:cubicBezTo>
                  <a:pt x="111656" y="72373"/>
                  <a:pt x="109157" y="61587"/>
                  <a:pt x="114300" y="53440"/>
                </a:cubicBezTo>
                <a:lnTo>
                  <a:pt x="129658" y="29218"/>
                </a:lnTo>
              </a:path>
              <a:path w="365760" h="360010">
                <a:moveTo>
                  <a:pt x="313610" y="182522"/>
                </a:moveTo>
                <a:cubicBezTo>
                  <a:pt x="321609" y="177737"/>
                  <a:pt x="331898" y="180163"/>
                  <a:pt x="336898" y="188023"/>
                </a:cubicBezTo>
                <a:lnTo>
                  <a:pt x="356042" y="218170"/>
                </a:lnTo>
                <a:cubicBezTo>
                  <a:pt x="362329" y="228099"/>
                  <a:pt x="365687" y="239601"/>
                  <a:pt x="365756" y="251316"/>
                </a:cubicBezTo>
                <a:cubicBezTo>
                  <a:pt x="365972" y="286035"/>
                  <a:pt x="337896" y="314325"/>
                  <a:pt x="303178" y="314325"/>
                </a:cubicBezTo>
                <a:lnTo>
                  <a:pt x="205166" y="314325"/>
                </a:lnTo>
                <a:lnTo>
                  <a:pt x="222883" y="330039"/>
                </a:lnTo>
                <a:cubicBezTo>
                  <a:pt x="229957" y="336325"/>
                  <a:pt x="230597" y="347183"/>
                  <a:pt x="224313" y="354257"/>
                </a:cubicBezTo>
                <a:cubicBezTo>
                  <a:pt x="218026" y="361328"/>
                  <a:pt x="207170" y="361972"/>
                  <a:pt x="200096" y="355687"/>
                </a:cubicBezTo>
                <a:lnTo>
                  <a:pt x="148663" y="309965"/>
                </a:lnTo>
                <a:cubicBezTo>
                  <a:pt x="145020" y="306678"/>
                  <a:pt x="142877" y="302034"/>
                  <a:pt x="142877" y="297178"/>
                </a:cubicBezTo>
                <a:cubicBezTo>
                  <a:pt x="142877" y="292321"/>
                  <a:pt x="144947" y="287605"/>
                  <a:pt x="148663" y="284390"/>
                </a:cubicBezTo>
                <a:lnTo>
                  <a:pt x="200096" y="238669"/>
                </a:lnTo>
                <a:cubicBezTo>
                  <a:pt x="207170" y="232383"/>
                  <a:pt x="218026" y="233024"/>
                  <a:pt x="224313" y="240098"/>
                </a:cubicBezTo>
                <a:cubicBezTo>
                  <a:pt x="230601" y="247169"/>
                  <a:pt x="229957" y="258030"/>
                  <a:pt x="222883" y="264316"/>
                </a:cubicBezTo>
                <a:lnTo>
                  <a:pt x="205096" y="280030"/>
                </a:lnTo>
                <a:lnTo>
                  <a:pt x="303178" y="280030"/>
                </a:lnTo>
                <a:cubicBezTo>
                  <a:pt x="318895" y="280030"/>
                  <a:pt x="331609" y="267243"/>
                  <a:pt x="331466" y="251528"/>
                </a:cubicBezTo>
                <a:cubicBezTo>
                  <a:pt x="331466" y="246243"/>
                  <a:pt x="329894" y="241027"/>
                  <a:pt x="327037" y="236527"/>
                </a:cubicBezTo>
                <a:lnTo>
                  <a:pt x="307893" y="206379"/>
                </a:lnTo>
                <a:cubicBezTo>
                  <a:pt x="302751" y="198236"/>
                  <a:pt x="305249" y="187450"/>
                  <a:pt x="313537" y="182518"/>
                </a:cubicBezTo>
                <a:lnTo>
                  <a:pt x="313610" y="182522"/>
                </a:lnTo>
              </a:path>
              <a:path w="365760" h="360010">
                <a:moveTo>
                  <a:pt x="91012" y="185164"/>
                </a:moveTo>
                <a:lnTo>
                  <a:pt x="86224" y="161731"/>
                </a:lnTo>
                <a:lnTo>
                  <a:pt x="38719" y="236527"/>
                </a:lnTo>
                <a:cubicBezTo>
                  <a:pt x="35863" y="241027"/>
                  <a:pt x="34363" y="246243"/>
                  <a:pt x="34290" y="251528"/>
                </a:cubicBezTo>
                <a:cubicBezTo>
                  <a:pt x="34217" y="267243"/>
                  <a:pt x="46934" y="280030"/>
                  <a:pt x="62578" y="280030"/>
                </a:cubicBezTo>
                <a:lnTo>
                  <a:pt x="97153" y="280030"/>
                </a:lnTo>
                <a:cubicBezTo>
                  <a:pt x="106656" y="280030"/>
                  <a:pt x="114296" y="287673"/>
                  <a:pt x="114296" y="297174"/>
                </a:cubicBezTo>
                <a:cubicBezTo>
                  <a:pt x="114296" y="306675"/>
                  <a:pt x="106652" y="314318"/>
                  <a:pt x="97153" y="314318"/>
                </a:cubicBezTo>
                <a:lnTo>
                  <a:pt x="62578" y="314318"/>
                </a:lnTo>
                <a:cubicBezTo>
                  <a:pt x="27860" y="314318"/>
                  <a:pt x="-216" y="286100"/>
                  <a:pt x="0" y="251381"/>
                </a:cubicBezTo>
                <a:cubicBezTo>
                  <a:pt x="73" y="239666"/>
                  <a:pt x="3427" y="228164"/>
                  <a:pt x="9715" y="218235"/>
                </a:cubicBezTo>
                <a:lnTo>
                  <a:pt x="56290" y="144868"/>
                </a:lnTo>
                <a:lnTo>
                  <a:pt x="34001" y="152227"/>
                </a:lnTo>
                <a:cubicBezTo>
                  <a:pt x="25000" y="155225"/>
                  <a:pt x="15285" y="150369"/>
                  <a:pt x="12355" y="141369"/>
                </a:cubicBezTo>
                <a:cubicBezTo>
                  <a:pt x="9426" y="132368"/>
                  <a:pt x="14213" y="122652"/>
                  <a:pt x="23215" y="119725"/>
                </a:cubicBezTo>
                <a:lnTo>
                  <a:pt x="88507" y="98009"/>
                </a:lnTo>
                <a:cubicBezTo>
                  <a:pt x="93152" y="96436"/>
                  <a:pt x="98221" y="97008"/>
                  <a:pt x="102508" y="99438"/>
                </a:cubicBezTo>
                <a:cubicBezTo>
                  <a:pt x="106795" y="101868"/>
                  <a:pt x="109724" y="106012"/>
                  <a:pt x="110723" y="110797"/>
                </a:cubicBezTo>
                <a:lnTo>
                  <a:pt x="124581" y="178234"/>
                </a:lnTo>
                <a:cubicBezTo>
                  <a:pt x="126509" y="187522"/>
                  <a:pt x="120511" y="196594"/>
                  <a:pt x="111224" y="198452"/>
                </a:cubicBezTo>
                <a:cubicBezTo>
                  <a:pt x="101937" y="200309"/>
                  <a:pt x="92866" y="194380"/>
                  <a:pt x="91008" y="185092"/>
                </a:cubicBezTo>
                <a:lnTo>
                  <a:pt x="91012" y="18516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4034" y="5134405"/>
            <a:ext cx="34909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Technological innovation affecting product design, discovery, and switching costs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44035" y="4514475"/>
            <a:ext cx="3492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Technological innovation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01184" y="3962396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70366" y="2613460"/>
            <a:ext cx="34909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Social &amp; cultural behavior changes influencing preferences and usage patterns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8170365" y="1993528"/>
            <a:ext cx="349284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Social &amp; cultural changes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44661" y="1441449"/>
            <a:ext cx="217169" cy="365760"/>
          </a:xfrm>
          <a:custGeom>
            <a:avLst/>
            <a:gdLst/>
            <a:ahLst/>
            <a:cxnLst/>
            <a:rect l="l" t="t" r="r" b="b"/>
            <a:pathLst>
              <a:path w="217169" h="365760">
                <a:moveTo>
                  <a:pt x="74287" y="34290"/>
                </a:moveTo>
                <a:cubicBezTo>
                  <a:pt x="74287" y="15351"/>
                  <a:pt x="89639" y="0"/>
                  <a:pt x="108578" y="0"/>
                </a:cubicBezTo>
                <a:cubicBezTo>
                  <a:pt x="127515" y="0"/>
                  <a:pt x="142869" y="15351"/>
                  <a:pt x="142869" y="34290"/>
                </a:cubicBezTo>
                <a:cubicBezTo>
                  <a:pt x="142869" y="53229"/>
                  <a:pt x="127517" y="68580"/>
                  <a:pt x="108578" y="68580"/>
                </a:cubicBezTo>
                <a:cubicBezTo>
                  <a:pt x="89641" y="68580"/>
                  <a:pt x="74287" y="53229"/>
                  <a:pt x="74287" y="34290"/>
                </a:cubicBezTo>
                <a:lnTo>
                  <a:pt x="74287" y="34290"/>
                </a:lnTo>
                <a:moveTo>
                  <a:pt x="97146" y="125803"/>
                </a:moveTo>
                <a:lnTo>
                  <a:pt x="97146" y="217170"/>
                </a:lnTo>
                <a:lnTo>
                  <a:pt x="120005" y="217170"/>
                </a:lnTo>
                <a:lnTo>
                  <a:pt x="120005" y="125803"/>
                </a:lnTo>
                <a:cubicBezTo>
                  <a:pt x="119506" y="125803"/>
                  <a:pt x="118935" y="125730"/>
                  <a:pt x="118361" y="125730"/>
                </a:cubicBezTo>
                <a:lnTo>
                  <a:pt x="98716" y="125730"/>
                </a:lnTo>
                <a:cubicBezTo>
                  <a:pt x="98145" y="125730"/>
                  <a:pt x="97646" y="125730"/>
                  <a:pt x="97072" y="125803"/>
                </a:cubicBezTo>
                <a:lnTo>
                  <a:pt x="97146" y="125803"/>
                </a:lnTo>
                <a:moveTo>
                  <a:pt x="97146" y="251460"/>
                </a:moveTo>
                <a:lnTo>
                  <a:pt x="97146" y="348617"/>
                </a:lnTo>
                <a:cubicBezTo>
                  <a:pt x="97146" y="358119"/>
                  <a:pt x="89502" y="365764"/>
                  <a:pt x="80001" y="365764"/>
                </a:cubicBezTo>
                <a:cubicBezTo>
                  <a:pt x="70500" y="365764"/>
                  <a:pt x="62855" y="358119"/>
                  <a:pt x="62855" y="348620"/>
                </a:cubicBezTo>
                <a:lnTo>
                  <a:pt x="62855" y="159738"/>
                </a:lnTo>
                <a:lnTo>
                  <a:pt x="32065" y="214174"/>
                </a:lnTo>
                <a:cubicBezTo>
                  <a:pt x="27422" y="222389"/>
                  <a:pt x="16920" y="225319"/>
                  <a:pt x="8704" y="220674"/>
                </a:cubicBezTo>
                <a:cubicBezTo>
                  <a:pt x="489" y="216029"/>
                  <a:pt x="-2441" y="205528"/>
                  <a:pt x="2204" y="197313"/>
                </a:cubicBezTo>
                <a:lnTo>
                  <a:pt x="44066" y="123374"/>
                </a:lnTo>
                <a:cubicBezTo>
                  <a:pt x="55211" y="103656"/>
                  <a:pt x="76142" y="91444"/>
                  <a:pt x="98786" y="91444"/>
                </a:cubicBezTo>
                <a:lnTo>
                  <a:pt x="118431" y="91444"/>
                </a:lnTo>
                <a:cubicBezTo>
                  <a:pt x="141077" y="91444"/>
                  <a:pt x="162008" y="103660"/>
                  <a:pt x="173151" y="123374"/>
                </a:cubicBezTo>
                <a:lnTo>
                  <a:pt x="214943" y="197313"/>
                </a:lnTo>
                <a:cubicBezTo>
                  <a:pt x="219586" y="205528"/>
                  <a:pt x="216728" y="216029"/>
                  <a:pt x="208443" y="220674"/>
                </a:cubicBezTo>
                <a:cubicBezTo>
                  <a:pt x="200156" y="225319"/>
                  <a:pt x="189728" y="222459"/>
                  <a:pt x="185082" y="214174"/>
                </a:cubicBezTo>
                <a:lnTo>
                  <a:pt x="154292" y="159738"/>
                </a:lnTo>
                <a:lnTo>
                  <a:pt x="154292" y="348620"/>
                </a:lnTo>
                <a:cubicBezTo>
                  <a:pt x="154292" y="358123"/>
                  <a:pt x="146648" y="365767"/>
                  <a:pt x="137147" y="365767"/>
                </a:cubicBezTo>
                <a:cubicBezTo>
                  <a:pt x="127646" y="365767"/>
                  <a:pt x="120001" y="358123"/>
                  <a:pt x="120001" y="348624"/>
                </a:cubicBezTo>
                <a:lnTo>
                  <a:pt x="120001" y="251471"/>
                </a:lnTo>
                <a:lnTo>
                  <a:pt x="97146" y="2514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373746" y="2613460"/>
            <a:ext cx="34909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Economic forces shaping demand volatility, affordability, and channel mix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373745" y="1993528"/>
            <a:ext cx="349284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Economic forces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373745" y="1487169"/>
            <a:ext cx="365760" cy="274320"/>
          </a:xfrm>
          <a:custGeom>
            <a:avLst/>
            <a:gdLst/>
            <a:ahLst/>
            <a:cxnLst/>
            <a:rect l="l" t="t" r="r" b="b"/>
            <a:pathLst>
              <a:path w="365760" h="274320">
                <a:moveTo>
                  <a:pt x="70365" y="145733"/>
                </a:moveTo>
                <a:cubicBezTo>
                  <a:pt x="42220" y="129874"/>
                  <a:pt x="34290" y="113371"/>
                  <a:pt x="34290" y="102870"/>
                </a:cubicBezTo>
                <a:cubicBezTo>
                  <a:pt x="34290" y="92369"/>
                  <a:pt x="42220" y="75866"/>
                  <a:pt x="70365" y="60008"/>
                </a:cubicBezTo>
                <a:cubicBezTo>
                  <a:pt x="97438" y="44791"/>
                  <a:pt x="137160" y="34290"/>
                  <a:pt x="182880" y="34290"/>
                </a:cubicBezTo>
                <a:cubicBezTo>
                  <a:pt x="228600" y="34290"/>
                  <a:pt x="268318" y="44791"/>
                  <a:pt x="295395" y="60008"/>
                </a:cubicBezTo>
                <a:cubicBezTo>
                  <a:pt x="323540" y="75866"/>
                  <a:pt x="331470" y="92369"/>
                  <a:pt x="331470" y="102870"/>
                </a:cubicBezTo>
                <a:cubicBezTo>
                  <a:pt x="331470" y="113371"/>
                  <a:pt x="323540" y="129874"/>
                  <a:pt x="295395" y="145733"/>
                </a:cubicBezTo>
                <a:cubicBezTo>
                  <a:pt x="268322" y="160949"/>
                  <a:pt x="228600" y="171450"/>
                  <a:pt x="182880" y="171450"/>
                </a:cubicBezTo>
                <a:cubicBezTo>
                  <a:pt x="137160" y="171450"/>
                  <a:pt x="97442" y="160949"/>
                  <a:pt x="70365" y="145733"/>
                </a:cubicBezTo>
                <a:moveTo>
                  <a:pt x="182880" y="0"/>
                </a:moveTo>
                <a:cubicBezTo>
                  <a:pt x="81868" y="0"/>
                  <a:pt x="0" y="46078"/>
                  <a:pt x="0" y="102870"/>
                </a:cubicBezTo>
                <a:lnTo>
                  <a:pt x="0" y="137160"/>
                </a:lnTo>
                <a:lnTo>
                  <a:pt x="0" y="182881"/>
                </a:lnTo>
                <a:cubicBezTo>
                  <a:pt x="0" y="233386"/>
                  <a:pt x="81868" y="274320"/>
                  <a:pt x="182880" y="274320"/>
                </a:cubicBezTo>
                <a:cubicBezTo>
                  <a:pt x="283892" y="274320"/>
                  <a:pt x="365760" y="233386"/>
                  <a:pt x="365760" y="182881"/>
                </a:cubicBezTo>
                <a:lnTo>
                  <a:pt x="365760" y="137160"/>
                </a:lnTo>
                <a:lnTo>
                  <a:pt x="365760" y="102870"/>
                </a:lnTo>
                <a:cubicBezTo>
                  <a:pt x="365760" y="46078"/>
                  <a:pt x="283892" y="0"/>
                  <a:pt x="182880" y="0"/>
                </a:cubicBezTo>
                <a:lnTo>
                  <a:pt x="182880" y="0"/>
                </a:lnTo>
                <a:moveTo>
                  <a:pt x="154307" y="204525"/>
                </a:moveTo>
                <a:cubicBezTo>
                  <a:pt x="163593" y="205309"/>
                  <a:pt x="173165" y="205740"/>
                  <a:pt x="182884" y="205740"/>
                </a:cubicBezTo>
                <a:cubicBezTo>
                  <a:pt x="192598" y="205740"/>
                  <a:pt x="202170" y="205312"/>
                  <a:pt x="211460" y="204525"/>
                </a:cubicBezTo>
                <a:lnTo>
                  <a:pt x="211460" y="238815"/>
                </a:lnTo>
                <a:cubicBezTo>
                  <a:pt x="202243" y="239599"/>
                  <a:pt x="192671" y="240030"/>
                  <a:pt x="182887" y="240030"/>
                </a:cubicBezTo>
                <a:cubicBezTo>
                  <a:pt x="173100" y="240030"/>
                  <a:pt x="163528" y="239602"/>
                  <a:pt x="154314" y="238815"/>
                </a:cubicBezTo>
                <a:lnTo>
                  <a:pt x="154307" y="204525"/>
                </a:lnTo>
                <a:moveTo>
                  <a:pt x="131447" y="201669"/>
                </a:moveTo>
                <a:lnTo>
                  <a:pt x="131447" y="236030"/>
                </a:lnTo>
                <a:cubicBezTo>
                  <a:pt x="114516" y="233243"/>
                  <a:pt x="99084" y="229172"/>
                  <a:pt x="85727" y="224172"/>
                </a:cubicBezTo>
                <a:lnTo>
                  <a:pt x="85727" y="190096"/>
                </a:lnTo>
                <a:cubicBezTo>
                  <a:pt x="99801" y="195096"/>
                  <a:pt x="115160" y="199025"/>
                  <a:pt x="131447" y="201669"/>
                </a:cubicBezTo>
                <a:moveTo>
                  <a:pt x="34290" y="162878"/>
                </a:moveTo>
                <a:cubicBezTo>
                  <a:pt x="42578" y="169379"/>
                  <a:pt x="52150" y="175307"/>
                  <a:pt x="62867" y="180522"/>
                </a:cubicBezTo>
                <a:lnTo>
                  <a:pt x="62867" y="213739"/>
                </a:lnTo>
                <a:cubicBezTo>
                  <a:pt x="38719" y="200166"/>
                  <a:pt x="34294" y="187736"/>
                  <a:pt x="34294" y="182878"/>
                </a:cubicBezTo>
                <a:lnTo>
                  <a:pt x="34290" y="162878"/>
                </a:lnTo>
                <a:moveTo>
                  <a:pt x="234317" y="235959"/>
                </a:moveTo>
                <a:lnTo>
                  <a:pt x="234317" y="201598"/>
                </a:lnTo>
                <a:cubicBezTo>
                  <a:pt x="250604" y="198882"/>
                  <a:pt x="265962" y="195025"/>
                  <a:pt x="280037" y="190024"/>
                </a:cubicBezTo>
                <a:lnTo>
                  <a:pt x="280037" y="224100"/>
                </a:lnTo>
                <a:cubicBezTo>
                  <a:pt x="266679" y="229101"/>
                  <a:pt x="251248" y="233172"/>
                  <a:pt x="234317" y="235959"/>
                </a:cubicBezTo>
                <a:moveTo>
                  <a:pt x="302897" y="213671"/>
                </a:moveTo>
                <a:lnTo>
                  <a:pt x="302897" y="180453"/>
                </a:lnTo>
                <a:cubicBezTo>
                  <a:pt x="313614" y="175238"/>
                  <a:pt x="323186" y="169308"/>
                  <a:pt x="331474" y="162809"/>
                </a:cubicBezTo>
                <a:lnTo>
                  <a:pt x="331474" y="182812"/>
                </a:lnTo>
                <a:cubicBezTo>
                  <a:pt x="331474" y="187671"/>
                  <a:pt x="327044" y="200100"/>
                  <a:pt x="302900" y="213602"/>
                </a:cubicBezTo>
                <a:lnTo>
                  <a:pt x="302897" y="213671"/>
                </a:lnTo>
                <a:moveTo>
                  <a:pt x="182880" y="85725"/>
                </a:moveTo>
                <a:cubicBezTo>
                  <a:pt x="211599" y="85725"/>
                  <a:pt x="236958" y="89439"/>
                  <a:pt x="254532" y="94939"/>
                </a:cubicBezTo>
                <a:cubicBezTo>
                  <a:pt x="262963" y="97584"/>
                  <a:pt x="268749" y="100440"/>
                  <a:pt x="272177" y="102870"/>
                </a:cubicBezTo>
                <a:cubicBezTo>
                  <a:pt x="268746" y="105298"/>
                  <a:pt x="262960" y="108085"/>
                  <a:pt x="254532" y="110801"/>
                </a:cubicBezTo>
                <a:cubicBezTo>
                  <a:pt x="236958" y="116372"/>
                  <a:pt x="211669" y="120015"/>
                  <a:pt x="182880" y="120015"/>
                </a:cubicBezTo>
                <a:cubicBezTo>
                  <a:pt x="154091" y="120015"/>
                  <a:pt x="128802" y="116301"/>
                  <a:pt x="111228" y="110801"/>
                </a:cubicBezTo>
                <a:cubicBezTo>
                  <a:pt x="102797" y="108156"/>
                  <a:pt x="97011" y="105300"/>
                  <a:pt x="93583" y="102870"/>
                </a:cubicBezTo>
                <a:cubicBezTo>
                  <a:pt x="97014" y="100442"/>
                  <a:pt x="102800" y="97655"/>
                  <a:pt x="111228" y="94939"/>
                </a:cubicBezTo>
                <a:cubicBezTo>
                  <a:pt x="128802" y="89368"/>
                  <a:pt x="154091" y="85725"/>
                  <a:pt x="182880" y="85725"/>
                </a:cubicBezTo>
                <a:lnTo>
                  <a:pt x="182880" y="85725"/>
                </a:lnTo>
                <a:moveTo>
                  <a:pt x="274891" y="105298"/>
                </a:moveTo>
                <a:cubicBezTo>
                  <a:pt x="274891" y="105298"/>
                  <a:pt x="274891" y="105226"/>
                  <a:pt x="274817" y="105155"/>
                </a:cubicBezTo>
                <a:cubicBezTo>
                  <a:pt x="274891" y="105226"/>
                  <a:pt x="274891" y="105298"/>
                  <a:pt x="274891" y="105298"/>
                </a:cubicBezTo>
                <a:moveTo>
                  <a:pt x="274821" y="100585"/>
                </a:moveTo>
                <a:cubicBezTo>
                  <a:pt x="274894" y="100514"/>
                  <a:pt x="274894" y="100442"/>
                  <a:pt x="274894" y="100442"/>
                </a:cubicBezTo>
                <a:cubicBezTo>
                  <a:pt x="274894" y="100442"/>
                  <a:pt x="274821" y="100514"/>
                  <a:pt x="274821" y="100585"/>
                </a:cubicBezTo>
                <a:moveTo>
                  <a:pt x="90939" y="100442"/>
                </a:moveTo>
                <a:cubicBezTo>
                  <a:pt x="90939" y="100442"/>
                  <a:pt x="90939" y="100514"/>
                  <a:pt x="91012" y="100585"/>
                </a:cubicBezTo>
                <a:cubicBezTo>
                  <a:pt x="90939" y="100514"/>
                  <a:pt x="90939" y="100442"/>
                  <a:pt x="90939" y="100442"/>
                </a:cubicBezTo>
                <a:moveTo>
                  <a:pt x="91012" y="105155"/>
                </a:moveTo>
                <a:cubicBezTo>
                  <a:pt x="90939" y="105226"/>
                  <a:pt x="90939" y="105298"/>
                  <a:pt x="90939" y="105298"/>
                </a:cubicBezTo>
                <a:cubicBezTo>
                  <a:pt x="90939" y="105298"/>
                  <a:pt x="91012" y="105226"/>
                  <a:pt x="91012" y="105155"/>
                </a:cubicBezTo>
                <a:moveTo>
                  <a:pt x="308610" y="102870"/>
                </a:moveTo>
                <a:cubicBezTo>
                  <a:pt x="308610" y="90227"/>
                  <a:pt x="300538" y="81223"/>
                  <a:pt x="293179" y="75795"/>
                </a:cubicBezTo>
                <a:cubicBezTo>
                  <a:pt x="285534" y="70081"/>
                  <a:pt x="275604" y="65650"/>
                  <a:pt x="264817" y="62293"/>
                </a:cubicBezTo>
                <a:cubicBezTo>
                  <a:pt x="243102" y="55435"/>
                  <a:pt x="214098" y="51435"/>
                  <a:pt x="182880" y="51435"/>
                </a:cubicBezTo>
                <a:cubicBezTo>
                  <a:pt x="151662" y="51435"/>
                  <a:pt x="122658" y="55435"/>
                  <a:pt x="100942" y="62293"/>
                </a:cubicBezTo>
                <a:cubicBezTo>
                  <a:pt x="90156" y="65722"/>
                  <a:pt x="80226" y="70080"/>
                  <a:pt x="72581" y="75795"/>
                </a:cubicBezTo>
                <a:cubicBezTo>
                  <a:pt x="65222" y="81223"/>
                  <a:pt x="57150" y="90224"/>
                  <a:pt x="57150" y="102870"/>
                </a:cubicBezTo>
                <a:cubicBezTo>
                  <a:pt x="57150" y="115513"/>
                  <a:pt x="65222" y="124517"/>
                  <a:pt x="72581" y="129945"/>
                </a:cubicBezTo>
                <a:cubicBezTo>
                  <a:pt x="80226" y="135659"/>
                  <a:pt x="90156" y="140090"/>
                  <a:pt x="100942" y="143447"/>
                </a:cubicBezTo>
                <a:cubicBezTo>
                  <a:pt x="122661" y="150305"/>
                  <a:pt x="151662" y="154305"/>
                  <a:pt x="182880" y="154305"/>
                </a:cubicBezTo>
                <a:cubicBezTo>
                  <a:pt x="214098" y="154305"/>
                  <a:pt x="243102" y="150305"/>
                  <a:pt x="264817" y="143447"/>
                </a:cubicBezTo>
                <a:cubicBezTo>
                  <a:pt x="275604" y="140018"/>
                  <a:pt x="285534" y="135660"/>
                  <a:pt x="293179" y="129945"/>
                </a:cubicBezTo>
                <a:cubicBezTo>
                  <a:pt x="300538" y="124445"/>
                  <a:pt x="308610" y="115516"/>
                  <a:pt x="308610" y="10287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44034" y="2613458"/>
            <a:ext cx="34909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Political &amp; regulatory shifts impacting access, compliance, and go-to-market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44035" y="1993528"/>
            <a:ext cx="3492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Political &amp; regulatory shifts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44034" y="1441520"/>
            <a:ext cx="365760" cy="365617"/>
          </a:xfrm>
          <a:custGeom>
            <a:avLst/>
            <a:gdLst/>
            <a:ahLst/>
            <a:cxnLst/>
            <a:rect l="l" t="t" r="r" b="b"/>
            <a:pathLst>
              <a:path w="365760" h="365617">
                <a:moveTo>
                  <a:pt x="223626" y="5035"/>
                </a:moveTo>
                <a:cubicBezTo>
                  <a:pt x="230268" y="11674"/>
                  <a:pt x="230337" y="22387"/>
                  <a:pt x="223768" y="29099"/>
                </a:cubicBezTo>
                <a:lnTo>
                  <a:pt x="336660" y="141991"/>
                </a:lnTo>
                <a:cubicBezTo>
                  <a:pt x="343372" y="135421"/>
                  <a:pt x="354085" y="135494"/>
                  <a:pt x="360724" y="142134"/>
                </a:cubicBezTo>
                <a:cubicBezTo>
                  <a:pt x="367435" y="148846"/>
                  <a:pt x="367435" y="159698"/>
                  <a:pt x="360724" y="166341"/>
                </a:cubicBezTo>
                <a:lnTo>
                  <a:pt x="348800" y="178337"/>
                </a:lnTo>
                <a:lnTo>
                  <a:pt x="280750" y="246386"/>
                </a:lnTo>
                <a:lnTo>
                  <a:pt x="269324" y="257811"/>
                </a:lnTo>
                <a:cubicBezTo>
                  <a:pt x="262612" y="264524"/>
                  <a:pt x="251756" y="264524"/>
                  <a:pt x="245118" y="257811"/>
                </a:cubicBezTo>
                <a:cubicBezTo>
                  <a:pt x="238691" y="251384"/>
                  <a:pt x="238406" y="241029"/>
                  <a:pt x="244474" y="234320"/>
                </a:cubicBezTo>
                <a:lnTo>
                  <a:pt x="131509" y="121356"/>
                </a:lnTo>
                <a:cubicBezTo>
                  <a:pt x="124797" y="127355"/>
                  <a:pt x="114443" y="127140"/>
                  <a:pt x="108016" y="120712"/>
                </a:cubicBezTo>
                <a:cubicBezTo>
                  <a:pt x="101305" y="113999"/>
                  <a:pt x="101305" y="103148"/>
                  <a:pt x="108016" y="96505"/>
                </a:cubicBezTo>
                <a:lnTo>
                  <a:pt x="119443" y="85079"/>
                </a:lnTo>
                <a:lnTo>
                  <a:pt x="187423" y="17030"/>
                </a:lnTo>
                <a:lnTo>
                  <a:pt x="199347" y="5034"/>
                </a:lnTo>
                <a:cubicBezTo>
                  <a:pt x="206058" y="-1678"/>
                  <a:pt x="216914" y="-1678"/>
                  <a:pt x="223553" y="5034"/>
                </a:cubicBezTo>
                <a:lnTo>
                  <a:pt x="223626" y="5035"/>
                </a:lnTo>
                <a:moveTo>
                  <a:pt x="199489" y="53376"/>
                </a:moveTo>
                <a:lnTo>
                  <a:pt x="155719" y="97148"/>
                </a:lnTo>
                <a:lnTo>
                  <a:pt x="268610" y="210040"/>
                </a:lnTo>
                <a:lnTo>
                  <a:pt x="312381" y="166268"/>
                </a:lnTo>
                <a:lnTo>
                  <a:pt x="199489" y="53376"/>
                </a:lnTo>
                <a:moveTo>
                  <a:pt x="159647" y="181836"/>
                </a:moveTo>
                <a:lnTo>
                  <a:pt x="183853" y="206044"/>
                </a:lnTo>
                <a:lnTo>
                  <a:pt x="148294" y="241604"/>
                </a:lnTo>
                <a:lnTo>
                  <a:pt x="153294" y="246601"/>
                </a:lnTo>
                <a:cubicBezTo>
                  <a:pt x="162218" y="255526"/>
                  <a:pt x="162218" y="270023"/>
                  <a:pt x="153294" y="278948"/>
                </a:cubicBezTo>
                <a:lnTo>
                  <a:pt x="73320" y="358923"/>
                </a:lnTo>
                <a:cubicBezTo>
                  <a:pt x="64396" y="367847"/>
                  <a:pt x="49901" y="367847"/>
                  <a:pt x="40972" y="358923"/>
                </a:cubicBezTo>
                <a:lnTo>
                  <a:pt x="6697" y="324646"/>
                </a:lnTo>
                <a:cubicBezTo>
                  <a:pt x="-2228" y="315721"/>
                  <a:pt x="-2228" y="301225"/>
                  <a:pt x="6697" y="292300"/>
                </a:cubicBezTo>
                <a:lnTo>
                  <a:pt x="86670" y="212325"/>
                </a:lnTo>
                <a:cubicBezTo>
                  <a:pt x="95595" y="203400"/>
                  <a:pt x="110090" y="203400"/>
                  <a:pt x="119018" y="212325"/>
                </a:cubicBezTo>
                <a:lnTo>
                  <a:pt x="124018" y="217323"/>
                </a:lnTo>
                <a:lnTo>
                  <a:pt x="159577" y="181763"/>
                </a:lnTo>
                <a:lnTo>
                  <a:pt x="159647" y="181836"/>
                </a:lnTo>
                <a:moveTo>
                  <a:pt x="102950" y="244675"/>
                </a:moveTo>
                <a:lnTo>
                  <a:pt x="39114" y="308511"/>
                </a:lnTo>
                <a:lnTo>
                  <a:pt x="57252" y="326650"/>
                </a:lnTo>
                <a:lnTo>
                  <a:pt x="121089" y="262813"/>
                </a:lnTo>
                <a:lnTo>
                  <a:pt x="102950" y="24467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4035" y="6285695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Market Analysis and Strategic Insights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4036" y="0"/>
            <a:ext cx="11111389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Consumer Demographics &amp; Behavioral Insights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170366" y="2653042"/>
            <a:ext cx="3495381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Purchase triggers, usage frequency, channel preferences, loyalty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170365" y="2033110"/>
            <a:ext cx="349699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527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Behavioral signals</a:t>
            </a:r>
            <a:endParaRPr lang="en-US" sz="1527" dirty="0"/>
          </a:p>
        </p:txBody>
      </p:sp>
      <p:sp>
        <p:nvSpPr>
          <p:cNvPr id="8" name="Text 6"/>
          <p:cNvSpPr/>
          <p:nvPr/>
        </p:nvSpPr>
        <p:spPr>
          <a:xfrm>
            <a:off x="8170365" y="1417501"/>
            <a:ext cx="457200" cy="418011"/>
          </a:xfrm>
          <a:custGeom>
            <a:avLst/>
            <a:gdLst/>
            <a:ahLst/>
            <a:cxnLst/>
            <a:rect l="l" t="t" r="r" b="b"/>
            <a:pathLst>
              <a:path w="457200" h="418011">
                <a:moveTo>
                  <a:pt x="437604" y="0"/>
                </a:moveTo>
                <a:cubicBezTo>
                  <a:pt x="448463" y="0"/>
                  <a:pt x="457200" y="8736"/>
                  <a:pt x="457200" y="19596"/>
                </a:cubicBezTo>
                <a:lnTo>
                  <a:pt x="457200" y="398419"/>
                </a:lnTo>
                <a:cubicBezTo>
                  <a:pt x="457200" y="409279"/>
                  <a:pt x="448463" y="418016"/>
                  <a:pt x="437604" y="418016"/>
                </a:cubicBezTo>
                <a:cubicBezTo>
                  <a:pt x="426746" y="418016"/>
                  <a:pt x="418009" y="409279"/>
                  <a:pt x="418009" y="398423"/>
                </a:cubicBezTo>
                <a:lnTo>
                  <a:pt x="418009" y="19601"/>
                </a:lnTo>
                <a:cubicBezTo>
                  <a:pt x="418009" y="8741"/>
                  <a:pt x="426746" y="8"/>
                  <a:pt x="437604" y="8"/>
                </a:cubicBezTo>
                <a:lnTo>
                  <a:pt x="437604" y="0"/>
                </a:lnTo>
              </a:path>
              <a:path w="457200" h="418011">
                <a:moveTo>
                  <a:pt x="333102" y="78377"/>
                </a:moveTo>
                <a:cubicBezTo>
                  <a:pt x="343961" y="78377"/>
                  <a:pt x="352698" y="87114"/>
                  <a:pt x="352698" y="97973"/>
                </a:cubicBezTo>
                <a:lnTo>
                  <a:pt x="352698" y="398419"/>
                </a:lnTo>
                <a:cubicBezTo>
                  <a:pt x="352698" y="409279"/>
                  <a:pt x="343961" y="418016"/>
                  <a:pt x="333102" y="418016"/>
                </a:cubicBezTo>
                <a:cubicBezTo>
                  <a:pt x="322244" y="418016"/>
                  <a:pt x="313507" y="409279"/>
                  <a:pt x="313507" y="398423"/>
                </a:cubicBezTo>
                <a:lnTo>
                  <a:pt x="313507" y="97978"/>
                </a:lnTo>
                <a:cubicBezTo>
                  <a:pt x="313507" y="87118"/>
                  <a:pt x="322244" y="78386"/>
                  <a:pt x="333102" y="78386"/>
                </a:cubicBezTo>
                <a:lnTo>
                  <a:pt x="333102" y="78377"/>
                </a:lnTo>
              </a:path>
              <a:path w="457200" h="418011">
                <a:moveTo>
                  <a:pt x="228600" y="156754"/>
                </a:moveTo>
                <a:cubicBezTo>
                  <a:pt x="239459" y="156754"/>
                  <a:pt x="248196" y="165491"/>
                  <a:pt x="248196" y="176351"/>
                </a:cubicBezTo>
                <a:lnTo>
                  <a:pt x="248196" y="398419"/>
                </a:lnTo>
                <a:cubicBezTo>
                  <a:pt x="248196" y="409279"/>
                  <a:pt x="239458" y="418016"/>
                  <a:pt x="228600" y="418016"/>
                </a:cubicBezTo>
                <a:cubicBezTo>
                  <a:pt x="217742" y="418016"/>
                  <a:pt x="209004" y="409279"/>
                  <a:pt x="209004" y="398423"/>
                </a:cubicBezTo>
                <a:lnTo>
                  <a:pt x="209004" y="176355"/>
                </a:lnTo>
                <a:cubicBezTo>
                  <a:pt x="209004" y="165495"/>
                  <a:pt x="217742" y="156763"/>
                  <a:pt x="228600" y="156763"/>
                </a:cubicBezTo>
                <a:lnTo>
                  <a:pt x="228600" y="156754"/>
                </a:lnTo>
              </a:path>
              <a:path w="457200" h="418011">
                <a:moveTo>
                  <a:pt x="124098" y="235131"/>
                </a:moveTo>
                <a:cubicBezTo>
                  <a:pt x="134956" y="235131"/>
                  <a:pt x="143693" y="243868"/>
                  <a:pt x="143693" y="254728"/>
                </a:cubicBezTo>
                <a:lnTo>
                  <a:pt x="143693" y="398419"/>
                </a:lnTo>
                <a:cubicBezTo>
                  <a:pt x="143693" y="409279"/>
                  <a:pt x="134956" y="418015"/>
                  <a:pt x="124098" y="418015"/>
                </a:cubicBezTo>
                <a:cubicBezTo>
                  <a:pt x="113239" y="418015"/>
                  <a:pt x="104502" y="409279"/>
                  <a:pt x="104502" y="398423"/>
                </a:cubicBezTo>
                <a:lnTo>
                  <a:pt x="104502" y="254732"/>
                </a:lnTo>
                <a:cubicBezTo>
                  <a:pt x="104502" y="243872"/>
                  <a:pt x="113239" y="235140"/>
                  <a:pt x="124098" y="235140"/>
                </a:cubicBezTo>
                <a:lnTo>
                  <a:pt x="124098" y="235131"/>
                </a:lnTo>
              </a:path>
              <a:path w="457200" h="418011">
                <a:moveTo>
                  <a:pt x="19596" y="313509"/>
                </a:moveTo>
                <a:cubicBezTo>
                  <a:pt x="30454" y="313509"/>
                  <a:pt x="39191" y="322245"/>
                  <a:pt x="39191" y="333105"/>
                </a:cubicBezTo>
                <a:lnTo>
                  <a:pt x="39191" y="398419"/>
                </a:lnTo>
                <a:cubicBezTo>
                  <a:pt x="39191" y="409279"/>
                  <a:pt x="30454" y="418016"/>
                  <a:pt x="19596" y="418016"/>
                </a:cubicBezTo>
                <a:cubicBezTo>
                  <a:pt x="8737" y="418016"/>
                  <a:pt x="0" y="409279"/>
                  <a:pt x="0" y="398423"/>
                </a:cubicBezTo>
                <a:lnTo>
                  <a:pt x="0" y="333109"/>
                </a:lnTo>
                <a:cubicBezTo>
                  <a:pt x="0" y="322249"/>
                  <a:pt x="8737" y="313517"/>
                  <a:pt x="19596" y="313517"/>
                </a:cubicBezTo>
                <a:lnTo>
                  <a:pt x="19596" y="31350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73746" y="2653042"/>
            <a:ext cx="3495381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Age bands, household composition, income/affordability lens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373745" y="2033110"/>
            <a:ext cx="349699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527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Demographic snapshot</a:t>
            </a:r>
            <a:endParaRPr lang="en-US" sz="1527" dirty="0"/>
          </a:p>
        </p:txBody>
      </p:sp>
      <p:sp>
        <p:nvSpPr>
          <p:cNvPr id="11" name="Text 9"/>
          <p:cNvSpPr/>
          <p:nvPr/>
        </p:nvSpPr>
        <p:spPr>
          <a:xfrm>
            <a:off x="4388002" y="1397907"/>
            <a:ext cx="428685" cy="457200"/>
          </a:xfrm>
          <a:custGeom>
            <a:avLst/>
            <a:gdLst/>
            <a:ahLst/>
            <a:cxnLst/>
            <a:rect l="l" t="t" r="r" b="b"/>
            <a:pathLst>
              <a:path w="428685" h="457200">
                <a:moveTo>
                  <a:pt x="152187" y="57150"/>
                </a:moveTo>
                <a:cubicBezTo>
                  <a:pt x="152187" y="25585"/>
                  <a:pt x="126599" y="0"/>
                  <a:pt x="95039" y="0"/>
                </a:cubicBezTo>
                <a:cubicBezTo>
                  <a:pt x="63475" y="0"/>
                  <a:pt x="37891" y="25585"/>
                  <a:pt x="37891" y="57150"/>
                </a:cubicBezTo>
                <a:cubicBezTo>
                  <a:pt x="37891" y="88715"/>
                  <a:pt x="63480" y="114300"/>
                  <a:pt x="95039" y="114300"/>
                </a:cubicBezTo>
                <a:cubicBezTo>
                  <a:pt x="126604" y="114300"/>
                  <a:pt x="152187" y="88715"/>
                  <a:pt x="152187" y="57150"/>
                </a:cubicBezTo>
                <a:lnTo>
                  <a:pt x="152187" y="57150"/>
                </a:lnTo>
                <a:moveTo>
                  <a:pt x="75037" y="185738"/>
                </a:moveTo>
                <a:lnTo>
                  <a:pt x="95039" y="185738"/>
                </a:lnTo>
                <a:lnTo>
                  <a:pt x="115042" y="185738"/>
                </a:lnTo>
                <a:lnTo>
                  <a:pt x="143884" y="185738"/>
                </a:lnTo>
                <a:cubicBezTo>
                  <a:pt x="140043" y="176987"/>
                  <a:pt x="137899" y="167344"/>
                  <a:pt x="137899" y="157163"/>
                </a:cubicBezTo>
                <a:cubicBezTo>
                  <a:pt x="137899" y="153679"/>
                  <a:pt x="138165" y="150199"/>
                  <a:pt x="138615" y="146894"/>
                </a:cubicBezTo>
                <a:cubicBezTo>
                  <a:pt x="131203" y="144306"/>
                  <a:pt x="123256" y="142875"/>
                  <a:pt x="115042" y="142875"/>
                </a:cubicBezTo>
                <a:lnTo>
                  <a:pt x="75037" y="142875"/>
                </a:lnTo>
                <a:cubicBezTo>
                  <a:pt x="37891" y="142875"/>
                  <a:pt x="6902" y="171359"/>
                  <a:pt x="3867" y="208419"/>
                </a:cubicBezTo>
                <a:lnTo>
                  <a:pt x="206" y="252443"/>
                </a:lnTo>
                <a:cubicBezTo>
                  <a:pt x="-2028" y="279052"/>
                  <a:pt x="14224" y="302538"/>
                  <a:pt x="37887" y="311019"/>
                </a:cubicBezTo>
                <a:lnTo>
                  <a:pt x="37887" y="435766"/>
                </a:lnTo>
                <a:cubicBezTo>
                  <a:pt x="37887" y="447645"/>
                  <a:pt x="47443" y="457200"/>
                  <a:pt x="59317" y="457200"/>
                </a:cubicBezTo>
                <a:cubicBezTo>
                  <a:pt x="71192" y="457200"/>
                  <a:pt x="80747" y="447645"/>
                  <a:pt x="80747" y="435771"/>
                </a:cubicBezTo>
                <a:lnTo>
                  <a:pt x="80747" y="314330"/>
                </a:lnTo>
                <a:lnTo>
                  <a:pt x="109323" y="314330"/>
                </a:lnTo>
                <a:lnTo>
                  <a:pt x="109323" y="300042"/>
                </a:lnTo>
                <a:cubicBezTo>
                  <a:pt x="109323" y="290130"/>
                  <a:pt x="110751" y="280488"/>
                  <a:pt x="113430" y="271467"/>
                </a:cubicBezTo>
                <a:lnTo>
                  <a:pt x="59317" y="271467"/>
                </a:lnTo>
                <a:lnTo>
                  <a:pt x="57174" y="271467"/>
                </a:lnTo>
                <a:cubicBezTo>
                  <a:pt x="48780" y="271467"/>
                  <a:pt x="42260" y="264326"/>
                  <a:pt x="42976" y="256018"/>
                </a:cubicBezTo>
                <a:lnTo>
                  <a:pt x="46637" y="211994"/>
                </a:lnTo>
                <a:cubicBezTo>
                  <a:pt x="47798" y="197172"/>
                  <a:pt x="60209" y="185742"/>
                  <a:pt x="75033" y="185742"/>
                </a:cubicBezTo>
                <a:lnTo>
                  <a:pt x="75037" y="185738"/>
                </a:lnTo>
                <a:moveTo>
                  <a:pt x="280776" y="157163"/>
                </a:moveTo>
                <a:cubicBezTo>
                  <a:pt x="280776" y="167344"/>
                  <a:pt x="278633" y="176987"/>
                  <a:pt x="274791" y="185738"/>
                </a:cubicBezTo>
                <a:lnTo>
                  <a:pt x="309528" y="185738"/>
                </a:lnTo>
                <a:lnTo>
                  <a:pt x="323546" y="185738"/>
                </a:lnTo>
                <a:lnTo>
                  <a:pt x="337564" y="185738"/>
                </a:lnTo>
                <a:cubicBezTo>
                  <a:pt x="343904" y="185738"/>
                  <a:pt x="349529" y="189935"/>
                  <a:pt x="351316" y="196098"/>
                </a:cubicBezTo>
                <a:lnTo>
                  <a:pt x="381140" y="300038"/>
                </a:lnTo>
                <a:lnTo>
                  <a:pt x="309344" y="300038"/>
                </a:lnTo>
                <a:lnTo>
                  <a:pt x="309344" y="314325"/>
                </a:lnTo>
                <a:cubicBezTo>
                  <a:pt x="309344" y="324324"/>
                  <a:pt x="307646" y="333971"/>
                  <a:pt x="304431" y="342900"/>
                </a:cubicBezTo>
                <a:lnTo>
                  <a:pt x="337915" y="342900"/>
                </a:lnTo>
                <a:lnTo>
                  <a:pt x="337915" y="435771"/>
                </a:lnTo>
                <a:cubicBezTo>
                  <a:pt x="337915" y="447649"/>
                  <a:pt x="347471" y="457205"/>
                  <a:pt x="359345" y="457205"/>
                </a:cubicBezTo>
                <a:cubicBezTo>
                  <a:pt x="371220" y="457205"/>
                  <a:pt x="380775" y="447649"/>
                  <a:pt x="380775" y="435776"/>
                </a:cubicBezTo>
                <a:lnTo>
                  <a:pt x="380775" y="342909"/>
                </a:lnTo>
                <a:lnTo>
                  <a:pt x="400062" y="342909"/>
                </a:lnTo>
                <a:cubicBezTo>
                  <a:pt x="419083" y="342909"/>
                  <a:pt x="432745" y="324781"/>
                  <a:pt x="427566" y="306475"/>
                </a:cubicBezTo>
                <a:lnTo>
                  <a:pt x="392650" y="184316"/>
                </a:lnTo>
                <a:cubicBezTo>
                  <a:pt x="385684" y="159759"/>
                  <a:pt x="363182" y="142880"/>
                  <a:pt x="337731" y="142880"/>
                </a:cubicBezTo>
                <a:lnTo>
                  <a:pt x="309691" y="142880"/>
                </a:lnTo>
                <a:cubicBezTo>
                  <a:pt x="299154" y="142880"/>
                  <a:pt x="289153" y="145737"/>
                  <a:pt x="280579" y="150826"/>
                </a:cubicBezTo>
                <a:cubicBezTo>
                  <a:pt x="280759" y="152879"/>
                  <a:pt x="280845" y="155023"/>
                  <a:pt x="280845" y="157167"/>
                </a:cubicBezTo>
                <a:lnTo>
                  <a:pt x="280776" y="157163"/>
                </a:lnTo>
                <a:moveTo>
                  <a:pt x="380788" y="57150"/>
                </a:moveTo>
                <a:cubicBezTo>
                  <a:pt x="380788" y="25585"/>
                  <a:pt x="355200" y="0"/>
                  <a:pt x="323640" y="0"/>
                </a:cubicBezTo>
                <a:cubicBezTo>
                  <a:pt x="292076" y="0"/>
                  <a:pt x="266492" y="25585"/>
                  <a:pt x="266492" y="57150"/>
                </a:cubicBezTo>
                <a:cubicBezTo>
                  <a:pt x="266492" y="88715"/>
                  <a:pt x="292080" y="114300"/>
                  <a:pt x="323640" y="114300"/>
                </a:cubicBezTo>
                <a:cubicBezTo>
                  <a:pt x="355204" y="114300"/>
                  <a:pt x="380788" y="88715"/>
                  <a:pt x="380788" y="57150"/>
                </a:cubicBezTo>
                <a:moveTo>
                  <a:pt x="209340" y="200025"/>
                </a:moveTo>
                <a:cubicBezTo>
                  <a:pt x="233012" y="200025"/>
                  <a:pt x="252204" y="180836"/>
                  <a:pt x="252204" y="157163"/>
                </a:cubicBezTo>
                <a:cubicBezTo>
                  <a:pt x="252204" y="133489"/>
                  <a:pt x="233012" y="114300"/>
                  <a:pt x="209340" y="114300"/>
                </a:cubicBezTo>
                <a:cubicBezTo>
                  <a:pt x="185668" y="114300"/>
                  <a:pt x="166476" y="133489"/>
                  <a:pt x="166476" y="157163"/>
                </a:cubicBezTo>
                <a:cubicBezTo>
                  <a:pt x="166476" y="180836"/>
                  <a:pt x="185668" y="200025"/>
                  <a:pt x="209340" y="200025"/>
                </a:cubicBezTo>
                <a:moveTo>
                  <a:pt x="237912" y="300038"/>
                </a:moveTo>
                <a:lnTo>
                  <a:pt x="237912" y="314325"/>
                </a:lnTo>
                <a:cubicBezTo>
                  <a:pt x="237912" y="322184"/>
                  <a:pt x="231482" y="328613"/>
                  <a:pt x="223624" y="328613"/>
                </a:cubicBezTo>
                <a:lnTo>
                  <a:pt x="209336" y="328613"/>
                </a:lnTo>
                <a:lnTo>
                  <a:pt x="195048" y="328613"/>
                </a:lnTo>
                <a:cubicBezTo>
                  <a:pt x="187190" y="328613"/>
                  <a:pt x="180759" y="322184"/>
                  <a:pt x="180759" y="314325"/>
                </a:cubicBezTo>
                <a:lnTo>
                  <a:pt x="180759" y="300038"/>
                </a:lnTo>
                <a:cubicBezTo>
                  <a:pt x="180759" y="284232"/>
                  <a:pt x="193530" y="271463"/>
                  <a:pt x="209336" y="271463"/>
                </a:cubicBezTo>
                <a:cubicBezTo>
                  <a:pt x="225141" y="271463"/>
                  <a:pt x="237912" y="284232"/>
                  <a:pt x="237912" y="300038"/>
                </a:cubicBezTo>
                <a:lnTo>
                  <a:pt x="237912" y="300038"/>
                </a:lnTo>
                <a:moveTo>
                  <a:pt x="280776" y="314325"/>
                </a:moveTo>
                <a:lnTo>
                  <a:pt x="280776" y="300038"/>
                </a:lnTo>
                <a:cubicBezTo>
                  <a:pt x="280776" y="260567"/>
                  <a:pt x="248809" y="228600"/>
                  <a:pt x="209340" y="228600"/>
                </a:cubicBezTo>
                <a:cubicBezTo>
                  <a:pt x="169871" y="228600"/>
                  <a:pt x="137904" y="260567"/>
                  <a:pt x="137904" y="300038"/>
                </a:cubicBezTo>
                <a:lnTo>
                  <a:pt x="137904" y="314325"/>
                </a:lnTo>
                <a:cubicBezTo>
                  <a:pt x="137904" y="335759"/>
                  <a:pt x="149693" y="354421"/>
                  <a:pt x="167106" y="364151"/>
                </a:cubicBezTo>
                <a:cubicBezTo>
                  <a:pt x="166660" y="366560"/>
                  <a:pt x="166480" y="368974"/>
                  <a:pt x="166480" y="371475"/>
                </a:cubicBezTo>
                <a:lnTo>
                  <a:pt x="166480" y="428625"/>
                </a:lnTo>
                <a:cubicBezTo>
                  <a:pt x="166480" y="444430"/>
                  <a:pt x="179250" y="457200"/>
                  <a:pt x="195056" y="457200"/>
                </a:cubicBezTo>
                <a:lnTo>
                  <a:pt x="223632" y="457200"/>
                </a:lnTo>
                <a:cubicBezTo>
                  <a:pt x="239438" y="457200"/>
                  <a:pt x="252208" y="444430"/>
                  <a:pt x="252208" y="428625"/>
                </a:cubicBezTo>
                <a:lnTo>
                  <a:pt x="252208" y="371475"/>
                </a:lnTo>
                <a:cubicBezTo>
                  <a:pt x="252208" y="368974"/>
                  <a:pt x="252028" y="366565"/>
                  <a:pt x="251582" y="364151"/>
                </a:cubicBezTo>
                <a:cubicBezTo>
                  <a:pt x="268996" y="354417"/>
                  <a:pt x="280785" y="335754"/>
                  <a:pt x="280785" y="314325"/>
                </a:cubicBezTo>
                <a:lnTo>
                  <a:pt x="280776" y="31432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4035" y="2653042"/>
            <a:ext cx="3495381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needs, motivations, decision drivers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4034" y="2033110"/>
            <a:ext cx="349699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527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Persona card: Primary target user profile</a:t>
            </a:r>
            <a:endParaRPr lang="en-US" sz="1527" dirty="0"/>
          </a:p>
        </p:txBody>
      </p:sp>
      <p:sp>
        <p:nvSpPr>
          <p:cNvPr id="14" name="Text 12"/>
          <p:cNvSpPr/>
          <p:nvPr/>
        </p:nvSpPr>
        <p:spPr>
          <a:xfrm>
            <a:off x="544034" y="1423307"/>
            <a:ext cx="457200" cy="406400"/>
          </a:xfrm>
          <a:custGeom>
            <a:avLst/>
            <a:gdLst/>
            <a:ahLst/>
            <a:cxnLst/>
            <a:rect l="l" t="t" r="r" b="b"/>
            <a:pathLst>
              <a:path w="457200" h="406400">
                <a:moveTo>
                  <a:pt x="203198" y="0"/>
                </a:moveTo>
                <a:cubicBezTo>
                  <a:pt x="189148" y="0"/>
                  <a:pt x="177796" y="11351"/>
                  <a:pt x="177796" y="25400"/>
                </a:cubicBezTo>
                <a:lnTo>
                  <a:pt x="177796" y="76200"/>
                </a:lnTo>
                <a:cubicBezTo>
                  <a:pt x="177796" y="90249"/>
                  <a:pt x="189148" y="101600"/>
                  <a:pt x="203198" y="101600"/>
                </a:cubicBezTo>
                <a:lnTo>
                  <a:pt x="253997" y="101600"/>
                </a:lnTo>
                <a:cubicBezTo>
                  <a:pt x="268047" y="101600"/>
                  <a:pt x="279399" y="90249"/>
                  <a:pt x="279399" y="76200"/>
                </a:cubicBezTo>
                <a:lnTo>
                  <a:pt x="279399" y="25400"/>
                </a:lnTo>
                <a:cubicBezTo>
                  <a:pt x="279399" y="11351"/>
                  <a:pt x="268047" y="0"/>
                  <a:pt x="253997" y="0"/>
                </a:cubicBezTo>
                <a:lnTo>
                  <a:pt x="203198" y="0"/>
                </a:lnTo>
                <a:moveTo>
                  <a:pt x="152398" y="50800"/>
                </a:moveTo>
                <a:lnTo>
                  <a:pt x="50799" y="50800"/>
                </a:lnTo>
                <a:cubicBezTo>
                  <a:pt x="22782" y="50800"/>
                  <a:pt x="0" y="73579"/>
                  <a:pt x="0" y="101600"/>
                </a:cubicBezTo>
                <a:lnTo>
                  <a:pt x="0" y="355600"/>
                </a:lnTo>
                <a:cubicBezTo>
                  <a:pt x="0" y="383621"/>
                  <a:pt x="22782" y="406400"/>
                  <a:pt x="50799" y="406400"/>
                </a:cubicBezTo>
                <a:lnTo>
                  <a:pt x="406401" y="406400"/>
                </a:lnTo>
                <a:cubicBezTo>
                  <a:pt x="434418" y="406400"/>
                  <a:pt x="457200" y="383621"/>
                  <a:pt x="457200" y="355600"/>
                </a:cubicBezTo>
                <a:lnTo>
                  <a:pt x="457200" y="101600"/>
                </a:lnTo>
                <a:cubicBezTo>
                  <a:pt x="457200" y="73579"/>
                  <a:pt x="434418" y="50800"/>
                  <a:pt x="406401" y="50800"/>
                </a:cubicBezTo>
                <a:lnTo>
                  <a:pt x="304802" y="50800"/>
                </a:lnTo>
                <a:lnTo>
                  <a:pt x="304802" y="88900"/>
                </a:lnTo>
                <a:lnTo>
                  <a:pt x="406401" y="88900"/>
                </a:lnTo>
                <a:cubicBezTo>
                  <a:pt x="413387" y="88900"/>
                  <a:pt x="419102" y="94614"/>
                  <a:pt x="419102" y="101600"/>
                </a:cubicBezTo>
                <a:lnTo>
                  <a:pt x="419102" y="355600"/>
                </a:lnTo>
                <a:cubicBezTo>
                  <a:pt x="419102" y="362586"/>
                  <a:pt x="413387" y="368300"/>
                  <a:pt x="406401" y="368300"/>
                </a:cubicBezTo>
                <a:lnTo>
                  <a:pt x="50799" y="368300"/>
                </a:lnTo>
                <a:cubicBezTo>
                  <a:pt x="43813" y="368300"/>
                  <a:pt x="38098" y="362586"/>
                  <a:pt x="38098" y="355600"/>
                </a:cubicBezTo>
                <a:lnTo>
                  <a:pt x="38098" y="101600"/>
                </a:lnTo>
                <a:cubicBezTo>
                  <a:pt x="38098" y="94614"/>
                  <a:pt x="43813" y="88900"/>
                  <a:pt x="50799" y="88900"/>
                </a:cubicBezTo>
                <a:lnTo>
                  <a:pt x="152398" y="88900"/>
                </a:lnTo>
                <a:lnTo>
                  <a:pt x="152398" y="50800"/>
                </a:lnTo>
                <a:moveTo>
                  <a:pt x="228600" y="241300"/>
                </a:moveTo>
                <a:cubicBezTo>
                  <a:pt x="256654" y="241300"/>
                  <a:pt x="279399" y="218558"/>
                  <a:pt x="279399" y="190500"/>
                </a:cubicBezTo>
                <a:cubicBezTo>
                  <a:pt x="279399" y="162442"/>
                  <a:pt x="256654" y="139700"/>
                  <a:pt x="228600" y="139700"/>
                </a:cubicBezTo>
                <a:cubicBezTo>
                  <a:pt x="200546" y="139700"/>
                  <a:pt x="177801" y="162442"/>
                  <a:pt x="177801" y="190500"/>
                </a:cubicBezTo>
                <a:cubicBezTo>
                  <a:pt x="177801" y="218558"/>
                  <a:pt x="200546" y="241300"/>
                  <a:pt x="228600" y="241300"/>
                </a:cubicBezTo>
                <a:moveTo>
                  <a:pt x="203198" y="266700"/>
                </a:moveTo>
                <a:cubicBezTo>
                  <a:pt x="168112" y="266700"/>
                  <a:pt x="139697" y="295115"/>
                  <a:pt x="139697" y="330200"/>
                </a:cubicBezTo>
                <a:cubicBezTo>
                  <a:pt x="139697" y="337186"/>
                  <a:pt x="145412" y="342900"/>
                  <a:pt x="152398" y="342900"/>
                </a:cubicBezTo>
                <a:lnTo>
                  <a:pt x="304797" y="342900"/>
                </a:lnTo>
                <a:cubicBezTo>
                  <a:pt x="311783" y="342900"/>
                  <a:pt x="317498" y="337186"/>
                  <a:pt x="317498" y="330200"/>
                </a:cubicBezTo>
                <a:cubicBezTo>
                  <a:pt x="317498" y="295116"/>
                  <a:pt x="289083" y="266700"/>
                  <a:pt x="253997" y="266700"/>
                </a:cubicBezTo>
                <a:lnTo>
                  <a:pt x="203198" y="2667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4035" y="6329237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Market Analysis and Strategic Insights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4037" y="0"/>
            <a:ext cx="11144568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Competitive Landscape (2x2 Positioning Map)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527321" y="2422186"/>
            <a:ext cx="5138420" cy="3414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spcAft>
                <a:spcPts val="600"/>
              </a:spcAft>
              <a:buClr>
                <a:srgbClr val="FFFFFF"/>
              </a:buClr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Evaluate the price versus value perception to understand positioning and identify white space for differentiation and messaging opportunities.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527325" y="1605870"/>
            <a:ext cx="5120640" cy="533223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527325" y="1743030"/>
            <a:ext cx="5143500" cy="258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Price/Value Perception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44035" y="2422186"/>
            <a:ext cx="5138420" cy="3414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spcAft>
                <a:spcPts val="600"/>
              </a:spcAft>
              <a:buClr>
                <a:srgbClr val="FFFFFF"/>
              </a:buClr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Position the key players based on how strong their customer value is in the market.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4035" y="1605870"/>
            <a:ext cx="5120640" cy="533223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44035" y="1743030"/>
            <a:ext cx="5143500" cy="258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Customer Value Strength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4035" y="6329237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Market Analysis and Strategic Insights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4037" y="0"/>
            <a:ext cx="11144568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Key Unmet Needs &amp; Pain Points (Survey Outcome)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85800" y="2686141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9948FF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40936" y="2686141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9948FF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96690" y="2686141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9948FF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97240" y="2252686"/>
            <a:ext cx="3200400" cy="3291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580120" y="2801326"/>
            <a:ext cx="2849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Gap-to-solution alignment: Where product features and marketing claims can close the loop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196072" y="1956525"/>
            <a:ext cx="3200400" cy="731520"/>
          </a:xfrm>
          <a:custGeom>
            <a:avLst/>
            <a:gdLst/>
            <a:ahLst/>
            <a:cxnLst/>
            <a:rect l="l" t="t" r="r" b="b"/>
            <a:pathLst>
              <a:path w="3200400" h="731520">
                <a:moveTo>
                  <a:pt x="0" y="0"/>
                </a:moveTo>
                <a:lnTo>
                  <a:pt x="3078465" y="0"/>
                </a:lnTo>
                <a:cubicBezTo>
                  <a:pt x="3145801" y="0"/>
                  <a:pt x="3200400" y="54586"/>
                  <a:pt x="3200400" y="121922"/>
                </a:cubicBezTo>
                <a:lnTo>
                  <a:pt x="32004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96072" y="1956525"/>
            <a:ext cx="322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Gap-to-solution alignment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41795" y="2252686"/>
            <a:ext cx="3200400" cy="3291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824675" y="2801326"/>
            <a:ext cx="2849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Most frequent pain points reported across awareness, consideration, and usage stages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440936" y="1955011"/>
            <a:ext cx="3200400" cy="731520"/>
          </a:xfrm>
          <a:custGeom>
            <a:avLst/>
            <a:gdLst/>
            <a:ahLst/>
            <a:cxnLst/>
            <a:rect l="l" t="t" r="r" b="b"/>
            <a:pathLst>
              <a:path w="3200400" h="731520">
                <a:moveTo>
                  <a:pt x="0" y="0"/>
                </a:moveTo>
                <a:lnTo>
                  <a:pt x="3078465" y="0"/>
                </a:lnTo>
                <a:cubicBezTo>
                  <a:pt x="3145801" y="0"/>
                  <a:pt x="3200400" y="54586"/>
                  <a:pt x="3200400" y="121922"/>
                </a:cubicBezTo>
                <a:lnTo>
                  <a:pt x="32004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40936" y="1955011"/>
            <a:ext cx="322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Frequent pain points across stages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86350" y="2252686"/>
            <a:ext cx="3200400" cy="3291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69230" y="2801326"/>
            <a:ext cx="2849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Top unmet needs ranked by impact on switching and repeat intent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85800" y="1955011"/>
            <a:ext cx="3200400" cy="731520"/>
          </a:xfrm>
          <a:custGeom>
            <a:avLst/>
            <a:gdLst/>
            <a:ahLst/>
            <a:cxnLst/>
            <a:rect l="l" t="t" r="r" b="b"/>
            <a:pathLst>
              <a:path w="3200400" h="731520">
                <a:moveTo>
                  <a:pt x="0" y="0"/>
                </a:moveTo>
                <a:lnTo>
                  <a:pt x="3078465" y="0"/>
                </a:lnTo>
                <a:cubicBezTo>
                  <a:pt x="3145801" y="0"/>
                  <a:pt x="3200400" y="54586"/>
                  <a:pt x="3200400" y="121922"/>
                </a:cubicBezTo>
                <a:lnTo>
                  <a:pt x="32004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85800" y="1955011"/>
            <a:ext cx="322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Top unmet needs ranked by impact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4035" y="6285695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Market Analysis and Strategic Insights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4036" y="0"/>
            <a:ext cx="11111389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Pricing &amp; Packaging Trends (Benchmark Analysis)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28821" y="3455591"/>
            <a:ext cx="321817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Claims, format, sustainability cues, and shelf/online visibility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128821" y="2876455"/>
            <a:ext cx="32207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Packaging signals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12034" y="3457332"/>
            <a:ext cx="3218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Unit economics, bundle logic, and value perception drivers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12034" y="2895524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Pack-size strategy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61872" y="3457332"/>
            <a:ext cx="3218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Entry vs. mid vs. premium tiers and typical price ladders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1872" y="2899219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Price architecture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408980" y="2024373"/>
            <a:ext cx="640080" cy="560164"/>
          </a:xfrm>
          <a:custGeom>
            <a:avLst/>
            <a:gdLst/>
            <a:ahLst/>
            <a:cxnLst/>
            <a:rect l="l" t="t" r="r" b="b"/>
            <a:pathLst>
              <a:path w="640080" h="560164">
                <a:moveTo>
                  <a:pt x="187025" y="253127"/>
                </a:moveTo>
                <a:cubicBezTo>
                  <a:pt x="213153" y="244752"/>
                  <a:pt x="241035" y="240126"/>
                  <a:pt x="270037" y="240126"/>
                </a:cubicBezTo>
                <a:lnTo>
                  <a:pt x="370049" y="240126"/>
                </a:lnTo>
                <a:cubicBezTo>
                  <a:pt x="386679" y="240126"/>
                  <a:pt x="400056" y="253502"/>
                  <a:pt x="400056" y="270128"/>
                </a:cubicBezTo>
                <a:cubicBezTo>
                  <a:pt x="400056" y="286754"/>
                  <a:pt x="386679" y="300130"/>
                  <a:pt x="370056" y="300130"/>
                </a:cubicBezTo>
                <a:lnTo>
                  <a:pt x="270043" y="300130"/>
                </a:lnTo>
                <a:cubicBezTo>
                  <a:pt x="238289" y="300130"/>
                  <a:pt x="208160" y="307132"/>
                  <a:pt x="181284" y="319759"/>
                </a:cubicBezTo>
                <a:cubicBezTo>
                  <a:pt x="190910" y="398893"/>
                  <a:pt x="258292" y="460152"/>
                  <a:pt x="339927" y="460152"/>
                </a:cubicBezTo>
                <a:cubicBezTo>
                  <a:pt x="339927" y="460152"/>
                  <a:pt x="339927" y="460152"/>
                  <a:pt x="340055" y="460152"/>
                </a:cubicBezTo>
                <a:lnTo>
                  <a:pt x="341054" y="460152"/>
                </a:lnTo>
                <a:cubicBezTo>
                  <a:pt x="341054" y="460152"/>
                  <a:pt x="341054" y="460152"/>
                  <a:pt x="341182" y="460152"/>
                </a:cubicBezTo>
                <a:cubicBezTo>
                  <a:pt x="462823" y="459525"/>
                  <a:pt x="580085" y="334760"/>
                  <a:pt x="580085" y="155866"/>
                </a:cubicBezTo>
                <a:cubicBezTo>
                  <a:pt x="580085" y="139862"/>
                  <a:pt x="579087" y="124239"/>
                  <a:pt x="577211" y="108986"/>
                </a:cubicBezTo>
                <a:cubicBezTo>
                  <a:pt x="546334" y="128737"/>
                  <a:pt x="509581" y="140114"/>
                  <a:pt x="470075" y="140114"/>
                </a:cubicBezTo>
                <a:lnTo>
                  <a:pt x="340062" y="140114"/>
                </a:lnTo>
                <a:cubicBezTo>
                  <a:pt x="268053" y="140114"/>
                  <a:pt x="207168" y="187745"/>
                  <a:pt x="187044" y="253127"/>
                </a:cubicBezTo>
                <a:lnTo>
                  <a:pt x="187025" y="253127"/>
                </a:lnTo>
                <a:moveTo>
                  <a:pt x="120514" y="285252"/>
                </a:moveTo>
                <a:cubicBezTo>
                  <a:pt x="128138" y="170738"/>
                  <a:pt x="223529" y="80104"/>
                  <a:pt x="340043" y="80104"/>
                </a:cubicBezTo>
                <a:lnTo>
                  <a:pt x="470062" y="80104"/>
                </a:lnTo>
                <a:cubicBezTo>
                  <a:pt x="505938" y="80104"/>
                  <a:pt x="538570" y="66604"/>
                  <a:pt x="563322" y="44471"/>
                </a:cubicBezTo>
                <a:cubicBezTo>
                  <a:pt x="564199" y="43721"/>
                  <a:pt x="565069" y="42847"/>
                  <a:pt x="565946" y="42096"/>
                </a:cubicBezTo>
                <a:cubicBezTo>
                  <a:pt x="574197" y="34344"/>
                  <a:pt x="581570" y="25594"/>
                  <a:pt x="587696" y="15970"/>
                </a:cubicBezTo>
                <a:cubicBezTo>
                  <a:pt x="589699" y="12845"/>
                  <a:pt x="591696" y="9596"/>
                  <a:pt x="593444" y="6218"/>
                </a:cubicBezTo>
                <a:cubicBezTo>
                  <a:pt x="597822" y="-1910"/>
                  <a:pt x="610444" y="-2285"/>
                  <a:pt x="613696" y="6341"/>
                </a:cubicBezTo>
                <a:cubicBezTo>
                  <a:pt x="615322" y="10716"/>
                  <a:pt x="616820" y="15091"/>
                  <a:pt x="618324" y="19595"/>
                </a:cubicBezTo>
                <a:cubicBezTo>
                  <a:pt x="621947" y="30719"/>
                  <a:pt x="625198" y="41973"/>
                  <a:pt x="628072" y="53597"/>
                </a:cubicBezTo>
                <a:cubicBezTo>
                  <a:pt x="628700" y="55972"/>
                  <a:pt x="629199" y="58347"/>
                  <a:pt x="629698" y="60599"/>
                </a:cubicBezTo>
                <a:cubicBezTo>
                  <a:pt x="636451" y="90976"/>
                  <a:pt x="640074" y="122855"/>
                  <a:pt x="640074" y="155860"/>
                </a:cubicBezTo>
                <a:cubicBezTo>
                  <a:pt x="640074" y="356511"/>
                  <a:pt x="506431" y="519278"/>
                  <a:pt x="341284" y="520157"/>
                </a:cubicBezTo>
                <a:lnTo>
                  <a:pt x="340036" y="520157"/>
                </a:lnTo>
                <a:cubicBezTo>
                  <a:pt x="237899" y="520157"/>
                  <a:pt x="152013" y="450523"/>
                  <a:pt x="127261" y="356136"/>
                </a:cubicBezTo>
                <a:cubicBezTo>
                  <a:pt x="85880" y="394518"/>
                  <a:pt x="60001" y="449274"/>
                  <a:pt x="60001" y="510153"/>
                </a:cubicBezTo>
                <a:lnTo>
                  <a:pt x="60001" y="530156"/>
                </a:lnTo>
                <a:cubicBezTo>
                  <a:pt x="60001" y="546782"/>
                  <a:pt x="46624" y="560159"/>
                  <a:pt x="30001" y="560159"/>
                </a:cubicBezTo>
                <a:cubicBezTo>
                  <a:pt x="13371" y="560159"/>
                  <a:pt x="0" y="546782"/>
                  <a:pt x="0" y="530156"/>
                </a:cubicBezTo>
                <a:lnTo>
                  <a:pt x="0" y="510153"/>
                </a:lnTo>
                <a:cubicBezTo>
                  <a:pt x="0" y="416264"/>
                  <a:pt x="47878" y="333628"/>
                  <a:pt x="120515" y="285247"/>
                </a:cubicBezTo>
                <a:lnTo>
                  <a:pt x="120514" y="285252"/>
                </a:lnTo>
              </a:path>
            </a:pathLst>
          </a:custGeom>
          <a:solidFill>
            <a:srgbClr val="EB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872204" y="2000896"/>
            <a:ext cx="480060" cy="640080"/>
          </a:xfrm>
          <a:custGeom>
            <a:avLst/>
            <a:gdLst/>
            <a:ahLst/>
            <a:cxnLst/>
            <a:rect l="l" t="t" r="r" b="b"/>
            <a:pathLst>
              <a:path w="480060" h="640080">
                <a:moveTo>
                  <a:pt x="420053" y="220028"/>
                </a:moveTo>
                <a:lnTo>
                  <a:pt x="420053" y="560070"/>
                </a:lnTo>
                <a:cubicBezTo>
                  <a:pt x="420053" y="571073"/>
                  <a:pt x="411051" y="580073"/>
                  <a:pt x="400048" y="580073"/>
                </a:cubicBezTo>
                <a:lnTo>
                  <a:pt x="80007" y="580073"/>
                </a:lnTo>
                <a:cubicBezTo>
                  <a:pt x="69004" y="580073"/>
                  <a:pt x="60003" y="571073"/>
                  <a:pt x="60003" y="560070"/>
                </a:cubicBezTo>
                <a:lnTo>
                  <a:pt x="60003" y="220028"/>
                </a:lnTo>
                <a:lnTo>
                  <a:pt x="420053" y="220028"/>
                </a:lnTo>
                <a:moveTo>
                  <a:pt x="420053" y="160020"/>
                </a:moveTo>
                <a:lnTo>
                  <a:pt x="60008" y="160020"/>
                </a:lnTo>
                <a:lnTo>
                  <a:pt x="60008" y="80010"/>
                </a:lnTo>
                <a:cubicBezTo>
                  <a:pt x="60008" y="69007"/>
                  <a:pt x="69009" y="60008"/>
                  <a:pt x="80012" y="60008"/>
                </a:cubicBezTo>
                <a:lnTo>
                  <a:pt x="400053" y="60008"/>
                </a:lnTo>
                <a:cubicBezTo>
                  <a:pt x="411056" y="60008"/>
                  <a:pt x="420057" y="69007"/>
                  <a:pt x="420057" y="80010"/>
                </a:cubicBezTo>
                <a:lnTo>
                  <a:pt x="420053" y="160020"/>
                </a:lnTo>
                <a:moveTo>
                  <a:pt x="480060" y="160020"/>
                </a:moveTo>
                <a:lnTo>
                  <a:pt x="480060" y="80010"/>
                </a:lnTo>
                <a:cubicBezTo>
                  <a:pt x="480060" y="35876"/>
                  <a:pt x="444180" y="0"/>
                  <a:pt x="400048" y="0"/>
                </a:cubicBezTo>
                <a:lnTo>
                  <a:pt x="80007" y="0"/>
                </a:lnTo>
                <a:cubicBezTo>
                  <a:pt x="35875" y="0"/>
                  <a:pt x="-5" y="35876"/>
                  <a:pt x="-5" y="80010"/>
                </a:cubicBezTo>
                <a:lnTo>
                  <a:pt x="-5" y="160020"/>
                </a:lnTo>
                <a:lnTo>
                  <a:pt x="-5" y="190027"/>
                </a:lnTo>
                <a:lnTo>
                  <a:pt x="-5" y="220034"/>
                </a:lnTo>
                <a:lnTo>
                  <a:pt x="-5" y="560076"/>
                </a:lnTo>
                <a:cubicBezTo>
                  <a:pt x="-5" y="604210"/>
                  <a:pt x="35875" y="640086"/>
                  <a:pt x="80007" y="640086"/>
                </a:cubicBezTo>
                <a:lnTo>
                  <a:pt x="400048" y="640086"/>
                </a:lnTo>
                <a:cubicBezTo>
                  <a:pt x="444180" y="640086"/>
                  <a:pt x="480060" y="604210"/>
                  <a:pt x="480060" y="560076"/>
                </a:cubicBezTo>
                <a:lnTo>
                  <a:pt x="480060" y="220034"/>
                </a:lnTo>
                <a:lnTo>
                  <a:pt x="480060" y="190033"/>
                </a:lnTo>
                <a:lnTo>
                  <a:pt x="480060" y="160020"/>
                </a:lnTo>
                <a:moveTo>
                  <a:pt x="100011" y="290039"/>
                </a:moveTo>
                <a:cubicBezTo>
                  <a:pt x="100011" y="306611"/>
                  <a:pt x="113443" y="320046"/>
                  <a:pt x="130015" y="320046"/>
                </a:cubicBezTo>
                <a:cubicBezTo>
                  <a:pt x="146586" y="320046"/>
                  <a:pt x="160018" y="306611"/>
                  <a:pt x="160018" y="290046"/>
                </a:cubicBezTo>
                <a:cubicBezTo>
                  <a:pt x="160018" y="273474"/>
                  <a:pt x="146586" y="260045"/>
                  <a:pt x="130015" y="260045"/>
                </a:cubicBezTo>
                <a:cubicBezTo>
                  <a:pt x="113443" y="260045"/>
                  <a:pt x="100011" y="273481"/>
                  <a:pt x="100011" y="290052"/>
                </a:cubicBezTo>
                <a:lnTo>
                  <a:pt x="100011" y="290039"/>
                </a:lnTo>
                <a:moveTo>
                  <a:pt x="130015" y="370049"/>
                </a:moveTo>
                <a:cubicBezTo>
                  <a:pt x="113443" y="370049"/>
                  <a:pt x="100011" y="383485"/>
                  <a:pt x="100011" y="400056"/>
                </a:cubicBezTo>
                <a:cubicBezTo>
                  <a:pt x="100011" y="416628"/>
                  <a:pt x="113443" y="430063"/>
                  <a:pt x="130015" y="430063"/>
                </a:cubicBezTo>
                <a:cubicBezTo>
                  <a:pt x="146586" y="430063"/>
                  <a:pt x="160018" y="416628"/>
                  <a:pt x="160018" y="400063"/>
                </a:cubicBezTo>
                <a:cubicBezTo>
                  <a:pt x="160018" y="383491"/>
                  <a:pt x="146586" y="370062"/>
                  <a:pt x="130015" y="370062"/>
                </a:cubicBezTo>
                <a:lnTo>
                  <a:pt x="130015" y="370049"/>
                </a:lnTo>
                <a:moveTo>
                  <a:pt x="100011" y="510067"/>
                </a:moveTo>
                <a:cubicBezTo>
                  <a:pt x="100011" y="526696"/>
                  <a:pt x="113385" y="540074"/>
                  <a:pt x="130015" y="540074"/>
                </a:cubicBezTo>
                <a:lnTo>
                  <a:pt x="240030" y="540074"/>
                </a:lnTo>
                <a:cubicBezTo>
                  <a:pt x="256659" y="540074"/>
                  <a:pt x="270034" y="526696"/>
                  <a:pt x="270034" y="510073"/>
                </a:cubicBezTo>
                <a:cubicBezTo>
                  <a:pt x="270034" y="493444"/>
                  <a:pt x="256659" y="480073"/>
                  <a:pt x="240030" y="480073"/>
                </a:cubicBezTo>
                <a:lnTo>
                  <a:pt x="130015" y="480073"/>
                </a:lnTo>
                <a:cubicBezTo>
                  <a:pt x="113385" y="480073"/>
                  <a:pt x="100011" y="493451"/>
                  <a:pt x="100011" y="510080"/>
                </a:cubicBezTo>
                <a:lnTo>
                  <a:pt x="100011" y="510067"/>
                </a:lnTo>
                <a:moveTo>
                  <a:pt x="240030" y="260033"/>
                </a:moveTo>
                <a:cubicBezTo>
                  <a:pt x="223458" y="260033"/>
                  <a:pt x="210026" y="273468"/>
                  <a:pt x="210026" y="290039"/>
                </a:cubicBezTo>
                <a:cubicBezTo>
                  <a:pt x="210026" y="306611"/>
                  <a:pt x="223458" y="320046"/>
                  <a:pt x="240030" y="320046"/>
                </a:cubicBezTo>
                <a:cubicBezTo>
                  <a:pt x="256602" y="320046"/>
                  <a:pt x="270034" y="306611"/>
                  <a:pt x="270034" y="290046"/>
                </a:cubicBezTo>
                <a:cubicBezTo>
                  <a:pt x="270034" y="273474"/>
                  <a:pt x="256602" y="260045"/>
                  <a:pt x="240030" y="260045"/>
                </a:cubicBezTo>
                <a:lnTo>
                  <a:pt x="240030" y="260033"/>
                </a:lnTo>
                <a:moveTo>
                  <a:pt x="210026" y="400050"/>
                </a:moveTo>
                <a:cubicBezTo>
                  <a:pt x="210026" y="416622"/>
                  <a:pt x="223458" y="430057"/>
                  <a:pt x="240030" y="430057"/>
                </a:cubicBezTo>
                <a:cubicBezTo>
                  <a:pt x="256602" y="430057"/>
                  <a:pt x="270034" y="416622"/>
                  <a:pt x="270034" y="400056"/>
                </a:cubicBezTo>
                <a:cubicBezTo>
                  <a:pt x="270034" y="383485"/>
                  <a:pt x="256602" y="370056"/>
                  <a:pt x="240030" y="370056"/>
                </a:cubicBezTo>
                <a:cubicBezTo>
                  <a:pt x="223458" y="370056"/>
                  <a:pt x="210026" y="383491"/>
                  <a:pt x="210026" y="400063"/>
                </a:cubicBezTo>
                <a:lnTo>
                  <a:pt x="210026" y="400050"/>
                </a:lnTo>
                <a:moveTo>
                  <a:pt x="350045" y="260033"/>
                </a:moveTo>
                <a:cubicBezTo>
                  <a:pt x="333474" y="260033"/>
                  <a:pt x="320042" y="273468"/>
                  <a:pt x="320042" y="290039"/>
                </a:cubicBezTo>
                <a:cubicBezTo>
                  <a:pt x="320042" y="306611"/>
                  <a:pt x="333474" y="320046"/>
                  <a:pt x="350045" y="320046"/>
                </a:cubicBezTo>
                <a:cubicBezTo>
                  <a:pt x="366617" y="320046"/>
                  <a:pt x="380049" y="306611"/>
                  <a:pt x="380049" y="290046"/>
                </a:cubicBezTo>
                <a:cubicBezTo>
                  <a:pt x="380049" y="273474"/>
                  <a:pt x="366617" y="260045"/>
                  <a:pt x="350045" y="260045"/>
                </a:cubicBezTo>
                <a:lnTo>
                  <a:pt x="350045" y="260033"/>
                </a:lnTo>
                <a:moveTo>
                  <a:pt x="320042" y="400050"/>
                </a:moveTo>
                <a:cubicBezTo>
                  <a:pt x="320042" y="416622"/>
                  <a:pt x="333474" y="430057"/>
                  <a:pt x="350045" y="430057"/>
                </a:cubicBezTo>
                <a:cubicBezTo>
                  <a:pt x="366617" y="430057"/>
                  <a:pt x="380049" y="416622"/>
                  <a:pt x="380049" y="400056"/>
                </a:cubicBezTo>
                <a:cubicBezTo>
                  <a:pt x="380049" y="383485"/>
                  <a:pt x="366617" y="370056"/>
                  <a:pt x="350045" y="370056"/>
                </a:cubicBezTo>
                <a:cubicBezTo>
                  <a:pt x="333474" y="370056"/>
                  <a:pt x="320042" y="383491"/>
                  <a:pt x="320042" y="400063"/>
                </a:cubicBezTo>
                <a:lnTo>
                  <a:pt x="320042" y="400050"/>
                </a:lnTo>
                <a:moveTo>
                  <a:pt x="350045" y="480060"/>
                </a:moveTo>
                <a:cubicBezTo>
                  <a:pt x="333474" y="480060"/>
                  <a:pt x="320042" y="493495"/>
                  <a:pt x="320042" y="510067"/>
                </a:cubicBezTo>
                <a:cubicBezTo>
                  <a:pt x="320042" y="526639"/>
                  <a:pt x="333474" y="540074"/>
                  <a:pt x="350045" y="540074"/>
                </a:cubicBezTo>
                <a:cubicBezTo>
                  <a:pt x="366617" y="540074"/>
                  <a:pt x="380049" y="526639"/>
                  <a:pt x="380049" y="510073"/>
                </a:cubicBezTo>
                <a:cubicBezTo>
                  <a:pt x="380049" y="493502"/>
                  <a:pt x="366617" y="480073"/>
                  <a:pt x="350045" y="480073"/>
                </a:cubicBezTo>
                <a:lnTo>
                  <a:pt x="350045" y="480060"/>
                </a:lnTo>
              </a:path>
            </a:pathLst>
          </a:custGeom>
          <a:solidFill>
            <a:srgbClr val="EB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142032" y="2041002"/>
            <a:ext cx="640080" cy="559868"/>
          </a:xfrm>
          <a:custGeom>
            <a:avLst/>
            <a:gdLst/>
            <a:ahLst/>
            <a:cxnLst/>
            <a:rect l="l" t="t" r="r" b="b"/>
            <a:pathLst>
              <a:path w="640080" h="559868">
                <a:moveTo>
                  <a:pt x="431222" y="8891"/>
                </a:moveTo>
                <a:cubicBezTo>
                  <a:pt x="419598" y="-2861"/>
                  <a:pt x="400600" y="-2984"/>
                  <a:pt x="388849" y="8639"/>
                </a:cubicBezTo>
                <a:cubicBezTo>
                  <a:pt x="377097" y="20262"/>
                  <a:pt x="376975" y="39264"/>
                  <a:pt x="388599" y="51010"/>
                </a:cubicBezTo>
                <a:lnTo>
                  <a:pt x="548216" y="212621"/>
                </a:lnTo>
                <a:cubicBezTo>
                  <a:pt x="590589" y="255496"/>
                  <a:pt x="590589" y="324365"/>
                  <a:pt x="548216" y="367234"/>
                </a:cubicBezTo>
                <a:lnTo>
                  <a:pt x="408352" y="508847"/>
                </a:lnTo>
                <a:cubicBezTo>
                  <a:pt x="396728" y="520599"/>
                  <a:pt x="396850" y="539595"/>
                  <a:pt x="408601" y="551218"/>
                </a:cubicBezTo>
                <a:cubicBezTo>
                  <a:pt x="420353" y="562841"/>
                  <a:pt x="439351" y="562718"/>
                  <a:pt x="450975" y="550966"/>
                </a:cubicBezTo>
                <a:lnTo>
                  <a:pt x="590967" y="409476"/>
                </a:lnTo>
                <a:cubicBezTo>
                  <a:pt x="656460" y="343233"/>
                  <a:pt x="656460" y="236740"/>
                  <a:pt x="590967" y="170491"/>
                </a:cubicBezTo>
                <a:lnTo>
                  <a:pt x="431222" y="8891"/>
                </a:lnTo>
                <a:moveTo>
                  <a:pt x="303353" y="23391"/>
                </a:moveTo>
                <a:cubicBezTo>
                  <a:pt x="288356" y="8392"/>
                  <a:pt x="267982" y="17"/>
                  <a:pt x="246732" y="17"/>
                </a:cubicBezTo>
                <a:lnTo>
                  <a:pt x="59995" y="17"/>
                </a:lnTo>
                <a:cubicBezTo>
                  <a:pt x="26871" y="17"/>
                  <a:pt x="0" y="26891"/>
                  <a:pt x="0" y="60012"/>
                </a:cubicBezTo>
                <a:lnTo>
                  <a:pt x="0" y="246874"/>
                </a:lnTo>
                <a:cubicBezTo>
                  <a:pt x="0" y="268121"/>
                  <a:pt x="8372" y="288495"/>
                  <a:pt x="23376" y="303493"/>
                </a:cubicBezTo>
                <a:lnTo>
                  <a:pt x="233360" y="513477"/>
                </a:lnTo>
                <a:cubicBezTo>
                  <a:pt x="264609" y="544724"/>
                  <a:pt x="315227" y="544724"/>
                  <a:pt x="346475" y="513477"/>
                </a:cubicBezTo>
                <a:lnTo>
                  <a:pt x="513338" y="346614"/>
                </a:lnTo>
                <a:cubicBezTo>
                  <a:pt x="544586" y="315368"/>
                  <a:pt x="544586" y="264745"/>
                  <a:pt x="513338" y="233499"/>
                </a:cubicBezTo>
                <a:lnTo>
                  <a:pt x="303353" y="23515"/>
                </a:lnTo>
                <a:lnTo>
                  <a:pt x="303353" y="23391"/>
                </a:lnTo>
                <a:moveTo>
                  <a:pt x="59995" y="60012"/>
                </a:moveTo>
                <a:lnTo>
                  <a:pt x="246860" y="60012"/>
                </a:lnTo>
                <a:cubicBezTo>
                  <a:pt x="252108" y="60012"/>
                  <a:pt x="257235" y="62140"/>
                  <a:pt x="260986" y="65885"/>
                </a:cubicBezTo>
                <a:lnTo>
                  <a:pt x="470971" y="275869"/>
                </a:lnTo>
                <a:cubicBezTo>
                  <a:pt x="478722" y="283618"/>
                  <a:pt x="478722" y="296366"/>
                  <a:pt x="470971" y="304115"/>
                </a:cubicBezTo>
                <a:lnTo>
                  <a:pt x="304108" y="470978"/>
                </a:lnTo>
                <a:cubicBezTo>
                  <a:pt x="296357" y="478726"/>
                  <a:pt x="283613" y="478726"/>
                  <a:pt x="275862" y="470978"/>
                </a:cubicBezTo>
                <a:lnTo>
                  <a:pt x="65877" y="260994"/>
                </a:lnTo>
                <a:cubicBezTo>
                  <a:pt x="62126" y="257243"/>
                  <a:pt x="60001" y="252120"/>
                  <a:pt x="60001" y="246868"/>
                </a:cubicBezTo>
                <a:lnTo>
                  <a:pt x="59995" y="60012"/>
                </a:lnTo>
                <a:moveTo>
                  <a:pt x="179990" y="140006"/>
                </a:moveTo>
                <a:cubicBezTo>
                  <a:pt x="179990" y="117914"/>
                  <a:pt x="162081" y="100009"/>
                  <a:pt x="139992" y="100009"/>
                </a:cubicBezTo>
                <a:cubicBezTo>
                  <a:pt x="117903" y="100009"/>
                  <a:pt x="99993" y="117914"/>
                  <a:pt x="99993" y="140006"/>
                </a:cubicBezTo>
                <a:cubicBezTo>
                  <a:pt x="99993" y="162099"/>
                  <a:pt x="117903" y="180003"/>
                  <a:pt x="139992" y="180003"/>
                </a:cubicBezTo>
                <a:cubicBezTo>
                  <a:pt x="162081" y="180003"/>
                  <a:pt x="179990" y="162099"/>
                  <a:pt x="179990" y="140006"/>
                </a:cubicBezTo>
                <a:lnTo>
                  <a:pt x="179990" y="140006"/>
                </a:lnTo>
              </a:path>
            </a:pathLst>
          </a:custGeom>
          <a:solidFill>
            <a:srgbClr val="EBDA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800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1">
              <a:alphaModFix amt="50000"/>
            </a:blip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" cy="1130300"/>
          </a:xfrm>
          <a:prstGeom prst="rect">
            <a:avLst/>
          </a:pr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4035" y="6329237"/>
            <a:ext cx="6447332" cy="268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BFBFB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Comprehensive Market Analysis and Strategic Insights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4037" y="0"/>
            <a:ext cx="11144568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Strategic Recommendations (Product + Marketing Takeaways)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85800" y="2686141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9948FF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40936" y="2686141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9948FF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96690" y="2686141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solidFill>
            <a:srgbClr val="9948FF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97240" y="2252686"/>
            <a:ext cx="3200400" cy="3291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580120" y="2801326"/>
            <a:ext cx="2849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Activate differentiated messaging and channel strategy aligned to persona decision journeys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196072" y="1956525"/>
            <a:ext cx="3200400" cy="731520"/>
          </a:xfrm>
          <a:custGeom>
            <a:avLst/>
            <a:gdLst/>
            <a:ahLst/>
            <a:cxnLst/>
            <a:rect l="l" t="t" r="r" b="b"/>
            <a:pathLst>
              <a:path w="3200400" h="731520">
                <a:moveTo>
                  <a:pt x="0" y="0"/>
                </a:moveTo>
                <a:lnTo>
                  <a:pt x="3078465" y="0"/>
                </a:lnTo>
                <a:cubicBezTo>
                  <a:pt x="3145801" y="0"/>
                  <a:pt x="3200400" y="54586"/>
                  <a:pt x="3200400" y="121922"/>
                </a:cubicBezTo>
                <a:lnTo>
                  <a:pt x="32004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96072" y="1956525"/>
            <a:ext cx="321733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Recommendation 3: Activate differentiated messaging and channel strategy aligned to persona decision journeys</a:t>
            </a:r>
            <a:endParaRPr lang="en-US" sz="1333" dirty="0"/>
          </a:p>
        </p:txBody>
      </p:sp>
      <p:sp>
        <p:nvSpPr>
          <p:cNvPr id="13" name="Text 11"/>
          <p:cNvSpPr/>
          <p:nvPr/>
        </p:nvSpPr>
        <p:spPr>
          <a:xfrm>
            <a:off x="4641795" y="2252686"/>
            <a:ext cx="3200400" cy="3291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824675" y="2801326"/>
            <a:ext cx="2849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Win on pricing/pack architecture that improves affordability and perceived value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440936" y="1955011"/>
            <a:ext cx="3200400" cy="731520"/>
          </a:xfrm>
          <a:custGeom>
            <a:avLst/>
            <a:gdLst/>
            <a:ahLst/>
            <a:cxnLst/>
            <a:rect l="l" t="t" r="r" b="b"/>
            <a:pathLst>
              <a:path w="3200400" h="731520">
                <a:moveTo>
                  <a:pt x="0" y="0"/>
                </a:moveTo>
                <a:lnTo>
                  <a:pt x="3078465" y="0"/>
                </a:lnTo>
                <a:cubicBezTo>
                  <a:pt x="3145801" y="0"/>
                  <a:pt x="3200400" y="54586"/>
                  <a:pt x="3200400" y="121922"/>
                </a:cubicBezTo>
                <a:lnTo>
                  <a:pt x="32004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40936" y="1955011"/>
            <a:ext cx="321733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Recommendation 2: Win on pricing/pack architecture that improves affordability and perceived value</a:t>
            </a:r>
            <a:endParaRPr lang="en-US" sz="1333" dirty="0"/>
          </a:p>
        </p:txBody>
      </p:sp>
      <p:sp>
        <p:nvSpPr>
          <p:cNvPr id="17" name="Text 15"/>
          <p:cNvSpPr/>
          <p:nvPr/>
        </p:nvSpPr>
        <p:spPr>
          <a:xfrm>
            <a:off x="886350" y="2252686"/>
            <a:ext cx="3200400" cy="329184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69230" y="2801326"/>
            <a:ext cx="2849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facad Flux" pitchFamily="34" charset="0"/>
                <a:ea typeface="Afacad Flux" pitchFamily="34" charset="-122"/>
                <a:cs typeface="Afacad Flux" pitchFamily="34" charset="-120"/>
              </a:rPr>
              <a:t>Target the highest-impact need with a clear value proposition and proof points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85800" y="1955011"/>
            <a:ext cx="3200400" cy="731520"/>
          </a:xfrm>
          <a:custGeom>
            <a:avLst/>
            <a:gdLst/>
            <a:ahLst/>
            <a:cxnLst/>
            <a:rect l="l" t="t" r="r" b="b"/>
            <a:pathLst>
              <a:path w="3200400" h="731520">
                <a:moveTo>
                  <a:pt x="0" y="0"/>
                </a:moveTo>
                <a:lnTo>
                  <a:pt x="3078465" y="0"/>
                </a:lnTo>
                <a:cubicBezTo>
                  <a:pt x="3145801" y="0"/>
                  <a:pt x="3200400" y="54586"/>
                  <a:pt x="3200400" y="121922"/>
                </a:cubicBezTo>
                <a:lnTo>
                  <a:pt x="3200400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solidFill>
            <a:srgbClr val="4800A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85800" y="1955011"/>
            <a:ext cx="321733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facad Flux Medium" pitchFamily="34" charset="0"/>
                <a:ea typeface="Afacad Flux Medium" pitchFamily="34" charset="-122"/>
                <a:cs typeface="Afacad Flux Medium" pitchFamily="34" charset="-120"/>
              </a:rPr>
              <a:t>Recommendation 1: Target the highest-impact need with a clear value proposition and proof points</a:t>
            </a:r>
            <a:endParaRPr lang="en-US" sz="1333" dirty="0"/>
          </a:p>
        </p:txBody>
      </p:sp>
      <p:sp>
        <p:nvSpPr>
          <p:cNvPr id="21" name="Text 19"/>
          <p:cNvSpPr/>
          <p:nvPr/>
        </p:nvSpPr>
        <p:spPr>
          <a:xfrm>
            <a:off x="11099324" y="614024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2026-08-03T08:35:06Z</dcterms:created>
  <dcterms:modified xsi:type="dcterms:W3CDTF">2026-08-03T08:35:06Z</dcterms:modified>
</cp:coreProperties>
</file>