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embeddedFontLst>
    <p:embeddedFont>
      <p:font typeface="Outfit" pitchFamily="2" charset="0"/>
      <p:regular r:id="rId15"/>
      <p:bold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
    <Relationship Id="rId15" Type="http://schemas.openxmlformats.org/officeDocument/2006/relationships/font" Target="fonts/font1.fntdata"/>
    <Relationship Id="rId1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e85f2ab6b6b7f7f452d4f72f4cd0439f4b5dd3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b5ebd3cc659ea8504f1bab968575c951de8e42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fa3d8247580f8316f47314b43e732c2cd97016b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5b873cc4fa67174c21dc3e3463130fced42cde4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ED7D31">
                <a:alpha val="100000"/>
              </a:srgbClr>
            </a:gs>
            <a:gs pos="100000">
              <a:srgbClr val="7F00FD">
                <a:alpha val="100000"/>
              </a:srgbClr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03280" y="261419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136194"/>
            <a:ext cx="7178403" cy="1095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In-depth Analysis Covering System Overview, Requirements, Design, Validation, Risks, and Implementation Planning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537644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1" y="2199178"/>
            <a:ext cx="7211422" cy="26433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45324" y="174423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674787"/>
            <a:ext cx="982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 Overview for Technical Review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44568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 or project name and review type (TDR, architecture pitch, or status report)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18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 or Project Identification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50081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Engineering discipline, lead engineer, and responsible organization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50080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Engineering Leadership and Organization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68641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date, document version, and current maturity stage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68641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Review and Documentation Status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18" y="2650582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62558" y="0"/>
                </a:moveTo>
                <a:cubicBezTo>
                  <a:pt x="151319" y="0"/>
                  <a:pt x="142237" y="9081"/>
                  <a:pt x="142237" y="20320"/>
                </a:cubicBezTo>
                <a:lnTo>
                  <a:pt x="142237" y="60960"/>
                </a:lnTo>
                <a:cubicBezTo>
                  <a:pt x="142237" y="72199"/>
                  <a:pt x="151319" y="81280"/>
                  <a:pt x="162558" y="81280"/>
                </a:cubicBezTo>
                <a:lnTo>
                  <a:pt x="203198" y="81280"/>
                </a:lnTo>
                <a:cubicBezTo>
                  <a:pt x="214438" y="81280"/>
                  <a:pt x="223520" y="72199"/>
                  <a:pt x="223520" y="60960"/>
                </a:cubicBezTo>
                <a:lnTo>
                  <a:pt x="223520" y="20320"/>
                </a:lnTo>
                <a:cubicBezTo>
                  <a:pt x="223520" y="9081"/>
                  <a:pt x="214438" y="0"/>
                  <a:pt x="203198" y="0"/>
                </a:cubicBezTo>
                <a:lnTo>
                  <a:pt x="162558" y="0"/>
                </a:lnTo>
                <a:moveTo>
                  <a:pt x="121919" y="40640"/>
                </a:moveTo>
                <a:lnTo>
                  <a:pt x="40640" y="40640"/>
                </a:lnTo>
                <a:cubicBezTo>
                  <a:pt x="18226" y="40640"/>
                  <a:pt x="0" y="58863"/>
                  <a:pt x="0" y="81280"/>
                </a:cubicBezTo>
                <a:lnTo>
                  <a:pt x="0" y="284480"/>
                </a:lnTo>
                <a:cubicBezTo>
                  <a:pt x="0" y="306897"/>
                  <a:pt x="18226" y="325120"/>
                  <a:pt x="40640" y="325120"/>
                </a:cubicBezTo>
                <a:lnTo>
                  <a:pt x="325120" y="325120"/>
                </a:lnTo>
                <a:cubicBezTo>
                  <a:pt x="347534" y="325120"/>
                  <a:pt x="365760" y="306897"/>
                  <a:pt x="365760" y="284480"/>
                </a:cubicBezTo>
                <a:lnTo>
                  <a:pt x="365760" y="81280"/>
                </a:lnTo>
                <a:cubicBezTo>
                  <a:pt x="365760" y="58863"/>
                  <a:pt x="347534" y="40640"/>
                  <a:pt x="325120" y="40640"/>
                </a:cubicBezTo>
                <a:lnTo>
                  <a:pt x="243841" y="40640"/>
                </a:lnTo>
                <a:lnTo>
                  <a:pt x="243841" y="71120"/>
                </a:lnTo>
                <a:lnTo>
                  <a:pt x="325120" y="71120"/>
                </a:lnTo>
                <a:cubicBezTo>
                  <a:pt x="330709" y="71120"/>
                  <a:pt x="335281" y="75691"/>
                  <a:pt x="335281" y="81280"/>
                </a:cubicBezTo>
                <a:lnTo>
                  <a:pt x="335281" y="284480"/>
                </a:lnTo>
                <a:cubicBezTo>
                  <a:pt x="335281" y="290069"/>
                  <a:pt x="330709" y="294640"/>
                  <a:pt x="325120" y="294640"/>
                </a:cubicBezTo>
                <a:lnTo>
                  <a:pt x="40640" y="294640"/>
                </a:lnTo>
                <a:cubicBezTo>
                  <a:pt x="35051" y="294640"/>
                  <a:pt x="30479" y="290069"/>
                  <a:pt x="30479" y="284480"/>
                </a:cubicBezTo>
                <a:lnTo>
                  <a:pt x="30479" y="81280"/>
                </a:lnTo>
                <a:cubicBezTo>
                  <a:pt x="30479" y="75691"/>
                  <a:pt x="35051" y="71120"/>
                  <a:pt x="40640" y="71120"/>
                </a:cubicBezTo>
                <a:lnTo>
                  <a:pt x="121919" y="71120"/>
                </a:lnTo>
                <a:lnTo>
                  <a:pt x="121919" y="40640"/>
                </a:lnTo>
                <a:moveTo>
                  <a:pt x="182880" y="193040"/>
                </a:moveTo>
                <a:cubicBezTo>
                  <a:pt x="205323" y="193040"/>
                  <a:pt x="223520" y="174846"/>
                  <a:pt x="223520" y="152400"/>
                </a:cubicBezTo>
                <a:cubicBezTo>
                  <a:pt x="223520" y="129954"/>
                  <a:pt x="205323" y="111760"/>
                  <a:pt x="182880" y="111760"/>
                </a:cubicBezTo>
                <a:cubicBezTo>
                  <a:pt x="160437" y="111760"/>
                  <a:pt x="142240" y="129954"/>
                  <a:pt x="142240" y="152400"/>
                </a:cubicBezTo>
                <a:cubicBezTo>
                  <a:pt x="142240" y="174846"/>
                  <a:pt x="160437" y="193040"/>
                  <a:pt x="182880" y="193040"/>
                </a:cubicBezTo>
                <a:moveTo>
                  <a:pt x="162558" y="213360"/>
                </a:moveTo>
                <a:cubicBezTo>
                  <a:pt x="134490" y="213360"/>
                  <a:pt x="111758" y="236092"/>
                  <a:pt x="111758" y="264160"/>
                </a:cubicBezTo>
                <a:cubicBezTo>
                  <a:pt x="111758" y="269749"/>
                  <a:pt x="116330" y="274320"/>
                  <a:pt x="121919" y="274320"/>
                </a:cubicBezTo>
                <a:lnTo>
                  <a:pt x="243838" y="274320"/>
                </a:lnTo>
                <a:cubicBezTo>
                  <a:pt x="249426" y="274320"/>
                  <a:pt x="253998" y="269749"/>
                  <a:pt x="253998" y="264160"/>
                </a:cubicBezTo>
                <a:cubicBezTo>
                  <a:pt x="253998" y="236092"/>
                  <a:pt x="231266" y="213360"/>
                  <a:pt x="203198" y="213360"/>
                </a:cubicBezTo>
                <a:lnTo>
                  <a:pt x="162558" y="213360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7835" y="2630262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191501" y="263026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80073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31665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21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 statement with operational context, stakeholders, and success criteria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31519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Problem Statement with Operational Context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963669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engineering objectives mapped to measurable outcomes and acceptance gates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963669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Engineering Objectives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195818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In-scope and out-of-scope boundaries, including key assumptions and dependencies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195818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Scope Boundaries and Assumptions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8" y="674787"/>
            <a:ext cx="91567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Summary and Technical Scope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788668" y="224874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973361" y="2248748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195818" y="224874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19" y="1836156"/>
          <a:ext cx="10820400" cy="4145808"/>
        </p:xfrm>
        <a:graphic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38193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Requirement ID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Functional Requirement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Verification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</a:tr>
              <a:tr h="138193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FR-01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Core capability definition and behavior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Test case or inspection evidence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8193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FR-02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Interface behavior and data handling rules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Integration test and traceability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736600" y="702803"/>
            <a:ext cx="9850692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89"/>
              </a:spcBef>
              <a:buNone/>
            </a:pPr>
            <a:r>
              <a:rPr lang="en-US" sz="2845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 Requirements, Performance Bounds, and Constraints</a:t>
            </a:r>
            <a:endParaRPr lang="en-US" sz="2845" dirty="0"/>
          </a:p>
        </p:txBody>
      </p:sp>
      <p:sp>
        <p:nvSpPr>
          <p:cNvPr id="6" name="Text 3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447052" y="702804"/>
            <a:ext cx="93533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System Architecture and Block Diagram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44381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447052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447054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High-level block diagram with interfaces, data flows, and control paths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447053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High-level Block Diagram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77509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Component responsibilities and interaction contracts, including timing and protocol assumptions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777509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Component Responsibilities and Interaction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07964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Architecture decisions summary, with rationale for key trade-offs and partitioning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9107964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Architecture Decisions Summary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447052" y="2111261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192884" y="281392"/>
                </a:moveTo>
                <a:cubicBezTo>
                  <a:pt x="158735" y="252031"/>
                  <a:pt x="137165" y="208525"/>
                  <a:pt x="137165" y="160020"/>
                </a:cubicBezTo>
                <a:cubicBezTo>
                  <a:pt x="137165" y="111515"/>
                  <a:pt x="158808" y="68008"/>
                  <a:pt x="192884" y="38648"/>
                </a:cubicBezTo>
                <a:cubicBezTo>
                  <a:pt x="182382" y="35790"/>
                  <a:pt x="171381" y="34289"/>
                  <a:pt x="160025" y="34289"/>
                </a:cubicBezTo>
                <a:cubicBezTo>
                  <a:pt x="90585" y="34289"/>
                  <a:pt x="34295" y="90581"/>
                  <a:pt x="34295" y="160020"/>
                </a:cubicBezTo>
                <a:cubicBezTo>
                  <a:pt x="34295" y="229456"/>
                  <a:pt x="90585" y="285751"/>
                  <a:pt x="160025" y="285751"/>
                </a:cubicBezTo>
                <a:cubicBezTo>
                  <a:pt x="171381" y="285751"/>
                  <a:pt x="182455" y="284250"/>
                  <a:pt x="192884" y="281392"/>
                </a:cubicBezTo>
                <a:lnTo>
                  <a:pt x="192884" y="281392"/>
                </a:lnTo>
                <a:moveTo>
                  <a:pt x="180023" y="205741"/>
                </a:moveTo>
                <a:lnTo>
                  <a:pt x="277178" y="205741"/>
                </a:lnTo>
                <a:cubicBezTo>
                  <a:pt x="281393" y="194952"/>
                  <a:pt x="284177" y="183453"/>
                  <a:pt x="285252" y="171452"/>
                </a:cubicBezTo>
                <a:lnTo>
                  <a:pt x="171953" y="171452"/>
                </a:lnTo>
                <a:cubicBezTo>
                  <a:pt x="173023" y="183453"/>
                  <a:pt x="175812" y="194956"/>
                  <a:pt x="180027" y="205741"/>
                </a:cubicBezTo>
                <a:lnTo>
                  <a:pt x="180023" y="205741"/>
                </a:lnTo>
                <a:moveTo>
                  <a:pt x="191809" y="228601"/>
                </a:moveTo>
                <a:cubicBezTo>
                  <a:pt x="201383" y="243317"/>
                  <a:pt x="213956" y="255817"/>
                  <a:pt x="228600" y="265393"/>
                </a:cubicBezTo>
                <a:cubicBezTo>
                  <a:pt x="243317" y="255821"/>
                  <a:pt x="255817" y="243246"/>
                  <a:pt x="265391" y="228601"/>
                </a:cubicBezTo>
                <a:lnTo>
                  <a:pt x="191741" y="228601"/>
                </a:lnTo>
                <a:lnTo>
                  <a:pt x="191809" y="228601"/>
                </a:lnTo>
                <a:moveTo>
                  <a:pt x="180023" y="114299"/>
                </a:moveTo>
                <a:cubicBezTo>
                  <a:pt x="175807" y="125088"/>
                  <a:pt x="173023" y="136587"/>
                  <a:pt x="171948" y="148588"/>
                </a:cubicBezTo>
                <a:lnTo>
                  <a:pt x="285247" y="148588"/>
                </a:lnTo>
                <a:cubicBezTo>
                  <a:pt x="284177" y="136587"/>
                  <a:pt x="281388" y="125084"/>
                  <a:pt x="277173" y="114299"/>
                </a:cubicBezTo>
                <a:lnTo>
                  <a:pt x="180023" y="114299"/>
                </a:lnTo>
                <a:moveTo>
                  <a:pt x="265391" y="91439"/>
                </a:moveTo>
                <a:cubicBezTo>
                  <a:pt x="255817" y="76723"/>
                  <a:pt x="243244" y="64223"/>
                  <a:pt x="228600" y="54647"/>
                </a:cubicBezTo>
                <a:cubicBezTo>
                  <a:pt x="213883" y="64219"/>
                  <a:pt x="201383" y="76794"/>
                  <a:pt x="191809" y="91439"/>
                </a:cubicBezTo>
                <a:lnTo>
                  <a:pt x="265459" y="91439"/>
                </a:lnTo>
                <a:lnTo>
                  <a:pt x="265391" y="91439"/>
                </a:lnTo>
                <a:moveTo>
                  <a:pt x="228600" y="304611"/>
                </a:moveTo>
                <a:cubicBezTo>
                  <a:pt x="207811" y="314468"/>
                  <a:pt x="184595" y="320040"/>
                  <a:pt x="160020" y="320040"/>
                </a:cubicBezTo>
                <a:cubicBezTo>
                  <a:pt x="71652" y="320040"/>
                  <a:pt x="0" y="248389"/>
                  <a:pt x="0" y="160020"/>
                </a:cubicBezTo>
                <a:cubicBezTo>
                  <a:pt x="0" y="71651"/>
                  <a:pt x="71652" y="0"/>
                  <a:pt x="160020" y="0"/>
                </a:cubicBezTo>
                <a:cubicBezTo>
                  <a:pt x="184595" y="0"/>
                  <a:pt x="207811" y="5501"/>
                  <a:pt x="228600" y="15429"/>
                </a:cubicBezTo>
                <a:cubicBezTo>
                  <a:pt x="249389" y="5498"/>
                  <a:pt x="272606" y="0"/>
                  <a:pt x="297180" y="0"/>
                </a:cubicBezTo>
                <a:cubicBezTo>
                  <a:pt x="385548" y="0"/>
                  <a:pt x="457200" y="71651"/>
                  <a:pt x="457200" y="160020"/>
                </a:cubicBezTo>
                <a:cubicBezTo>
                  <a:pt x="457200" y="248389"/>
                  <a:pt x="385548" y="320040"/>
                  <a:pt x="297180" y="320040"/>
                </a:cubicBezTo>
                <a:cubicBezTo>
                  <a:pt x="272606" y="320040"/>
                  <a:pt x="249389" y="314539"/>
                  <a:pt x="228600" y="304611"/>
                </a:cubicBezTo>
                <a:lnTo>
                  <a:pt x="228600" y="304611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77509" y="204268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117657" y="2042681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44381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7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08260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85004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28986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Hardware or software design decomposition, including major subsystems and internal modules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28986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Decomposition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28300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artifacts frame such as circuitry notes, CAD model structure, or software logic flow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28300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Design Artifacts Frame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05044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design parameters, interfaces, and traceability links from requirements to implementation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05044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Design Details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1518" y="702803"/>
            <a:ext cx="9703188" cy="1241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Detailed Engineering Design Breakdown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038679" y="2502460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38033" y="2502460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605044" y="25024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9035" y="343435"/>
                </a:moveTo>
                <a:cubicBezTo>
                  <a:pt x="43260" y="337660"/>
                  <a:pt x="43260" y="328160"/>
                  <a:pt x="49035" y="322385"/>
                </a:cubicBezTo>
                <a:lnTo>
                  <a:pt x="85730" y="285691"/>
                </a:lnTo>
                <a:lnTo>
                  <a:pt x="113765" y="313726"/>
                </a:lnTo>
                <a:cubicBezTo>
                  <a:pt x="119540" y="319501"/>
                  <a:pt x="129040" y="319501"/>
                  <a:pt x="134815" y="313726"/>
                </a:cubicBezTo>
                <a:cubicBezTo>
                  <a:pt x="140589" y="307952"/>
                  <a:pt x="140589" y="298451"/>
                  <a:pt x="134815" y="292677"/>
                </a:cubicBezTo>
                <a:lnTo>
                  <a:pt x="106779" y="264641"/>
                </a:lnTo>
                <a:lnTo>
                  <a:pt x="145335" y="226085"/>
                </a:lnTo>
                <a:lnTo>
                  <a:pt x="173370" y="254121"/>
                </a:lnTo>
                <a:cubicBezTo>
                  <a:pt x="179145" y="259895"/>
                  <a:pt x="188645" y="259895"/>
                  <a:pt x="194420" y="254121"/>
                </a:cubicBezTo>
                <a:cubicBezTo>
                  <a:pt x="200194" y="248346"/>
                  <a:pt x="200194" y="238846"/>
                  <a:pt x="194420" y="233071"/>
                </a:cubicBezTo>
                <a:lnTo>
                  <a:pt x="166384" y="205036"/>
                </a:lnTo>
                <a:lnTo>
                  <a:pt x="204940" y="166480"/>
                </a:lnTo>
                <a:lnTo>
                  <a:pt x="232975" y="194516"/>
                </a:lnTo>
                <a:cubicBezTo>
                  <a:pt x="238750" y="200290"/>
                  <a:pt x="248250" y="200290"/>
                  <a:pt x="254025" y="194516"/>
                </a:cubicBezTo>
                <a:cubicBezTo>
                  <a:pt x="259799" y="188741"/>
                  <a:pt x="259799" y="179241"/>
                  <a:pt x="254025" y="173466"/>
                </a:cubicBezTo>
                <a:lnTo>
                  <a:pt x="225989" y="145431"/>
                </a:lnTo>
                <a:lnTo>
                  <a:pt x="264545" y="106875"/>
                </a:lnTo>
                <a:lnTo>
                  <a:pt x="292581" y="134911"/>
                </a:lnTo>
                <a:cubicBezTo>
                  <a:pt x="298355" y="140685"/>
                  <a:pt x="307856" y="140685"/>
                  <a:pt x="313630" y="134911"/>
                </a:cubicBezTo>
                <a:cubicBezTo>
                  <a:pt x="319404" y="129136"/>
                  <a:pt x="319404" y="119636"/>
                  <a:pt x="313630" y="113861"/>
                </a:cubicBezTo>
                <a:lnTo>
                  <a:pt x="285595" y="85826"/>
                </a:lnTo>
                <a:lnTo>
                  <a:pt x="322289" y="49131"/>
                </a:lnTo>
                <a:cubicBezTo>
                  <a:pt x="328064" y="43356"/>
                  <a:pt x="337564" y="43356"/>
                  <a:pt x="343339" y="49131"/>
                </a:cubicBezTo>
                <a:lnTo>
                  <a:pt x="408069" y="113861"/>
                </a:lnTo>
                <a:cubicBezTo>
                  <a:pt x="413844" y="119636"/>
                  <a:pt x="413844" y="129136"/>
                  <a:pt x="408069" y="134911"/>
                </a:cubicBezTo>
                <a:lnTo>
                  <a:pt x="134810" y="408170"/>
                </a:lnTo>
                <a:cubicBezTo>
                  <a:pt x="129036" y="413944"/>
                  <a:pt x="119535" y="413944"/>
                  <a:pt x="113761" y="408170"/>
                </a:cubicBezTo>
                <a:lnTo>
                  <a:pt x="49035" y="343435"/>
                </a:lnTo>
                <a:moveTo>
                  <a:pt x="82099" y="439735"/>
                </a:moveTo>
                <a:cubicBezTo>
                  <a:pt x="105385" y="463020"/>
                  <a:pt x="143104" y="463020"/>
                  <a:pt x="166389" y="439735"/>
                </a:cubicBezTo>
                <a:lnTo>
                  <a:pt x="439740" y="166476"/>
                </a:lnTo>
                <a:cubicBezTo>
                  <a:pt x="463025" y="143190"/>
                  <a:pt x="463025" y="105471"/>
                  <a:pt x="439740" y="82186"/>
                </a:cubicBezTo>
                <a:lnTo>
                  <a:pt x="375105" y="17456"/>
                </a:lnTo>
                <a:cubicBezTo>
                  <a:pt x="351820" y="-5829"/>
                  <a:pt x="314101" y="-5829"/>
                  <a:pt x="290816" y="17456"/>
                </a:cubicBezTo>
                <a:lnTo>
                  <a:pt x="17465" y="290715"/>
                </a:lnTo>
                <a:cubicBezTo>
                  <a:pt x="-5820" y="314000"/>
                  <a:pt x="-5820" y="351719"/>
                  <a:pt x="17465" y="375005"/>
                </a:cubicBezTo>
                <a:lnTo>
                  <a:pt x="82195" y="439735"/>
                </a:lnTo>
                <a:lnTo>
                  <a:pt x="82099" y="439735"/>
                </a:lnTo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751996"/>
            <a:ext cx="10820399" cy="4258851"/>
          </a:xfrm>
          <a:prstGeom prst="rect">
            <a:avLst/>
          </a:prstGeom>
          <a:blipFill>
            <a:blip r:embed="rId1"/>
            <a:srcRect/>
            <a:stretch>
              <a:fillRect l="30" r="3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6600" y="702803"/>
            <a:ext cx="9855201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Testing, Simulation, and Validation Evidence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1385513"/>
            <a:ext cx="10819847" cy="4338293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Technical Review of System Architecture and Engineering Design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18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319508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08116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0928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9216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Build, integration, verification, and delivery milestones plus dependency checkpoints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749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09037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Timeline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2129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0417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Including major cost drivers, lead-time constraints, and critical spares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31950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0238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Bill of Materials Summary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3330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1618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Summary with top failure modes, probability-impact ranking, and mitigations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1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FMEA-style Risk Register Summary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6600" y="702803"/>
            <a:ext cx="9849092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50"/>
              </a:spcBef>
              <a:buNone/>
            </a:pPr>
            <a:r>
              <a:rPr lang="en-US" sz="2719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Risk Analysis, Failure Modes, BOM, and Implementation Timeline</a:t>
            </a:r>
            <a:endParaRPr lang="en-US" sz="2719" dirty="0"/>
          </a:p>
        </p:txBody>
      </p:sp>
      <p:sp>
        <p:nvSpPr>
          <p:cNvPr id="21" name="Text 19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2026-08-14T10:02:56Z</dcterms:created>
  <dcterms:modified xsi:type="dcterms:W3CDTF">2026-08-14T10:02:56Z</dcterms:modified>
</cp:coreProperties>
</file>