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Figtree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684834c0c05d7fbb0f2ca3c51e752339a40b1c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65794b02813978cd2df93fd056bc59b359eb97cd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0" y="182868"/>
                </a:move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854480" y="862917"/>
            <a:ext cx="3474720" cy="5103366"/>
          </a:xfrm>
          <a:custGeom>
            <a:avLst/>
            <a:gdLst/>
            <a:ahLst/>
            <a:cxnLst/>
            <a:rect l="l" t="t" r="r" b="b"/>
            <a:pathLst>
              <a:path w="3474720" h="5103366">
                <a:moveTo>
                  <a:pt x="0" y="288850"/>
                </a:moveTo>
                <a:cubicBezTo>
                  <a:pt x="0" y="129319"/>
                  <a:pt x="129329" y="0"/>
                  <a:pt x="288853" y="0"/>
                </a:cubicBezTo>
                <a:lnTo>
                  <a:pt x="3185866" y="0"/>
                </a:lnTo>
                <a:cubicBezTo>
                  <a:pt x="3345391" y="0"/>
                  <a:pt x="3474720" y="129319"/>
                  <a:pt x="3474720" y="288850"/>
                </a:cubicBezTo>
                <a:lnTo>
                  <a:pt x="3474720" y="4814515"/>
                </a:lnTo>
                <a:cubicBezTo>
                  <a:pt x="3474720" y="4974047"/>
                  <a:pt x="3345391" y="5103366"/>
                  <a:pt x="3185866" y="5103366"/>
                </a:cubicBezTo>
                <a:lnTo>
                  <a:pt x="288853" y="5103366"/>
                </a:lnTo>
                <a:cubicBezTo>
                  <a:pt x="129329" y="5103366"/>
                  <a:pt x="0" y="4974047"/>
                  <a:pt x="0" y="4814515"/>
                </a:cubicBezTo>
                <a:lnTo>
                  <a:pt x="0" y="288850"/>
                </a:lnTo>
              </a:path>
            </a:pathLst>
          </a:custGeom>
          <a:blipFill>
            <a:blip r:embed="rId1"/>
            <a:srcRect/>
            <a:stretch>
              <a:fillRect l="-81649" r="-81649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2800" y="4398380"/>
            <a:ext cx="6196949" cy="156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Evaluating Key Metrics, Trends, Root Causes, and Strategic Recommendations for Informed Decision-Making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2800" y="2263932"/>
            <a:ext cx="6222349" cy="19887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28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Analysis Overview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Date: [Insert presentation date]</a:t>
            </a:r>
            <a:endParaRPr lang="en-US" sz="1400" dirty="0"/>
          </a:p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Analyst/Team: [Insert name]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03294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Date and Analyst Information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869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Metrics, segments, and relevant filters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0267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Dataset Scope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40267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0" y="37237"/>
                </a:moveTo>
                <a:cubicBezTo>
                  <a:pt x="0" y="16698"/>
                  <a:pt x="16697" y="0"/>
                  <a:pt x="37239" y="0"/>
                </a:cubicBezTo>
                <a:lnTo>
                  <a:pt x="419966" y="0"/>
                </a:lnTo>
                <a:cubicBezTo>
                  <a:pt x="440503" y="0"/>
                  <a:pt x="457205" y="16698"/>
                  <a:pt x="457205" y="37237"/>
                </a:cubicBezTo>
                <a:cubicBezTo>
                  <a:pt x="457205" y="45810"/>
                  <a:pt x="454256" y="54115"/>
                  <a:pt x="448810" y="60724"/>
                </a:cubicBezTo>
                <a:lnTo>
                  <a:pt x="300042" y="243334"/>
                </a:lnTo>
                <a:lnTo>
                  <a:pt x="300042" y="371206"/>
                </a:lnTo>
                <a:cubicBezTo>
                  <a:pt x="300042" y="387100"/>
                  <a:pt x="287094" y="400050"/>
                  <a:pt x="271197" y="400050"/>
                </a:cubicBezTo>
                <a:cubicBezTo>
                  <a:pt x="264678" y="400050"/>
                  <a:pt x="258341" y="397818"/>
                  <a:pt x="253248" y="393801"/>
                </a:cubicBezTo>
                <a:lnTo>
                  <a:pt x="170650" y="328257"/>
                </a:lnTo>
                <a:cubicBezTo>
                  <a:pt x="162077" y="321472"/>
                  <a:pt x="157167" y="311203"/>
                  <a:pt x="157167" y="300306"/>
                </a:cubicBezTo>
                <a:lnTo>
                  <a:pt x="157167" y="243422"/>
                </a:lnTo>
                <a:lnTo>
                  <a:pt x="8399" y="60720"/>
                </a:lnTo>
                <a:cubicBezTo>
                  <a:pt x="2954" y="54111"/>
                  <a:pt x="5" y="45806"/>
                  <a:pt x="5" y="37233"/>
                </a:cubicBezTo>
                <a:lnTo>
                  <a:pt x="0" y="37237"/>
                </a:lnTo>
                <a:moveTo>
                  <a:pt x="49112" y="42861"/>
                </a:moveTo>
                <a:lnTo>
                  <a:pt x="195202" y="222168"/>
                </a:lnTo>
                <a:cubicBezTo>
                  <a:pt x="198329" y="226008"/>
                  <a:pt x="200025" y="230741"/>
                  <a:pt x="200025" y="235741"/>
                </a:cubicBezTo>
                <a:lnTo>
                  <a:pt x="200025" y="296821"/>
                </a:lnTo>
                <a:lnTo>
                  <a:pt x="257175" y="342183"/>
                </a:lnTo>
                <a:lnTo>
                  <a:pt x="257175" y="235741"/>
                </a:lnTo>
                <a:cubicBezTo>
                  <a:pt x="257175" y="230829"/>
                  <a:pt x="258871" y="226008"/>
                  <a:pt x="261998" y="222168"/>
                </a:cubicBezTo>
                <a:lnTo>
                  <a:pt x="408088" y="42861"/>
                </a:lnTo>
                <a:lnTo>
                  <a:pt x="49112" y="4286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Quantitative Findings &amp; Data-Driven Recommendations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Analysis Topic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1657790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1434" y="0"/>
                </a:moveTo>
                <a:cubicBezTo>
                  <a:pt x="33312" y="0"/>
                  <a:pt x="42867" y="9553"/>
                  <a:pt x="42867" y="21431"/>
                </a:cubicBezTo>
                <a:lnTo>
                  <a:pt x="42867" y="335754"/>
                </a:lnTo>
                <a:cubicBezTo>
                  <a:pt x="42867" y="347631"/>
                  <a:pt x="52423" y="357185"/>
                  <a:pt x="64301" y="357185"/>
                </a:cubicBezTo>
                <a:lnTo>
                  <a:pt x="435776" y="357185"/>
                </a:lnTo>
                <a:cubicBezTo>
                  <a:pt x="447654" y="357185"/>
                  <a:pt x="457209" y="366738"/>
                  <a:pt x="457209" y="378615"/>
                </a:cubicBezTo>
                <a:cubicBezTo>
                  <a:pt x="457209" y="390493"/>
                  <a:pt x="447654" y="400046"/>
                  <a:pt x="435780" y="400046"/>
                </a:cubicBezTo>
                <a:lnTo>
                  <a:pt x="64305" y="400046"/>
                </a:lnTo>
                <a:cubicBezTo>
                  <a:pt x="28767" y="400046"/>
                  <a:pt x="14" y="371290"/>
                  <a:pt x="14" y="335754"/>
                </a:cubicBezTo>
                <a:lnTo>
                  <a:pt x="14" y="21431"/>
                </a:lnTo>
                <a:cubicBezTo>
                  <a:pt x="14" y="9553"/>
                  <a:pt x="9569" y="0"/>
                  <a:pt x="21447" y="0"/>
                </a:cubicBezTo>
                <a:lnTo>
                  <a:pt x="21434" y="0"/>
                </a:lnTo>
              </a:path>
              <a:path w="457200" h="400050">
                <a:moveTo>
                  <a:pt x="150021" y="171449"/>
                </a:moveTo>
                <a:cubicBezTo>
                  <a:pt x="161899" y="171449"/>
                  <a:pt x="171455" y="181003"/>
                  <a:pt x="171455" y="192880"/>
                </a:cubicBezTo>
                <a:lnTo>
                  <a:pt x="171455" y="264317"/>
                </a:lnTo>
                <a:cubicBezTo>
                  <a:pt x="171455" y="276195"/>
                  <a:pt x="161899" y="285748"/>
                  <a:pt x="150026" y="285748"/>
                </a:cubicBezTo>
                <a:cubicBezTo>
                  <a:pt x="138148" y="285748"/>
                  <a:pt x="128597" y="276195"/>
                  <a:pt x="128597" y="264317"/>
                </a:cubicBezTo>
                <a:lnTo>
                  <a:pt x="128597" y="192880"/>
                </a:lnTo>
                <a:cubicBezTo>
                  <a:pt x="128597" y="181003"/>
                  <a:pt x="138152" y="171449"/>
                  <a:pt x="150030" y="171449"/>
                </a:cubicBezTo>
                <a:lnTo>
                  <a:pt x="150021" y="171449"/>
                </a:lnTo>
              </a:path>
              <a:path w="457200" h="400050">
                <a:moveTo>
                  <a:pt x="257175" y="107157"/>
                </a:moveTo>
                <a:lnTo>
                  <a:pt x="257175" y="264321"/>
                </a:lnTo>
                <a:cubicBezTo>
                  <a:pt x="257175" y="276199"/>
                  <a:pt x="247620" y="285752"/>
                  <a:pt x="235746" y="285752"/>
                </a:cubicBezTo>
                <a:cubicBezTo>
                  <a:pt x="223868" y="285752"/>
                  <a:pt x="214317" y="276199"/>
                  <a:pt x="214317" y="264321"/>
                </a:cubicBezTo>
                <a:lnTo>
                  <a:pt x="214317" y="107157"/>
                </a:lnTo>
                <a:cubicBezTo>
                  <a:pt x="214317" y="95280"/>
                  <a:pt x="223873" y="85727"/>
                  <a:pt x="235751" y="85727"/>
                </a:cubicBezTo>
                <a:cubicBezTo>
                  <a:pt x="247629" y="85727"/>
                  <a:pt x="257184" y="95280"/>
                  <a:pt x="257184" y="107157"/>
                </a:cubicBezTo>
                <a:lnTo>
                  <a:pt x="257175" y="107157"/>
                </a:lnTo>
              </a:path>
              <a:path w="457200" h="400050">
                <a:moveTo>
                  <a:pt x="321471" y="142874"/>
                </a:moveTo>
                <a:cubicBezTo>
                  <a:pt x="333349" y="142874"/>
                  <a:pt x="342905" y="152427"/>
                  <a:pt x="342905" y="164305"/>
                </a:cubicBezTo>
                <a:lnTo>
                  <a:pt x="342905" y="264317"/>
                </a:lnTo>
                <a:cubicBezTo>
                  <a:pt x="342905" y="276195"/>
                  <a:pt x="333349" y="285748"/>
                  <a:pt x="321476" y="285748"/>
                </a:cubicBezTo>
                <a:cubicBezTo>
                  <a:pt x="309598" y="285748"/>
                  <a:pt x="300047" y="276195"/>
                  <a:pt x="300047" y="264317"/>
                </a:cubicBezTo>
                <a:lnTo>
                  <a:pt x="300047" y="164305"/>
                </a:lnTo>
                <a:cubicBezTo>
                  <a:pt x="300047" y="152427"/>
                  <a:pt x="309602" y="142874"/>
                  <a:pt x="321480" y="142874"/>
                </a:cubicBezTo>
                <a:lnTo>
                  <a:pt x="321471" y="142874"/>
                </a:lnTo>
              </a:path>
              <a:path w="457200" h="400050">
                <a:moveTo>
                  <a:pt x="428625" y="50006"/>
                </a:moveTo>
                <a:lnTo>
                  <a:pt x="428625" y="264317"/>
                </a:lnTo>
                <a:cubicBezTo>
                  <a:pt x="428625" y="276195"/>
                  <a:pt x="419070" y="285748"/>
                  <a:pt x="407196" y="285748"/>
                </a:cubicBezTo>
                <a:cubicBezTo>
                  <a:pt x="395318" y="285748"/>
                  <a:pt x="385767" y="276195"/>
                  <a:pt x="385767" y="264317"/>
                </a:cubicBezTo>
                <a:lnTo>
                  <a:pt x="385767" y="50006"/>
                </a:lnTo>
                <a:cubicBezTo>
                  <a:pt x="385767" y="38129"/>
                  <a:pt x="395323" y="28576"/>
                  <a:pt x="407201" y="28576"/>
                </a:cubicBezTo>
                <a:cubicBezTo>
                  <a:pt x="419079" y="28576"/>
                  <a:pt x="428634" y="38129"/>
                  <a:pt x="428634" y="50006"/>
                </a:cubicBezTo>
                <a:lnTo>
                  <a:pt x="428625" y="50006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793778"/>
            <a:ext cx="3383279" cy="3586481"/>
          </a:xfrm>
          <a:custGeom>
            <a:avLst/>
            <a:gdLst/>
            <a:ahLst/>
            <a:cxnLst/>
            <a:rect l="l" t="t" r="r" b="b"/>
            <a:pathLst>
              <a:path w="3383279" h="3586481">
                <a:moveTo>
                  <a:pt x="0" y="148409"/>
                </a:moveTo>
                <a:cubicBezTo>
                  <a:pt x="0" y="66422"/>
                  <a:pt x="66448" y="0"/>
                  <a:pt x="148424" y="0"/>
                </a:cubicBezTo>
                <a:lnTo>
                  <a:pt x="3234855" y="0"/>
                </a:lnTo>
                <a:cubicBezTo>
                  <a:pt x="3316831" y="0"/>
                  <a:pt x="3383279" y="66457"/>
                  <a:pt x="3383279" y="148409"/>
                </a:cubicBezTo>
                <a:lnTo>
                  <a:pt x="3383279" y="3438037"/>
                </a:lnTo>
                <a:cubicBezTo>
                  <a:pt x="3383279" y="3520023"/>
                  <a:pt x="3316831" y="3586445"/>
                  <a:pt x="3234855" y="3586445"/>
                </a:cubicBezTo>
                <a:lnTo>
                  <a:pt x="148424" y="3586445"/>
                </a:lnTo>
                <a:cubicBezTo>
                  <a:pt x="66448" y="3586445"/>
                  <a:pt x="0" y="3519988"/>
                  <a:pt x="0" y="3438037"/>
                </a:cubicBezTo>
                <a:lnTo>
                  <a:pt x="0" y="14840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81501" y="1793778"/>
            <a:ext cx="3383279" cy="3586481"/>
          </a:xfrm>
          <a:custGeom>
            <a:avLst/>
            <a:gdLst/>
            <a:ahLst/>
            <a:cxnLst/>
            <a:rect l="l" t="t" r="r" b="b"/>
            <a:pathLst>
              <a:path w="3383279" h="3586481">
                <a:moveTo>
                  <a:pt x="0" y="148409"/>
                </a:moveTo>
                <a:cubicBezTo>
                  <a:pt x="0" y="66422"/>
                  <a:pt x="66448" y="0"/>
                  <a:pt x="148424" y="0"/>
                </a:cubicBezTo>
                <a:lnTo>
                  <a:pt x="3234855" y="0"/>
                </a:lnTo>
                <a:cubicBezTo>
                  <a:pt x="3316831" y="0"/>
                  <a:pt x="3383279" y="66457"/>
                  <a:pt x="3383279" y="148409"/>
                </a:cubicBezTo>
                <a:lnTo>
                  <a:pt x="3383279" y="3438037"/>
                </a:lnTo>
                <a:cubicBezTo>
                  <a:pt x="3383279" y="3520023"/>
                  <a:pt x="3316831" y="3586445"/>
                  <a:pt x="3234855" y="3586445"/>
                </a:cubicBezTo>
                <a:lnTo>
                  <a:pt x="148424" y="3586445"/>
                </a:lnTo>
                <a:cubicBezTo>
                  <a:pt x="66448" y="3586445"/>
                  <a:pt x="0" y="3519988"/>
                  <a:pt x="0" y="3438037"/>
                </a:cubicBezTo>
                <a:lnTo>
                  <a:pt x="0" y="14840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4361" y="1793778"/>
            <a:ext cx="3383279" cy="3586481"/>
          </a:xfrm>
          <a:custGeom>
            <a:avLst/>
            <a:gdLst/>
            <a:ahLst/>
            <a:cxnLst/>
            <a:rect l="l" t="t" r="r" b="b"/>
            <a:pathLst>
              <a:path w="3383279" h="3586481">
                <a:moveTo>
                  <a:pt x="0" y="148409"/>
                </a:moveTo>
                <a:cubicBezTo>
                  <a:pt x="0" y="66422"/>
                  <a:pt x="66448" y="0"/>
                  <a:pt x="148424" y="0"/>
                </a:cubicBezTo>
                <a:lnTo>
                  <a:pt x="3234855" y="0"/>
                </a:lnTo>
                <a:cubicBezTo>
                  <a:pt x="3316831" y="0"/>
                  <a:pt x="3383279" y="66457"/>
                  <a:pt x="3383279" y="148409"/>
                </a:cubicBezTo>
                <a:lnTo>
                  <a:pt x="3383279" y="3438037"/>
                </a:lnTo>
                <a:cubicBezTo>
                  <a:pt x="3383279" y="3520023"/>
                  <a:pt x="3316831" y="3586445"/>
                  <a:pt x="3234855" y="3586445"/>
                </a:cubicBezTo>
                <a:lnTo>
                  <a:pt x="148424" y="3586445"/>
                </a:lnTo>
                <a:cubicBezTo>
                  <a:pt x="66448" y="3586445"/>
                  <a:pt x="0" y="3519988"/>
                  <a:pt x="0" y="3438037"/>
                </a:cubicBezTo>
                <a:lnTo>
                  <a:pt x="0" y="14840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60119" y="215255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792980" y="215255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25840" y="2152556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Data Summary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625840" y="4601799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 showing the most material change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625840" y="3145188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Metric 3 Callout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25840" y="3625683"/>
            <a:ext cx="259495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272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</a:t>
            </a:r>
            <a:endParaRPr lang="en-US" sz="2727" dirty="0"/>
          </a:p>
        </p:txBody>
      </p:sp>
      <p:sp>
        <p:nvSpPr>
          <p:cNvPr id="16" name="Text 14"/>
          <p:cNvSpPr/>
          <p:nvPr/>
        </p:nvSpPr>
        <p:spPr>
          <a:xfrm>
            <a:off x="8766515" y="2293257"/>
            <a:ext cx="360000" cy="359947"/>
          </a:xfrm>
          <a:custGeom>
            <a:avLst/>
            <a:gdLst/>
            <a:ahLst/>
            <a:cxnLst/>
            <a:rect l="l" t="t" r="r" b="b"/>
            <a:pathLst>
              <a:path w="360000" h="359947">
                <a:moveTo>
                  <a:pt x="180025" y="326202"/>
                </a:moveTo>
                <a:cubicBezTo>
                  <a:pt x="260802" y="326202"/>
                  <a:pt x="326254" y="260749"/>
                  <a:pt x="326254" y="179974"/>
                </a:cubicBezTo>
                <a:cubicBezTo>
                  <a:pt x="326254" y="99198"/>
                  <a:pt x="260802" y="33745"/>
                  <a:pt x="180025" y="33745"/>
                </a:cubicBezTo>
                <a:cubicBezTo>
                  <a:pt x="99248" y="33745"/>
                  <a:pt x="33797" y="99198"/>
                  <a:pt x="33797" y="179974"/>
                </a:cubicBezTo>
                <a:cubicBezTo>
                  <a:pt x="33797" y="183839"/>
                  <a:pt x="33937" y="187637"/>
                  <a:pt x="34218" y="191434"/>
                </a:cubicBezTo>
                <a:lnTo>
                  <a:pt x="1318" y="201135"/>
                </a:lnTo>
                <a:cubicBezTo>
                  <a:pt x="475" y="194174"/>
                  <a:pt x="50" y="187144"/>
                  <a:pt x="50" y="179974"/>
                </a:cubicBezTo>
                <a:cubicBezTo>
                  <a:pt x="50" y="80567"/>
                  <a:pt x="80618" y="0"/>
                  <a:pt x="180025" y="0"/>
                </a:cubicBezTo>
                <a:cubicBezTo>
                  <a:pt x="279432" y="0"/>
                  <a:pt x="360000" y="80567"/>
                  <a:pt x="360000" y="179974"/>
                </a:cubicBezTo>
                <a:cubicBezTo>
                  <a:pt x="360000" y="279380"/>
                  <a:pt x="279432" y="359947"/>
                  <a:pt x="180025" y="359947"/>
                </a:cubicBezTo>
                <a:cubicBezTo>
                  <a:pt x="172854" y="359947"/>
                  <a:pt x="165823" y="359526"/>
                  <a:pt x="158864" y="358680"/>
                </a:cubicBezTo>
                <a:lnTo>
                  <a:pt x="168566" y="325709"/>
                </a:lnTo>
                <a:cubicBezTo>
                  <a:pt x="172364" y="325990"/>
                  <a:pt x="176159" y="326130"/>
                  <a:pt x="180025" y="326130"/>
                </a:cubicBezTo>
                <a:lnTo>
                  <a:pt x="180025" y="326202"/>
                </a:lnTo>
              </a:path>
              <a:path w="360000" h="359947">
                <a:moveTo>
                  <a:pt x="178340" y="292457"/>
                </a:moveTo>
                <a:lnTo>
                  <a:pt x="188395" y="258291"/>
                </a:lnTo>
                <a:cubicBezTo>
                  <a:pt x="227974" y="254072"/>
                  <a:pt x="258768" y="220608"/>
                  <a:pt x="258768" y="179974"/>
                </a:cubicBezTo>
                <a:cubicBezTo>
                  <a:pt x="258768" y="136456"/>
                  <a:pt x="223546" y="101235"/>
                  <a:pt x="180029" y="101235"/>
                </a:cubicBezTo>
                <a:cubicBezTo>
                  <a:pt x="139396" y="101235"/>
                  <a:pt x="105930" y="132029"/>
                  <a:pt x="101711" y="171608"/>
                </a:cubicBezTo>
                <a:lnTo>
                  <a:pt x="67543" y="181662"/>
                </a:lnTo>
                <a:cubicBezTo>
                  <a:pt x="67543" y="181100"/>
                  <a:pt x="67543" y="180535"/>
                  <a:pt x="67543" y="179974"/>
                </a:cubicBezTo>
                <a:cubicBezTo>
                  <a:pt x="67543" y="117825"/>
                  <a:pt x="117878" y="67490"/>
                  <a:pt x="180025" y="67490"/>
                </a:cubicBezTo>
                <a:cubicBezTo>
                  <a:pt x="242172" y="67490"/>
                  <a:pt x="292507" y="117825"/>
                  <a:pt x="292507" y="179974"/>
                </a:cubicBezTo>
                <a:cubicBezTo>
                  <a:pt x="292507" y="242122"/>
                  <a:pt x="242172" y="292457"/>
                  <a:pt x="180025" y="292457"/>
                </a:cubicBezTo>
                <a:cubicBezTo>
                  <a:pt x="179464" y="292457"/>
                  <a:pt x="178902" y="292457"/>
                  <a:pt x="178337" y="292457"/>
                </a:cubicBezTo>
                <a:lnTo>
                  <a:pt x="178340" y="292457"/>
                </a:lnTo>
              </a:path>
              <a:path w="360000" h="359947">
                <a:moveTo>
                  <a:pt x="27472" y="216883"/>
                </a:moveTo>
                <a:lnTo>
                  <a:pt x="171450" y="174560"/>
                </a:lnTo>
                <a:cubicBezTo>
                  <a:pt x="179957" y="172030"/>
                  <a:pt x="187902" y="179974"/>
                  <a:pt x="185440" y="188551"/>
                </a:cubicBezTo>
                <a:lnTo>
                  <a:pt x="143118" y="332530"/>
                </a:lnTo>
                <a:cubicBezTo>
                  <a:pt x="140234" y="342303"/>
                  <a:pt x="126806" y="343498"/>
                  <a:pt x="122238" y="334359"/>
                </a:cubicBezTo>
                <a:lnTo>
                  <a:pt x="102060" y="294077"/>
                </a:lnTo>
                <a:cubicBezTo>
                  <a:pt x="101567" y="293163"/>
                  <a:pt x="101005" y="292248"/>
                  <a:pt x="100303" y="291475"/>
                </a:cubicBezTo>
                <a:lnTo>
                  <a:pt x="38437" y="353342"/>
                </a:lnTo>
                <a:cubicBezTo>
                  <a:pt x="29650" y="362129"/>
                  <a:pt x="15379" y="362129"/>
                  <a:pt x="6591" y="353342"/>
                </a:cubicBezTo>
                <a:cubicBezTo>
                  <a:pt x="-2196" y="344556"/>
                  <a:pt x="-2196" y="330284"/>
                  <a:pt x="6591" y="321494"/>
                </a:cubicBezTo>
                <a:lnTo>
                  <a:pt x="68458" y="259630"/>
                </a:lnTo>
                <a:cubicBezTo>
                  <a:pt x="67684" y="258928"/>
                  <a:pt x="66841" y="258295"/>
                  <a:pt x="65855" y="257873"/>
                </a:cubicBezTo>
                <a:lnTo>
                  <a:pt x="25643" y="237767"/>
                </a:lnTo>
                <a:cubicBezTo>
                  <a:pt x="16502" y="233196"/>
                  <a:pt x="17698" y="219769"/>
                  <a:pt x="27472" y="216886"/>
                </a:cubicBezTo>
                <a:lnTo>
                  <a:pt x="27472" y="21688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92980" y="4601799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 identifying the largest contributor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92980" y="3145188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Metric 2 Callout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92980" y="3625683"/>
            <a:ext cx="259495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272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</a:t>
            </a:r>
            <a:endParaRPr lang="en-US" sz="2727" dirty="0"/>
          </a:p>
        </p:txBody>
      </p:sp>
      <p:sp>
        <p:nvSpPr>
          <p:cNvPr id="20" name="Text 18"/>
          <p:cNvSpPr/>
          <p:nvPr/>
        </p:nvSpPr>
        <p:spPr>
          <a:xfrm>
            <a:off x="4933655" y="229323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192856" y="38570"/>
                </a:moveTo>
                <a:lnTo>
                  <a:pt x="192856" y="321426"/>
                </a:lnTo>
                <a:lnTo>
                  <a:pt x="167141" y="321426"/>
                </a:lnTo>
                <a:lnTo>
                  <a:pt x="167141" y="38570"/>
                </a:lnTo>
                <a:lnTo>
                  <a:pt x="192856" y="38570"/>
                </a:lnTo>
                <a:moveTo>
                  <a:pt x="167144" y="0"/>
                </a:moveTo>
                <a:cubicBezTo>
                  <a:pt x="145850" y="0"/>
                  <a:pt x="128574" y="17276"/>
                  <a:pt x="128574" y="38570"/>
                </a:cubicBezTo>
                <a:lnTo>
                  <a:pt x="128574" y="321426"/>
                </a:lnTo>
                <a:cubicBezTo>
                  <a:pt x="128574" y="342720"/>
                  <a:pt x="145850" y="359997"/>
                  <a:pt x="167144" y="359997"/>
                </a:cubicBezTo>
                <a:lnTo>
                  <a:pt x="192859" y="359997"/>
                </a:lnTo>
                <a:cubicBezTo>
                  <a:pt x="214153" y="359997"/>
                  <a:pt x="231430" y="342720"/>
                  <a:pt x="231430" y="321426"/>
                </a:cubicBezTo>
                <a:lnTo>
                  <a:pt x="231430" y="38570"/>
                </a:lnTo>
                <a:cubicBezTo>
                  <a:pt x="231430" y="17276"/>
                  <a:pt x="214153" y="0"/>
                  <a:pt x="192859" y="0"/>
                </a:cubicBezTo>
                <a:lnTo>
                  <a:pt x="167144" y="0"/>
                </a:lnTo>
                <a:moveTo>
                  <a:pt x="64285" y="192856"/>
                </a:moveTo>
                <a:lnTo>
                  <a:pt x="64285" y="321426"/>
                </a:lnTo>
                <a:lnTo>
                  <a:pt x="38570" y="321426"/>
                </a:lnTo>
                <a:lnTo>
                  <a:pt x="38570" y="192856"/>
                </a:lnTo>
                <a:lnTo>
                  <a:pt x="64285" y="192856"/>
                </a:lnTo>
                <a:moveTo>
                  <a:pt x="38570" y="154285"/>
                </a:moveTo>
                <a:cubicBezTo>
                  <a:pt x="17276" y="154285"/>
                  <a:pt x="0" y="171562"/>
                  <a:pt x="0" y="192856"/>
                </a:cubicBezTo>
                <a:lnTo>
                  <a:pt x="0" y="321426"/>
                </a:lnTo>
                <a:cubicBezTo>
                  <a:pt x="0" y="342720"/>
                  <a:pt x="17276" y="359996"/>
                  <a:pt x="38570" y="359996"/>
                </a:cubicBezTo>
                <a:lnTo>
                  <a:pt x="64285" y="359996"/>
                </a:lnTo>
                <a:cubicBezTo>
                  <a:pt x="85579" y="359996"/>
                  <a:pt x="102856" y="342720"/>
                  <a:pt x="102856" y="321426"/>
                </a:cubicBezTo>
                <a:lnTo>
                  <a:pt x="102856" y="192856"/>
                </a:lnTo>
                <a:cubicBezTo>
                  <a:pt x="102856" y="171562"/>
                  <a:pt x="85579" y="154285"/>
                  <a:pt x="64285" y="154285"/>
                </a:cubicBezTo>
                <a:lnTo>
                  <a:pt x="38570" y="154285"/>
                </a:lnTo>
                <a:moveTo>
                  <a:pt x="295715" y="90000"/>
                </a:moveTo>
                <a:lnTo>
                  <a:pt x="321430" y="90000"/>
                </a:lnTo>
                <a:lnTo>
                  <a:pt x="321430" y="321430"/>
                </a:lnTo>
                <a:lnTo>
                  <a:pt x="295715" y="321430"/>
                </a:lnTo>
                <a:lnTo>
                  <a:pt x="295715" y="90000"/>
                </a:lnTo>
                <a:moveTo>
                  <a:pt x="257144" y="90000"/>
                </a:moveTo>
                <a:lnTo>
                  <a:pt x="257144" y="321430"/>
                </a:lnTo>
                <a:cubicBezTo>
                  <a:pt x="257144" y="342724"/>
                  <a:pt x="274421" y="360000"/>
                  <a:pt x="295715" y="360000"/>
                </a:cubicBezTo>
                <a:lnTo>
                  <a:pt x="321430" y="360000"/>
                </a:lnTo>
                <a:cubicBezTo>
                  <a:pt x="342724" y="360000"/>
                  <a:pt x="360000" y="342724"/>
                  <a:pt x="360000" y="321430"/>
                </a:cubicBezTo>
                <a:lnTo>
                  <a:pt x="360000" y="90000"/>
                </a:lnTo>
                <a:cubicBezTo>
                  <a:pt x="360000" y="68706"/>
                  <a:pt x="342724" y="51430"/>
                  <a:pt x="321430" y="51430"/>
                </a:cubicBezTo>
                <a:lnTo>
                  <a:pt x="295715" y="51430"/>
                </a:lnTo>
                <a:cubicBezTo>
                  <a:pt x="274421" y="51430"/>
                  <a:pt x="257144" y="68706"/>
                  <a:pt x="257144" y="90000"/>
                </a:cubicBezTo>
                <a:lnTo>
                  <a:pt x="257144" y="900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60119" y="4601799"/>
            <a:ext cx="25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 with direction vs. baseline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60119" y="3145188"/>
            <a:ext cx="2578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Metric 1 Callout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60119" y="3625683"/>
            <a:ext cx="259495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505"/>
              </a:spcBef>
              <a:buNone/>
            </a:pPr>
            <a:r>
              <a:rPr lang="en-US" sz="272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[Insert headline value]</a:t>
            </a:r>
            <a:endParaRPr lang="en-US" sz="2727" dirty="0"/>
          </a:p>
        </p:txBody>
      </p:sp>
      <p:sp>
        <p:nvSpPr>
          <p:cNvPr id="24" name="Text 22"/>
          <p:cNvSpPr/>
          <p:nvPr/>
        </p:nvSpPr>
        <p:spPr>
          <a:xfrm>
            <a:off x="1100794" y="229323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180000" y="33750"/>
                </a:moveTo>
                <a:cubicBezTo>
                  <a:pt x="260773" y="33750"/>
                  <a:pt x="326250" y="99227"/>
                  <a:pt x="326250" y="180000"/>
                </a:cubicBezTo>
                <a:cubicBezTo>
                  <a:pt x="326250" y="260773"/>
                  <a:pt x="260773" y="326250"/>
                  <a:pt x="180000" y="326250"/>
                </a:cubicBezTo>
                <a:cubicBezTo>
                  <a:pt x="99227" y="326250"/>
                  <a:pt x="33750" y="260773"/>
                  <a:pt x="33750" y="180000"/>
                </a:cubicBezTo>
                <a:cubicBezTo>
                  <a:pt x="33750" y="99227"/>
                  <a:pt x="99227" y="33750"/>
                  <a:pt x="180000" y="33750"/>
                </a:cubicBezTo>
                <a:lnTo>
                  <a:pt x="180000" y="33750"/>
                </a:lnTo>
                <a:moveTo>
                  <a:pt x="180000" y="360000"/>
                </a:moveTo>
                <a:cubicBezTo>
                  <a:pt x="279410" y="360000"/>
                  <a:pt x="360000" y="279410"/>
                  <a:pt x="360000" y="180000"/>
                </a:cubicBezTo>
                <a:cubicBezTo>
                  <a:pt x="360000" y="80590"/>
                  <a:pt x="279410" y="0"/>
                  <a:pt x="180000" y="0"/>
                </a:cubicBezTo>
                <a:cubicBezTo>
                  <a:pt x="80590" y="0"/>
                  <a:pt x="0" y="80590"/>
                  <a:pt x="0" y="180000"/>
                </a:cubicBezTo>
                <a:cubicBezTo>
                  <a:pt x="0" y="279410"/>
                  <a:pt x="80590" y="360000"/>
                  <a:pt x="180000" y="360000"/>
                </a:cubicBezTo>
                <a:moveTo>
                  <a:pt x="219377" y="247500"/>
                </a:moveTo>
                <a:cubicBezTo>
                  <a:pt x="219377" y="231822"/>
                  <a:pt x="210164" y="218250"/>
                  <a:pt x="196877" y="211921"/>
                </a:cubicBezTo>
                <a:lnTo>
                  <a:pt x="196877" y="84373"/>
                </a:lnTo>
                <a:cubicBezTo>
                  <a:pt x="196877" y="75020"/>
                  <a:pt x="189353" y="67500"/>
                  <a:pt x="180004" y="67500"/>
                </a:cubicBezTo>
                <a:cubicBezTo>
                  <a:pt x="170651" y="67500"/>
                  <a:pt x="163131" y="75024"/>
                  <a:pt x="163131" y="84377"/>
                </a:cubicBezTo>
                <a:lnTo>
                  <a:pt x="163131" y="211925"/>
                </a:lnTo>
                <a:cubicBezTo>
                  <a:pt x="149843" y="218254"/>
                  <a:pt x="140631" y="231822"/>
                  <a:pt x="140631" y="247504"/>
                </a:cubicBezTo>
                <a:cubicBezTo>
                  <a:pt x="140631" y="269230"/>
                  <a:pt x="158278" y="286880"/>
                  <a:pt x="180007" y="286880"/>
                </a:cubicBezTo>
                <a:cubicBezTo>
                  <a:pt x="201733" y="286880"/>
                  <a:pt x="219384" y="269233"/>
                  <a:pt x="219384" y="247507"/>
                </a:cubicBezTo>
                <a:lnTo>
                  <a:pt x="219377" y="247500"/>
                </a:lnTo>
                <a:moveTo>
                  <a:pt x="112500" y="135000"/>
                </a:moveTo>
                <a:cubicBezTo>
                  <a:pt x="124927" y="135000"/>
                  <a:pt x="135000" y="124927"/>
                  <a:pt x="135000" y="112500"/>
                </a:cubicBezTo>
                <a:cubicBezTo>
                  <a:pt x="135000" y="100073"/>
                  <a:pt x="124927" y="90000"/>
                  <a:pt x="112500" y="90000"/>
                </a:cubicBezTo>
                <a:cubicBezTo>
                  <a:pt x="100073" y="90000"/>
                  <a:pt x="90000" y="100073"/>
                  <a:pt x="90000" y="112500"/>
                </a:cubicBezTo>
                <a:cubicBezTo>
                  <a:pt x="90000" y="124927"/>
                  <a:pt x="100073" y="135000"/>
                  <a:pt x="112500" y="135000"/>
                </a:cubicBezTo>
                <a:moveTo>
                  <a:pt x="101250" y="180000"/>
                </a:moveTo>
                <a:cubicBezTo>
                  <a:pt x="101250" y="167573"/>
                  <a:pt x="91177" y="157500"/>
                  <a:pt x="78750" y="157500"/>
                </a:cubicBezTo>
                <a:cubicBezTo>
                  <a:pt x="66323" y="157500"/>
                  <a:pt x="56250" y="167573"/>
                  <a:pt x="56250" y="180000"/>
                </a:cubicBezTo>
                <a:cubicBezTo>
                  <a:pt x="56250" y="192427"/>
                  <a:pt x="66323" y="202500"/>
                  <a:pt x="78750" y="202500"/>
                </a:cubicBezTo>
                <a:cubicBezTo>
                  <a:pt x="91177" y="202500"/>
                  <a:pt x="101250" y="192427"/>
                  <a:pt x="101250" y="180000"/>
                </a:cubicBezTo>
                <a:moveTo>
                  <a:pt x="281250" y="202500"/>
                </a:moveTo>
                <a:cubicBezTo>
                  <a:pt x="293677" y="202500"/>
                  <a:pt x="303750" y="192427"/>
                  <a:pt x="303750" y="180000"/>
                </a:cubicBezTo>
                <a:cubicBezTo>
                  <a:pt x="303750" y="167573"/>
                  <a:pt x="293677" y="157500"/>
                  <a:pt x="281250" y="157500"/>
                </a:cubicBezTo>
                <a:cubicBezTo>
                  <a:pt x="268823" y="157500"/>
                  <a:pt x="258750" y="167573"/>
                  <a:pt x="258750" y="180000"/>
                </a:cubicBezTo>
                <a:cubicBezTo>
                  <a:pt x="258750" y="192427"/>
                  <a:pt x="268823" y="202500"/>
                  <a:pt x="281250" y="202500"/>
                </a:cubicBezTo>
                <a:moveTo>
                  <a:pt x="270000" y="112500"/>
                </a:moveTo>
                <a:cubicBezTo>
                  <a:pt x="270000" y="100073"/>
                  <a:pt x="259927" y="90000"/>
                  <a:pt x="247500" y="90000"/>
                </a:cubicBezTo>
                <a:cubicBezTo>
                  <a:pt x="235073" y="90000"/>
                  <a:pt x="225000" y="100073"/>
                  <a:pt x="225000" y="112500"/>
                </a:cubicBezTo>
                <a:cubicBezTo>
                  <a:pt x="225000" y="124927"/>
                  <a:pt x="235073" y="135000"/>
                  <a:pt x="247500" y="135000"/>
                </a:cubicBezTo>
                <a:cubicBezTo>
                  <a:pt x="259927" y="135000"/>
                  <a:pt x="270000" y="124927"/>
                  <a:pt x="270000" y="11250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Questions &amp; Data Methodology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49014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Aggregation logic, statistical tests, segmentation approach, and confidence level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49014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Methods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85987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Sources, sample size, timeframes, and inclusion/exclusion rules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85987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&amp; Parameters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changed, why it changed, and where impact is concentrated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Research Questions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80023" y="94298"/>
                </a:moveTo>
                <a:lnTo>
                  <a:pt x="180023" y="240030"/>
                </a:lnTo>
                <a:cubicBezTo>
                  <a:pt x="180023" y="244746"/>
                  <a:pt x="176165" y="248603"/>
                  <a:pt x="171449" y="248603"/>
                </a:cubicBezTo>
                <a:lnTo>
                  <a:pt x="34289" y="248603"/>
                </a:lnTo>
                <a:cubicBezTo>
                  <a:pt x="29573" y="248603"/>
                  <a:pt x="25715" y="244746"/>
                  <a:pt x="25715" y="240030"/>
                </a:cubicBezTo>
                <a:lnTo>
                  <a:pt x="25715" y="94298"/>
                </a:lnTo>
                <a:lnTo>
                  <a:pt x="180023" y="94298"/>
                </a:lnTo>
                <a:moveTo>
                  <a:pt x="180023" y="68580"/>
                </a:moveTo>
                <a:lnTo>
                  <a:pt x="25717" y="68580"/>
                </a:lnTo>
                <a:lnTo>
                  <a:pt x="25717" y="34290"/>
                </a:lnTo>
                <a:cubicBezTo>
                  <a:pt x="25717" y="29574"/>
                  <a:pt x="29575" y="25718"/>
                  <a:pt x="34291" y="25718"/>
                </a:cubicBezTo>
                <a:lnTo>
                  <a:pt x="171451" y="25718"/>
                </a:lnTo>
                <a:cubicBezTo>
                  <a:pt x="176167" y="25718"/>
                  <a:pt x="180025" y="29574"/>
                  <a:pt x="180025" y="34290"/>
                </a:cubicBezTo>
                <a:lnTo>
                  <a:pt x="180023" y="68580"/>
                </a:lnTo>
                <a:moveTo>
                  <a:pt x="205740" y="68580"/>
                </a:moveTo>
                <a:lnTo>
                  <a:pt x="205740" y="34290"/>
                </a:lnTo>
                <a:cubicBezTo>
                  <a:pt x="205740" y="15376"/>
                  <a:pt x="190363" y="0"/>
                  <a:pt x="171449" y="0"/>
                </a:cubicBezTo>
                <a:lnTo>
                  <a:pt x="34289" y="0"/>
                </a:lnTo>
                <a:cubicBezTo>
                  <a:pt x="15375" y="0"/>
                  <a:pt x="-2" y="15376"/>
                  <a:pt x="-2" y="34290"/>
                </a:cubicBezTo>
                <a:lnTo>
                  <a:pt x="-2" y="68580"/>
                </a:lnTo>
                <a:lnTo>
                  <a:pt x="-2" y="81440"/>
                </a:lnTo>
                <a:lnTo>
                  <a:pt x="-2" y="94300"/>
                </a:lnTo>
                <a:lnTo>
                  <a:pt x="-2" y="240033"/>
                </a:lnTo>
                <a:cubicBezTo>
                  <a:pt x="-2" y="258947"/>
                  <a:pt x="15375" y="274323"/>
                  <a:pt x="34289" y="274323"/>
                </a:cubicBezTo>
                <a:lnTo>
                  <a:pt x="171449" y="274323"/>
                </a:lnTo>
                <a:cubicBezTo>
                  <a:pt x="190363" y="274323"/>
                  <a:pt x="205740" y="258947"/>
                  <a:pt x="205740" y="240033"/>
                </a:cubicBezTo>
                <a:lnTo>
                  <a:pt x="205740" y="94300"/>
                </a:lnTo>
                <a:lnTo>
                  <a:pt x="205740" y="81443"/>
                </a:lnTo>
                <a:lnTo>
                  <a:pt x="205740" y="68580"/>
                </a:lnTo>
                <a:moveTo>
                  <a:pt x="42862" y="124303"/>
                </a:moveTo>
                <a:cubicBezTo>
                  <a:pt x="42862" y="131405"/>
                  <a:pt x="48618" y="137163"/>
                  <a:pt x="55721" y="137163"/>
                </a:cubicBezTo>
                <a:cubicBezTo>
                  <a:pt x="62823" y="137163"/>
                  <a:pt x="68579" y="131405"/>
                  <a:pt x="68579" y="124305"/>
                </a:cubicBezTo>
                <a:cubicBezTo>
                  <a:pt x="68579" y="117203"/>
                  <a:pt x="62823" y="111448"/>
                  <a:pt x="55721" y="111448"/>
                </a:cubicBezTo>
                <a:cubicBezTo>
                  <a:pt x="48618" y="111448"/>
                  <a:pt x="42862" y="117206"/>
                  <a:pt x="42862" y="124308"/>
                </a:cubicBezTo>
                <a:lnTo>
                  <a:pt x="42862" y="124303"/>
                </a:lnTo>
                <a:moveTo>
                  <a:pt x="55721" y="158593"/>
                </a:moveTo>
                <a:cubicBezTo>
                  <a:pt x="48618" y="158593"/>
                  <a:pt x="42862" y="164351"/>
                  <a:pt x="42862" y="171453"/>
                </a:cubicBezTo>
                <a:cubicBezTo>
                  <a:pt x="42862" y="178555"/>
                  <a:pt x="48618" y="184313"/>
                  <a:pt x="55721" y="184313"/>
                </a:cubicBezTo>
                <a:cubicBezTo>
                  <a:pt x="62823" y="184313"/>
                  <a:pt x="68579" y="178555"/>
                  <a:pt x="68579" y="171455"/>
                </a:cubicBezTo>
                <a:cubicBezTo>
                  <a:pt x="68579" y="164353"/>
                  <a:pt x="62823" y="158598"/>
                  <a:pt x="55721" y="158598"/>
                </a:cubicBezTo>
                <a:lnTo>
                  <a:pt x="55721" y="158593"/>
                </a:lnTo>
                <a:moveTo>
                  <a:pt x="42862" y="218600"/>
                </a:moveTo>
                <a:cubicBezTo>
                  <a:pt x="42862" y="225727"/>
                  <a:pt x="48594" y="231460"/>
                  <a:pt x="55721" y="231460"/>
                </a:cubicBezTo>
                <a:lnTo>
                  <a:pt x="102870" y="231460"/>
                </a:lnTo>
                <a:cubicBezTo>
                  <a:pt x="109997" y="231460"/>
                  <a:pt x="115729" y="225727"/>
                  <a:pt x="115729" y="218603"/>
                </a:cubicBezTo>
                <a:cubicBezTo>
                  <a:pt x="115729" y="211476"/>
                  <a:pt x="109997" y="205745"/>
                  <a:pt x="102870" y="205745"/>
                </a:cubicBezTo>
                <a:lnTo>
                  <a:pt x="55721" y="205745"/>
                </a:lnTo>
                <a:cubicBezTo>
                  <a:pt x="48594" y="205745"/>
                  <a:pt x="42862" y="211479"/>
                  <a:pt x="42862" y="218605"/>
                </a:cubicBezTo>
                <a:lnTo>
                  <a:pt x="42862" y="218600"/>
                </a:lnTo>
                <a:moveTo>
                  <a:pt x="102870" y="111443"/>
                </a:moveTo>
                <a:cubicBezTo>
                  <a:pt x="95768" y="111443"/>
                  <a:pt x="90011" y="117200"/>
                  <a:pt x="90011" y="124303"/>
                </a:cubicBezTo>
                <a:cubicBezTo>
                  <a:pt x="90011" y="131405"/>
                  <a:pt x="95768" y="137163"/>
                  <a:pt x="102870" y="137163"/>
                </a:cubicBezTo>
                <a:cubicBezTo>
                  <a:pt x="109972" y="137163"/>
                  <a:pt x="115729" y="131405"/>
                  <a:pt x="115729" y="124305"/>
                </a:cubicBezTo>
                <a:cubicBezTo>
                  <a:pt x="115729" y="117203"/>
                  <a:pt x="109972" y="111448"/>
                  <a:pt x="102870" y="111448"/>
                </a:cubicBezTo>
                <a:lnTo>
                  <a:pt x="102870" y="111443"/>
                </a:lnTo>
                <a:moveTo>
                  <a:pt x="90011" y="171450"/>
                </a:moveTo>
                <a:cubicBezTo>
                  <a:pt x="90011" y="178552"/>
                  <a:pt x="95768" y="184310"/>
                  <a:pt x="102870" y="184310"/>
                </a:cubicBezTo>
                <a:cubicBezTo>
                  <a:pt x="109972" y="184310"/>
                  <a:pt x="115729" y="178552"/>
                  <a:pt x="115729" y="171453"/>
                </a:cubicBezTo>
                <a:cubicBezTo>
                  <a:pt x="115729" y="164351"/>
                  <a:pt x="109972" y="158595"/>
                  <a:pt x="102870" y="158595"/>
                </a:cubicBezTo>
                <a:cubicBezTo>
                  <a:pt x="95768" y="158595"/>
                  <a:pt x="90011" y="164353"/>
                  <a:pt x="90011" y="171455"/>
                </a:cubicBezTo>
                <a:lnTo>
                  <a:pt x="90011" y="171450"/>
                </a:lnTo>
                <a:moveTo>
                  <a:pt x="150019" y="111443"/>
                </a:moveTo>
                <a:cubicBezTo>
                  <a:pt x="142917" y="111443"/>
                  <a:pt x="137161" y="117200"/>
                  <a:pt x="137161" y="124303"/>
                </a:cubicBezTo>
                <a:cubicBezTo>
                  <a:pt x="137161" y="131405"/>
                  <a:pt x="142917" y="137163"/>
                  <a:pt x="150019" y="137163"/>
                </a:cubicBezTo>
                <a:cubicBezTo>
                  <a:pt x="157122" y="137163"/>
                  <a:pt x="162878" y="131405"/>
                  <a:pt x="162878" y="124305"/>
                </a:cubicBezTo>
                <a:cubicBezTo>
                  <a:pt x="162878" y="117203"/>
                  <a:pt x="157122" y="111448"/>
                  <a:pt x="150019" y="111448"/>
                </a:cubicBezTo>
                <a:lnTo>
                  <a:pt x="150019" y="111443"/>
                </a:lnTo>
                <a:moveTo>
                  <a:pt x="137161" y="171450"/>
                </a:moveTo>
                <a:cubicBezTo>
                  <a:pt x="137161" y="178552"/>
                  <a:pt x="142917" y="184310"/>
                  <a:pt x="150019" y="184310"/>
                </a:cubicBezTo>
                <a:cubicBezTo>
                  <a:pt x="157122" y="184310"/>
                  <a:pt x="162878" y="178552"/>
                  <a:pt x="162878" y="171453"/>
                </a:cubicBezTo>
                <a:cubicBezTo>
                  <a:pt x="162878" y="164351"/>
                  <a:pt x="157122" y="158595"/>
                  <a:pt x="150019" y="158595"/>
                </a:cubicBezTo>
                <a:cubicBezTo>
                  <a:pt x="142917" y="158595"/>
                  <a:pt x="137161" y="164353"/>
                  <a:pt x="137161" y="171455"/>
                </a:cubicBezTo>
                <a:lnTo>
                  <a:pt x="137161" y="171450"/>
                </a:lnTo>
                <a:moveTo>
                  <a:pt x="150019" y="205740"/>
                </a:moveTo>
                <a:cubicBezTo>
                  <a:pt x="142917" y="205740"/>
                  <a:pt x="137161" y="211498"/>
                  <a:pt x="137161" y="218600"/>
                </a:cubicBezTo>
                <a:cubicBezTo>
                  <a:pt x="137161" y="225702"/>
                  <a:pt x="142917" y="231460"/>
                  <a:pt x="150019" y="231460"/>
                </a:cubicBezTo>
                <a:cubicBezTo>
                  <a:pt x="157122" y="231460"/>
                  <a:pt x="162878" y="225702"/>
                  <a:pt x="162878" y="218603"/>
                </a:cubicBezTo>
                <a:cubicBezTo>
                  <a:pt x="162878" y="211501"/>
                  <a:pt x="157122" y="205745"/>
                  <a:pt x="150019" y="205745"/>
                </a:cubicBezTo>
                <a:lnTo>
                  <a:pt x="150019" y="20574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74732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14313" y="46078"/>
                </a:moveTo>
                <a:lnTo>
                  <a:pt x="214313" y="93601"/>
                </a:lnTo>
                <a:cubicBezTo>
                  <a:pt x="207187" y="97458"/>
                  <a:pt x="197381" y="101208"/>
                  <a:pt x="184953" y="104264"/>
                </a:cubicBezTo>
                <a:cubicBezTo>
                  <a:pt x="166790" y="108765"/>
                  <a:pt x="144395" y="111443"/>
                  <a:pt x="120015" y="111443"/>
                </a:cubicBezTo>
                <a:cubicBezTo>
                  <a:pt x="95638" y="111443"/>
                  <a:pt x="73240" y="108762"/>
                  <a:pt x="55077" y="104264"/>
                </a:cubicBezTo>
                <a:cubicBezTo>
                  <a:pt x="42646" y="101210"/>
                  <a:pt x="32843" y="97513"/>
                  <a:pt x="25717" y="93601"/>
                </a:cubicBezTo>
                <a:lnTo>
                  <a:pt x="25717" y="46078"/>
                </a:lnTo>
                <a:lnTo>
                  <a:pt x="26038" y="45809"/>
                </a:lnTo>
                <a:cubicBezTo>
                  <a:pt x="28878" y="43398"/>
                  <a:pt x="34557" y="40075"/>
                  <a:pt x="43827" y="36753"/>
                </a:cubicBezTo>
                <a:cubicBezTo>
                  <a:pt x="62098" y="30271"/>
                  <a:pt x="89046" y="25718"/>
                  <a:pt x="120015" y="25718"/>
                </a:cubicBezTo>
                <a:cubicBezTo>
                  <a:pt x="150984" y="25718"/>
                  <a:pt x="177932" y="30271"/>
                  <a:pt x="196203" y="36753"/>
                </a:cubicBezTo>
                <a:cubicBezTo>
                  <a:pt x="205473" y="40075"/>
                  <a:pt x="211097" y="43398"/>
                  <a:pt x="213992" y="45809"/>
                </a:cubicBezTo>
                <a:lnTo>
                  <a:pt x="214313" y="46078"/>
                </a:lnTo>
                <a:moveTo>
                  <a:pt x="214313" y="121891"/>
                </a:moveTo>
                <a:lnTo>
                  <a:pt x="214313" y="162181"/>
                </a:lnTo>
                <a:cubicBezTo>
                  <a:pt x="207187" y="166038"/>
                  <a:pt x="197381" y="169788"/>
                  <a:pt x="184953" y="172844"/>
                </a:cubicBezTo>
                <a:cubicBezTo>
                  <a:pt x="166790" y="177345"/>
                  <a:pt x="144395" y="180023"/>
                  <a:pt x="120015" y="180023"/>
                </a:cubicBezTo>
                <a:cubicBezTo>
                  <a:pt x="95638" y="180023"/>
                  <a:pt x="73240" y="177342"/>
                  <a:pt x="55077" y="172844"/>
                </a:cubicBezTo>
                <a:cubicBezTo>
                  <a:pt x="42646" y="169790"/>
                  <a:pt x="32843" y="166093"/>
                  <a:pt x="25717" y="162181"/>
                </a:cubicBezTo>
                <a:lnTo>
                  <a:pt x="25717" y="121891"/>
                </a:lnTo>
                <a:cubicBezTo>
                  <a:pt x="32843" y="124731"/>
                  <a:pt x="40666" y="127197"/>
                  <a:pt x="48916" y="129232"/>
                </a:cubicBezTo>
                <a:cubicBezTo>
                  <a:pt x="69383" y="134269"/>
                  <a:pt x="93869" y="137163"/>
                  <a:pt x="120015" y="137163"/>
                </a:cubicBezTo>
                <a:cubicBezTo>
                  <a:pt x="146162" y="137163"/>
                  <a:pt x="170647" y="134269"/>
                  <a:pt x="191114" y="129232"/>
                </a:cubicBezTo>
                <a:cubicBezTo>
                  <a:pt x="199364" y="127197"/>
                  <a:pt x="207187" y="124785"/>
                  <a:pt x="214313" y="121891"/>
                </a:cubicBezTo>
                <a:moveTo>
                  <a:pt x="25717" y="228242"/>
                </a:moveTo>
                <a:lnTo>
                  <a:pt x="25717" y="190523"/>
                </a:lnTo>
                <a:cubicBezTo>
                  <a:pt x="32843" y="193363"/>
                  <a:pt x="40666" y="195829"/>
                  <a:pt x="48916" y="197864"/>
                </a:cubicBezTo>
                <a:cubicBezTo>
                  <a:pt x="69383" y="202846"/>
                  <a:pt x="93869" y="205740"/>
                  <a:pt x="120015" y="205740"/>
                </a:cubicBezTo>
                <a:cubicBezTo>
                  <a:pt x="146162" y="205740"/>
                  <a:pt x="170647" y="202846"/>
                  <a:pt x="191114" y="197809"/>
                </a:cubicBezTo>
                <a:cubicBezTo>
                  <a:pt x="199364" y="195774"/>
                  <a:pt x="207187" y="193363"/>
                  <a:pt x="214313" y="190469"/>
                </a:cubicBezTo>
                <a:lnTo>
                  <a:pt x="214313" y="228188"/>
                </a:lnTo>
                <a:lnTo>
                  <a:pt x="213992" y="228456"/>
                </a:lnTo>
                <a:cubicBezTo>
                  <a:pt x="211152" y="230868"/>
                  <a:pt x="205473" y="234190"/>
                  <a:pt x="196203" y="237512"/>
                </a:cubicBezTo>
                <a:cubicBezTo>
                  <a:pt x="177932" y="244049"/>
                  <a:pt x="150984" y="248602"/>
                  <a:pt x="120015" y="248602"/>
                </a:cubicBezTo>
                <a:cubicBezTo>
                  <a:pt x="89046" y="248602"/>
                  <a:pt x="62098" y="244049"/>
                  <a:pt x="43827" y="237567"/>
                </a:cubicBezTo>
                <a:cubicBezTo>
                  <a:pt x="34557" y="234245"/>
                  <a:pt x="28933" y="230922"/>
                  <a:pt x="26038" y="228511"/>
                </a:cubicBezTo>
                <a:lnTo>
                  <a:pt x="25717" y="228242"/>
                </a:lnTo>
                <a:moveTo>
                  <a:pt x="215437" y="227118"/>
                </a:moveTo>
                <a:cubicBezTo>
                  <a:pt x="215437" y="227118"/>
                  <a:pt x="215437" y="227173"/>
                  <a:pt x="215329" y="227225"/>
                </a:cubicBezTo>
                <a:lnTo>
                  <a:pt x="215381" y="227118"/>
                </a:lnTo>
                <a:cubicBezTo>
                  <a:pt x="215381" y="227118"/>
                  <a:pt x="215381" y="227118"/>
                  <a:pt x="215381" y="227063"/>
                </a:cubicBezTo>
                <a:lnTo>
                  <a:pt x="215437" y="227118"/>
                </a:lnTo>
                <a:moveTo>
                  <a:pt x="24646" y="227118"/>
                </a:moveTo>
                <a:cubicBezTo>
                  <a:pt x="24646" y="227118"/>
                  <a:pt x="24646" y="227173"/>
                  <a:pt x="24754" y="227225"/>
                </a:cubicBezTo>
                <a:cubicBezTo>
                  <a:pt x="24702" y="227170"/>
                  <a:pt x="24702" y="227118"/>
                  <a:pt x="24646" y="227118"/>
                </a:cubicBezTo>
                <a:moveTo>
                  <a:pt x="24646" y="47202"/>
                </a:moveTo>
                <a:cubicBezTo>
                  <a:pt x="24646" y="47202"/>
                  <a:pt x="24699" y="47147"/>
                  <a:pt x="24754" y="47095"/>
                </a:cubicBezTo>
                <a:cubicBezTo>
                  <a:pt x="24702" y="47150"/>
                  <a:pt x="24646" y="47202"/>
                  <a:pt x="24646" y="47202"/>
                </a:cubicBezTo>
                <a:moveTo>
                  <a:pt x="215384" y="47095"/>
                </a:moveTo>
                <a:cubicBezTo>
                  <a:pt x="215436" y="47150"/>
                  <a:pt x="215492" y="47202"/>
                  <a:pt x="215492" y="47202"/>
                </a:cubicBezTo>
                <a:cubicBezTo>
                  <a:pt x="215492" y="47202"/>
                  <a:pt x="215492" y="47147"/>
                  <a:pt x="215384" y="47095"/>
                </a:cubicBezTo>
                <a:moveTo>
                  <a:pt x="240030" y="231458"/>
                </a:moveTo>
                <a:lnTo>
                  <a:pt x="240030" y="42863"/>
                </a:lnTo>
                <a:cubicBezTo>
                  <a:pt x="240030" y="19180"/>
                  <a:pt x="186292" y="0"/>
                  <a:pt x="120015" y="0"/>
                </a:cubicBezTo>
                <a:cubicBezTo>
                  <a:pt x="53738" y="0"/>
                  <a:pt x="0" y="19180"/>
                  <a:pt x="0" y="42863"/>
                </a:cubicBezTo>
                <a:lnTo>
                  <a:pt x="0" y="231458"/>
                </a:lnTo>
                <a:cubicBezTo>
                  <a:pt x="0" y="255140"/>
                  <a:pt x="53738" y="274320"/>
                  <a:pt x="120015" y="274320"/>
                </a:cubicBezTo>
                <a:cubicBezTo>
                  <a:pt x="186292" y="274320"/>
                  <a:pt x="240030" y="255140"/>
                  <a:pt x="240030" y="231458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243557" y="1971318"/>
            <a:ext cx="176327" cy="274320"/>
          </a:xfrm>
          <a:custGeom>
            <a:avLst/>
            <a:gdLst/>
            <a:ahLst/>
            <a:cxnLst/>
            <a:rect l="l" t="t" r="r" b="b"/>
            <a:pathLst>
              <a:path w="176327" h="274320">
                <a:moveTo>
                  <a:pt x="29397" y="78335"/>
                </a:moveTo>
                <a:cubicBezTo>
                  <a:pt x="29397" y="51265"/>
                  <a:pt x="51323" y="29339"/>
                  <a:pt x="78393" y="29339"/>
                </a:cubicBezTo>
                <a:lnTo>
                  <a:pt x="97992" y="29339"/>
                </a:lnTo>
                <a:cubicBezTo>
                  <a:pt x="125063" y="29339"/>
                  <a:pt x="146988" y="51265"/>
                  <a:pt x="146988" y="78335"/>
                </a:cubicBezTo>
                <a:lnTo>
                  <a:pt x="146988" y="81152"/>
                </a:lnTo>
                <a:cubicBezTo>
                  <a:pt x="146988" y="95913"/>
                  <a:pt x="139638" y="109692"/>
                  <a:pt x="127327" y="117840"/>
                </a:cubicBezTo>
                <a:lnTo>
                  <a:pt x="95296" y="139215"/>
                </a:lnTo>
                <a:cubicBezTo>
                  <a:pt x="81699" y="148278"/>
                  <a:pt x="73493" y="163591"/>
                  <a:pt x="73493" y="180003"/>
                </a:cubicBezTo>
                <a:lnTo>
                  <a:pt x="73493" y="181230"/>
                </a:lnTo>
                <a:cubicBezTo>
                  <a:pt x="73493" y="189374"/>
                  <a:pt x="80047" y="195928"/>
                  <a:pt x="88191" y="195928"/>
                </a:cubicBezTo>
                <a:cubicBezTo>
                  <a:pt x="96338" y="195928"/>
                  <a:pt x="102890" y="189374"/>
                  <a:pt x="102890" y="181230"/>
                </a:cubicBezTo>
                <a:lnTo>
                  <a:pt x="102890" y="180003"/>
                </a:lnTo>
                <a:cubicBezTo>
                  <a:pt x="102890" y="173450"/>
                  <a:pt x="106136" y="167324"/>
                  <a:pt x="111586" y="163712"/>
                </a:cubicBezTo>
                <a:lnTo>
                  <a:pt x="143618" y="142336"/>
                </a:lnTo>
                <a:cubicBezTo>
                  <a:pt x="164074" y="128678"/>
                  <a:pt x="176323" y="105772"/>
                  <a:pt x="176323" y="81212"/>
                </a:cubicBezTo>
                <a:lnTo>
                  <a:pt x="176323" y="78395"/>
                </a:lnTo>
                <a:cubicBezTo>
                  <a:pt x="176323" y="35094"/>
                  <a:pt x="141229" y="0"/>
                  <a:pt x="97928" y="0"/>
                </a:cubicBezTo>
                <a:lnTo>
                  <a:pt x="78329" y="0"/>
                </a:lnTo>
                <a:cubicBezTo>
                  <a:pt x="35091" y="-60"/>
                  <a:pt x="-4" y="35033"/>
                  <a:pt x="-4" y="78332"/>
                </a:cubicBezTo>
                <a:cubicBezTo>
                  <a:pt x="-4" y="86477"/>
                  <a:pt x="6550" y="93030"/>
                  <a:pt x="14695" y="93030"/>
                </a:cubicBezTo>
                <a:cubicBezTo>
                  <a:pt x="22841" y="93030"/>
                  <a:pt x="29393" y="86477"/>
                  <a:pt x="29393" y="78332"/>
                </a:cubicBezTo>
                <a:lnTo>
                  <a:pt x="29397" y="78335"/>
                </a:lnTo>
                <a:moveTo>
                  <a:pt x="88193" y="274320"/>
                </a:moveTo>
                <a:cubicBezTo>
                  <a:pt x="99018" y="274320"/>
                  <a:pt x="107792" y="265545"/>
                  <a:pt x="107792" y="254723"/>
                </a:cubicBezTo>
                <a:cubicBezTo>
                  <a:pt x="107792" y="243898"/>
                  <a:pt x="99018" y="235125"/>
                  <a:pt x="88193" y="235125"/>
                </a:cubicBezTo>
                <a:cubicBezTo>
                  <a:pt x="77369" y="235125"/>
                  <a:pt x="68595" y="243901"/>
                  <a:pt x="68595" y="254723"/>
                </a:cubicBezTo>
                <a:cubicBezTo>
                  <a:pt x="68595" y="265547"/>
                  <a:pt x="77369" y="274320"/>
                  <a:pt x="88193" y="274320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1523332"/>
            <a:ext cx="11125200" cy="4364121"/>
          </a:xfrm>
          <a:prstGeom prst="rect">
            <a:avLst/>
          </a:prstGeom>
          <a:blipFill>
            <a:blip r:embed="rId1"/>
            <a:srcRect/>
            <a:stretch>
              <a:fillRect l="0" r="0" t="19" b="19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Primary Trend &amp; Distribution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Comparative Segment Analysis (Cohort A vs Cohort B)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266413" y="2562730"/>
            <a:ext cx="52298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Performance level, trend direction, and top segment sub-drivers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0" y="91942"/>
                </a:moveTo>
                <a:cubicBezTo>
                  <a:pt x="0" y="41163"/>
                  <a:pt x="41175" y="0"/>
                  <a:pt x="91941" y="0"/>
                </a:cubicBezTo>
                <a:lnTo>
                  <a:pt x="5120139" y="0"/>
                </a:lnTo>
                <a:cubicBezTo>
                  <a:pt x="5170905" y="0"/>
                  <a:pt x="5212080" y="41163"/>
                  <a:pt x="5212080" y="91942"/>
                </a:cubicBezTo>
                <a:lnTo>
                  <a:pt x="5212080" y="459698"/>
                </a:lnTo>
                <a:cubicBezTo>
                  <a:pt x="5212080" y="510477"/>
                  <a:pt x="5170905" y="551640"/>
                  <a:pt x="5120139" y="551640"/>
                </a:cubicBezTo>
                <a:lnTo>
                  <a:pt x="91941" y="551640"/>
                </a:lnTo>
                <a:cubicBezTo>
                  <a:pt x="41175" y="551640"/>
                  <a:pt x="0" y="510477"/>
                  <a:pt x="0" y="459698"/>
                </a:cubicBezTo>
                <a:lnTo>
                  <a:pt x="0" y="91942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66417" y="1987749"/>
            <a:ext cx="523240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Cohort B: Performance and Trends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39" y="2562730"/>
            <a:ext cx="52298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Performance level, trend direction, and top segment sub-drivers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0" y="91942"/>
                </a:moveTo>
                <a:cubicBezTo>
                  <a:pt x="0" y="41163"/>
                  <a:pt x="41175" y="0"/>
                  <a:pt x="91941" y="0"/>
                </a:cubicBezTo>
                <a:lnTo>
                  <a:pt x="5120139" y="0"/>
                </a:lnTo>
                <a:cubicBezTo>
                  <a:pt x="5170905" y="0"/>
                  <a:pt x="5212080" y="41163"/>
                  <a:pt x="5212080" y="91942"/>
                </a:cubicBezTo>
                <a:lnTo>
                  <a:pt x="5212080" y="459698"/>
                </a:lnTo>
                <a:cubicBezTo>
                  <a:pt x="5212080" y="510477"/>
                  <a:pt x="5170905" y="551640"/>
                  <a:pt x="5120139" y="551640"/>
                </a:cubicBezTo>
                <a:lnTo>
                  <a:pt x="91941" y="551640"/>
                </a:lnTo>
                <a:cubicBezTo>
                  <a:pt x="41175" y="551640"/>
                  <a:pt x="0" y="510477"/>
                  <a:pt x="0" y="459698"/>
                </a:cubicBezTo>
                <a:lnTo>
                  <a:pt x="0" y="91942"/>
                </a:lnTo>
              </a:path>
            </a:pathLst>
          </a:cu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1987749"/>
            <a:ext cx="5232400" cy="27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Cohort A: Performance and Trends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430664" y="486689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Causality Guardrails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30664" y="5323415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Clarify what is correlation vs. supported causal inference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329482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Correlation Summary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751346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strongest relationships and note directionality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171191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Top Drivers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2168427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Rank statistically significant factors explaining the variance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0975" y="4999701"/>
            <a:ext cx="228600" cy="228539"/>
          </a:xfrm>
          <a:custGeom>
            <a:avLst/>
            <a:gdLst/>
            <a:ahLst/>
            <a:cxnLst/>
            <a:rect l="l" t="t" r="r" b="b"/>
            <a:pathLst>
              <a:path w="228600" h="228539">
                <a:moveTo>
                  <a:pt x="164290" y="92860"/>
                </a:moveTo>
                <a:cubicBezTo>
                  <a:pt x="164290" y="53409"/>
                  <a:pt x="132309" y="21430"/>
                  <a:pt x="92860" y="21430"/>
                </a:cubicBezTo>
                <a:cubicBezTo>
                  <a:pt x="53410" y="21430"/>
                  <a:pt x="21429" y="53409"/>
                  <a:pt x="21429" y="92860"/>
                </a:cubicBezTo>
                <a:cubicBezTo>
                  <a:pt x="21429" y="132310"/>
                  <a:pt x="53410" y="164290"/>
                  <a:pt x="92860" y="164290"/>
                </a:cubicBezTo>
                <a:cubicBezTo>
                  <a:pt x="132309" y="164290"/>
                  <a:pt x="164290" y="132310"/>
                  <a:pt x="164290" y="92860"/>
                </a:cubicBezTo>
                <a:moveTo>
                  <a:pt x="150494" y="165675"/>
                </a:moveTo>
                <a:cubicBezTo>
                  <a:pt x="134691" y="178219"/>
                  <a:pt x="114645" y="185720"/>
                  <a:pt x="92860" y="185720"/>
                </a:cubicBezTo>
                <a:cubicBezTo>
                  <a:pt x="41564" y="185720"/>
                  <a:pt x="0" y="144155"/>
                  <a:pt x="0" y="92860"/>
                </a:cubicBezTo>
                <a:cubicBezTo>
                  <a:pt x="0" y="41564"/>
                  <a:pt x="41564" y="0"/>
                  <a:pt x="92860" y="0"/>
                </a:cubicBezTo>
                <a:cubicBezTo>
                  <a:pt x="144155" y="0"/>
                  <a:pt x="185719" y="41564"/>
                  <a:pt x="185719" y="92860"/>
                </a:cubicBezTo>
                <a:cubicBezTo>
                  <a:pt x="185719" y="114646"/>
                  <a:pt x="178219" y="134692"/>
                  <a:pt x="165673" y="150495"/>
                </a:cubicBezTo>
                <a:lnTo>
                  <a:pt x="225452" y="210274"/>
                </a:lnTo>
                <a:cubicBezTo>
                  <a:pt x="229649" y="214470"/>
                  <a:pt x="229649" y="221257"/>
                  <a:pt x="225452" y="225408"/>
                </a:cubicBezTo>
                <a:cubicBezTo>
                  <a:pt x="221255" y="229560"/>
                  <a:pt x="214470" y="229604"/>
                  <a:pt x="210319" y="225408"/>
                </a:cubicBezTo>
                <a:lnTo>
                  <a:pt x="150494" y="16567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10975" y="3473321"/>
            <a:ext cx="228600" cy="137160"/>
          </a:xfrm>
          <a:custGeom>
            <a:avLst/>
            <a:gdLst/>
            <a:ahLst/>
            <a:cxnLst/>
            <a:rect l="l" t="t" r="r" b="b"/>
            <a:pathLst>
              <a:path w="228600" h="137160">
                <a:moveTo>
                  <a:pt x="51398" y="0"/>
                </a:moveTo>
                <a:cubicBezTo>
                  <a:pt x="23002" y="0"/>
                  <a:pt x="0" y="23003"/>
                  <a:pt x="0" y="51399"/>
                </a:cubicBezTo>
                <a:cubicBezTo>
                  <a:pt x="0" y="78439"/>
                  <a:pt x="20967" y="100870"/>
                  <a:pt x="47969" y="102656"/>
                </a:cubicBezTo>
                <a:lnTo>
                  <a:pt x="50864" y="102834"/>
                </a:lnTo>
                <a:cubicBezTo>
                  <a:pt x="55577" y="103155"/>
                  <a:pt x="59685" y="99584"/>
                  <a:pt x="59971" y="94869"/>
                </a:cubicBezTo>
                <a:cubicBezTo>
                  <a:pt x="60257" y="90155"/>
                  <a:pt x="56720" y="86047"/>
                  <a:pt x="51970" y="85761"/>
                </a:cubicBezTo>
                <a:lnTo>
                  <a:pt x="49076" y="85582"/>
                </a:lnTo>
                <a:cubicBezTo>
                  <a:pt x="31110" y="84369"/>
                  <a:pt x="17143" y="69402"/>
                  <a:pt x="17143" y="51399"/>
                </a:cubicBezTo>
                <a:cubicBezTo>
                  <a:pt x="17143" y="32504"/>
                  <a:pt x="32466" y="17145"/>
                  <a:pt x="51396" y="17145"/>
                </a:cubicBezTo>
                <a:lnTo>
                  <a:pt x="108654" y="17145"/>
                </a:lnTo>
                <a:cubicBezTo>
                  <a:pt x="127550" y="17145"/>
                  <a:pt x="142907" y="32469"/>
                  <a:pt x="142907" y="51399"/>
                </a:cubicBezTo>
                <a:cubicBezTo>
                  <a:pt x="142907" y="69437"/>
                  <a:pt x="128942" y="84367"/>
                  <a:pt x="110940" y="85547"/>
                </a:cubicBezTo>
                <a:lnTo>
                  <a:pt x="108046" y="85725"/>
                </a:lnTo>
                <a:cubicBezTo>
                  <a:pt x="103332" y="86046"/>
                  <a:pt x="99759" y="90118"/>
                  <a:pt x="100045" y="94834"/>
                </a:cubicBezTo>
                <a:cubicBezTo>
                  <a:pt x="100330" y="99548"/>
                  <a:pt x="104438" y="103121"/>
                  <a:pt x="109152" y="102799"/>
                </a:cubicBezTo>
                <a:lnTo>
                  <a:pt x="112046" y="102620"/>
                </a:lnTo>
                <a:cubicBezTo>
                  <a:pt x="139051" y="100835"/>
                  <a:pt x="160015" y="78403"/>
                  <a:pt x="160015" y="51364"/>
                </a:cubicBezTo>
                <a:cubicBezTo>
                  <a:pt x="160015" y="23003"/>
                  <a:pt x="137011" y="0"/>
                  <a:pt x="108617" y="0"/>
                </a:cubicBezTo>
                <a:lnTo>
                  <a:pt x="51398" y="0"/>
                </a:lnTo>
                <a:moveTo>
                  <a:pt x="177202" y="137160"/>
                </a:moveTo>
                <a:cubicBezTo>
                  <a:pt x="205598" y="137160"/>
                  <a:pt x="228600" y="114157"/>
                  <a:pt x="228600" y="85761"/>
                </a:cubicBezTo>
                <a:cubicBezTo>
                  <a:pt x="228600" y="58721"/>
                  <a:pt x="207633" y="36290"/>
                  <a:pt x="180631" y="34504"/>
                </a:cubicBezTo>
                <a:lnTo>
                  <a:pt x="177737" y="34326"/>
                </a:lnTo>
                <a:cubicBezTo>
                  <a:pt x="173020" y="34005"/>
                  <a:pt x="168915" y="37576"/>
                  <a:pt x="168629" y="42326"/>
                </a:cubicBezTo>
                <a:cubicBezTo>
                  <a:pt x="168343" y="47077"/>
                  <a:pt x="171880" y="51148"/>
                  <a:pt x="176594" y="51435"/>
                </a:cubicBezTo>
                <a:lnTo>
                  <a:pt x="179488" y="51613"/>
                </a:lnTo>
                <a:cubicBezTo>
                  <a:pt x="197490" y="52827"/>
                  <a:pt x="211455" y="67758"/>
                  <a:pt x="211455" y="85761"/>
                </a:cubicBezTo>
                <a:cubicBezTo>
                  <a:pt x="211455" y="104656"/>
                  <a:pt x="196132" y="120015"/>
                  <a:pt x="177202" y="120015"/>
                </a:cubicBezTo>
                <a:lnTo>
                  <a:pt x="119981" y="120015"/>
                </a:lnTo>
                <a:cubicBezTo>
                  <a:pt x="101050" y="120015"/>
                  <a:pt x="85727" y="104691"/>
                  <a:pt x="85727" y="85761"/>
                </a:cubicBezTo>
                <a:cubicBezTo>
                  <a:pt x="85727" y="67723"/>
                  <a:pt x="99692" y="52793"/>
                  <a:pt x="117695" y="51577"/>
                </a:cubicBezTo>
                <a:lnTo>
                  <a:pt x="120230" y="51399"/>
                </a:lnTo>
                <a:cubicBezTo>
                  <a:pt x="124946" y="51078"/>
                  <a:pt x="128517" y="47006"/>
                  <a:pt x="128194" y="42255"/>
                </a:cubicBezTo>
                <a:cubicBezTo>
                  <a:pt x="127872" y="37503"/>
                  <a:pt x="123801" y="33967"/>
                  <a:pt x="119050" y="34290"/>
                </a:cubicBezTo>
                <a:lnTo>
                  <a:pt x="116515" y="34468"/>
                </a:lnTo>
                <a:cubicBezTo>
                  <a:pt x="89547" y="36290"/>
                  <a:pt x="68580" y="58721"/>
                  <a:pt x="68580" y="85760"/>
                </a:cubicBezTo>
                <a:cubicBezTo>
                  <a:pt x="68580" y="114157"/>
                  <a:pt x="91582" y="137160"/>
                  <a:pt x="119978" y="137160"/>
                </a:cubicBezTo>
                <a:lnTo>
                  <a:pt x="177202" y="13716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1858970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0717" y="0"/>
                </a:moveTo>
                <a:cubicBezTo>
                  <a:pt x="16656" y="0"/>
                  <a:pt x="21434" y="4777"/>
                  <a:pt x="21434" y="10715"/>
                </a:cubicBezTo>
                <a:lnTo>
                  <a:pt x="21434" y="167877"/>
                </a:lnTo>
                <a:cubicBezTo>
                  <a:pt x="21434" y="173816"/>
                  <a:pt x="26211" y="178592"/>
                  <a:pt x="32150" y="178592"/>
                </a:cubicBezTo>
                <a:lnTo>
                  <a:pt x="217888" y="178592"/>
                </a:lnTo>
                <a:cubicBezTo>
                  <a:pt x="223827" y="178592"/>
                  <a:pt x="228605" y="183369"/>
                  <a:pt x="228605" y="189308"/>
                </a:cubicBezTo>
                <a:cubicBezTo>
                  <a:pt x="228605" y="195246"/>
                  <a:pt x="223827" y="200023"/>
                  <a:pt x="217890" y="200023"/>
                </a:cubicBezTo>
                <a:lnTo>
                  <a:pt x="32153" y="200023"/>
                </a:lnTo>
                <a:cubicBezTo>
                  <a:pt x="14384" y="200023"/>
                  <a:pt x="7" y="185645"/>
                  <a:pt x="7" y="167877"/>
                </a:cubicBezTo>
                <a:lnTo>
                  <a:pt x="7" y="10715"/>
                </a:lnTo>
                <a:cubicBezTo>
                  <a:pt x="7" y="4777"/>
                  <a:pt x="4785" y="0"/>
                  <a:pt x="10724" y="0"/>
                </a:cubicBezTo>
                <a:lnTo>
                  <a:pt x="10717" y="0"/>
                </a:lnTo>
              </a:path>
              <a:path w="228600" h="200025">
                <a:moveTo>
                  <a:pt x="75011" y="85725"/>
                </a:moveTo>
                <a:cubicBezTo>
                  <a:pt x="80950" y="85725"/>
                  <a:pt x="85727" y="90501"/>
                  <a:pt x="85727" y="96440"/>
                </a:cubicBezTo>
                <a:lnTo>
                  <a:pt x="85727" y="132159"/>
                </a:lnTo>
                <a:cubicBezTo>
                  <a:pt x="85727" y="138097"/>
                  <a:pt x="80950" y="142874"/>
                  <a:pt x="75013" y="142874"/>
                </a:cubicBezTo>
                <a:cubicBezTo>
                  <a:pt x="69074" y="142874"/>
                  <a:pt x="64298" y="138097"/>
                  <a:pt x="64298" y="132159"/>
                </a:cubicBezTo>
                <a:lnTo>
                  <a:pt x="64298" y="96440"/>
                </a:lnTo>
                <a:cubicBezTo>
                  <a:pt x="64298" y="90501"/>
                  <a:pt x="69076" y="85725"/>
                  <a:pt x="75015" y="85725"/>
                </a:cubicBezTo>
                <a:lnTo>
                  <a:pt x="75011" y="85725"/>
                </a:lnTo>
              </a:path>
              <a:path w="228600" h="200025">
                <a:moveTo>
                  <a:pt x="128588" y="53579"/>
                </a:moveTo>
                <a:lnTo>
                  <a:pt x="128588" y="132161"/>
                </a:lnTo>
                <a:cubicBezTo>
                  <a:pt x="128588" y="138099"/>
                  <a:pt x="123810" y="142876"/>
                  <a:pt x="117873" y="142876"/>
                </a:cubicBezTo>
                <a:cubicBezTo>
                  <a:pt x="111934" y="142876"/>
                  <a:pt x="107159" y="138099"/>
                  <a:pt x="107159" y="132161"/>
                </a:cubicBezTo>
                <a:lnTo>
                  <a:pt x="107159" y="53579"/>
                </a:lnTo>
                <a:cubicBezTo>
                  <a:pt x="107159" y="47640"/>
                  <a:pt x="111936" y="42863"/>
                  <a:pt x="117875" y="42863"/>
                </a:cubicBezTo>
                <a:cubicBezTo>
                  <a:pt x="123814" y="42863"/>
                  <a:pt x="128592" y="47640"/>
                  <a:pt x="128592" y="53579"/>
                </a:cubicBezTo>
                <a:lnTo>
                  <a:pt x="128588" y="53579"/>
                </a:lnTo>
              </a:path>
              <a:path w="228600" h="200025">
                <a:moveTo>
                  <a:pt x="160736" y="71437"/>
                </a:moveTo>
                <a:cubicBezTo>
                  <a:pt x="166675" y="71437"/>
                  <a:pt x="171452" y="76214"/>
                  <a:pt x="171452" y="82152"/>
                </a:cubicBezTo>
                <a:lnTo>
                  <a:pt x="171452" y="132159"/>
                </a:lnTo>
                <a:cubicBezTo>
                  <a:pt x="171452" y="138097"/>
                  <a:pt x="166675" y="142874"/>
                  <a:pt x="160738" y="142874"/>
                </a:cubicBezTo>
                <a:cubicBezTo>
                  <a:pt x="154799" y="142874"/>
                  <a:pt x="150023" y="138097"/>
                  <a:pt x="150023" y="132159"/>
                </a:cubicBezTo>
                <a:lnTo>
                  <a:pt x="150023" y="82152"/>
                </a:lnTo>
                <a:cubicBezTo>
                  <a:pt x="150023" y="76214"/>
                  <a:pt x="154801" y="71437"/>
                  <a:pt x="160740" y="71437"/>
                </a:cubicBezTo>
                <a:lnTo>
                  <a:pt x="160736" y="71437"/>
                </a:lnTo>
              </a:path>
              <a:path w="228600" h="200025">
                <a:moveTo>
                  <a:pt x="214313" y="25003"/>
                </a:moveTo>
                <a:lnTo>
                  <a:pt x="214313" y="132159"/>
                </a:lnTo>
                <a:cubicBezTo>
                  <a:pt x="214313" y="138097"/>
                  <a:pt x="209535" y="142874"/>
                  <a:pt x="203598" y="142874"/>
                </a:cubicBezTo>
                <a:cubicBezTo>
                  <a:pt x="197659" y="142874"/>
                  <a:pt x="192884" y="138097"/>
                  <a:pt x="192884" y="132159"/>
                </a:cubicBezTo>
                <a:lnTo>
                  <a:pt x="192884" y="25003"/>
                </a:lnTo>
                <a:cubicBezTo>
                  <a:pt x="192884" y="19064"/>
                  <a:pt x="197661" y="14288"/>
                  <a:pt x="203600" y="14288"/>
                </a:cubicBezTo>
                <a:cubicBezTo>
                  <a:pt x="209539" y="14288"/>
                  <a:pt x="214317" y="19064"/>
                  <a:pt x="214317" y="25003"/>
                </a:cubicBezTo>
                <a:lnTo>
                  <a:pt x="214313" y="250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807719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Root Cause &amp; Correlation Breakdown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93538" y="548639"/>
            <a:ext cx="752246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Anomalies &amp; Outlier Findings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27527" y="479432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Validation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27527" y="5250845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Checks performed to confirm data integrity or explain exceptions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322225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Edge Cases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678776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Segment-specific anomalies (e.g., low sample, unusual behavior)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163934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Outliers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2095857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Metric points beyond expected range with magnitude and timing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830698" y="4977712"/>
            <a:ext cx="182880" cy="127375"/>
          </a:xfrm>
          <a:custGeom>
            <a:avLst/>
            <a:gdLst/>
            <a:ahLst/>
            <a:cxnLst/>
            <a:rect l="l" t="t" r="r" b="b"/>
            <a:pathLst>
              <a:path w="182880" h="127375">
                <a:moveTo>
                  <a:pt x="180003" y="2877"/>
                </a:moveTo>
                <a:cubicBezTo>
                  <a:pt x="183840" y="6714"/>
                  <a:pt x="183840" y="12917"/>
                  <a:pt x="180003" y="16713"/>
                </a:cubicBezTo>
                <a:lnTo>
                  <a:pt x="72260" y="124498"/>
                </a:lnTo>
                <a:cubicBezTo>
                  <a:pt x="68423" y="128334"/>
                  <a:pt x="62219" y="128334"/>
                  <a:pt x="58425" y="124498"/>
                </a:cubicBezTo>
                <a:lnTo>
                  <a:pt x="2878" y="68993"/>
                </a:lnTo>
                <a:cubicBezTo>
                  <a:pt x="-958" y="65156"/>
                  <a:pt x="-958" y="58953"/>
                  <a:pt x="2878" y="55157"/>
                </a:cubicBezTo>
                <a:cubicBezTo>
                  <a:pt x="6715" y="51361"/>
                  <a:pt x="12919" y="51321"/>
                  <a:pt x="16713" y="55157"/>
                </a:cubicBezTo>
                <a:lnTo>
                  <a:pt x="65281" y="103724"/>
                </a:lnTo>
                <a:lnTo>
                  <a:pt x="166128" y="2877"/>
                </a:lnTo>
                <a:cubicBezTo>
                  <a:pt x="169965" y="-959"/>
                  <a:pt x="176168" y="-959"/>
                  <a:pt x="179963" y="2877"/>
                </a:cubicBezTo>
                <a:lnTo>
                  <a:pt x="180003" y="287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0698" y="3389321"/>
            <a:ext cx="182880" cy="160020"/>
          </a:xfrm>
          <a:custGeom>
            <a:avLst/>
            <a:gdLst/>
            <a:ahLst/>
            <a:cxnLst/>
            <a:rect l="l" t="t" r="r" b="b"/>
            <a:pathLst>
              <a:path w="182880" h="160020">
                <a:moveTo>
                  <a:pt x="88726" y="18681"/>
                </a:moveTo>
                <a:cubicBezTo>
                  <a:pt x="89297" y="17716"/>
                  <a:pt x="90334" y="17145"/>
                  <a:pt x="91440" y="17145"/>
                </a:cubicBezTo>
                <a:cubicBezTo>
                  <a:pt x="92546" y="17145"/>
                  <a:pt x="93583" y="17716"/>
                  <a:pt x="94154" y="18681"/>
                </a:cubicBezTo>
                <a:lnTo>
                  <a:pt x="164983" y="135017"/>
                </a:lnTo>
                <a:cubicBezTo>
                  <a:pt x="165483" y="135838"/>
                  <a:pt x="165733" y="136767"/>
                  <a:pt x="165733" y="137696"/>
                </a:cubicBezTo>
                <a:cubicBezTo>
                  <a:pt x="165733" y="140554"/>
                  <a:pt x="163411" y="142875"/>
                  <a:pt x="160554" y="142875"/>
                </a:cubicBezTo>
                <a:lnTo>
                  <a:pt x="22322" y="142875"/>
                </a:lnTo>
                <a:cubicBezTo>
                  <a:pt x="19466" y="142875"/>
                  <a:pt x="17143" y="140554"/>
                  <a:pt x="17143" y="137696"/>
                </a:cubicBezTo>
                <a:cubicBezTo>
                  <a:pt x="17143" y="136731"/>
                  <a:pt x="17394" y="135803"/>
                  <a:pt x="17893" y="135017"/>
                </a:cubicBezTo>
                <a:lnTo>
                  <a:pt x="88726" y="18681"/>
                </a:lnTo>
                <a:moveTo>
                  <a:pt x="74081" y="9752"/>
                </a:moveTo>
                <a:lnTo>
                  <a:pt x="3252" y="126088"/>
                </a:lnTo>
                <a:cubicBezTo>
                  <a:pt x="1108" y="129589"/>
                  <a:pt x="2" y="133589"/>
                  <a:pt x="2" y="137696"/>
                </a:cubicBezTo>
                <a:cubicBezTo>
                  <a:pt x="2" y="150019"/>
                  <a:pt x="10004" y="160020"/>
                  <a:pt x="22326" y="160020"/>
                </a:cubicBezTo>
                <a:lnTo>
                  <a:pt x="160558" y="160020"/>
                </a:lnTo>
                <a:cubicBezTo>
                  <a:pt x="172880" y="160020"/>
                  <a:pt x="182882" y="150019"/>
                  <a:pt x="182882" y="137696"/>
                </a:cubicBezTo>
                <a:cubicBezTo>
                  <a:pt x="182882" y="133588"/>
                  <a:pt x="181739" y="129587"/>
                  <a:pt x="179632" y="126088"/>
                </a:cubicBezTo>
                <a:lnTo>
                  <a:pt x="108803" y="9752"/>
                </a:lnTo>
                <a:cubicBezTo>
                  <a:pt x="105123" y="3716"/>
                  <a:pt x="98552" y="0"/>
                  <a:pt x="91444" y="0"/>
                </a:cubicBezTo>
                <a:cubicBezTo>
                  <a:pt x="84335" y="0"/>
                  <a:pt x="77764" y="3714"/>
                  <a:pt x="74085" y="9752"/>
                </a:cubicBezTo>
                <a:lnTo>
                  <a:pt x="74081" y="9752"/>
                </a:lnTo>
                <a:moveTo>
                  <a:pt x="102870" y="120015"/>
                </a:moveTo>
                <a:cubicBezTo>
                  <a:pt x="102870" y="113702"/>
                  <a:pt x="97753" y="108585"/>
                  <a:pt x="91440" y="108585"/>
                </a:cubicBezTo>
                <a:cubicBezTo>
                  <a:pt x="85127" y="108585"/>
                  <a:pt x="80010" y="113702"/>
                  <a:pt x="80010" y="120015"/>
                </a:cubicBezTo>
                <a:cubicBezTo>
                  <a:pt x="80010" y="126328"/>
                  <a:pt x="85127" y="131445"/>
                  <a:pt x="91440" y="131445"/>
                </a:cubicBezTo>
                <a:cubicBezTo>
                  <a:pt x="97753" y="131445"/>
                  <a:pt x="102870" y="126328"/>
                  <a:pt x="102870" y="120015"/>
                </a:cubicBezTo>
                <a:moveTo>
                  <a:pt x="100013" y="54293"/>
                </a:moveTo>
                <a:cubicBezTo>
                  <a:pt x="100013" y="49542"/>
                  <a:pt x="96191" y="45721"/>
                  <a:pt x="91442" y="45721"/>
                </a:cubicBezTo>
                <a:cubicBezTo>
                  <a:pt x="86691" y="45721"/>
                  <a:pt x="82870" y="49542"/>
                  <a:pt x="82870" y="54293"/>
                </a:cubicBezTo>
                <a:lnTo>
                  <a:pt x="82870" y="88584"/>
                </a:lnTo>
                <a:cubicBezTo>
                  <a:pt x="82870" y="93335"/>
                  <a:pt x="86693" y="97156"/>
                  <a:pt x="91444" y="97156"/>
                </a:cubicBezTo>
                <a:cubicBezTo>
                  <a:pt x="96195" y="97156"/>
                  <a:pt x="100017" y="93335"/>
                  <a:pt x="100017" y="88584"/>
                </a:cubicBezTo>
                <a:lnTo>
                  <a:pt x="100013" y="5429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909075" y="1794972"/>
            <a:ext cx="26126" cy="182880"/>
          </a:xfrm>
          <a:custGeom>
            <a:avLst/>
            <a:gdLst/>
            <a:ahLst/>
            <a:cxnLst/>
            <a:rect l="l" t="t" r="r" b="b"/>
            <a:pathLst>
              <a:path w="26126" h="182880">
                <a:moveTo>
                  <a:pt x="22860" y="9797"/>
                </a:moveTo>
                <a:cubicBezTo>
                  <a:pt x="22860" y="4367"/>
                  <a:pt x="18492" y="0"/>
                  <a:pt x="13063" y="0"/>
                </a:cubicBezTo>
                <a:cubicBezTo>
                  <a:pt x="7634" y="0"/>
                  <a:pt x="3266" y="4367"/>
                  <a:pt x="3266" y="9797"/>
                </a:cubicBezTo>
                <a:lnTo>
                  <a:pt x="3266" y="127363"/>
                </a:lnTo>
                <a:cubicBezTo>
                  <a:pt x="3266" y="132793"/>
                  <a:pt x="7634" y="137160"/>
                  <a:pt x="13063" y="137160"/>
                </a:cubicBezTo>
                <a:cubicBezTo>
                  <a:pt x="18492" y="137160"/>
                  <a:pt x="22860" y="132793"/>
                  <a:pt x="22860" y="127363"/>
                </a:cubicBezTo>
                <a:lnTo>
                  <a:pt x="22860" y="9797"/>
                </a:lnTo>
                <a:moveTo>
                  <a:pt x="13063" y="182880"/>
                </a:moveTo>
                <a:cubicBezTo>
                  <a:pt x="20277" y="182880"/>
                  <a:pt x="26126" y="177031"/>
                  <a:pt x="26126" y="169817"/>
                </a:cubicBezTo>
                <a:cubicBezTo>
                  <a:pt x="26126" y="162602"/>
                  <a:pt x="20277" y="156754"/>
                  <a:pt x="13063" y="156754"/>
                </a:cubicBezTo>
                <a:cubicBezTo>
                  <a:pt x="5849" y="156754"/>
                  <a:pt x="0" y="162602"/>
                  <a:pt x="0" y="169817"/>
                </a:cubicBezTo>
                <a:cubicBezTo>
                  <a:pt x="0" y="177031"/>
                  <a:pt x="5849" y="182880"/>
                  <a:pt x="13063" y="18288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351521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27217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38" y="2818812"/>
            <a:ext cx="3291841" cy="2743200"/>
          </a:xfrm>
          <a:custGeom>
            <a:avLst/>
            <a:gdLst/>
            <a:ahLst/>
            <a:cxnLst/>
            <a:rect l="l" t="t" r="r" b="b"/>
            <a:pathLst>
              <a:path w="3291841" h="2743200">
                <a:moveTo>
                  <a:pt x="0" y="0"/>
                </a:moveTo>
                <a:lnTo>
                  <a:pt x="3291841" y="0"/>
                </a:lnTo>
                <a:lnTo>
                  <a:pt x="3291841" y="2194560"/>
                </a:lnTo>
                <a:lnTo>
                  <a:pt x="1645920" y="2743200"/>
                </a:lnTo>
                <a:lnTo>
                  <a:pt x="0" y="2194560"/>
                </a:lnTo>
                <a:lnTo>
                  <a:pt x="0" y="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645919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542257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1" y="1621452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Data-Driven Recommendations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737359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33697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540241" y="171289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743199" y="2165330"/>
            <a:ext cx="2799058" cy="9525"/>
          </a:xfrm>
          <a:custGeom>
            <a:avLst/>
            <a:gdLst/>
            <a:ahLst/>
            <a:cxnLst/>
            <a:rect l="l" t="t" r="r" b="b"/>
            <a:pathLst>
              <a:path w="2799058" h="9525">
                <a:moveTo>
                  <a:pt x="0" y="4763"/>
                </a:moveTo>
                <a:lnTo>
                  <a:pt x="2799058" y="4763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639537" y="2165330"/>
            <a:ext cx="2809264" cy="9525"/>
          </a:xfrm>
          <a:custGeom>
            <a:avLst/>
            <a:gdLst/>
            <a:ahLst/>
            <a:cxnLst/>
            <a:rect l="l" t="t" r="r" b="b"/>
            <a:pathLst>
              <a:path w="2809264" h="9525">
                <a:moveTo>
                  <a:pt x="0" y="4763"/>
                </a:moveTo>
                <a:lnTo>
                  <a:pt x="2809264" y="4763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965959" y="1974162"/>
            <a:ext cx="457200" cy="391861"/>
          </a:xfrm>
          <a:custGeom>
            <a:avLst/>
            <a:gdLst/>
            <a:ahLst/>
            <a:cxnLst/>
            <a:rect l="l" t="t" r="r" b="b"/>
            <a:pathLst>
              <a:path w="457200" h="391861">
                <a:moveTo>
                  <a:pt x="449647" y="213760"/>
                </a:moveTo>
                <a:cubicBezTo>
                  <a:pt x="454443" y="209168"/>
                  <a:pt x="457200" y="202737"/>
                  <a:pt x="457200" y="196001"/>
                </a:cubicBezTo>
                <a:cubicBezTo>
                  <a:pt x="457200" y="189265"/>
                  <a:pt x="454443" y="182936"/>
                  <a:pt x="449647" y="178242"/>
                </a:cubicBezTo>
                <a:lnTo>
                  <a:pt x="270031" y="6791"/>
                </a:lnTo>
                <a:cubicBezTo>
                  <a:pt x="260234" y="-2598"/>
                  <a:pt x="244721" y="-2191"/>
                  <a:pt x="235435" y="7606"/>
                </a:cubicBezTo>
                <a:cubicBezTo>
                  <a:pt x="226149" y="17402"/>
                  <a:pt x="226456" y="32916"/>
                  <a:pt x="236254" y="42203"/>
                </a:cubicBezTo>
                <a:lnTo>
                  <a:pt x="371576" y="171506"/>
                </a:lnTo>
                <a:lnTo>
                  <a:pt x="24492" y="171506"/>
                </a:lnTo>
                <a:cubicBezTo>
                  <a:pt x="10918" y="171506"/>
                  <a:pt x="0" y="182427"/>
                  <a:pt x="0" y="195997"/>
                </a:cubicBezTo>
                <a:cubicBezTo>
                  <a:pt x="0" y="209571"/>
                  <a:pt x="10918" y="220488"/>
                  <a:pt x="24492" y="220488"/>
                </a:cubicBezTo>
                <a:lnTo>
                  <a:pt x="371576" y="220488"/>
                </a:lnTo>
                <a:lnTo>
                  <a:pt x="236148" y="349689"/>
                </a:lnTo>
                <a:cubicBezTo>
                  <a:pt x="226351" y="359078"/>
                  <a:pt x="226044" y="374490"/>
                  <a:pt x="235330" y="384286"/>
                </a:cubicBezTo>
                <a:cubicBezTo>
                  <a:pt x="244616" y="394083"/>
                  <a:pt x="260129" y="394388"/>
                  <a:pt x="269926" y="385101"/>
                </a:cubicBezTo>
                <a:lnTo>
                  <a:pt x="449542" y="213650"/>
                </a:lnTo>
                <a:lnTo>
                  <a:pt x="449647" y="213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862297" y="194149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781950" y="1941492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586733" y="3530400"/>
            <a:ext cx="275844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[Action] to mitigate anomalies/risks; monitoring cadence and contingency triggers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351520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534400" y="2947331"/>
            <a:ext cx="2943233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3: Mitigating Anomalies and Risks</a:t>
            </a:r>
            <a:endParaRPr lang="en-US" sz="1351" dirty="0"/>
          </a:p>
        </p:txBody>
      </p:sp>
      <p:sp>
        <p:nvSpPr>
          <p:cNvPr id="24" name="Text 22"/>
          <p:cNvSpPr/>
          <p:nvPr/>
        </p:nvSpPr>
        <p:spPr>
          <a:xfrm>
            <a:off x="4724400" y="3530400"/>
            <a:ext cx="275844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[Action] for the highest-impact segment; measurement plan and success criteria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427217" y="2947331"/>
            <a:ext cx="3291841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610097" y="2947331"/>
            <a:ext cx="2943233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2: Targeting the Highest-Impact Segment</a:t>
            </a:r>
            <a:endParaRPr lang="en-US" sz="1351" dirty="0"/>
          </a:p>
        </p:txBody>
      </p:sp>
      <p:sp>
        <p:nvSpPr>
          <p:cNvPr id="27" name="Text 25"/>
          <p:cNvSpPr/>
          <p:nvPr/>
        </p:nvSpPr>
        <p:spPr>
          <a:xfrm>
            <a:off x="822959" y="3530400"/>
            <a:ext cx="2758440" cy="13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6667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[Action] to address the primary driver; expected impact metric and rationale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38" y="2947331"/>
            <a:ext cx="3291840" cy="411653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31518" y="2947331"/>
            <a:ext cx="2943232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1: Addressing the Primary Driver</a:t>
            </a:r>
            <a:endParaRPr lang="en-US" sz="13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Data Analysis and Insights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Appendix &amp; Methodology Notes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12479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Links to raw tables, feature definitions, and reproducibility notes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10693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90012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72892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Confidence intervals, test assumptions, and interpretation guidance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1106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Statistical Notes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50425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3305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Missingness handling, deduplication, normalization, and outlier rules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Cleaning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2026-08-03T07:39:09Z</dcterms:created>
  <dcterms:modified xsi:type="dcterms:W3CDTF">2026-08-03T07:39:09Z</dcterms:modified>
</cp:coreProperties>
</file>