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Figtree" pitchFamily="2" charset="0"/>
      <p:regular r:id="rId16"/>
      <p:bold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64371db05af73171a0aade28253b4d22f6b2722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383710"/>
            <a:ext cx="12192000" cy="3031569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383710"/>
            <a:ext cx="12192000" cy="303157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10200" y="527132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479147" y="4325655"/>
            <a:ext cx="9256567" cy="600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Comprehensive Case Study on Overcoming Operational Challenges, Driving Growth, and Achieving Measurable Results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85497" y="2858495"/>
            <a:ext cx="9256567" cy="131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Transforming Business Performance Through Strategic Client Solutions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7997" y="17390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0" y="119938"/>
                </a:moveTo>
                <a:cubicBezTo>
                  <a:pt x="0" y="53726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3"/>
                  <a:pt x="3545843" y="119938"/>
                </a:cubicBezTo>
                <a:lnTo>
                  <a:pt x="3545843" y="4127185"/>
                </a:lnTo>
                <a:cubicBezTo>
                  <a:pt x="3545843" y="4193397"/>
                  <a:pt x="3492159" y="4247123"/>
                  <a:pt x="3425923" y="4247123"/>
                </a:cubicBezTo>
                <a:lnTo>
                  <a:pt x="119920" y="4247123"/>
                </a:lnTo>
                <a:cubicBezTo>
                  <a:pt x="53684" y="4247123"/>
                  <a:pt x="0" y="4193439"/>
                  <a:pt x="0" y="4127185"/>
                </a:cubicBezTo>
                <a:lnTo>
                  <a:pt x="0" y="11993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138160" y="17390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0" y="119938"/>
                </a:moveTo>
                <a:cubicBezTo>
                  <a:pt x="0" y="53726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3"/>
                  <a:pt x="3545843" y="119938"/>
                </a:cubicBezTo>
                <a:lnTo>
                  <a:pt x="3545843" y="4127185"/>
                </a:lnTo>
                <a:cubicBezTo>
                  <a:pt x="3545843" y="4193397"/>
                  <a:pt x="3492159" y="4247123"/>
                  <a:pt x="3425923" y="4247123"/>
                </a:cubicBezTo>
                <a:lnTo>
                  <a:pt x="119920" y="4247123"/>
                </a:lnTo>
                <a:cubicBezTo>
                  <a:pt x="53684" y="4247123"/>
                  <a:pt x="0" y="4193439"/>
                  <a:pt x="0" y="4127185"/>
                </a:cubicBezTo>
                <a:lnTo>
                  <a:pt x="0" y="11993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23079" y="17390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0" y="119938"/>
                </a:moveTo>
                <a:cubicBezTo>
                  <a:pt x="0" y="53726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3"/>
                  <a:pt x="3545843" y="119938"/>
                </a:cubicBezTo>
                <a:lnTo>
                  <a:pt x="3545843" y="4127185"/>
                </a:lnTo>
                <a:cubicBezTo>
                  <a:pt x="3545843" y="4193397"/>
                  <a:pt x="3492159" y="4247123"/>
                  <a:pt x="3425923" y="4247123"/>
                </a:cubicBezTo>
                <a:lnTo>
                  <a:pt x="119920" y="4247123"/>
                </a:lnTo>
                <a:cubicBezTo>
                  <a:pt x="53684" y="4247123"/>
                  <a:pt x="0" y="4193439"/>
                  <a:pt x="0" y="4127185"/>
                </a:cubicBezTo>
                <a:lnTo>
                  <a:pt x="0" y="11993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41359" y="15407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27825" y="15407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1196" y="15407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Transforming Business Performance Through Strategic Client Solutions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341359" y="2711196"/>
            <a:ext cx="3124200" cy="3011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changed: the outcome your prospect cares about most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41359" y="2146522"/>
            <a:ext cx="3126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Outcome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32799" y="1647469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27825" y="2711196"/>
            <a:ext cx="3124200" cy="3011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Company X Grew ARR by 150%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27825" y="2146522"/>
            <a:ext cx="3126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Headline Results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619265" y="1647480"/>
            <a:ext cx="274320" cy="243819"/>
          </a:xfrm>
          <a:custGeom>
            <a:avLst/>
            <a:gdLst/>
            <a:ahLst/>
            <a:cxnLst/>
            <a:rect l="l" t="t" r="r" b="b"/>
            <a:pathLst>
              <a:path w="274320" h="243819">
                <a:moveTo>
                  <a:pt x="60979" y="11430"/>
                </a:moveTo>
                <a:cubicBezTo>
                  <a:pt x="60979" y="17765"/>
                  <a:pt x="66073" y="22860"/>
                  <a:pt x="72407" y="22860"/>
                </a:cubicBezTo>
                <a:lnTo>
                  <a:pt x="113409" y="22860"/>
                </a:lnTo>
                <a:lnTo>
                  <a:pt x="3358" y="132864"/>
                </a:lnTo>
                <a:cubicBezTo>
                  <a:pt x="-1119" y="137341"/>
                  <a:pt x="-1119" y="144580"/>
                  <a:pt x="3358" y="149007"/>
                </a:cubicBezTo>
                <a:cubicBezTo>
                  <a:pt x="7835" y="153435"/>
                  <a:pt x="15071" y="153484"/>
                  <a:pt x="19501" y="149007"/>
                </a:cubicBezTo>
                <a:lnTo>
                  <a:pt x="129507" y="39004"/>
                </a:lnTo>
                <a:lnTo>
                  <a:pt x="129507" y="80004"/>
                </a:lnTo>
                <a:cubicBezTo>
                  <a:pt x="129507" y="86339"/>
                  <a:pt x="134601" y="91434"/>
                  <a:pt x="140935" y="91434"/>
                </a:cubicBezTo>
                <a:cubicBezTo>
                  <a:pt x="147269" y="91434"/>
                  <a:pt x="152363" y="86339"/>
                  <a:pt x="152363" y="80007"/>
                </a:cubicBezTo>
                <a:lnTo>
                  <a:pt x="152363" y="11432"/>
                </a:lnTo>
                <a:cubicBezTo>
                  <a:pt x="152363" y="5098"/>
                  <a:pt x="147269" y="5"/>
                  <a:pt x="140935" y="5"/>
                </a:cubicBezTo>
                <a:lnTo>
                  <a:pt x="72410" y="5"/>
                </a:lnTo>
                <a:cubicBezTo>
                  <a:pt x="66076" y="5"/>
                  <a:pt x="60981" y="5100"/>
                  <a:pt x="60981" y="11435"/>
                </a:cubicBezTo>
                <a:lnTo>
                  <a:pt x="60979" y="11430"/>
                </a:lnTo>
                <a:moveTo>
                  <a:pt x="274320" y="38097"/>
                </a:moveTo>
                <a:cubicBezTo>
                  <a:pt x="274320" y="25472"/>
                  <a:pt x="264085" y="15239"/>
                  <a:pt x="251461" y="15239"/>
                </a:cubicBezTo>
                <a:cubicBezTo>
                  <a:pt x="238837" y="15239"/>
                  <a:pt x="228602" y="25472"/>
                  <a:pt x="228602" y="38097"/>
                </a:cubicBezTo>
                <a:cubicBezTo>
                  <a:pt x="228602" y="50722"/>
                  <a:pt x="238837" y="60955"/>
                  <a:pt x="251461" y="60955"/>
                </a:cubicBezTo>
                <a:cubicBezTo>
                  <a:pt x="264085" y="60955"/>
                  <a:pt x="274320" y="50722"/>
                  <a:pt x="274320" y="38097"/>
                </a:cubicBezTo>
                <a:lnTo>
                  <a:pt x="274320" y="38097"/>
                </a:lnTo>
                <a:moveTo>
                  <a:pt x="213366" y="99051"/>
                </a:moveTo>
                <a:cubicBezTo>
                  <a:pt x="213366" y="86427"/>
                  <a:pt x="203131" y="76193"/>
                  <a:pt x="190507" y="76193"/>
                </a:cubicBezTo>
                <a:cubicBezTo>
                  <a:pt x="177883" y="76193"/>
                  <a:pt x="167648" y="86427"/>
                  <a:pt x="167648" y="99051"/>
                </a:cubicBezTo>
                <a:cubicBezTo>
                  <a:pt x="167648" y="111676"/>
                  <a:pt x="177883" y="121909"/>
                  <a:pt x="190507" y="121909"/>
                </a:cubicBezTo>
                <a:cubicBezTo>
                  <a:pt x="203131" y="121909"/>
                  <a:pt x="213366" y="111676"/>
                  <a:pt x="213366" y="99051"/>
                </a:cubicBezTo>
                <a:moveTo>
                  <a:pt x="190507" y="182864"/>
                </a:moveTo>
                <a:cubicBezTo>
                  <a:pt x="203131" y="182864"/>
                  <a:pt x="213366" y="172631"/>
                  <a:pt x="213366" y="160006"/>
                </a:cubicBezTo>
                <a:cubicBezTo>
                  <a:pt x="213366" y="147381"/>
                  <a:pt x="203131" y="137148"/>
                  <a:pt x="190507" y="137148"/>
                </a:cubicBezTo>
                <a:cubicBezTo>
                  <a:pt x="177883" y="137148"/>
                  <a:pt x="167648" y="147381"/>
                  <a:pt x="167648" y="160006"/>
                </a:cubicBezTo>
                <a:cubicBezTo>
                  <a:pt x="167648" y="172631"/>
                  <a:pt x="177883" y="182864"/>
                  <a:pt x="190507" y="182864"/>
                </a:cubicBezTo>
                <a:moveTo>
                  <a:pt x="213366" y="220961"/>
                </a:moveTo>
                <a:cubicBezTo>
                  <a:pt x="213366" y="208336"/>
                  <a:pt x="203131" y="198103"/>
                  <a:pt x="190507" y="198103"/>
                </a:cubicBezTo>
                <a:cubicBezTo>
                  <a:pt x="177883" y="198103"/>
                  <a:pt x="167648" y="208336"/>
                  <a:pt x="167648" y="220961"/>
                </a:cubicBezTo>
                <a:cubicBezTo>
                  <a:pt x="167648" y="233586"/>
                  <a:pt x="177883" y="243819"/>
                  <a:pt x="190507" y="243819"/>
                </a:cubicBezTo>
                <a:cubicBezTo>
                  <a:pt x="203131" y="243819"/>
                  <a:pt x="213366" y="233586"/>
                  <a:pt x="213366" y="220961"/>
                </a:cubicBezTo>
                <a:moveTo>
                  <a:pt x="274320" y="220961"/>
                </a:moveTo>
                <a:cubicBezTo>
                  <a:pt x="274320" y="208336"/>
                  <a:pt x="264085" y="198103"/>
                  <a:pt x="251461" y="198103"/>
                </a:cubicBezTo>
                <a:cubicBezTo>
                  <a:pt x="238837" y="198103"/>
                  <a:pt x="228602" y="208336"/>
                  <a:pt x="228602" y="220961"/>
                </a:cubicBezTo>
                <a:cubicBezTo>
                  <a:pt x="228602" y="233586"/>
                  <a:pt x="238837" y="243819"/>
                  <a:pt x="251461" y="243819"/>
                </a:cubicBezTo>
                <a:cubicBezTo>
                  <a:pt x="264085" y="243819"/>
                  <a:pt x="274320" y="233586"/>
                  <a:pt x="274320" y="220961"/>
                </a:cubicBezTo>
                <a:moveTo>
                  <a:pt x="129553" y="182864"/>
                </a:moveTo>
                <a:cubicBezTo>
                  <a:pt x="142177" y="182864"/>
                  <a:pt x="152412" y="172631"/>
                  <a:pt x="152412" y="160006"/>
                </a:cubicBezTo>
                <a:cubicBezTo>
                  <a:pt x="152412" y="147381"/>
                  <a:pt x="142177" y="137148"/>
                  <a:pt x="129553" y="137148"/>
                </a:cubicBezTo>
                <a:cubicBezTo>
                  <a:pt x="116929" y="137148"/>
                  <a:pt x="106694" y="147381"/>
                  <a:pt x="106694" y="160006"/>
                </a:cubicBezTo>
                <a:cubicBezTo>
                  <a:pt x="106694" y="172631"/>
                  <a:pt x="116929" y="182864"/>
                  <a:pt x="129553" y="182864"/>
                </a:cubicBezTo>
                <a:moveTo>
                  <a:pt x="152409" y="220961"/>
                </a:moveTo>
                <a:cubicBezTo>
                  <a:pt x="152409" y="208336"/>
                  <a:pt x="142175" y="198103"/>
                  <a:pt x="129550" y="198103"/>
                </a:cubicBezTo>
                <a:cubicBezTo>
                  <a:pt x="116926" y="198103"/>
                  <a:pt x="106691" y="208336"/>
                  <a:pt x="106691" y="220961"/>
                </a:cubicBezTo>
                <a:cubicBezTo>
                  <a:pt x="106691" y="233586"/>
                  <a:pt x="116926" y="243819"/>
                  <a:pt x="129550" y="243819"/>
                </a:cubicBezTo>
                <a:cubicBezTo>
                  <a:pt x="142175" y="243819"/>
                  <a:pt x="152409" y="233586"/>
                  <a:pt x="152409" y="220961"/>
                </a:cubicBezTo>
                <a:moveTo>
                  <a:pt x="68599" y="243819"/>
                </a:moveTo>
                <a:cubicBezTo>
                  <a:pt x="81223" y="243819"/>
                  <a:pt x="91458" y="233586"/>
                  <a:pt x="91458" y="220961"/>
                </a:cubicBezTo>
                <a:cubicBezTo>
                  <a:pt x="91458" y="208336"/>
                  <a:pt x="81223" y="198103"/>
                  <a:pt x="68599" y="198103"/>
                </a:cubicBezTo>
                <a:cubicBezTo>
                  <a:pt x="55975" y="198103"/>
                  <a:pt x="45740" y="208336"/>
                  <a:pt x="45740" y="220961"/>
                </a:cubicBezTo>
                <a:cubicBezTo>
                  <a:pt x="45740" y="233586"/>
                  <a:pt x="55975" y="243819"/>
                  <a:pt x="68599" y="243819"/>
                </a:cubicBezTo>
                <a:lnTo>
                  <a:pt x="68599" y="243819"/>
                </a:lnTo>
                <a:moveTo>
                  <a:pt x="274320" y="160006"/>
                </a:moveTo>
                <a:cubicBezTo>
                  <a:pt x="274320" y="147381"/>
                  <a:pt x="264085" y="137148"/>
                  <a:pt x="251461" y="137148"/>
                </a:cubicBezTo>
                <a:cubicBezTo>
                  <a:pt x="238837" y="137148"/>
                  <a:pt x="228602" y="147381"/>
                  <a:pt x="228602" y="160006"/>
                </a:cubicBezTo>
                <a:cubicBezTo>
                  <a:pt x="228602" y="172631"/>
                  <a:pt x="238837" y="182864"/>
                  <a:pt x="251461" y="182864"/>
                </a:cubicBezTo>
                <a:cubicBezTo>
                  <a:pt x="264085" y="182864"/>
                  <a:pt x="274320" y="172631"/>
                  <a:pt x="274320" y="160006"/>
                </a:cubicBezTo>
                <a:moveTo>
                  <a:pt x="251461" y="121909"/>
                </a:moveTo>
                <a:cubicBezTo>
                  <a:pt x="264085" y="121909"/>
                  <a:pt x="274320" y="111676"/>
                  <a:pt x="274320" y="99051"/>
                </a:cubicBezTo>
                <a:cubicBezTo>
                  <a:pt x="274320" y="86427"/>
                  <a:pt x="264085" y="76193"/>
                  <a:pt x="251461" y="76193"/>
                </a:cubicBezTo>
                <a:cubicBezTo>
                  <a:pt x="238837" y="76193"/>
                  <a:pt x="228602" y="86427"/>
                  <a:pt x="228602" y="99051"/>
                </a:cubicBezTo>
                <a:cubicBezTo>
                  <a:pt x="228602" y="111676"/>
                  <a:pt x="238837" y="121909"/>
                  <a:pt x="251461" y="121909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11196" y="2711196"/>
            <a:ext cx="3124200" cy="3011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Client Name • Industry • Location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11196" y="2146522"/>
            <a:ext cx="3126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Client Overview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02636" y="163222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5718" y="120015"/>
                </a:moveTo>
                <a:cubicBezTo>
                  <a:pt x="25718" y="67938"/>
                  <a:pt x="67938" y="25717"/>
                  <a:pt x="120015" y="25717"/>
                </a:cubicBezTo>
                <a:lnTo>
                  <a:pt x="132875" y="25717"/>
                </a:lnTo>
                <a:cubicBezTo>
                  <a:pt x="165075" y="25717"/>
                  <a:pt x="194866" y="45381"/>
                  <a:pt x="207671" y="73027"/>
                </a:cubicBezTo>
                <a:cubicBezTo>
                  <a:pt x="209762" y="77528"/>
                  <a:pt x="211690" y="82134"/>
                  <a:pt x="213780" y="86905"/>
                </a:cubicBezTo>
                <a:lnTo>
                  <a:pt x="214584" y="88781"/>
                </a:lnTo>
                <a:cubicBezTo>
                  <a:pt x="216888" y="94193"/>
                  <a:pt x="219352" y="99872"/>
                  <a:pt x="222032" y="105443"/>
                </a:cubicBezTo>
                <a:cubicBezTo>
                  <a:pt x="227444" y="116589"/>
                  <a:pt x="234088" y="127946"/>
                  <a:pt x="243785" y="137643"/>
                </a:cubicBezTo>
                <a:lnTo>
                  <a:pt x="246142" y="139999"/>
                </a:lnTo>
                <a:cubicBezTo>
                  <a:pt x="247694" y="141552"/>
                  <a:pt x="248605" y="143697"/>
                  <a:pt x="248605" y="145891"/>
                </a:cubicBezTo>
                <a:cubicBezTo>
                  <a:pt x="248605" y="150500"/>
                  <a:pt x="244855" y="154250"/>
                  <a:pt x="240247" y="154250"/>
                </a:cubicBezTo>
                <a:lnTo>
                  <a:pt x="227172" y="154305"/>
                </a:lnTo>
                <a:cubicBezTo>
                  <a:pt x="220046" y="154305"/>
                  <a:pt x="214315" y="160038"/>
                  <a:pt x="214315" y="167165"/>
                </a:cubicBezTo>
                <a:lnTo>
                  <a:pt x="214315" y="205743"/>
                </a:lnTo>
                <a:cubicBezTo>
                  <a:pt x="214315" y="210458"/>
                  <a:pt x="210458" y="214315"/>
                  <a:pt x="205743" y="214315"/>
                </a:cubicBezTo>
                <a:lnTo>
                  <a:pt x="158595" y="214315"/>
                </a:lnTo>
                <a:cubicBezTo>
                  <a:pt x="151468" y="214315"/>
                  <a:pt x="145738" y="220048"/>
                  <a:pt x="145738" y="227175"/>
                </a:cubicBezTo>
                <a:lnTo>
                  <a:pt x="145738" y="261465"/>
                </a:lnTo>
                <a:cubicBezTo>
                  <a:pt x="145738" y="268592"/>
                  <a:pt x="151471" y="274325"/>
                  <a:pt x="158598" y="274325"/>
                </a:cubicBezTo>
                <a:cubicBezTo>
                  <a:pt x="165725" y="274325"/>
                  <a:pt x="171458" y="268592"/>
                  <a:pt x="171458" y="261468"/>
                </a:cubicBezTo>
                <a:lnTo>
                  <a:pt x="171458" y="240038"/>
                </a:lnTo>
                <a:lnTo>
                  <a:pt x="205748" y="240038"/>
                </a:lnTo>
                <a:cubicBezTo>
                  <a:pt x="224662" y="240038"/>
                  <a:pt x="240038" y="224662"/>
                  <a:pt x="240038" y="205748"/>
                </a:cubicBezTo>
                <a:lnTo>
                  <a:pt x="240038" y="180030"/>
                </a:lnTo>
                <a:lnTo>
                  <a:pt x="240252" y="180030"/>
                </a:lnTo>
                <a:cubicBezTo>
                  <a:pt x="259056" y="180030"/>
                  <a:pt x="274328" y="164762"/>
                  <a:pt x="274328" y="145954"/>
                </a:cubicBezTo>
                <a:cubicBezTo>
                  <a:pt x="274328" y="136899"/>
                  <a:pt x="270737" y="128274"/>
                  <a:pt x="264362" y="121844"/>
                </a:cubicBezTo>
                <a:lnTo>
                  <a:pt x="262006" y="119488"/>
                </a:lnTo>
                <a:cubicBezTo>
                  <a:pt x="255202" y="112685"/>
                  <a:pt x="250004" y="104219"/>
                  <a:pt x="245182" y="94253"/>
                </a:cubicBezTo>
                <a:cubicBezTo>
                  <a:pt x="242770" y="89272"/>
                  <a:pt x="240521" y="84128"/>
                  <a:pt x="238217" y="78716"/>
                </a:cubicBezTo>
                <a:lnTo>
                  <a:pt x="237413" y="76840"/>
                </a:lnTo>
                <a:cubicBezTo>
                  <a:pt x="235377" y="72072"/>
                  <a:pt x="233235" y="67087"/>
                  <a:pt x="230983" y="62213"/>
                </a:cubicBezTo>
                <a:cubicBezTo>
                  <a:pt x="214000" y="25511"/>
                  <a:pt x="175101" y="8"/>
                  <a:pt x="132880" y="8"/>
                </a:cubicBezTo>
                <a:lnTo>
                  <a:pt x="120023" y="8"/>
                </a:lnTo>
                <a:cubicBezTo>
                  <a:pt x="53747" y="8"/>
                  <a:pt x="8" y="53747"/>
                  <a:pt x="8" y="120023"/>
                </a:cubicBezTo>
                <a:cubicBezTo>
                  <a:pt x="8" y="148741"/>
                  <a:pt x="10133" y="175156"/>
                  <a:pt x="26957" y="195837"/>
                </a:cubicBezTo>
                <a:cubicBezTo>
                  <a:pt x="31725" y="201729"/>
                  <a:pt x="34298" y="207838"/>
                  <a:pt x="34298" y="213572"/>
                </a:cubicBezTo>
                <a:lnTo>
                  <a:pt x="34298" y="261471"/>
                </a:lnTo>
                <a:cubicBezTo>
                  <a:pt x="34298" y="268597"/>
                  <a:pt x="40031" y="274331"/>
                  <a:pt x="47158" y="274331"/>
                </a:cubicBezTo>
                <a:cubicBezTo>
                  <a:pt x="54285" y="274331"/>
                  <a:pt x="60018" y="268597"/>
                  <a:pt x="60018" y="261473"/>
                </a:cubicBezTo>
                <a:lnTo>
                  <a:pt x="60018" y="213574"/>
                </a:lnTo>
                <a:cubicBezTo>
                  <a:pt x="60018" y="200234"/>
                  <a:pt x="54178" y="188499"/>
                  <a:pt x="46892" y="179605"/>
                </a:cubicBezTo>
                <a:cubicBezTo>
                  <a:pt x="33659" y="163316"/>
                  <a:pt x="25728" y="142635"/>
                  <a:pt x="25728" y="120026"/>
                </a:cubicBezTo>
                <a:lnTo>
                  <a:pt x="25718" y="120015"/>
                </a:lnTo>
                <a:moveTo>
                  <a:pt x="180023" y="120015"/>
                </a:moveTo>
                <a:cubicBezTo>
                  <a:pt x="189492" y="120015"/>
                  <a:pt x="197167" y="112340"/>
                  <a:pt x="197167" y="102870"/>
                </a:cubicBezTo>
                <a:cubicBezTo>
                  <a:pt x="197167" y="93400"/>
                  <a:pt x="189492" y="85725"/>
                  <a:pt x="180023" y="85725"/>
                </a:cubicBezTo>
                <a:cubicBezTo>
                  <a:pt x="170553" y="85725"/>
                  <a:pt x="162877" y="93400"/>
                  <a:pt x="162877" y="102870"/>
                </a:cubicBezTo>
                <a:cubicBezTo>
                  <a:pt x="162877" y="112340"/>
                  <a:pt x="170553" y="120015"/>
                  <a:pt x="180023" y="12001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Study: How Client Name Achieved Headline Results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1" y="0"/>
            <a:ext cx="8534336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57600" y="447"/>
            <a:ext cx="8534336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03550" y="178224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0" y="128644"/>
                </a:moveTo>
                <a:cubicBezTo>
                  <a:pt x="0" y="57590"/>
                  <a:pt x="57590" y="0"/>
                  <a:pt x="128650" y="0"/>
                </a:cubicBezTo>
                <a:lnTo>
                  <a:pt x="2361197" y="0"/>
                </a:lnTo>
                <a:cubicBezTo>
                  <a:pt x="2432257" y="0"/>
                  <a:pt x="2489847" y="57590"/>
                  <a:pt x="2489847" y="128644"/>
                </a:cubicBezTo>
                <a:lnTo>
                  <a:pt x="2489847" y="4118436"/>
                </a:lnTo>
                <a:cubicBezTo>
                  <a:pt x="2489847" y="4189490"/>
                  <a:pt x="2432257" y="4247080"/>
                  <a:pt x="2361197" y="4247080"/>
                </a:cubicBezTo>
                <a:lnTo>
                  <a:pt x="128650" y="4247080"/>
                </a:lnTo>
                <a:cubicBezTo>
                  <a:pt x="57590" y="4247080"/>
                  <a:pt x="0" y="4189490"/>
                  <a:pt x="0" y="4118436"/>
                </a:cubicBezTo>
                <a:lnTo>
                  <a:pt x="0" y="128644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601391" y="178224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0" y="128644"/>
                </a:moveTo>
                <a:cubicBezTo>
                  <a:pt x="0" y="57590"/>
                  <a:pt x="57590" y="0"/>
                  <a:pt x="128650" y="0"/>
                </a:cubicBezTo>
                <a:lnTo>
                  <a:pt x="2361197" y="0"/>
                </a:lnTo>
                <a:cubicBezTo>
                  <a:pt x="2432257" y="0"/>
                  <a:pt x="2489847" y="57590"/>
                  <a:pt x="2489847" y="128644"/>
                </a:cubicBezTo>
                <a:lnTo>
                  <a:pt x="2489847" y="4118436"/>
                </a:lnTo>
                <a:cubicBezTo>
                  <a:pt x="2489847" y="4189490"/>
                  <a:pt x="2432257" y="4247080"/>
                  <a:pt x="2361197" y="4247080"/>
                </a:cubicBezTo>
                <a:lnTo>
                  <a:pt x="128650" y="4247080"/>
                </a:lnTo>
                <a:cubicBezTo>
                  <a:pt x="57590" y="4247080"/>
                  <a:pt x="0" y="4189490"/>
                  <a:pt x="0" y="4118436"/>
                </a:cubicBezTo>
                <a:lnTo>
                  <a:pt x="0" y="128644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99233" y="178224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0" y="128644"/>
                </a:moveTo>
                <a:cubicBezTo>
                  <a:pt x="0" y="57590"/>
                  <a:pt x="57590" y="0"/>
                  <a:pt x="128650" y="0"/>
                </a:cubicBezTo>
                <a:lnTo>
                  <a:pt x="2361197" y="0"/>
                </a:lnTo>
                <a:cubicBezTo>
                  <a:pt x="2432257" y="0"/>
                  <a:pt x="2489847" y="57590"/>
                  <a:pt x="2489847" y="128644"/>
                </a:cubicBezTo>
                <a:lnTo>
                  <a:pt x="2489847" y="4118436"/>
                </a:lnTo>
                <a:cubicBezTo>
                  <a:pt x="2489847" y="4189490"/>
                  <a:pt x="2432257" y="4247080"/>
                  <a:pt x="2361197" y="4247080"/>
                </a:cubicBezTo>
                <a:lnTo>
                  <a:pt x="128650" y="4247080"/>
                </a:lnTo>
                <a:cubicBezTo>
                  <a:pt x="57590" y="4247080"/>
                  <a:pt x="0" y="4189490"/>
                  <a:pt x="0" y="4118436"/>
                </a:cubicBezTo>
                <a:lnTo>
                  <a:pt x="0" y="128644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202629" y="15435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03078" y="15435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403527" y="15435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03527" y="2655067"/>
            <a:ext cx="2115424" cy="3172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Industry background and what made their environment complex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407647" y="2172664"/>
            <a:ext cx="2116694" cy="39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Industry Background and Complexity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3078" y="2655067"/>
            <a:ext cx="2115424" cy="3172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Location and footprint (e.g., HQ + regions served)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807198" y="2172664"/>
            <a:ext cx="2116694" cy="39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Location and Footprint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202629" y="2655067"/>
            <a:ext cx="2115424" cy="3172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Company size and operating model (e.g., SMB, mid-market, enterprise; multi-team or single org)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206749" y="2172664"/>
            <a:ext cx="2116694" cy="39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Company Size and Operating Model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003550" y="289560"/>
            <a:ext cx="772109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Client Profile &amp; Context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4003550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Transforming Business Performance Through Strategic Client Solutions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1"/>
            <a:srcRect/>
            <a:stretch>
              <a:fillRect l="-12494" r="-1249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494967" y="1652160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30005" y="25717"/>
                </a:moveTo>
                <a:cubicBezTo>
                  <a:pt x="27649" y="25717"/>
                  <a:pt x="25720" y="27647"/>
                  <a:pt x="25720" y="30004"/>
                </a:cubicBezTo>
                <a:lnTo>
                  <a:pt x="25720" y="145732"/>
                </a:lnTo>
                <a:lnTo>
                  <a:pt x="25720" y="171449"/>
                </a:lnTo>
                <a:lnTo>
                  <a:pt x="25720" y="201452"/>
                </a:lnTo>
                <a:cubicBezTo>
                  <a:pt x="25720" y="208579"/>
                  <a:pt x="31453" y="214311"/>
                  <a:pt x="38580" y="214311"/>
                </a:cubicBezTo>
                <a:lnTo>
                  <a:pt x="235748" y="214311"/>
                </a:lnTo>
                <a:cubicBezTo>
                  <a:pt x="242875" y="214311"/>
                  <a:pt x="248608" y="208579"/>
                  <a:pt x="248608" y="201452"/>
                </a:cubicBezTo>
                <a:lnTo>
                  <a:pt x="248608" y="154303"/>
                </a:lnTo>
                <a:lnTo>
                  <a:pt x="248608" y="145732"/>
                </a:lnTo>
                <a:lnTo>
                  <a:pt x="248608" y="66383"/>
                </a:lnTo>
                <a:lnTo>
                  <a:pt x="174081" y="114067"/>
                </a:lnTo>
                <a:cubicBezTo>
                  <a:pt x="170117" y="116585"/>
                  <a:pt x="165080" y="116746"/>
                  <a:pt x="160954" y="114497"/>
                </a:cubicBezTo>
                <a:cubicBezTo>
                  <a:pt x="156829" y="112248"/>
                  <a:pt x="154258" y="107905"/>
                  <a:pt x="154258" y="103191"/>
                </a:cubicBezTo>
                <a:lnTo>
                  <a:pt x="154258" y="65204"/>
                </a:lnTo>
                <a:lnTo>
                  <a:pt x="79355" y="108978"/>
                </a:lnTo>
                <a:cubicBezTo>
                  <a:pt x="75391" y="111283"/>
                  <a:pt x="70462" y="111335"/>
                  <a:pt x="66498" y="109031"/>
                </a:cubicBezTo>
                <a:cubicBezTo>
                  <a:pt x="62534" y="106727"/>
                  <a:pt x="60068" y="102495"/>
                  <a:pt x="60068" y="97887"/>
                </a:cubicBezTo>
                <a:lnTo>
                  <a:pt x="60013" y="30004"/>
                </a:lnTo>
                <a:cubicBezTo>
                  <a:pt x="60013" y="27647"/>
                  <a:pt x="58084" y="25717"/>
                  <a:pt x="55728" y="25717"/>
                </a:cubicBezTo>
                <a:lnTo>
                  <a:pt x="30005" y="25717"/>
                </a:lnTo>
                <a:moveTo>
                  <a:pt x="0" y="30004"/>
                </a:moveTo>
                <a:cubicBezTo>
                  <a:pt x="0" y="13449"/>
                  <a:pt x="13447" y="0"/>
                  <a:pt x="30005" y="0"/>
                </a:cubicBezTo>
                <a:lnTo>
                  <a:pt x="55723" y="0"/>
                </a:lnTo>
                <a:cubicBezTo>
                  <a:pt x="72278" y="0"/>
                  <a:pt x="85728" y="13449"/>
                  <a:pt x="85728" y="30004"/>
                </a:cubicBezTo>
                <a:lnTo>
                  <a:pt x="85728" y="75492"/>
                </a:lnTo>
                <a:lnTo>
                  <a:pt x="141341" y="43023"/>
                </a:lnTo>
                <a:cubicBezTo>
                  <a:pt x="158486" y="33004"/>
                  <a:pt x="180025" y="45380"/>
                  <a:pt x="180025" y="65257"/>
                </a:cubicBezTo>
                <a:lnTo>
                  <a:pt x="180025" y="79724"/>
                </a:lnTo>
                <a:lnTo>
                  <a:pt x="234727" y="44684"/>
                </a:lnTo>
                <a:cubicBezTo>
                  <a:pt x="251872" y="33753"/>
                  <a:pt x="274323" y="46023"/>
                  <a:pt x="274323" y="66383"/>
                </a:cubicBezTo>
                <a:lnTo>
                  <a:pt x="274323" y="145732"/>
                </a:lnTo>
                <a:lnTo>
                  <a:pt x="274323" y="154303"/>
                </a:lnTo>
                <a:lnTo>
                  <a:pt x="274323" y="201452"/>
                </a:lnTo>
                <a:cubicBezTo>
                  <a:pt x="274323" y="222777"/>
                  <a:pt x="257071" y="240028"/>
                  <a:pt x="235748" y="240028"/>
                </a:cubicBezTo>
                <a:lnTo>
                  <a:pt x="38580" y="240028"/>
                </a:lnTo>
                <a:cubicBezTo>
                  <a:pt x="17257" y="240028"/>
                  <a:pt x="5" y="222774"/>
                  <a:pt x="5" y="201452"/>
                </a:cubicBezTo>
                <a:lnTo>
                  <a:pt x="5" y="171449"/>
                </a:lnTo>
                <a:lnTo>
                  <a:pt x="5" y="145732"/>
                </a:lnTo>
                <a:lnTo>
                  <a:pt x="0" y="3000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954525" y="1635015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94069" y="1643588"/>
            <a:ext cx="274320" cy="257175"/>
          </a:xfrm>
          <a:custGeom>
            <a:avLst/>
            <a:gdLst/>
            <a:ahLst/>
            <a:cxnLst/>
            <a:rect l="l" t="t" r="r" b="b"/>
            <a:pathLst>
              <a:path w="274320" h="257175">
                <a:moveTo>
                  <a:pt x="94298" y="30005"/>
                </a:moveTo>
                <a:lnTo>
                  <a:pt x="94298" y="51435"/>
                </a:lnTo>
                <a:lnTo>
                  <a:pt x="180023" y="51435"/>
                </a:lnTo>
                <a:lnTo>
                  <a:pt x="180023" y="30005"/>
                </a:lnTo>
                <a:cubicBezTo>
                  <a:pt x="180023" y="27646"/>
                  <a:pt x="178094" y="25718"/>
                  <a:pt x="175738" y="25718"/>
                </a:cubicBezTo>
                <a:lnTo>
                  <a:pt x="98585" y="25718"/>
                </a:lnTo>
                <a:cubicBezTo>
                  <a:pt x="96229" y="25718"/>
                  <a:pt x="94300" y="27646"/>
                  <a:pt x="94300" y="30005"/>
                </a:cubicBezTo>
                <a:lnTo>
                  <a:pt x="94298" y="30005"/>
                </a:lnTo>
                <a:moveTo>
                  <a:pt x="68580" y="51435"/>
                </a:moveTo>
                <a:lnTo>
                  <a:pt x="68580" y="30005"/>
                </a:lnTo>
                <a:cubicBezTo>
                  <a:pt x="68580" y="13450"/>
                  <a:pt x="82027" y="0"/>
                  <a:pt x="98585" y="0"/>
                </a:cubicBezTo>
                <a:lnTo>
                  <a:pt x="175738" y="0"/>
                </a:lnTo>
                <a:cubicBezTo>
                  <a:pt x="192293" y="0"/>
                  <a:pt x="205743" y="13448"/>
                  <a:pt x="205743" y="30005"/>
                </a:cubicBezTo>
                <a:lnTo>
                  <a:pt x="205743" y="51435"/>
                </a:lnTo>
                <a:lnTo>
                  <a:pt x="240033" y="51435"/>
                </a:lnTo>
                <a:cubicBezTo>
                  <a:pt x="258947" y="51435"/>
                  <a:pt x="274323" y="66811"/>
                  <a:pt x="274323" y="85724"/>
                </a:cubicBezTo>
                <a:lnTo>
                  <a:pt x="274323" y="150018"/>
                </a:lnTo>
                <a:lnTo>
                  <a:pt x="274323" y="222883"/>
                </a:lnTo>
                <a:cubicBezTo>
                  <a:pt x="274323" y="241796"/>
                  <a:pt x="258947" y="257172"/>
                  <a:pt x="240033" y="257172"/>
                </a:cubicBezTo>
                <a:lnTo>
                  <a:pt x="34293" y="257172"/>
                </a:lnTo>
                <a:cubicBezTo>
                  <a:pt x="15378" y="257172"/>
                  <a:pt x="3" y="241796"/>
                  <a:pt x="3" y="222883"/>
                </a:cubicBezTo>
                <a:lnTo>
                  <a:pt x="3" y="150018"/>
                </a:lnTo>
                <a:lnTo>
                  <a:pt x="3" y="85724"/>
                </a:lnTo>
                <a:cubicBezTo>
                  <a:pt x="3" y="66811"/>
                  <a:pt x="15378" y="51435"/>
                  <a:pt x="34293" y="51435"/>
                </a:cubicBezTo>
                <a:lnTo>
                  <a:pt x="68580" y="51435"/>
                </a:lnTo>
                <a:moveTo>
                  <a:pt x="25718" y="162877"/>
                </a:moveTo>
                <a:lnTo>
                  <a:pt x="25718" y="222883"/>
                </a:lnTo>
                <a:cubicBezTo>
                  <a:pt x="25718" y="227597"/>
                  <a:pt x="29574" y="231455"/>
                  <a:pt x="34290" y="231455"/>
                </a:cubicBezTo>
                <a:lnTo>
                  <a:pt x="240030" y="231455"/>
                </a:lnTo>
                <a:cubicBezTo>
                  <a:pt x="244746" y="231455"/>
                  <a:pt x="248603" y="227597"/>
                  <a:pt x="248603" y="222883"/>
                </a:cubicBezTo>
                <a:lnTo>
                  <a:pt x="248603" y="162877"/>
                </a:lnTo>
                <a:lnTo>
                  <a:pt x="171450" y="162877"/>
                </a:lnTo>
                <a:lnTo>
                  <a:pt x="171450" y="171448"/>
                </a:lnTo>
                <a:cubicBezTo>
                  <a:pt x="171450" y="180930"/>
                  <a:pt x="163788" y="188594"/>
                  <a:pt x="154305" y="188594"/>
                </a:cubicBezTo>
                <a:lnTo>
                  <a:pt x="120015" y="188594"/>
                </a:lnTo>
                <a:cubicBezTo>
                  <a:pt x="110532" y="188594"/>
                  <a:pt x="102870" y="180933"/>
                  <a:pt x="102870" y="171448"/>
                </a:cubicBezTo>
                <a:lnTo>
                  <a:pt x="102870" y="162877"/>
                </a:lnTo>
                <a:lnTo>
                  <a:pt x="25718" y="162877"/>
                </a:lnTo>
                <a:moveTo>
                  <a:pt x="102870" y="137159"/>
                </a:moveTo>
                <a:lnTo>
                  <a:pt x="171450" y="137159"/>
                </a:lnTo>
                <a:lnTo>
                  <a:pt x="248603" y="137159"/>
                </a:lnTo>
                <a:lnTo>
                  <a:pt x="248603" y="85724"/>
                </a:lnTo>
                <a:cubicBezTo>
                  <a:pt x="248603" y="81010"/>
                  <a:pt x="244746" y="77152"/>
                  <a:pt x="240030" y="77152"/>
                </a:cubicBezTo>
                <a:lnTo>
                  <a:pt x="192883" y="77152"/>
                </a:lnTo>
                <a:lnTo>
                  <a:pt x="81440" y="77152"/>
                </a:lnTo>
                <a:lnTo>
                  <a:pt x="34293" y="77152"/>
                </a:lnTo>
                <a:cubicBezTo>
                  <a:pt x="29577" y="77152"/>
                  <a:pt x="25720" y="81010"/>
                  <a:pt x="25720" y="85724"/>
                </a:cubicBezTo>
                <a:lnTo>
                  <a:pt x="25720" y="137159"/>
                </a:lnTo>
                <a:lnTo>
                  <a:pt x="102870" y="13715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Transforming Business Performance Through Strategic Client Solutions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Challenge &amp; Friction Points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997" y="2082187"/>
            <a:ext cx="3545843" cy="3903989"/>
          </a:xfrm>
          <a:custGeom>
            <a:avLst/>
            <a:gdLst/>
            <a:ahLst/>
            <a:cxnLst/>
            <a:rect l="l" t="t" r="r" b="b"/>
            <a:pathLst>
              <a:path w="3545843" h="3903989">
                <a:moveTo>
                  <a:pt x="0" y="119931"/>
                </a:moveTo>
                <a:cubicBezTo>
                  <a:pt x="0" y="53719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0"/>
                  <a:pt x="3545843" y="119931"/>
                </a:cubicBezTo>
                <a:lnTo>
                  <a:pt x="3545843" y="3784097"/>
                </a:lnTo>
                <a:cubicBezTo>
                  <a:pt x="3545843" y="3850309"/>
                  <a:pt x="3492159" y="3904028"/>
                  <a:pt x="3425923" y="3904028"/>
                </a:cubicBezTo>
                <a:lnTo>
                  <a:pt x="119920" y="3904028"/>
                </a:lnTo>
                <a:cubicBezTo>
                  <a:pt x="53684" y="3904028"/>
                  <a:pt x="0" y="3850348"/>
                  <a:pt x="0" y="3784097"/>
                </a:cubicBezTo>
                <a:lnTo>
                  <a:pt x="0" y="119931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38160" y="2082187"/>
            <a:ext cx="3545843" cy="3903989"/>
          </a:xfrm>
          <a:custGeom>
            <a:avLst/>
            <a:gdLst/>
            <a:ahLst/>
            <a:cxnLst/>
            <a:rect l="l" t="t" r="r" b="b"/>
            <a:pathLst>
              <a:path w="3545843" h="3903989">
                <a:moveTo>
                  <a:pt x="0" y="119931"/>
                </a:moveTo>
                <a:cubicBezTo>
                  <a:pt x="0" y="53719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0"/>
                  <a:pt x="3545843" y="119931"/>
                </a:cubicBezTo>
                <a:lnTo>
                  <a:pt x="3545843" y="3784097"/>
                </a:lnTo>
                <a:cubicBezTo>
                  <a:pt x="3545843" y="3850309"/>
                  <a:pt x="3492159" y="3904028"/>
                  <a:pt x="3425923" y="3904028"/>
                </a:cubicBezTo>
                <a:lnTo>
                  <a:pt x="119920" y="3904028"/>
                </a:lnTo>
                <a:cubicBezTo>
                  <a:pt x="53684" y="3904028"/>
                  <a:pt x="0" y="3850348"/>
                  <a:pt x="0" y="3784097"/>
                </a:cubicBezTo>
                <a:lnTo>
                  <a:pt x="0" y="119931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23079" y="2082187"/>
            <a:ext cx="3545843" cy="3903989"/>
          </a:xfrm>
          <a:custGeom>
            <a:avLst/>
            <a:gdLst/>
            <a:ahLst/>
            <a:cxnLst/>
            <a:rect l="l" t="t" r="r" b="b"/>
            <a:pathLst>
              <a:path w="3545843" h="3903989">
                <a:moveTo>
                  <a:pt x="0" y="119931"/>
                </a:moveTo>
                <a:cubicBezTo>
                  <a:pt x="0" y="53719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0"/>
                  <a:pt x="3545843" y="119931"/>
                </a:cubicBezTo>
                <a:lnTo>
                  <a:pt x="3545843" y="3784097"/>
                </a:lnTo>
                <a:cubicBezTo>
                  <a:pt x="3545843" y="3850309"/>
                  <a:pt x="3492159" y="3904028"/>
                  <a:pt x="3425923" y="3904028"/>
                </a:cubicBezTo>
                <a:lnTo>
                  <a:pt x="119920" y="3904028"/>
                </a:lnTo>
                <a:cubicBezTo>
                  <a:pt x="53684" y="3904028"/>
                  <a:pt x="0" y="3850348"/>
                  <a:pt x="0" y="3784097"/>
                </a:cubicBezTo>
                <a:lnTo>
                  <a:pt x="0" y="119931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56601" y="3549329"/>
            <a:ext cx="31267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Business impact: delayed revenue, higher costs, and missed opportunities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56601" y="2970193"/>
            <a:ext cx="312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Business Impact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41520" y="3551070"/>
            <a:ext cx="31267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Cross-team friction (handoffs, approvals, inconsistent processes, lack of visibility)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41520" y="2989262"/>
            <a:ext cx="312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Cross-Team Friction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26438" y="3551070"/>
            <a:ext cx="31267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Operational bottlenecks that slowed delivery and increased manual work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6438" y="2992957"/>
            <a:ext cx="312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Operational Bottlenecks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823718" y="179418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638800" y="179418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453881" y="179418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82500" y="2022782"/>
            <a:ext cx="257162" cy="457200"/>
          </a:xfrm>
          <a:custGeom>
            <a:avLst/>
            <a:gdLst/>
            <a:ahLst/>
            <a:cxnLst/>
            <a:rect l="l" t="t" r="r" b="b"/>
            <a:pathLst>
              <a:path w="257162" h="457200">
                <a:moveTo>
                  <a:pt x="150028" y="21434"/>
                </a:moveTo>
                <a:cubicBezTo>
                  <a:pt x="150028" y="9555"/>
                  <a:pt x="140472" y="0"/>
                  <a:pt x="128594" y="0"/>
                </a:cubicBezTo>
                <a:cubicBezTo>
                  <a:pt x="116715" y="0"/>
                  <a:pt x="107159" y="9555"/>
                  <a:pt x="107159" y="21434"/>
                </a:cubicBezTo>
                <a:lnTo>
                  <a:pt x="107159" y="64035"/>
                </a:lnTo>
                <a:cubicBezTo>
                  <a:pt x="104390" y="64127"/>
                  <a:pt x="101623" y="64305"/>
                  <a:pt x="98853" y="64570"/>
                </a:cubicBezTo>
                <a:cubicBezTo>
                  <a:pt x="78131" y="66267"/>
                  <a:pt x="56697" y="71181"/>
                  <a:pt x="38834" y="82525"/>
                </a:cubicBezTo>
                <a:cubicBezTo>
                  <a:pt x="20257" y="94316"/>
                  <a:pt x="6681" y="112535"/>
                  <a:pt x="1769" y="137722"/>
                </a:cubicBezTo>
                <a:cubicBezTo>
                  <a:pt x="-1715" y="155855"/>
                  <a:pt x="-18" y="172378"/>
                  <a:pt x="7219" y="187022"/>
                </a:cubicBezTo>
                <a:cubicBezTo>
                  <a:pt x="14362" y="201314"/>
                  <a:pt x="25886" y="211674"/>
                  <a:pt x="38299" y="219355"/>
                </a:cubicBezTo>
                <a:cubicBezTo>
                  <a:pt x="61698" y="233826"/>
                  <a:pt x="93584" y="241950"/>
                  <a:pt x="121272" y="249009"/>
                </a:cubicBezTo>
                <a:lnTo>
                  <a:pt x="123327" y="249544"/>
                </a:lnTo>
                <a:cubicBezTo>
                  <a:pt x="153605" y="257225"/>
                  <a:pt x="179237" y="263923"/>
                  <a:pt x="196297" y="274553"/>
                </a:cubicBezTo>
                <a:cubicBezTo>
                  <a:pt x="204336" y="279555"/>
                  <a:pt x="209070" y="284557"/>
                  <a:pt x="211570" y="289645"/>
                </a:cubicBezTo>
                <a:cubicBezTo>
                  <a:pt x="213982" y="294377"/>
                  <a:pt x="215322" y="301075"/>
                  <a:pt x="213357" y="311527"/>
                </a:cubicBezTo>
                <a:cubicBezTo>
                  <a:pt x="210767" y="324658"/>
                  <a:pt x="201389" y="335553"/>
                  <a:pt x="182544" y="342699"/>
                </a:cubicBezTo>
                <a:cubicBezTo>
                  <a:pt x="163251" y="350023"/>
                  <a:pt x="136100" y="352433"/>
                  <a:pt x="104305" y="347970"/>
                </a:cubicBezTo>
                <a:cubicBezTo>
                  <a:pt x="84120" y="345021"/>
                  <a:pt x="49108" y="336627"/>
                  <a:pt x="30173" y="328233"/>
                </a:cubicBezTo>
                <a:cubicBezTo>
                  <a:pt x="19367" y="323410"/>
                  <a:pt x="6684" y="328324"/>
                  <a:pt x="1859" y="339128"/>
                </a:cubicBezTo>
                <a:cubicBezTo>
                  <a:pt x="-2962" y="349936"/>
                  <a:pt x="1949" y="362619"/>
                  <a:pt x="12755" y="367442"/>
                </a:cubicBezTo>
                <a:cubicBezTo>
                  <a:pt x="36602" y="377981"/>
                  <a:pt x="75989" y="387093"/>
                  <a:pt x="98228" y="390307"/>
                </a:cubicBezTo>
                <a:lnTo>
                  <a:pt x="98318" y="390307"/>
                </a:lnTo>
                <a:cubicBezTo>
                  <a:pt x="101265" y="390755"/>
                  <a:pt x="104212" y="391112"/>
                  <a:pt x="107159" y="391377"/>
                </a:cubicBezTo>
                <a:lnTo>
                  <a:pt x="107159" y="435766"/>
                </a:lnTo>
                <a:cubicBezTo>
                  <a:pt x="107159" y="447645"/>
                  <a:pt x="116715" y="457200"/>
                  <a:pt x="128594" y="457200"/>
                </a:cubicBezTo>
                <a:cubicBezTo>
                  <a:pt x="140472" y="457200"/>
                  <a:pt x="150028" y="447645"/>
                  <a:pt x="150028" y="435766"/>
                </a:cubicBezTo>
                <a:lnTo>
                  <a:pt x="150028" y="392360"/>
                </a:lnTo>
                <a:cubicBezTo>
                  <a:pt x="167266" y="391199"/>
                  <a:pt x="183431" y="387984"/>
                  <a:pt x="197811" y="382535"/>
                </a:cubicBezTo>
                <a:cubicBezTo>
                  <a:pt x="226302" y="371726"/>
                  <a:pt x="249346" y="351098"/>
                  <a:pt x="255418" y="319478"/>
                </a:cubicBezTo>
                <a:cubicBezTo>
                  <a:pt x="258903" y="301345"/>
                  <a:pt x="257205" y="284822"/>
                  <a:pt x="249969" y="270178"/>
                </a:cubicBezTo>
                <a:cubicBezTo>
                  <a:pt x="242825" y="255886"/>
                  <a:pt x="231301" y="245526"/>
                  <a:pt x="218888" y="237845"/>
                </a:cubicBezTo>
                <a:cubicBezTo>
                  <a:pt x="195489" y="223374"/>
                  <a:pt x="163604" y="215250"/>
                  <a:pt x="135915" y="208191"/>
                </a:cubicBezTo>
                <a:lnTo>
                  <a:pt x="133860" y="207656"/>
                </a:lnTo>
                <a:cubicBezTo>
                  <a:pt x="103582" y="199975"/>
                  <a:pt x="77951" y="193277"/>
                  <a:pt x="60891" y="182647"/>
                </a:cubicBezTo>
                <a:cubicBezTo>
                  <a:pt x="52852" y="177645"/>
                  <a:pt x="48117" y="172643"/>
                  <a:pt x="45618" y="167555"/>
                </a:cubicBezTo>
                <a:cubicBezTo>
                  <a:pt x="43206" y="162823"/>
                  <a:pt x="41866" y="156125"/>
                  <a:pt x="43831" y="145673"/>
                </a:cubicBezTo>
                <a:cubicBezTo>
                  <a:pt x="46420" y="132455"/>
                  <a:pt x="52852" y="124240"/>
                  <a:pt x="61873" y="118520"/>
                </a:cubicBezTo>
                <a:cubicBezTo>
                  <a:pt x="71609" y="112357"/>
                  <a:pt x="85362" y="108516"/>
                  <a:pt x="102332" y="107177"/>
                </a:cubicBezTo>
                <a:cubicBezTo>
                  <a:pt x="136540" y="104406"/>
                  <a:pt x="176552" y="111909"/>
                  <a:pt x="204060" y="118342"/>
                </a:cubicBezTo>
                <a:cubicBezTo>
                  <a:pt x="215581" y="121112"/>
                  <a:pt x="227105" y="113966"/>
                  <a:pt x="229872" y="102445"/>
                </a:cubicBezTo>
                <a:cubicBezTo>
                  <a:pt x="232641" y="90923"/>
                  <a:pt x="225405" y="79489"/>
                  <a:pt x="213884" y="76810"/>
                </a:cubicBezTo>
                <a:cubicBezTo>
                  <a:pt x="197181" y="72878"/>
                  <a:pt x="174407" y="68146"/>
                  <a:pt x="150023" y="65645"/>
                </a:cubicBezTo>
                <a:lnTo>
                  <a:pt x="150028" y="21434"/>
                </a:lnTo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867400" y="2113593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062011" y="2022782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77200" y="-1"/>
            <a:ext cx="4114800" cy="6857553"/>
          </a:xfrm>
          <a:prstGeom prst="rect">
            <a:avLst/>
          </a:prstGeom>
          <a:solidFill>
            <a:srgbClr val="0B3041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0"/>
            <a:ext cx="8077200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-1" y="447"/>
            <a:ext cx="8077201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Transforming Business Performance Through Strategic Client Solutions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5464" y="289560"/>
            <a:ext cx="7076205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Evaluation &amp; Solution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5464" y="1586827"/>
            <a:ext cx="7201455" cy="1463040"/>
          </a:xfrm>
          <a:custGeom>
            <a:avLst/>
            <a:gdLst/>
            <a:ahLst/>
            <a:cxnLst/>
            <a:rect l="l" t="t" r="r" b="b"/>
            <a:pathLst>
              <a:path w="7201455" h="1463040">
                <a:moveTo>
                  <a:pt x="0" y="99048"/>
                </a:moveTo>
                <a:cubicBezTo>
                  <a:pt x="0" y="44345"/>
                  <a:pt x="44361" y="0"/>
                  <a:pt x="99020" y="0"/>
                </a:cubicBezTo>
                <a:lnTo>
                  <a:pt x="7102363" y="0"/>
                </a:lnTo>
                <a:cubicBezTo>
                  <a:pt x="7157094" y="0"/>
                  <a:pt x="7201383" y="44345"/>
                  <a:pt x="7201383" y="99048"/>
                </a:cubicBezTo>
                <a:lnTo>
                  <a:pt x="7201383" y="1363992"/>
                </a:lnTo>
                <a:cubicBezTo>
                  <a:pt x="7201383" y="1418695"/>
                  <a:pt x="7157022" y="1463040"/>
                  <a:pt x="7102363" y="1463040"/>
                </a:cubicBezTo>
                <a:lnTo>
                  <a:pt x="99020" y="1463040"/>
                </a:lnTo>
                <a:cubicBezTo>
                  <a:pt x="44289" y="1463040"/>
                  <a:pt x="0" y="1418695"/>
                  <a:pt x="0" y="1363992"/>
                </a:cubicBezTo>
                <a:lnTo>
                  <a:pt x="0" y="9904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05464" y="3208142"/>
            <a:ext cx="7201455" cy="1463040"/>
          </a:xfrm>
          <a:custGeom>
            <a:avLst/>
            <a:gdLst/>
            <a:ahLst/>
            <a:cxnLst/>
            <a:rect l="l" t="t" r="r" b="b"/>
            <a:pathLst>
              <a:path w="7201455" h="1463040">
                <a:moveTo>
                  <a:pt x="0" y="99048"/>
                </a:moveTo>
                <a:cubicBezTo>
                  <a:pt x="0" y="44345"/>
                  <a:pt x="44361" y="0"/>
                  <a:pt x="99020" y="0"/>
                </a:cubicBezTo>
                <a:lnTo>
                  <a:pt x="7102363" y="0"/>
                </a:lnTo>
                <a:cubicBezTo>
                  <a:pt x="7157094" y="0"/>
                  <a:pt x="7201383" y="44345"/>
                  <a:pt x="7201383" y="99048"/>
                </a:cubicBezTo>
                <a:lnTo>
                  <a:pt x="7201383" y="1363992"/>
                </a:lnTo>
                <a:cubicBezTo>
                  <a:pt x="7201383" y="1418695"/>
                  <a:pt x="7157022" y="1463040"/>
                  <a:pt x="7102363" y="1463040"/>
                </a:cubicBezTo>
                <a:lnTo>
                  <a:pt x="99020" y="1463040"/>
                </a:lnTo>
                <a:cubicBezTo>
                  <a:pt x="44289" y="1463040"/>
                  <a:pt x="0" y="1418695"/>
                  <a:pt x="0" y="1363992"/>
                </a:cubicBezTo>
                <a:lnTo>
                  <a:pt x="0" y="9904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5464" y="4835091"/>
            <a:ext cx="7201455" cy="1463040"/>
          </a:xfrm>
          <a:custGeom>
            <a:avLst/>
            <a:gdLst/>
            <a:ahLst/>
            <a:cxnLst/>
            <a:rect l="l" t="t" r="r" b="b"/>
            <a:pathLst>
              <a:path w="7201455" h="1463040">
                <a:moveTo>
                  <a:pt x="0" y="99048"/>
                </a:moveTo>
                <a:cubicBezTo>
                  <a:pt x="0" y="44345"/>
                  <a:pt x="44361" y="0"/>
                  <a:pt x="99020" y="0"/>
                </a:cubicBezTo>
                <a:lnTo>
                  <a:pt x="7102363" y="0"/>
                </a:lnTo>
                <a:cubicBezTo>
                  <a:pt x="7157094" y="0"/>
                  <a:pt x="7201383" y="44345"/>
                  <a:pt x="7201383" y="99048"/>
                </a:cubicBezTo>
                <a:lnTo>
                  <a:pt x="7201383" y="1363992"/>
                </a:lnTo>
                <a:cubicBezTo>
                  <a:pt x="7201383" y="1418695"/>
                  <a:pt x="7157022" y="1463040"/>
                  <a:pt x="7102363" y="1463040"/>
                </a:cubicBezTo>
                <a:lnTo>
                  <a:pt x="99020" y="1463040"/>
                </a:lnTo>
                <a:cubicBezTo>
                  <a:pt x="44289" y="1463040"/>
                  <a:pt x="0" y="1418695"/>
                  <a:pt x="0" y="1363992"/>
                </a:cubicBezTo>
                <a:lnTo>
                  <a:pt x="0" y="9904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556721" y="5488106"/>
            <a:ext cx="586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Modules rolled out to address the highest-friction areas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556721" y="5093709"/>
            <a:ext cx="58750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they implemented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556721" y="3861157"/>
            <a:ext cx="586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Measurable differentiators and fit for their use case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556721" y="3466760"/>
            <a:ext cx="58750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they chose your product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556721" y="2239842"/>
            <a:ext cx="586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Specific gaps in workflow, reporting, or scalability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556721" y="1845445"/>
            <a:ext cx="58750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 they evaluated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56773" y="5140884"/>
            <a:ext cx="548640" cy="480060"/>
          </a:xfrm>
          <a:custGeom>
            <a:avLst/>
            <a:gdLst/>
            <a:ahLst/>
            <a:cxnLst/>
            <a:rect l="l" t="t" r="r" b="b"/>
            <a:pathLst>
              <a:path w="548640" h="480060">
                <a:moveTo>
                  <a:pt x="197170" y="51434"/>
                </a:moveTo>
                <a:lnTo>
                  <a:pt x="351475" y="51434"/>
                </a:lnTo>
                <a:cubicBezTo>
                  <a:pt x="356188" y="51434"/>
                  <a:pt x="360051" y="55293"/>
                  <a:pt x="360051" y="60008"/>
                </a:cubicBezTo>
                <a:lnTo>
                  <a:pt x="360051" y="102872"/>
                </a:lnTo>
                <a:lnTo>
                  <a:pt x="188601" y="102872"/>
                </a:lnTo>
                <a:lnTo>
                  <a:pt x="188601" y="60008"/>
                </a:lnTo>
                <a:cubicBezTo>
                  <a:pt x="188601" y="55293"/>
                  <a:pt x="192457" y="51434"/>
                  <a:pt x="197176" y="51434"/>
                </a:cubicBezTo>
                <a:lnTo>
                  <a:pt x="197170" y="51434"/>
                </a:lnTo>
                <a:moveTo>
                  <a:pt x="137160" y="60008"/>
                </a:moveTo>
                <a:lnTo>
                  <a:pt x="137160" y="102872"/>
                </a:lnTo>
                <a:lnTo>
                  <a:pt x="107051" y="102872"/>
                </a:lnTo>
                <a:cubicBezTo>
                  <a:pt x="93444" y="102872"/>
                  <a:pt x="80370" y="108335"/>
                  <a:pt x="70725" y="117980"/>
                </a:cubicBezTo>
                <a:lnTo>
                  <a:pt x="15110" y="173484"/>
                </a:lnTo>
                <a:cubicBezTo>
                  <a:pt x="5464" y="183129"/>
                  <a:pt x="0" y="196201"/>
                  <a:pt x="0" y="209810"/>
                </a:cubicBezTo>
                <a:lnTo>
                  <a:pt x="0" y="317180"/>
                </a:lnTo>
                <a:lnTo>
                  <a:pt x="0" y="411479"/>
                </a:lnTo>
                <a:cubicBezTo>
                  <a:pt x="0" y="449303"/>
                  <a:pt x="30751" y="480060"/>
                  <a:pt x="68580" y="480060"/>
                </a:cubicBezTo>
                <a:lnTo>
                  <a:pt x="480060" y="480060"/>
                </a:lnTo>
                <a:cubicBezTo>
                  <a:pt x="517889" y="480060"/>
                  <a:pt x="548640" y="449307"/>
                  <a:pt x="548640" y="411479"/>
                </a:cubicBezTo>
                <a:lnTo>
                  <a:pt x="548640" y="317180"/>
                </a:lnTo>
                <a:lnTo>
                  <a:pt x="548640" y="209916"/>
                </a:lnTo>
                <a:cubicBezTo>
                  <a:pt x="548640" y="196306"/>
                  <a:pt x="543176" y="183234"/>
                  <a:pt x="533530" y="173590"/>
                </a:cubicBezTo>
                <a:lnTo>
                  <a:pt x="477915" y="117975"/>
                </a:lnTo>
                <a:cubicBezTo>
                  <a:pt x="468270" y="108330"/>
                  <a:pt x="455196" y="102867"/>
                  <a:pt x="441589" y="102867"/>
                </a:cubicBezTo>
                <a:lnTo>
                  <a:pt x="411480" y="102867"/>
                </a:lnTo>
                <a:lnTo>
                  <a:pt x="411480" y="60003"/>
                </a:lnTo>
                <a:cubicBezTo>
                  <a:pt x="411480" y="26893"/>
                  <a:pt x="384586" y="-5"/>
                  <a:pt x="351475" y="-5"/>
                </a:cubicBezTo>
                <a:lnTo>
                  <a:pt x="197170" y="-5"/>
                </a:lnTo>
                <a:cubicBezTo>
                  <a:pt x="164060" y="-5"/>
                  <a:pt x="137166" y="26893"/>
                  <a:pt x="137166" y="60003"/>
                </a:cubicBezTo>
                <a:lnTo>
                  <a:pt x="137160" y="60008"/>
                </a:lnTo>
                <a:moveTo>
                  <a:pt x="497205" y="291464"/>
                </a:moveTo>
                <a:lnTo>
                  <a:pt x="394335" y="291464"/>
                </a:lnTo>
                <a:lnTo>
                  <a:pt x="394335" y="274321"/>
                </a:lnTo>
                <a:cubicBezTo>
                  <a:pt x="394335" y="260068"/>
                  <a:pt x="382868" y="248604"/>
                  <a:pt x="368620" y="248604"/>
                </a:cubicBezTo>
                <a:cubicBezTo>
                  <a:pt x="354367" y="248604"/>
                  <a:pt x="342906" y="260068"/>
                  <a:pt x="342906" y="274321"/>
                </a:cubicBezTo>
                <a:lnTo>
                  <a:pt x="342906" y="291464"/>
                </a:lnTo>
                <a:lnTo>
                  <a:pt x="205746" y="291464"/>
                </a:lnTo>
                <a:lnTo>
                  <a:pt x="205746" y="274321"/>
                </a:lnTo>
                <a:cubicBezTo>
                  <a:pt x="205746" y="260068"/>
                  <a:pt x="194279" y="248604"/>
                  <a:pt x="180031" y="248604"/>
                </a:cubicBezTo>
                <a:cubicBezTo>
                  <a:pt x="165777" y="248604"/>
                  <a:pt x="154316" y="260068"/>
                  <a:pt x="154316" y="274321"/>
                </a:cubicBezTo>
                <a:lnTo>
                  <a:pt x="154316" y="291464"/>
                </a:lnTo>
                <a:lnTo>
                  <a:pt x="51446" y="291464"/>
                </a:lnTo>
                <a:lnTo>
                  <a:pt x="51446" y="209916"/>
                </a:lnTo>
                <a:lnTo>
                  <a:pt x="107062" y="154301"/>
                </a:lnTo>
                <a:lnTo>
                  <a:pt x="441606" y="154301"/>
                </a:lnTo>
                <a:lnTo>
                  <a:pt x="497221" y="209916"/>
                </a:lnTo>
                <a:lnTo>
                  <a:pt x="497205" y="291464"/>
                </a:lnTo>
                <a:moveTo>
                  <a:pt x="51435" y="342902"/>
                </a:moveTo>
                <a:lnTo>
                  <a:pt x="154305" y="342902"/>
                </a:lnTo>
                <a:lnTo>
                  <a:pt x="154305" y="360045"/>
                </a:lnTo>
                <a:cubicBezTo>
                  <a:pt x="154305" y="374298"/>
                  <a:pt x="165772" y="385762"/>
                  <a:pt x="180025" y="385762"/>
                </a:cubicBezTo>
                <a:cubicBezTo>
                  <a:pt x="194279" y="385762"/>
                  <a:pt x="205746" y="374298"/>
                  <a:pt x="205746" y="360045"/>
                </a:cubicBezTo>
                <a:lnTo>
                  <a:pt x="205746" y="342902"/>
                </a:lnTo>
                <a:lnTo>
                  <a:pt x="342906" y="342902"/>
                </a:lnTo>
                <a:lnTo>
                  <a:pt x="342906" y="360045"/>
                </a:lnTo>
                <a:cubicBezTo>
                  <a:pt x="342906" y="374298"/>
                  <a:pt x="354372" y="385762"/>
                  <a:pt x="368626" y="385762"/>
                </a:cubicBezTo>
                <a:cubicBezTo>
                  <a:pt x="382879" y="385762"/>
                  <a:pt x="394346" y="374298"/>
                  <a:pt x="394346" y="360045"/>
                </a:cubicBezTo>
                <a:lnTo>
                  <a:pt x="394346" y="342902"/>
                </a:lnTo>
                <a:lnTo>
                  <a:pt x="497216" y="342902"/>
                </a:lnTo>
                <a:lnTo>
                  <a:pt x="497216" y="411483"/>
                </a:lnTo>
                <a:cubicBezTo>
                  <a:pt x="497216" y="420912"/>
                  <a:pt x="489502" y="428626"/>
                  <a:pt x="480071" y="428626"/>
                </a:cubicBezTo>
                <a:lnTo>
                  <a:pt x="68591" y="428626"/>
                </a:lnTo>
                <a:cubicBezTo>
                  <a:pt x="59160" y="428626"/>
                  <a:pt x="51446" y="420912"/>
                  <a:pt x="51446" y="411483"/>
                </a:cubicBezTo>
                <a:lnTo>
                  <a:pt x="51435" y="342902"/>
                </a:lnTo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56773" y="3510125"/>
            <a:ext cx="548640" cy="487680"/>
          </a:xfrm>
          <a:custGeom>
            <a:avLst/>
            <a:gdLst/>
            <a:ahLst/>
            <a:cxnLst/>
            <a:rect l="l" t="t" r="r" b="b"/>
            <a:pathLst>
              <a:path w="548640" h="487680">
                <a:moveTo>
                  <a:pt x="236980" y="294988"/>
                </a:moveTo>
                <a:cubicBezTo>
                  <a:pt x="210689" y="266127"/>
                  <a:pt x="174588" y="198783"/>
                  <a:pt x="168592" y="45720"/>
                </a:cubicBezTo>
                <a:lnTo>
                  <a:pt x="380235" y="45720"/>
                </a:lnTo>
                <a:cubicBezTo>
                  <a:pt x="374140" y="198788"/>
                  <a:pt x="338039" y="266127"/>
                  <a:pt x="311847" y="294988"/>
                </a:cubicBezTo>
                <a:cubicBezTo>
                  <a:pt x="298800" y="309370"/>
                  <a:pt x="287175" y="315373"/>
                  <a:pt x="280317" y="317943"/>
                </a:cubicBezTo>
                <a:cubicBezTo>
                  <a:pt x="277842" y="318894"/>
                  <a:pt x="275840" y="319372"/>
                  <a:pt x="274507" y="319752"/>
                </a:cubicBezTo>
                <a:cubicBezTo>
                  <a:pt x="273173" y="319464"/>
                  <a:pt x="271171" y="318894"/>
                  <a:pt x="268697" y="317943"/>
                </a:cubicBezTo>
                <a:cubicBezTo>
                  <a:pt x="261839" y="315373"/>
                  <a:pt x="250218" y="309370"/>
                  <a:pt x="237166" y="294988"/>
                </a:cubicBezTo>
                <a:lnTo>
                  <a:pt x="236980" y="294988"/>
                </a:lnTo>
                <a:moveTo>
                  <a:pt x="380998" y="0"/>
                </a:moveTo>
                <a:lnTo>
                  <a:pt x="167637" y="0"/>
                </a:lnTo>
                <a:cubicBezTo>
                  <a:pt x="142394" y="0"/>
                  <a:pt x="121820" y="20765"/>
                  <a:pt x="122775" y="45910"/>
                </a:cubicBezTo>
                <a:cubicBezTo>
                  <a:pt x="122967" y="50958"/>
                  <a:pt x="123153" y="56005"/>
                  <a:pt x="123444" y="60960"/>
                </a:cubicBezTo>
                <a:lnTo>
                  <a:pt x="22862" y="60960"/>
                </a:lnTo>
                <a:cubicBezTo>
                  <a:pt x="10194" y="60960"/>
                  <a:pt x="0" y="71153"/>
                  <a:pt x="0" y="83822"/>
                </a:cubicBezTo>
                <a:cubicBezTo>
                  <a:pt x="0" y="187167"/>
                  <a:pt x="43721" y="253082"/>
                  <a:pt x="96681" y="293944"/>
                </a:cubicBezTo>
                <a:cubicBezTo>
                  <a:pt x="148023" y="333666"/>
                  <a:pt x="206887" y="348808"/>
                  <a:pt x="239081" y="354617"/>
                </a:cubicBezTo>
                <a:cubicBezTo>
                  <a:pt x="243558" y="356996"/>
                  <a:pt x="247749" y="358903"/>
                  <a:pt x="251557" y="360425"/>
                </a:cubicBezTo>
                <a:lnTo>
                  <a:pt x="251557" y="441960"/>
                </a:lnTo>
                <a:lnTo>
                  <a:pt x="175356" y="441960"/>
                </a:lnTo>
                <a:cubicBezTo>
                  <a:pt x="162688" y="441960"/>
                  <a:pt x="152494" y="452153"/>
                  <a:pt x="152494" y="464822"/>
                </a:cubicBezTo>
                <a:cubicBezTo>
                  <a:pt x="152494" y="477492"/>
                  <a:pt x="162688" y="487685"/>
                  <a:pt x="175356" y="487685"/>
                </a:cubicBezTo>
                <a:lnTo>
                  <a:pt x="274419" y="487685"/>
                </a:lnTo>
                <a:lnTo>
                  <a:pt x="373481" y="487685"/>
                </a:lnTo>
                <a:cubicBezTo>
                  <a:pt x="386149" y="487685"/>
                  <a:pt x="396343" y="477492"/>
                  <a:pt x="396343" y="464827"/>
                </a:cubicBezTo>
                <a:cubicBezTo>
                  <a:pt x="396343" y="452157"/>
                  <a:pt x="386149" y="441970"/>
                  <a:pt x="373481" y="441970"/>
                </a:cubicBezTo>
                <a:lnTo>
                  <a:pt x="297281" y="441970"/>
                </a:lnTo>
                <a:lnTo>
                  <a:pt x="297281" y="360435"/>
                </a:lnTo>
                <a:cubicBezTo>
                  <a:pt x="301088" y="358908"/>
                  <a:pt x="305280" y="357006"/>
                  <a:pt x="309757" y="354626"/>
                </a:cubicBezTo>
                <a:cubicBezTo>
                  <a:pt x="341951" y="348911"/>
                  <a:pt x="400721" y="333671"/>
                  <a:pt x="452156" y="293954"/>
                </a:cubicBezTo>
                <a:cubicBezTo>
                  <a:pt x="504924" y="253091"/>
                  <a:pt x="548646" y="187177"/>
                  <a:pt x="548646" y="83832"/>
                </a:cubicBezTo>
                <a:cubicBezTo>
                  <a:pt x="548646" y="71162"/>
                  <a:pt x="538452" y="60975"/>
                  <a:pt x="525784" y="60975"/>
                </a:cubicBezTo>
                <a:lnTo>
                  <a:pt x="425202" y="60975"/>
                </a:lnTo>
                <a:cubicBezTo>
                  <a:pt x="425487" y="56020"/>
                  <a:pt x="425679" y="51070"/>
                  <a:pt x="425871" y="45925"/>
                </a:cubicBezTo>
                <a:cubicBezTo>
                  <a:pt x="426825" y="20780"/>
                  <a:pt x="406251" y="15"/>
                  <a:pt x="381009" y="15"/>
                </a:cubicBezTo>
                <a:lnTo>
                  <a:pt x="380998" y="0"/>
                </a:lnTo>
                <a:moveTo>
                  <a:pt x="421674" y="106680"/>
                </a:moveTo>
                <a:lnTo>
                  <a:pt x="502066" y="106680"/>
                </a:lnTo>
                <a:cubicBezTo>
                  <a:pt x="496349" y="181358"/>
                  <a:pt x="462729" y="227932"/>
                  <a:pt x="424055" y="257749"/>
                </a:cubicBezTo>
                <a:cubicBezTo>
                  <a:pt x="407387" y="270701"/>
                  <a:pt x="389480" y="280611"/>
                  <a:pt x="372241" y="288229"/>
                </a:cubicBezTo>
                <a:cubicBezTo>
                  <a:pt x="393863" y="249843"/>
                  <a:pt x="413011" y="192502"/>
                  <a:pt x="421674" y="106680"/>
                </a:cubicBezTo>
                <a:lnTo>
                  <a:pt x="421674" y="106680"/>
                </a:lnTo>
                <a:moveTo>
                  <a:pt x="176404" y="288229"/>
                </a:moveTo>
                <a:cubicBezTo>
                  <a:pt x="159166" y="280611"/>
                  <a:pt x="141352" y="270701"/>
                  <a:pt x="124591" y="257749"/>
                </a:cubicBezTo>
                <a:cubicBezTo>
                  <a:pt x="85917" y="227937"/>
                  <a:pt x="52296" y="181358"/>
                  <a:pt x="46580" y="106680"/>
                </a:cubicBezTo>
                <a:lnTo>
                  <a:pt x="126972" y="106680"/>
                </a:lnTo>
                <a:cubicBezTo>
                  <a:pt x="135640" y="192502"/>
                  <a:pt x="154782" y="249838"/>
                  <a:pt x="176404" y="288229"/>
                </a:cubicBezTo>
                <a:lnTo>
                  <a:pt x="176404" y="288229"/>
                </a:lnTo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56772" y="1845519"/>
            <a:ext cx="548640" cy="548493"/>
          </a:xfrm>
          <a:custGeom>
            <a:avLst/>
            <a:gdLst/>
            <a:ahLst/>
            <a:cxnLst/>
            <a:rect l="l" t="t" r="r" b="b"/>
            <a:pathLst>
              <a:path w="548640" h="548493">
                <a:moveTo>
                  <a:pt x="394297" y="222864"/>
                </a:moveTo>
                <a:cubicBezTo>
                  <a:pt x="394297" y="128183"/>
                  <a:pt x="317542" y="51432"/>
                  <a:pt x="222863" y="51432"/>
                </a:cubicBezTo>
                <a:cubicBezTo>
                  <a:pt x="128184" y="51432"/>
                  <a:pt x="51430" y="128183"/>
                  <a:pt x="51430" y="222864"/>
                </a:cubicBezTo>
                <a:cubicBezTo>
                  <a:pt x="51430" y="317544"/>
                  <a:pt x="128184" y="394295"/>
                  <a:pt x="222863" y="394295"/>
                </a:cubicBezTo>
                <a:cubicBezTo>
                  <a:pt x="317542" y="394295"/>
                  <a:pt x="394297" y="317544"/>
                  <a:pt x="394297" y="222864"/>
                </a:cubicBezTo>
                <a:lnTo>
                  <a:pt x="394297" y="222864"/>
                </a:lnTo>
                <a:moveTo>
                  <a:pt x="361186" y="397619"/>
                </a:moveTo>
                <a:cubicBezTo>
                  <a:pt x="323259" y="427726"/>
                  <a:pt x="275148" y="445727"/>
                  <a:pt x="222863" y="445727"/>
                </a:cubicBezTo>
                <a:cubicBezTo>
                  <a:pt x="99754" y="445727"/>
                  <a:pt x="0" y="345973"/>
                  <a:pt x="0" y="222864"/>
                </a:cubicBezTo>
                <a:cubicBezTo>
                  <a:pt x="0" y="99754"/>
                  <a:pt x="99754" y="0"/>
                  <a:pt x="222863" y="0"/>
                </a:cubicBezTo>
                <a:cubicBezTo>
                  <a:pt x="345972" y="0"/>
                  <a:pt x="445726" y="99754"/>
                  <a:pt x="445726" y="222864"/>
                </a:cubicBezTo>
                <a:cubicBezTo>
                  <a:pt x="445726" y="275151"/>
                  <a:pt x="427725" y="323260"/>
                  <a:pt x="397616" y="361188"/>
                </a:cubicBezTo>
                <a:lnTo>
                  <a:pt x="541085" y="504657"/>
                </a:lnTo>
                <a:cubicBezTo>
                  <a:pt x="551158" y="514727"/>
                  <a:pt x="551158" y="531018"/>
                  <a:pt x="541085" y="540978"/>
                </a:cubicBezTo>
                <a:cubicBezTo>
                  <a:pt x="531012" y="550944"/>
                  <a:pt x="514729" y="551049"/>
                  <a:pt x="504765" y="540978"/>
                </a:cubicBezTo>
                <a:lnTo>
                  <a:pt x="361186" y="397619"/>
                </a:lnTo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</a:path>
            </a:pathLst>
          </a:custGeom>
          <a:solidFill>
            <a:srgbClr val="104862"/>
          </a:solidFill>
          <a:ln w="50800">
            <a:solidFill>
              <a:srgbClr val="0B3041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</a:path>
            </a:pathLst>
          </a:custGeom>
          <a:solidFill>
            <a:srgbClr val="104862"/>
          </a:solidFill>
          <a:ln w="50800">
            <a:solidFill>
              <a:srgbClr val="15608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</a:path>
            </a:pathLst>
          </a:custGeom>
          <a:solidFill>
            <a:srgbClr val="104862"/>
          </a:solidFill>
          <a:ln w="50800">
            <a:solidFill>
              <a:srgbClr val="0B3041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</a:path>
            </a:pathLst>
          </a:custGeom>
          <a:solidFill>
            <a:srgbClr val="104862"/>
          </a:solidFill>
          <a:ln w="50800">
            <a:solidFill>
              <a:srgbClr val="15608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Transforming Business Performance Through Strategic Client Solutions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757546" y="3477361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209786" y="3477361"/>
            <a:ext cx="297238" cy="365760"/>
          </a:xfrm>
          <a:custGeom>
            <a:avLst/>
            <a:gdLst/>
            <a:ahLst/>
            <a:cxnLst/>
            <a:rect l="l" t="t" r="r" b="b"/>
            <a:pathLst>
              <a:path w="297238" h="365760">
                <a:moveTo>
                  <a:pt x="91457" y="17147"/>
                </a:moveTo>
                <a:cubicBezTo>
                  <a:pt x="91457" y="7644"/>
                  <a:pt x="99102" y="0"/>
                  <a:pt x="108605" y="0"/>
                </a:cubicBezTo>
                <a:lnTo>
                  <a:pt x="188630" y="0"/>
                </a:lnTo>
                <a:cubicBezTo>
                  <a:pt x="198133" y="0"/>
                  <a:pt x="205778" y="7644"/>
                  <a:pt x="205778" y="17147"/>
                </a:cubicBezTo>
                <a:cubicBezTo>
                  <a:pt x="205778" y="26649"/>
                  <a:pt x="198133" y="34294"/>
                  <a:pt x="188630" y="34294"/>
                </a:cubicBezTo>
                <a:lnTo>
                  <a:pt x="165767" y="34294"/>
                </a:lnTo>
                <a:lnTo>
                  <a:pt x="165767" y="69589"/>
                </a:lnTo>
                <a:cubicBezTo>
                  <a:pt x="196778" y="73163"/>
                  <a:pt x="224929" y="86239"/>
                  <a:pt x="247079" y="105957"/>
                </a:cubicBezTo>
                <a:lnTo>
                  <a:pt x="267942" y="85021"/>
                </a:lnTo>
                <a:cubicBezTo>
                  <a:pt x="274660" y="78306"/>
                  <a:pt x="285518" y="78306"/>
                  <a:pt x="292164" y="85021"/>
                </a:cubicBezTo>
                <a:cubicBezTo>
                  <a:pt x="298810" y="91736"/>
                  <a:pt x="298882" y="102599"/>
                  <a:pt x="292164" y="109241"/>
                </a:cubicBezTo>
                <a:lnTo>
                  <a:pt x="270014" y="131392"/>
                </a:lnTo>
                <a:cubicBezTo>
                  <a:pt x="287162" y="155612"/>
                  <a:pt x="297238" y="185195"/>
                  <a:pt x="297238" y="217133"/>
                </a:cubicBezTo>
                <a:cubicBezTo>
                  <a:pt x="297238" y="299232"/>
                  <a:pt x="230716" y="365753"/>
                  <a:pt x="148619" y="365753"/>
                </a:cubicBezTo>
                <a:cubicBezTo>
                  <a:pt x="66522" y="365753"/>
                  <a:pt x="0" y="299301"/>
                  <a:pt x="0" y="217206"/>
                </a:cubicBezTo>
                <a:cubicBezTo>
                  <a:pt x="0" y="140898"/>
                  <a:pt x="57447" y="78090"/>
                  <a:pt x="131471" y="69589"/>
                </a:cubicBezTo>
                <a:lnTo>
                  <a:pt x="131471" y="34294"/>
                </a:lnTo>
                <a:lnTo>
                  <a:pt x="108608" y="34294"/>
                </a:lnTo>
                <a:cubicBezTo>
                  <a:pt x="99105" y="34294"/>
                  <a:pt x="91460" y="26649"/>
                  <a:pt x="91460" y="17147"/>
                </a:cubicBezTo>
                <a:lnTo>
                  <a:pt x="91457" y="17147"/>
                </a:lnTo>
                <a:moveTo>
                  <a:pt x="148619" y="331536"/>
                </a:moveTo>
                <a:cubicBezTo>
                  <a:pt x="211758" y="331536"/>
                  <a:pt x="262943" y="280351"/>
                  <a:pt x="262943" y="217214"/>
                </a:cubicBezTo>
                <a:cubicBezTo>
                  <a:pt x="262943" y="154076"/>
                  <a:pt x="211758" y="102892"/>
                  <a:pt x="148619" y="102892"/>
                </a:cubicBezTo>
                <a:cubicBezTo>
                  <a:pt x="85480" y="102892"/>
                  <a:pt x="34295" y="154076"/>
                  <a:pt x="34295" y="217214"/>
                </a:cubicBezTo>
                <a:cubicBezTo>
                  <a:pt x="34295" y="280351"/>
                  <a:pt x="85480" y="331536"/>
                  <a:pt x="148619" y="331536"/>
                </a:cubicBezTo>
                <a:lnTo>
                  <a:pt x="148619" y="331536"/>
                </a:lnTo>
                <a:moveTo>
                  <a:pt x="165767" y="154336"/>
                </a:moveTo>
                <a:lnTo>
                  <a:pt x="165767" y="228644"/>
                </a:lnTo>
                <a:cubicBezTo>
                  <a:pt x="165767" y="238146"/>
                  <a:pt x="158122" y="245791"/>
                  <a:pt x="148619" y="245791"/>
                </a:cubicBezTo>
                <a:cubicBezTo>
                  <a:pt x="139116" y="245791"/>
                  <a:pt x="131471" y="238146"/>
                  <a:pt x="131471" y="228644"/>
                </a:cubicBezTo>
                <a:lnTo>
                  <a:pt x="131471" y="154336"/>
                </a:lnTo>
                <a:cubicBezTo>
                  <a:pt x="131471" y="144834"/>
                  <a:pt x="139116" y="137189"/>
                  <a:pt x="148619" y="137189"/>
                </a:cubicBezTo>
                <a:cubicBezTo>
                  <a:pt x="158122" y="137189"/>
                  <a:pt x="165767" y="144834"/>
                  <a:pt x="165767" y="154336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8648" y="3477361"/>
            <a:ext cx="365617" cy="365760"/>
          </a:xfrm>
          <a:custGeom>
            <a:avLst/>
            <a:gdLst/>
            <a:ahLst/>
            <a:cxnLst/>
            <a:rect l="l" t="t" r="r" b="b"/>
            <a:pathLst>
              <a:path w="365617" h="365760">
                <a:moveTo>
                  <a:pt x="263007" y="189241"/>
                </a:moveTo>
                <a:cubicBezTo>
                  <a:pt x="231227" y="210736"/>
                  <a:pt x="170663" y="237949"/>
                  <a:pt x="137527" y="252089"/>
                </a:cubicBezTo>
                <a:lnTo>
                  <a:pt x="112530" y="227093"/>
                </a:lnTo>
                <a:cubicBezTo>
                  <a:pt x="127100" y="194171"/>
                  <a:pt x="154810" y="134248"/>
                  <a:pt x="176304" y="102541"/>
                </a:cubicBezTo>
                <a:cubicBezTo>
                  <a:pt x="220727" y="37121"/>
                  <a:pt x="284501" y="29839"/>
                  <a:pt x="329710" y="35907"/>
                </a:cubicBezTo>
                <a:cubicBezTo>
                  <a:pt x="335779" y="81115"/>
                  <a:pt x="328496" y="144892"/>
                  <a:pt x="263076" y="189241"/>
                </a:cubicBezTo>
                <a:lnTo>
                  <a:pt x="263007" y="189241"/>
                </a:lnTo>
                <a:moveTo>
                  <a:pt x="84604" y="205667"/>
                </a:moveTo>
                <a:cubicBezTo>
                  <a:pt x="82033" y="211380"/>
                  <a:pt x="79748" y="216523"/>
                  <a:pt x="77891" y="220809"/>
                </a:cubicBezTo>
                <a:cubicBezTo>
                  <a:pt x="74176" y="229310"/>
                  <a:pt x="76107" y="239163"/>
                  <a:pt x="82677" y="245736"/>
                </a:cubicBezTo>
                <a:lnTo>
                  <a:pt x="118888" y="281946"/>
                </a:lnTo>
                <a:cubicBezTo>
                  <a:pt x="125388" y="288446"/>
                  <a:pt x="135099" y="290446"/>
                  <a:pt x="143527" y="286873"/>
                </a:cubicBezTo>
                <a:cubicBezTo>
                  <a:pt x="148170" y="284945"/>
                  <a:pt x="153738" y="282586"/>
                  <a:pt x="159954" y="279872"/>
                </a:cubicBezTo>
                <a:lnTo>
                  <a:pt x="159954" y="348577"/>
                </a:lnTo>
                <a:cubicBezTo>
                  <a:pt x="159954" y="354718"/>
                  <a:pt x="163241" y="360431"/>
                  <a:pt x="168597" y="363503"/>
                </a:cubicBezTo>
                <a:cubicBezTo>
                  <a:pt x="173953" y="366576"/>
                  <a:pt x="180524" y="366502"/>
                  <a:pt x="185810" y="363361"/>
                </a:cubicBezTo>
                <a:lnTo>
                  <a:pt x="249015" y="325867"/>
                </a:lnTo>
                <a:cubicBezTo>
                  <a:pt x="264656" y="316584"/>
                  <a:pt x="274224" y="299799"/>
                  <a:pt x="274224" y="281657"/>
                </a:cubicBezTo>
                <a:lnTo>
                  <a:pt x="274224" y="223022"/>
                </a:lnTo>
                <a:cubicBezTo>
                  <a:pt x="277079" y="221237"/>
                  <a:pt x="279723" y="219522"/>
                  <a:pt x="282293" y="217810"/>
                </a:cubicBezTo>
                <a:cubicBezTo>
                  <a:pt x="368568" y="159175"/>
                  <a:pt x="371423" y="72047"/>
                  <a:pt x="361852" y="20055"/>
                </a:cubicBezTo>
                <a:cubicBezTo>
                  <a:pt x="360352" y="11770"/>
                  <a:pt x="353852" y="5344"/>
                  <a:pt x="345567" y="3771"/>
                </a:cubicBezTo>
                <a:cubicBezTo>
                  <a:pt x="293576" y="-5797"/>
                  <a:pt x="206446" y="-2941"/>
                  <a:pt x="147954" y="83331"/>
                </a:cubicBezTo>
                <a:cubicBezTo>
                  <a:pt x="146240" y="85902"/>
                  <a:pt x="144456" y="88543"/>
                  <a:pt x="142741" y="91400"/>
                </a:cubicBezTo>
                <a:lnTo>
                  <a:pt x="84107" y="91400"/>
                </a:lnTo>
                <a:cubicBezTo>
                  <a:pt x="65965" y="91400"/>
                  <a:pt x="49114" y="100968"/>
                  <a:pt x="39900" y="116612"/>
                </a:cubicBezTo>
                <a:lnTo>
                  <a:pt x="2406" y="179815"/>
                </a:lnTo>
                <a:cubicBezTo>
                  <a:pt x="-735" y="185100"/>
                  <a:pt x="-808" y="191669"/>
                  <a:pt x="2263" y="197027"/>
                </a:cubicBezTo>
                <a:cubicBezTo>
                  <a:pt x="5335" y="202382"/>
                  <a:pt x="10976" y="205670"/>
                  <a:pt x="17118" y="205670"/>
                </a:cubicBezTo>
                <a:lnTo>
                  <a:pt x="84604" y="205667"/>
                </a:lnTo>
                <a:moveTo>
                  <a:pt x="291360" y="102826"/>
                </a:moveTo>
                <a:cubicBezTo>
                  <a:pt x="291360" y="87047"/>
                  <a:pt x="278571" y="74260"/>
                  <a:pt x="262795" y="74260"/>
                </a:cubicBezTo>
                <a:cubicBezTo>
                  <a:pt x="247018" y="74260"/>
                  <a:pt x="234229" y="87051"/>
                  <a:pt x="234229" y="102826"/>
                </a:cubicBezTo>
                <a:cubicBezTo>
                  <a:pt x="234229" y="118605"/>
                  <a:pt x="247018" y="131392"/>
                  <a:pt x="262795" y="131392"/>
                </a:cubicBezTo>
                <a:cubicBezTo>
                  <a:pt x="278571" y="131392"/>
                  <a:pt x="291360" y="118601"/>
                  <a:pt x="291360" y="102826"/>
                </a:cubicBezTo>
                <a:lnTo>
                  <a:pt x="291360" y="10282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032177" y="3515859"/>
            <a:ext cx="365760" cy="288764"/>
          </a:xfrm>
          <a:custGeom>
            <a:avLst/>
            <a:gdLst/>
            <a:ahLst/>
            <a:cxnLst/>
            <a:rect l="l" t="t" r="r" b="b"/>
            <a:pathLst>
              <a:path w="365760" h="288764">
                <a:moveTo>
                  <a:pt x="116941" y="0"/>
                </a:moveTo>
                <a:cubicBezTo>
                  <a:pt x="97347" y="0"/>
                  <a:pt x="79878" y="12246"/>
                  <a:pt x="73306" y="30681"/>
                </a:cubicBezTo>
                <a:lnTo>
                  <a:pt x="2791" y="226628"/>
                </a:lnTo>
                <a:cubicBezTo>
                  <a:pt x="-8102" y="256859"/>
                  <a:pt x="14265" y="288764"/>
                  <a:pt x="46426" y="288764"/>
                </a:cubicBezTo>
                <a:lnTo>
                  <a:pt x="319334" y="288764"/>
                </a:lnTo>
                <a:cubicBezTo>
                  <a:pt x="351499" y="288764"/>
                  <a:pt x="373865" y="256859"/>
                  <a:pt x="362969" y="226628"/>
                </a:cubicBezTo>
                <a:lnTo>
                  <a:pt x="292454" y="30681"/>
                </a:lnTo>
                <a:cubicBezTo>
                  <a:pt x="285816" y="12247"/>
                  <a:pt x="268347" y="0"/>
                  <a:pt x="248819" y="0"/>
                </a:cubicBezTo>
                <a:lnTo>
                  <a:pt x="116941" y="0"/>
                </a:lnTo>
                <a:moveTo>
                  <a:pt x="102438" y="41186"/>
                </a:moveTo>
                <a:cubicBezTo>
                  <a:pt x="104629" y="35062"/>
                  <a:pt x="110496" y="30938"/>
                  <a:pt x="117007" y="30938"/>
                </a:cubicBezTo>
                <a:lnTo>
                  <a:pt x="167412" y="30938"/>
                </a:lnTo>
                <a:lnTo>
                  <a:pt x="167412" y="46407"/>
                </a:lnTo>
                <a:cubicBezTo>
                  <a:pt x="167412" y="54981"/>
                  <a:pt x="174310" y="61876"/>
                  <a:pt x="182880" y="61876"/>
                </a:cubicBezTo>
                <a:cubicBezTo>
                  <a:pt x="191453" y="61876"/>
                  <a:pt x="198348" y="54981"/>
                  <a:pt x="198348" y="46407"/>
                </a:cubicBezTo>
                <a:lnTo>
                  <a:pt x="198348" y="30938"/>
                </a:lnTo>
                <a:lnTo>
                  <a:pt x="248816" y="30938"/>
                </a:lnTo>
                <a:cubicBezTo>
                  <a:pt x="255326" y="30938"/>
                  <a:pt x="261193" y="34998"/>
                  <a:pt x="263384" y="41186"/>
                </a:cubicBezTo>
                <a:lnTo>
                  <a:pt x="333899" y="237133"/>
                </a:lnTo>
                <a:cubicBezTo>
                  <a:pt x="337509" y="247188"/>
                  <a:pt x="330033" y="257823"/>
                  <a:pt x="319330" y="257823"/>
                </a:cubicBezTo>
                <a:lnTo>
                  <a:pt x="198344" y="257823"/>
                </a:lnTo>
                <a:lnTo>
                  <a:pt x="198344" y="242354"/>
                </a:lnTo>
                <a:cubicBezTo>
                  <a:pt x="198344" y="233781"/>
                  <a:pt x="191446" y="226885"/>
                  <a:pt x="182876" y="226885"/>
                </a:cubicBezTo>
                <a:cubicBezTo>
                  <a:pt x="174303" y="226885"/>
                  <a:pt x="167408" y="233781"/>
                  <a:pt x="167408" y="242354"/>
                </a:cubicBezTo>
                <a:lnTo>
                  <a:pt x="167408" y="257823"/>
                </a:lnTo>
                <a:lnTo>
                  <a:pt x="46422" y="257823"/>
                </a:lnTo>
                <a:cubicBezTo>
                  <a:pt x="35724" y="257823"/>
                  <a:pt x="28244" y="247188"/>
                  <a:pt x="31854" y="237133"/>
                </a:cubicBezTo>
                <a:lnTo>
                  <a:pt x="102369" y="41186"/>
                </a:lnTo>
                <a:lnTo>
                  <a:pt x="102438" y="41186"/>
                </a:lnTo>
                <a:moveTo>
                  <a:pt x="198348" y="118598"/>
                </a:moveTo>
                <a:cubicBezTo>
                  <a:pt x="198348" y="110025"/>
                  <a:pt x="191450" y="103129"/>
                  <a:pt x="182880" y="103129"/>
                </a:cubicBezTo>
                <a:cubicBezTo>
                  <a:pt x="174307" y="103129"/>
                  <a:pt x="167412" y="110025"/>
                  <a:pt x="167412" y="118598"/>
                </a:cubicBezTo>
                <a:lnTo>
                  <a:pt x="167412" y="170163"/>
                </a:lnTo>
                <a:cubicBezTo>
                  <a:pt x="167412" y="178737"/>
                  <a:pt x="174310" y="185632"/>
                  <a:pt x="182880" y="185632"/>
                </a:cubicBezTo>
                <a:cubicBezTo>
                  <a:pt x="191453" y="185632"/>
                  <a:pt x="198348" y="178736"/>
                  <a:pt x="198348" y="170163"/>
                </a:cubicBezTo>
                <a:lnTo>
                  <a:pt x="198348" y="11859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Implementation Roadmap (From Launch to Time-to-Value)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9450274" y="2667474"/>
            <a:ext cx="1611832" cy="1985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Optimization loop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ongoing improvements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expansion to additional teams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831153" y="2667474"/>
            <a:ext cx="1611832" cy="1985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Time-to-value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first measurable impact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adoption milestones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318429" y="2667474"/>
            <a:ext cx="1611832" cy="1985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Deployment milestones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pilot launch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stakeholder enablement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rollout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713527" y="2667474"/>
            <a:ext cx="1611832" cy="1985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Onboarding timeline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discovery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success plan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initial configuration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40078" y="2149453"/>
            <a:ext cx="3474721" cy="3200400"/>
          </a:xfrm>
          <a:custGeom>
            <a:avLst/>
            <a:gdLst/>
            <a:ahLst/>
            <a:cxnLst/>
            <a:rect l="l" t="t" r="r" b="b"/>
            <a:pathLst>
              <a:path w="3474721" h="3200400">
                <a:moveTo>
                  <a:pt x="0" y="108238"/>
                </a:moveTo>
                <a:cubicBezTo>
                  <a:pt x="0" y="48454"/>
                  <a:pt x="48472" y="0"/>
                  <a:pt x="108238" y="0"/>
                </a:cubicBezTo>
                <a:lnTo>
                  <a:pt x="3366483" y="0"/>
                </a:lnTo>
                <a:cubicBezTo>
                  <a:pt x="3426249" y="0"/>
                  <a:pt x="3474721" y="48454"/>
                  <a:pt x="3474721" y="108238"/>
                </a:cubicBezTo>
                <a:lnTo>
                  <a:pt x="3474721" y="3092162"/>
                </a:lnTo>
                <a:cubicBezTo>
                  <a:pt x="3474721" y="3151946"/>
                  <a:pt x="3426249" y="3200400"/>
                  <a:pt x="3366483" y="3200400"/>
                </a:cubicBezTo>
                <a:lnTo>
                  <a:pt x="108238" y="3200400"/>
                </a:lnTo>
                <a:cubicBezTo>
                  <a:pt x="48472" y="3200400"/>
                  <a:pt x="0" y="3151946"/>
                  <a:pt x="0" y="3092162"/>
                </a:cubicBezTo>
                <a:lnTo>
                  <a:pt x="0" y="10823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0078" y="2149453"/>
            <a:ext cx="3474721" cy="3200400"/>
          </a:xfrm>
          <a:custGeom>
            <a:avLst/>
            <a:gdLst/>
            <a:ahLst/>
            <a:cxnLst/>
            <a:rect l="l" t="t" r="r" b="b"/>
            <a:pathLst>
              <a:path w="3474721" h="3200400">
                <a:moveTo>
                  <a:pt x="0" y="108238"/>
                </a:moveTo>
                <a:cubicBezTo>
                  <a:pt x="0" y="48454"/>
                  <a:pt x="48472" y="0"/>
                  <a:pt x="108238" y="0"/>
                </a:cubicBezTo>
                <a:lnTo>
                  <a:pt x="3366483" y="0"/>
                </a:lnTo>
                <a:cubicBezTo>
                  <a:pt x="3426249" y="0"/>
                  <a:pt x="3474721" y="48454"/>
                  <a:pt x="3474721" y="108238"/>
                </a:cubicBezTo>
                <a:lnTo>
                  <a:pt x="3474721" y="3092162"/>
                </a:lnTo>
                <a:cubicBezTo>
                  <a:pt x="3474721" y="3151946"/>
                  <a:pt x="3426249" y="3200400"/>
                  <a:pt x="3366483" y="3200400"/>
                </a:cubicBezTo>
                <a:lnTo>
                  <a:pt x="108238" y="3200400"/>
                </a:lnTo>
                <a:cubicBezTo>
                  <a:pt x="48472" y="3200400"/>
                  <a:pt x="0" y="3151946"/>
                  <a:pt x="0" y="3092162"/>
                </a:cubicBezTo>
                <a:lnTo>
                  <a:pt x="0" y="108238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55251" y="2149453"/>
            <a:ext cx="3474721" cy="3200400"/>
          </a:xfrm>
          <a:custGeom>
            <a:avLst/>
            <a:gdLst/>
            <a:ahLst/>
            <a:cxnLst/>
            <a:rect l="l" t="t" r="r" b="b"/>
            <a:pathLst>
              <a:path w="3474721" h="3200400">
                <a:moveTo>
                  <a:pt x="0" y="108238"/>
                </a:moveTo>
                <a:cubicBezTo>
                  <a:pt x="0" y="48454"/>
                  <a:pt x="48472" y="0"/>
                  <a:pt x="108238" y="0"/>
                </a:cubicBezTo>
                <a:lnTo>
                  <a:pt x="3366483" y="0"/>
                </a:lnTo>
                <a:cubicBezTo>
                  <a:pt x="3426249" y="0"/>
                  <a:pt x="3474721" y="48454"/>
                  <a:pt x="3474721" y="108238"/>
                </a:cubicBezTo>
                <a:lnTo>
                  <a:pt x="3474721" y="3092162"/>
                </a:lnTo>
                <a:cubicBezTo>
                  <a:pt x="3474721" y="3151946"/>
                  <a:pt x="3426249" y="3200400"/>
                  <a:pt x="3366483" y="3200400"/>
                </a:cubicBezTo>
                <a:lnTo>
                  <a:pt x="108238" y="3200400"/>
                </a:lnTo>
                <a:cubicBezTo>
                  <a:pt x="48472" y="3200400"/>
                  <a:pt x="0" y="3151946"/>
                  <a:pt x="0" y="3092162"/>
                </a:cubicBezTo>
                <a:lnTo>
                  <a:pt x="0" y="10823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355251" y="2149453"/>
            <a:ext cx="3474721" cy="3200400"/>
          </a:xfrm>
          <a:custGeom>
            <a:avLst/>
            <a:gdLst/>
            <a:ahLst/>
            <a:cxnLst/>
            <a:rect l="l" t="t" r="r" b="b"/>
            <a:pathLst>
              <a:path w="3474721" h="3200400">
                <a:moveTo>
                  <a:pt x="0" y="108238"/>
                </a:moveTo>
                <a:cubicBezTo>
                  <a:pt x="0" y="48454"/>
                  <a:pt x="48472" y="0"/>
                  <a:pt x="108238" y="0"/>
                </a:cubicBezTo>
                <a:lnTo>
                  <a:pt x="3366483" y="0"/>
                </a:lnTo>
                <a:cubicBezTo>
                  <a:pt x="3426249" y="0"/>
                  <a:pt x="3474721" y="48454"/>
                  <a:pt x="3474721" y="108238"/>
                </a:cubicBezTo>
                <a:lnTo>
                  <a:pt x="3474721" y="3092162"/>
                </a:lnTo>
                <a:cubicBezTo>
                  <a:pt x="3474721" y="3151946"/>
                  <a:pt x="3426249" y="3200400"/>
                  <a:pt x="3366483" y="3200400"/>
                </a:cubicBezTo>
                <a:lnTo>
                  <a:pt x="108238" y="3200400"/>
                </a:lnTo>
                <a:cubicBezTo>
                  <a:pt x="48472" y="3200400"/>
                  <a:pt x="0" y="3151946"/>
                  <a:pt x="0" y="3092162"/>
                </a:cubicBezTo>
                <a:lnTo>
                  <a:pt x="0" y="108238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073811" y="2149453"/>
            <a:ext cx="3474721" cy="3200400"/>
          </a:xfrm>
          <a:custGeom>
            <a:avLst/>
            <a:gdLst/>
            <a:ahLst/>
            <a:cxnLst/>
            <a:rect l="l" t="t" r="r" b="b"/>
            <a:pathLst>
              <a:path w="3474721" h="3200400">
                <a:moveTo>
                  <a:pt x="0" y="108238"/>
                </a:moveTo>
                <a:cubicBezTo>
                  <a:pt x="0" y="48454"/>
                  <a:pt x="48472" y="0"/>
                  <a:pt x="108238" y="0"/>
                </a:cubicBezTo>
                <a:lnTo>
                  <a:pt x="3366483" y="0"/>
                </a:lnTo>
                <a:cubicBezTo>
                  <a:pt x="3426249" y="0"/>
                  <a:pt x="3474721" y="48454"/>
                  <a:pt x="3474721" y="108238"/>
                </a:cubicBezTo>
                <a:lnTo>
                  <a:pt x="3474721" y="3092162"/>
                </a:lnTo>
                <a:cubicBezTo>
                  <a:pt x="3474721" y="3151946"/>
                  <a:pt x="3426249" y="3200400"/>
                  <a:pt x="3366483" y="3200400"/>
                </a:cubicBezTo>
                <a:lnTo>
                  <a:pt x="108238" y="3200400"/>
                </a:lnTo>
                <a:cubicBezTo>
                  <a:pt x="48472" y="3200400"/>
                  <a:pt x="0" y="3151946"/>
                  <a:pt x="0" y="3092162"/>
                </a:cubicBezTo>
                <a:lnTo>
                  <a:pt x="0" y="10823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073811" y="2149453"/>
            <a:ext cx="3474721" cy="3200400"/>
          </a:xfrm>
          <a:custGeom>
            <a:avLst/>
            <a:gdLst/>
            <a:ahLst/>
            <a:cxnLst/>
            <a:rect l="l" t="t" r="r" b="b"/>
            <a:pathLst>
              <a:path w="3474721" h="3200400">
                <a:moveTo>
                  <a:pt x="0" y="108238"/>
                </a:moveTo>
                <a:cubicBezTo>
                  <a:pt x="0" y="48454"/>
                  <a:pt x="48472" y="0"/>
                  <a:pt x="108238" y="0"/>
                </a:cubicBezTo>
                <a:lnTo>
                  <a:pt x="3366483" y="0"/>
                </a:lnTo>
                <a:cubicBezTo>
                  <a:pt x="3426249" y="0"/>
                  <a:pt x="3474721" y="48454"/>
                  <a:pt x="3474721" y="108238"/>
                </a:cubicBezTo>
                <a:lnTo>
                  <a:pt x="3474721" y="3092162"/>
                </a:lnTo>
                <a:cubicBezTo>
                  <a:pt x="3474721" y="3151946"/>
                  <a:pt x="3426249" y="3200400"/>
                  <a:pt x="3366483" y="3200400"/>
                </a:cubicBezTo>
                <a:lnTo>
                  <a:pt x="108238" y="3200400"/>
                </a:lnTo>
                <a:cubicBezTo>
                  <a:pt x="48472" y="3200400"/>
                  <a:pt x="0" y="3151946"/>
                  <a:pt x="0" y="3092162"/>
                </a:cubicBezTo>
                <a:lnTo>
                  <a:pt x="0" y="108238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71549" y="2474888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690110" y="2474888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405282" y="2474888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Transforming Business Performance Through Strategic Client Solutions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405282" y="4634571"/>
            <a:ext cx="273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CAC reduced: -X% through efficiency and better conversion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405282" y="3294800"/>
            <a:ext cx="2738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CAC Reduced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405282" y="3645755"/>
            <a:ext cx="2765045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52"/>
              </a:spcBef>
              <a:buNone/>
            </a:pPr>
            <a:r>
              <a:rPr lang="en-US" sz="352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-X%</a:t>
            </a:r>
            <a:endParaRPr lang="en-US" sz="3520" dirty="0"/>
          </a:p>
        </p:txBody>
      </p:sp>
      <p:sp>
        <p:nvSpPr>
          <p:cNvPr id="18" name="Text 16"/>
          <p:cNvSpPr/>
          <p:nvPr/>
        </p:nvSpPr>
        <p:spPr>
          <a:xfrm>
            <a:off x="8545957" y="2615697"/>
            <a:ext cx="360000" cy="359731"/>
          </a:xfrm>
          <a:custGeom>
            <a:avLst/>
            <a:gdLst/>
            <a:ahLst/>
            <a:cxnLst/>
            <a:rect l="l" t="t" r="r" b="b"/>
            <a:pathLst>
              <a:path w="360000" h="359731">
                <a:moveTo>
                  <a:pt x="353106" y="40013"/>
                </a:moveTo>
                <a:cubicBezTo>
                  <a:pt x="362300" y="30818"/>
                  <a:pt x="362300" y="15954"/>
                  <a:pt x="353106" y="6860"/>
                </a:cubicBezTo>
                <a:cubicBezTo>
                  <a:pt x="343912" y="-2234"/>
                  <a:pt x="329047" y="-2335"/>
                  <a:pt x="319954" y="6860"/>
                </a:cubicBezTo>
                <a:lnTo>
                  <a:pt x="6898" y="319722"/>
                </a:lnTo>
                <a:cubicBezTo>
                  <a:pt x="-2297" y="328917"/>
                  <a:pt x="-2297" y="343781"/>
                  <a:pt x="6898" y="352875"/>
                </a:cubicBezTo>
                <a:cubicBezTo>
                  <a:pt x="16092" y="361969"/>
                  <a:pt x="30956" y="362069"/>
                  <a:pt x="40050" y="352875"/>
                </a:cubicBezTo>
                <a:lnTo>
                  <a:pt x="353106" y="40013"/>
                </a:lnTo>
                <a:moveTo>
                  <a:pt x="101761" y="54683"/>
                </a:moveTo>
                <a:cubicBezTo>
                  <a:pt x="101761" y="28757"/>
                  <a:pt x="80744" y="7738"/>
                  <a:pt x="54817" y="7738"/>
                </a:cubicBezTo>
                <a:cubicBezTo>
                  <a:pt x="28890" y="7738"/>
                  <a:pt x="7873" y="28757"/>
                  <a:pt x="7873" y="54683"/>
                </a:cubicBezTo>
                <a:cubicBezTo>
                  <a:pt x="7873" y="80609"/>
                  <a:pt x="28890" y="101628"/>
                  <a:pt x="54817" y="101628"/>
                </a:cubicBezTo>
                <a:cubicBezTo>
                  <a:pt x="80744" y="101628"/>
                  <a:pt x="101761" y="80609"/>
                  <a:pt x="101761" y="54683"/>
                </a:cubicBezTo>
                <a:moveTo>
                  <a:pt x="352127" y="305048"/>
                </a:moveTo>
                <a:cubicBezTo>
                  <a:pt x="352127" y="279123"/>
                  <a:pt x="331110" y="258103"/>
                  <a:pt x="305183" y="258103"/>
                </a:cubicBezTo>
                <a:cubicBezTo>
                  <a:pt x="279256" y="258103"/>
                  <a:pt x="258239" y="279123"/>
                  <a:pt x="258239" y="305048"/>
                </a:cubicBezTo>
                <a:cubicBezTo>
                  <a:pt x="258239" y="330974"/>
                  <a:pt x="279256" y="351993"/>
                  <a:pt x="305183" y="351993"/>
                </a:cubicBezTo>
                <a:cubicBezTo>
                  <a:pt x="331110" y="351993"/>
                  <a:pt x="352127" y="330974"/>
                  <a:pt x="352127" y="305048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690110" y="4634571"/>
            <a:ext cx="273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Revenue gained: +$X in incremental pipeline or ARR impact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690110" y="3294800"/>
            <a:ext cx="2738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Revenue Gained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690110" y="3645755"/>
            <a:ext cx="2765045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52"/>
              </a:spcBef>
              <a:buNone/>
            </a:pPr>
            <a:r>
              <a:rPr lang="en-US" sz="352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+$X</a:t>
            </a:r>
            <a:endParaRPr lang="en-US" sz="3520" dirty="0"/>
          </a:p>
        </p:txBody>
      </p:sp>
      <p:sp>
        <p:nvSpPr>
          <p:cNvPr id="22" name="Text 20"/>
          <p:cNvSpPr/>
          <p:nvPr/>
        </p:nvSpPr>
        <p:spPr>
          <a:xfrm>
            <a:off x="4909540" y="2615563"/>
            <a:ext cx="202490" cy="360000"/>
          </a:xfrm>
          <a:custGeom>
            <a:avLst/>
            <a:gdLst/>
            <a:ahLst/>
            <a:cxnLst/>
            <a:rect l="l" t="t" r="r" b="b"/>
            <a:pathLst>
              <a:path w="202490" h="360000">
                <a:moveTo>
                  <a:pt x="118132" y="16877"/>
                </a:moveTo>
                <a:cubicBezTo>
                  <a:pt x="118132" y="7524"/>
                  <a:pt x="110608" y="0"/>
                  <a:pt x="101255" y="0"/>
                </a:cubicBezTo>
                <a:cubicBezTo>
                  <a:pt x="91902" y="0"/>
                  <a:pt x="84377" y="7524"/>
                  <a:pt x="84377" y="16877"/>
                </a:cubicBezTo>
                <a:lnTo>
                  <a:pt x="84377" y="50422"/>
                </a:lnTo>
                <a:cubicBezTo>
                  <a:pt x="82197" y="50494"/>
                  <a:pt x="80018" y="50634"/>
                  <a:pt x="77837" y="50843"/>
                </a:cubicBezTo>
                <a:cubicBezTo>
                  <a:pt x="61520" y="52178"/>
                  <a:pt x="44643" y="56048"/>
                  <a:pt x="30578" y="64980"/>
                </a:cubicBezTo>
                <a:cubicBezTo>
                  <a:pt x="15950" y="74264"/>
                  <a:pt x="5261" y="88610"/>
                  <a:pt x="1393" y="108443"/>
                </a:cubicBezTo>
                <a:cubicBezTo>
                  <a:pt x="-1351" y="122720"/>
                  <a:pt x="-14" y="135731"/>
                  <a:pt x="5684" y="147261"/>
                </a:cubicBezTo>
                <a:cubicBezTo>
                  <a:pt x="11309" y="158515"/>
                  <a:pt x="20383" y="166673"/>
                  <a:pt x="30157" y="172721"/>
                </a:cubicBezTo>
                <a:cubicBezTo>
                  <a:pt x="48581" y="184115"/>
                  <a:pt x="73688" y="190512"/>
                  <a:pt x="95490" y="196070"/>
                </a:cubicBezTo>
                <a:lnTo>
                  <a:pt x="97108" y="196491"/>
                </a:lnTo>
                <a:cubicBezTo>
                  <a:pt x="120949" y="202539"/>
                  <a:pt x="141131" y="207813"/>
                  <a:pt x="154564" y="216183"/>
                </a:cubicBezTo>
                <a:cubicBezTo>
                  <a:pt x="160894" y="220122"/>
                  <a:pt x="164622" y="224060"/>
                  <a:pt x="166590" y="228067"/>
                </a:cubicBezTo>
                <a:cubicBezTo>
                  <a:pt x="168490" y="231793"/>
                  <a:pt x="169545" y="237067"/>
                  <a:pt x="167998" y="245297"/>
                </a:cubicBezTo>
                <a:cubicBezTo>
                  <a:pt x="165958" y="255636"/>
                  <a:pt x="158574" y="264215"/>
                  <a:pt x="143735" y="269841"/>
                </a:cubicBezTo>
                <a:cubicBezTo>
                  <a:pt x="128545" y="275609"/>
                  <a:pt x="107166" y="277506"/>
                  <a:pt x="82130" y="273992"/>
                </a:cubicBezTo>
                <a:cubicBezTo>
                  <a:pt x="66236" y="271670"/>
                  <a:pt x="38667" y="265061"/>
                  <a:pt x="23758" y="258451"/>
                </a:cubicBezTo>
                <a:cubicBezTo>
                  <a:pt x="15250" y="254653"/>
                  <a:pt x="5263" y="258523"/>
                  <a:pt x="1464" y="267030"/>
                </a:cubicBezTo>
                <a:cubicBezTo>
                  <a:pt x="-2333" y="275540"/>
                  <a:pt x="1535" y="285527"/>
                  <a:pt x="10044" y="289325"/>
                </a:cubicBezTo>
                <a:cubicBezTo>
                  <a:pt x="28820" y="297623"/>
                  <a:pt x="59834" y="304797"/>
                  <a:pt x="77345" y="307328"/>
                </a:cubicBezTo>
                <a:lnTo>
                  <a:pt x="77416" y="307328"/>
                </a:lnTo>
                <a:cubicBezTo>
                  <a:pt x="79736" y="307681"/>
                  <a:pt x="82057" y="307962"/>
                  <a:pt x="84377" y="308171"/>
                </a:cubicBezTo>
                <a:lnTo>
                  <a:pt x="84377" y="343123"/>
                </a:lnTo>
                <a:cubicBezTo>
                  <a:pt x="84377" y="352476"/>
                  <a:pt x="91902" y="360000"/>
                  <a:pt x="101255" y="360000"/>
                </a:cubicBezTo>
                <a:cubicBezTo>
                  <a:pt x="110608" y="360000"/>
                  <a:pt x="118133" y="352476"/>
                  <a:pt x="118133" y="343123"/>
                </a:cubicBezTo>
                <a:lnTo>
                  <a:pt x="118133" y="308945"/>
                </a:lnTo>
                <a:cubicBezTo>
                  <a:pt x="131705" y="308030"/>
                  <a:pt x="144434" y="305499"/>
                  <a:pt x="155757" y="301208"/>
                </a:cubicBezTo>
                <a:cubicBezTo>
                  <a:pt x="178191" y="292698"/>
                  <a:pt x="196336" y="276455"/>
                  <a:pt x="201117" y="251557"/>
                </a:cubicBezTo>
                <a:cubicBezTo>
                  <a:pt x="203861" y="237279"/>
                  <a:pt x="202524" y="224269"/>
                  <a:pt x="196826" y="212738"/>
                </a:cubicBezTo>
                <a:cubicBezTo>
                  <a:pt x="191201" y="201485"/>
                  <a:pt x="182127" y="193327"/>
                  <a:pt x="172353" y="187279"/>
                </a:cubicBezTo>
                <a:cubicBezTo>
                  <a:pt x="153929" y="175885"/>
                  <a:pt x="128822" y="169488"/>
                  <a:pt x="107020" y="163929"/>
                </a:cubicBezTo>
                <a:lnTo>
                  <a:pt x="105402" y="163508"/>
                </a:lnTo>
                <a:cubicBezTo>
                  <a:pt x="81561" y="157460"/>
                  <a:pt x="61379" y="152186"/>
                  <a:pt x="47946" y="143816"/>
                </a:cubicBezTo>
                <a:cubicBezTo>
                  <a:pt x="41616" y="139878"/>
                  <a:pt x="37888" y="135939"/>
                  <a:pt x="35920" y="131933"/>
                </a:cubicBezTo>
                <a:cubicBezTo>
                  <a:pt x="34020" y="128207"/>
                  <a:pt x="32965" y="122933"/>
                  <a:pt x="34512" y="114703"/>
                </a:cubicBezTo>
                <a:cubicBezTo>
                  <a:pt x="36552" y="104296"/>
                  <a:pt x="41616" y="97826"/>
                  <a:pt x="48719" y="93323"/>
                </a:cubicBezTo>
                <a:cubicBezTo>
                  <a:pt x="56385" y="88470"/>
                  <a:pt x="67214" y="85446"/>
                  <a:pt x="80577" y="84391"/>
                </a:cubicBezTo>
                <a:cubicBezTo>
                  <a:pt x="107512" y="82210"/>
                  <a:pt x="139017" y="88117"/>
                  <a:pt x="160678" y="93182"/>
                </a:cubicBezTo>
                <a:cubicBezTo>
                  <a:pt x="169749" y="95364"/>
                  <a:pt x="178823" y="89737"/>
                  <a:pt x="181001" y="80665"/>
                </a:cubicBezTo>
                <a:cubicBezTo>
                  <a:pt x="183182" y="71593"/>
                  <a:pt x="177484" y="62590"/>
                  <a:pt x="168413" y="60480"/>
                </a:cubicBezTo>
                <a:cubicBezTo>
                  <a:pt x="155261" y="57384"/>
                  <a:pt x="137328" y="53658"/>
                  <a:pt x="118128" y="51689"/>
                </a:cubicBezTo>
                <a:lnTo>
                  <a:pt x="118132" y="1687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71549" y="4634571"/>
            <a:ext cx="273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 saved: X hours/week (measured after rollout)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971549" y="3294800"/>
            <a:ext cx="2738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 Saved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71549" y="3645755"/>
            <a:ext cx="2765045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52"/>
              </a:spcBef>
              <a:buNone/>
            </a:pPr>
            <a:r>
              <a:rPr lang="en-US" sz="352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X hours/week</a:t>
            </a:r>
            <a:endParaRPr lang="en-US" sz="3520" dirty="0"/>
          </a:p>
        </p:txBody>
      </p:sp>
      <p:sp>
        <p:nvSpPr>
          <p:cNvPr id="26" name="Text 24"/>
          <p:cNvSpPr/>
          <p:nvPr/>
        </p:nvSpPr>
        <p:spPr>
          <a:xfrm>
            <a:off x="1112224" y="2615563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326250" y="180000"/>
                </a:moveTo>
                <a:cubicBezTo>
                  <a:pt x="326250" y="260773"/>
                  <a:pt x="260773" y="326250"/>
                  <a:pt x="180000" y="326250"/>
                </a:cubicBezTo>
                <a:cubicBezTo>
                  <a:pt x="99227" y="326250"/>
                  <a:pt x="33750" y="260773"/>
                  <a:pt x="33750" y="180000"/>
                </a:cubicBezTo>
                <a:cubicBezTo>
                  <a:pt x="33750" y="99227"/>
                  <a:pt x="99227" y="33750"/>
                  <a:pt x="180000" y="33750"/>
                </a:cubicBezTo>
                <a:cubicBezTo>
                  <a:pt x="260773" y="33750"/>
                  <a:pt x="326250" y="99227"/>
                  <a:pt x="326250" y="180000"/>
                </a:cubicBezTo>
                <a:lnTo>
                  <a:pt x="326250" y="180000"/>
                </a:lnTo>
                <a:moveTo>
                  <a:pt x="0" y="180000"/>
                </a:moveTo>
                <a:cubicBezTo>
                  <a:pt x="0" y="279410"/>
                  <a:pt x="80590" y="360000"/>
                  <a:pt x="180000" y="360000"/>
                </a:cubicBezTo>
                <a:cubicBezTo>
                  <a:pt x="279410" y="360000"/>
                  <a:pt x="360000" y="279410"/>
                  <a:pt x="360000" y="180000"/>
                </a:cubicBezTo>
                <a:cubicBezTo>
                  <a:pt x="360000" y="80590"/>
                  <a:pt x="279410" y="0"/>
                  <a:pt x="180000" y="0"/>
                </a:cubicBezTo>
                <a:cubicBezTo>
                  <a:pt x="80590" y="0"/>
                  <a:pt x="0" y="80590"/>
                  <a:pt x="0" y="180000"/>
                </a:cubicBezTo>
                <a:moveTo>
                  <a:pt x="163127" y="84377"/>
                </a:moveTo>
                <a:lnTo>
                  <a:pt x="163127" y="180004"/>
                </a:lnTo>
                <a:cubicBezTo>
                  <a:pt x="163127" y="185630"/>
                  <a:pt x="165938" y="190901"/>
                  <a:pt x="170651" y="194065"/>
                </a:cubicBezTo>
                <a:lnTo>
                  <a:pt x="238151" y="239065"/>
                </a:lnTo>
                <a:cubicBezTo>
                  <a:pt x="245883" y="244267"/>
                  <a:pt x="256363" y="242158"/>
                  <a:pt x="261565" y="234353"/>
                </a:cubicBezTo>
                <a:cubicBezTo>
                  <a:pt x="266767" y="226548"/>
                  <a:pt x="264657" y="216140"/>
                  <a:pt x="256853" y="210938"/>
                </a:cubicBezTo>
                <a:lnTo>
                  <a:pt x="196877" y="171000"/>
                </a:lnTo>
                <a:lnTo>
                  <a:pt x="196877" y="84377"/>
                </a:lnTo>
                <a:cubicBezTo>
                  <a:pt x="196877" y="75024"/>
                  <a:pt x="189353" y="67504"/>
                  <a:pt x="180004" y="67504"/>
                </a:cubicBezTo>
                <a:cubicBezTo>
                  <a:pt x="170651" y="67504"/>
                  <a:pt x="163130" y="75028"/>
                  <a:pt x="163130" y="84380"/>
                </a:cubicBezTo>
                <a:lnTo>
                  <a:pt x="163127" y="8437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Results &amp; ROI Metrics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-1"/>
            <a:ext cx="4114800" cy="6857553"/>
          </a:xfrm>
          <a:prstGeom prst="rect">
            <a:avLst/>
          </a:prstGeom>
          <a:solidFill>
            <a:srgbClr val="0B3041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114799" y="0"/>
            <a:ext cx="8077201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114800" y="447"/>
            <a:ext cx="8077201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20265" y="289560"/>
            <a:ext cx="7076205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Client Quote &amp; Testimonial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620265" y="1586827"/>
            <a:ext cx="7201455" cy="1463040"/>
          </a:xfrm>
          <a:custGeom>
            <a:avLst/>
            <a:gdLst/>
            <a:ahLst/>
            <a:cxnLst/>
            <a:rect l="l" t="t" r="r" b="b"/>
            <a:pathLst>
              <a:path w="7201455" h="1463040">
                <a:moveTo>
                  <a:pt x="0" y="99048"/>
                </a:moveTo>
                <a:cubicBezTo>
                  <a:pt x="0" y="44345"/>
                  <a:pt x="44361" y="0"/>
                  <a:pt x="99020" y="0"/>
                </a:cubicBezTo>
                <a:lnTo>
                  <a:pt x="7102363" y="0"/>
                </a:lnTo>
                <a:cubicBezTo>
                  <a:pt x="7157094" y="0"/>
                  <a:pt x="7201383" y="44345"/>
                  <a:pt x="7201383" y="99048"/>
                </a:cubicBezTo>
                <a:lnTo>
                  <a:pt x="7201383" y="1363992"/>
                </a:lnTo>
                <a:cubicBezTo>
                  <a:pt x="7201383" y="1418695"/>
                  <a:pt x="7157022" y="1463040"/>
                  <a:pt x="7102363" y="1463040"/>
                </a:cubicBezTo>
                <a:lnTo>
                  <a:pt x="99020" y="1463040"/>
                </a:lnTo>
                <a:cubicBezTo>
                  <a:pt x="44289" y="1463040"/>
                  <a:pt x="0" y="1418695"/>
                  <a:pt x="0" y="1363992"/>
                </a:cubicBezTo>
                <a:lnTo>
                  <a:pt x="0" y="9904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620265" y="3208142"/>
            <a:ext cx="7201455" cy="1463040"/>
          </a:xfrm>
          <a:custGeom>
            <a:avLst/>
            <a:gdLst/>
            <a:ahLst/>
            <a:cxnLst/>
            <a:rect l="l" t="t" r="r" b="b"/>
            <a:pathLst>
              <a:path w="7201455" h="1463040">
                <a:moveTo>
                  <a:pt x="0" y="99048"/>
                </a:moveTo>
                <a:cubicBezTo>
                  <a:pt x="0" y="44345"/>
                  <a:pt x="44361" y="0"/>
                  <a:pt x="99020" y="0"/>
                </a:cubicBezTo>
                <a:lnTo>
                  <a:pt x="7102363" y="0"/>
                </a:lnTo>
                <a:cubicBezTo>
                  <a:pt x="7157094" y="0"/>
                  <a:pt x="7201383" y="44345"/>
                  <a:pt x="7201383" y="99048"/>
                </a:cubicBezTo>
                <a:lnTo>
                  <a:pt x="7201383" y="1363992"/>
                </a:lnTo>
                <a:cubicBezTo>
                  <a:pt x="7201383" y="1418695"/>
                  <a:pt x="7157022" y="1463040"/>
                  <a:pt x="7102363" y="1463040"/>
                </a:cubicBezTo>
                <a:lnTo>
                  <a:pt x="99020" y="1463040"/>
                </a:lnTo>
                <a:cubicBezTo>
                  <a:pt x="44289" y="1463040"/>
                  <a:pt x="0" y="1418695"/>
                  <a:pt x="0" y="1363992"/>
                </a:cubicBezTo>
                <a:lnTo>
                  <a:pt x="0" y="9904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20265" y="4835091"/>
            <a:ext cx="7201455" cy="1463040"/>
          </a:xfrm>
          <a:custGeom>
            <a:avLst/>
            <a:gdLst/>
            <a:ahLst/>
            <a:cxnLst/>
            <a:rect l="l" t="t" r="r" b="b"/>
            <a:pathLst>
              <a:path w="7201455" h="1463040">
                <a:moveTo>
                  <a:pt x="0" y="99048"/>
                </a:moveTo>
                <a:cubicBezTo>
                  <a:pt x="0" y="44345"/>
                  <a:pt x="44361" y="0"/>
                  <a:pt x="99020" y="0"/>
                </a:cubicBezTo>
                <a:lnTo>
                  <a:pt x="7102363" y="0"/>
                </a:lnTo>
                <a:cubicBezTo>
                  <a:pt x="7157094" y="0"/>
                  <a:pt x="7201383" y="44345"/>
                  <a:pt x="7201383" y="99048"/>
                </a:cubicBezTo>
                <a:lnTo>
                  <a:pt x="7201383" y="1363992"/>
                </a:lnTo>
                <a:cubicBezTo>
                  <a:pt x="7201383" y="1418695"/>
                  <a:pt x="7157022" y="1463040"/>
                  <a:pt x="7102363" y="1463040"/>
                </a:cubicBezTo>
                <a:lnTo>
                  <a:pt x="99020" y="1463040"/>
                </a:lnTo>
                <a:cubicBezTo>
                  <a:pt x="44289" y="1463040"/>
                  <a:pt x="0" y="1418695"/>
                  <a:pt x="0" y="1363992"/>
                </a:cubicBezTo>
                <a:lnTo>
                  <a:pt x="0" y="99048"/>
                </a:lnTo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671522" y="5488106"/>
            <a:ext cx="586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Credibility signals: team scope (e.g., “used by 50+ users across 3 teams”)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671522" y="5093709"/>
            <a:ext cx="58750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Credibility Signals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71522" y="3861157"/>
            <a:ext cx="586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Featured quote overlay highlighting the before/after impact and measurable value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71522" y="3466760"/>
            <a:ext cx="58750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Featured Quote Overlay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671522" y="2239842"/>
            <a:ext cx="586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Client Name, Title, Company (use a consistent testimonial format)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671522" y="1845445"/>
            <a:ext cx="58750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Client Information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871574" y="510659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51435"/>
                </a:moveTo>
                <a:cubicBezTo>
                  <a:pt x="248496" y="51435"/>
                  <a:pt x="225990" y="65903"/>
                  <a:pt x="214633" y="87333"/>
                </a:cubicBezTo>
                <a:cubicBezTo>
                  <a:pt x="208845" y="98261"/>
                  <a:pt x="196095" y="103512"/>
                  <a:pt x="184310" y="99869"/>
                </a:cubicBezTo>
                <a:cubicBezTo>
                  <a:pt x="161163" y="92797"/>
                  <a:pt x="134911" y="98371"/>
                  <a:pt x="116696" y="116690"/>
                </a:cubicBezTo>
                <a:cubicBezTo>
                  <a:pt x="98481" y="135015"/>
                  <a:pt x="92803" y="161158"/>
                  <a:pt x="99874" y="184305"/>
                </a:cubicBezTo>
                <a:cubicBezTo>
                  <a:pt x="103517" y="196089"/>
                  <a:pt x="98267" y="208845"/>
                  <a:pt x="87338" y="214524"/>
                </a:cubicBezTo>
                <a:cubicBezTo>
                  <a:pt x="65908" y="225990"/>
                  <a:pt x="51441" y="248490"/>
                  <a:pt x="51441" y="274315"/>
                </a:cubicBezTo>
                <a:cubicBezTo>
                  <a:pt x="51441" y="300139"/>
                  <a:pt x="65908" y="322644"/>
                  <a:pt x="87338" y="334001"/>
                </a:cubicBezTo>
                <a:cubicBezTo>
                  <a:pt x="98267" y="339789"/>
                  <a:pt x="103517" y="352540"/>
                  <a:pt x="99874" y="364324"/>
                </a:cubicBezTo>
                <a:cubicBezTo>
                  <a:pt x="92803" y="387471"/>
                  <a:pt x="98377" y="413724"/>
                  <a:pt x="116696" y="431939"/>
                </a:cubicBezTo>
                <a:cubicBezTo>
                  <a:pt x="135020" y="450154"/>
                  <a:pt x="161163" y="455832"/>
                  <a:pt x="184310" y="448760"/>
                </a:cubicBezTo>
                <a:cubicBezTo>
                  <a:pt x="196095" y="445117"/>
                  <a:pt x="208851" y="450368"/>
                  <a:pt x="214529" y="461297"/>
                </a:cubicBezTo>
                <a:cubicBezTo>
                  <a:pt x="225886" y="482726"/>
                  <a:pt x="248391" y="497194"/>
                  <a:pt x="274216" y="497194"/>
                </a:cubicBezTo>
                <a:cubicBezTo>
                  <a:pt x="300040" y="497194"/>
                  <a:pt x="322545" y="482726"/>
                  <a:pt x="333902" y="461297"/>
                </a:cubicBezTo>
                <a:cubicBezTo>
                  <a:pt x="339690" y="450368"/>
                  <a:pt x="352331" y="445117"/>
                  <a:pt x="364121" y="448760"/>
                </a:cubicBezTo>
                <a:cubicBezTo>
                  <a:pt x="387268" y="455832"/>
                  <a:pt x="413521" y="450258"/>
                  <a:pt x="431736" y="431939"/>
                </a:cubicBezTo>
                <a:cubicBezTo>
                  <a:pt x="449951" y="413614"/>
                  <a:pt x="455629" y="387471"/>
                  <a:pt x="448557" y="364324"/>
                </a:cubicBezTo>
                <a:cubicBezTo>
                  <a:pt x="444914" y="352540"/>
                  <a:pt x="450165" y="339784"/>
                  <a:pt x="461094" y="334105"/>
                </a:cubicBezTo>
                <a:cubicBezTo>
                  <a:pt x="482523" y="322748"/>
                  <a:pt x="496991" y="300243"/>
                  <a:pt x="496991" y="274419"/>
                </a:cubicBezTo>
                <a:cubicBezTo>
                  <a:pt x="496991" y="248594"/>
                  <a:pt x="482523" y="226089"/>
                  <a:pt x="461094" y="214732"/>
                </a:cubicBezTo>
                <a:cubicBezTo>
                  <a:pt x="450165" y="208944"/>
                  <a:pt x="444914" y="196303"/>
                  <a:pt x="448557" y="184513"/>
                </a:cubicBezTo>
                <a:cubicBezTo>
                  <a:pt x="455629" y="161366"/>
                  <a:pt x="450055" y="135114"/>
                  <a:pt x="431736" y="116899"/>
                </a:cubicBezTo>
                <a:cubicBezTo>
                  <a:pt x="413411" y="98684"/>
                  <a:pt x="387482" y="92786"/>
                  <a:pt x="364335" y="99864"/>
                </a:cubicBezTo>
                <a:cubicBezTo>
                  <a:pt x="352551" y="103506"/>
                  <a:pt x="339795" y="98256"/>
                  <a:pt x="334012" y="87327"/>
                </a:cubicBezTo>
                <a:cubicBezTo>
                  <a:pt x="322655" y="65897"/>
                  <a:pt x="300150" y="51430"/>
                  <a:pt x="274326" y="51430"/>
                </a:cubicBezTo>
                <a:lnTo>
                  <a:pt x="274320" y="51435"/>
                </a:lnTo>
                <a:moveTo>
                  <a:pt x="179916" y="46508"/>
                </a:moveTo>
                <a:cubicBezTo>
                  <a:pt x="201669" y="18220"/>
                  <a:pt x="235849" y="0"/>
                  <a:pt x="274320" y="0"/>
                </a:cubicBezTo>
                <a:cubicBezTo>
                  <a:pt x="312791" y="0"/>
                  <a:pt x="346971" y="18215"/>
                  <a:pt x="368724" y="46508"/>
                </a:cubicBezTo>
                <a:cubicBezTo>
                  <a:pt x="404084" y="41900"/>
                  <a:pt x="441161" y="53152"/>
                  <a:pt x="468379" y="80370"/>
                </a:cubicBezTo>
                <a:cubicBezTo>
                  <a:pt x="495597" y="107588"/>
                  <a:pt x="506850" y="144665"/>
                  <a:pt x="502241" y="180025"/>
                </a:cubicBezTo>
                <a:cubicBezTo>
                  <a:pt x="530425" y="201669"/>
                  <a:pt x="548640" y="235855"/>
                  <a:pt x="548640" y="274325"/>
                </a:cubicBezTo>
                <a:cubicBezTo>
                  <a:pt x="548640" y="312796"/>
                  <a:pt x="530425" y="346976"/>
                  <a:pt x="502132" y="368730"/>
                </a:cubicBezTo>
                <a:cubicBezTo>
                  <a:pt x="506740" y="404090"/>
                  <a:pt x="495488" y="441167"/>
                  <a:pt x="468270" y="468385"/>
                </a:cubicBezTo>
                <a:cubicBezTo>
                  <a:pt x="441052" y="495603"/>
                  <a:pt x="403975" y="506855"/>
                  <a:pt x="368615" y="502247"/>
                </a:cubicBezTo>
                <a:cubicBezTo>
                  <a:pt x="346971" y="530430"/>
                  <a:pt x="312785" y="548645"/>
                  <a:pt x="274320" y="548645"/>
                </a:cubicBezTo>
                <a:cubicBezTo>
                  <a:pt x="235849" y="548645"/>
                  <a:pt x="201669" y="530430"/>
                  <a:pt x="179916" y="502137"/>
                </a:cubicBezTo>
                <a:cubicBezTo>
                  <a:pt x="144556" y="506746"/>
                  <a:pt x="107479" y="495493"/>
                  <a:pt x="80261" y="468275"/>
                </a:cubicBezTo>
                <a:cubicBezTo>
                  <a:pt x="53043" y="441057"/>
                  <a:pt x="41790" y="403980"/>
                  <a:pt x="46399" y="368620"/>
                </a:cubicBezTo>
                <a:cubicBezTo>
                  <a:pt x="18215" y="346976"/>
                  <a:pt x="0" y="312791"/>
                  <a:pt x="0" y="274325"/>
                </a:cubicBezTo>
                <a:cubicBezTo>
                  <a:pt x="0" y="235855"/>
                  <a:pt x="18215" y="201675"/>
                  <a:pt x="46508" y="179921"/>
                </a:cubicBezTo>
                <a:cubicBezTo>
                  <a:pt x="41900" y="144561"/>
                  <a:pt x="53152" y="107484"/>
                  <a:pt x="80370" y="80266"/>
                </a:cubicBezTo>
                <a:cubicBezTo>
                  <a:pt x="107588" y="53048"/>
                  <a:pt x="144665" y="41795"/>
                  <a:pt x="180025" y="46404"/>
                </a:cubicBezTo>
                <a:lnTo>
                  <a:pt x="179916" y="46508"/>
                </a:lnTo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871574" y="3487820"/>
            <a:ext cx="548640" cy="532290"/>
          </a:xfrm>
          <a:custGeom>
            <a:avLst/>
            <a:gdLst/>
            <a:ahLst/>
            <a:cxnLst/>
            <a:rect l="l" t="t" r="r" b="b"/>
            <a:pathLst>
              <a:path w="548640" h="532290">
                <a:moveTo>
                  <a:pt x="274331" y="0"/>
                </a:moveTo>
                <a:cubicBezTo>
                  <a:pt x="283894" y="0"/>
                  <a:pt x="292628" y="5408"/>
                  <a:pt x="296787" y="14037"/>
                </a:cubicBezTo>
                <a:lnTo>
                  <a:pt x="368099" y="160927"/>
                </a:lnTo>
                <a:lnTo>
                  <a:pt x="527358" y="184423"/>
                </a:lnTo>
                <a:cubicBezTo>
                  <a:pt x="536713" y="185775"/>
                  <a:pt x="544509" y="192322"/>
                  <a:pt x="547422" y="201365"/>
                </a:cubicBezTo>
                <a:cubicBezTo>
                  <a:pt x="550335" y="210409"/>
                  <a:pt x="547943" y="220182"/>
                  <a:pt x="541288" y="226835"/>
                </a:cubicBezTo>
                <a:lnTo>
                  <a:pt x="425794" y="341395"/>
                </a:lnTo>
                <a:lnTo>
                  <a:pt x="453028" y="503147"/>
                </a:lnTo>
                <a:cubicBezTo>
                  <a:pt x="454587" y="512505"/>
                  <a:pt x="450741" y="521964"/>
                  <a:pt x="442944" y="527574"/>
                </a:cubicBezTo>
                <a:cubicBezTo>
                  <a:pt x="435148" y="533190"/>
                  <a:pt x="424960" y="533812"/>
                  <a:pt x="416643" y="529341"/>
                </a:cubicBezTo>
                <a:lnTo>
                  <a:pt x="274227" y="453245"/>
                </a:lnTo>
                <a:lnTo>
                  <a:pt x="132014" y="529235"/>
                </a:lnTo>
                <a:cubicBezTo>
                  <a:pt x="123592" y="533706"/>
                  <a:pt x="113404" y="533083"/>
                  <a:pt x="105712" y="527468"/>
                </a:cubicBezTo>
                <a:cubicBezTo>
                  <a:pt x="98020" y="521852"/>
                  <a:pt x="94070" y="512393"/>
                  <a:pt x="95628" y="503041"/>
                </a:cubicBezTo>
                <a:lnTo>
                  <a:pt x="122862" y="341289"/>
                </a:lnTo>
                <a:lnTo>
                  <a:pt x="7368" y="226835"/>
                </a:lnTo>
                <a:cubicBezTo>
                  <a:pt x="609" y="220182"/>
                  <a:pt x="-1674" y="210308"/>
                  <a:pt x="1234" y="201365"/>
                </a:cubicBezTo>
                <a:cubicBezTo>
                  <a:pt x="4148" y="192423"/>
                  <a:pt x="11944" y="185876"/>
                  <a:pt x="21298" y="184423"/>
                </a:cubicBezTo>
                <a:lnTo>
                  <a:pt x="180557" y="160927"/>
                </a:lnTo>
                <a:lnTo>
                  <a:pt x="251869" y="14037"/>
                </a:lnTo>
                <a:cubicBezTo>
                  <a:pt x="256132" y="5408"/>
                  <a:pt x="264763" y="0"/>
                  <a:pt x="274325" y="0"/>
                </a:cubicBezTo>
                <a:lnTo>
                  <a:pt x="274331" y="0"/>
                </a:lnTo>
                <a:moveTo>
                  <a:pt x="274331" y="82127"/>
                </a:moveTo>
                <a:lnTo>
                  <a:pt x="219752" y="194605"/>
                </a:lnTo>
                <a:cubicBezTo>
                  <a:pt x="216115" y="201988"/>
                  <a:pt x="209147" y="207183"/>
                  <a:pt x="200934" y="208429"/>
                </a:cubicBezTo>
                <a:lnTo>
                  <a:pt x="77956" y="226516"/>
                </a:lnTo>
                <a:lnTo>
                  <a:pt x="167253" y="314983"/>
                </a:lnTo>
                <a:cubicBezTo>
                  <a:pt x="172970" y="320700"/>
                  <a:pt x="175675" y="328806"/>
                  <a:pt x="174319" y="336812"/>
                </a:cubicBezTo>
                <a:lnTo>
                  <a:pt x="153219" y="461245"/>
                </a:lnTo>
                <a:lnTo>
                  <a:pt x="262579" y="402821"/>
                </a:lnTo>
                <a:cubicBezTo>
                  <a:pt x="269958" y="398872"/>
                  <a:pt x="278797" y="398872"/>
                  <a:pt x="286072" y="402821"/>
                </a:cubicBezTo>
                <a:lnTo>
                  <a:pt x="395432" y="461245"/>
                </a:lnTo>
                <a:lnTo>
                  <a:pt x="374436" y="336913"/>
                </a:lnTo>
                <a:cubicBezTo>
                  <a:pt x="373086" y="328907"/>
                  <a:pt x="375681" y="320801"/>
                  <a:pt x="381502" y="315084"/>
                </a:cubicBezTo>
                <a:lnTo>
                  <a:pt x="470799" y="226617"/>
                </a:lnTo>
                <a:lnTo>
                  <a:pt x="347821" y="208423"/>
                </a:lnTo>
                <a:cubicBezTo>
                  <a:pt x="339712" y="207178"/>
                  <a:pt x="332646" y="202084"/>
                  <a:pt x="329003" y="194600"/>
                </a:cubicBezTo>
                <a:lnTo>
                  <a:pt x="274331" y="82127"/>
                </a:lnTo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871573" y="1875925"/>
            <a:ext cx="548640" cy="487680"/>
          </a:xfrm>
          <a:custGeom>
            <a:avLst/>
            <a:gdLst/>
            <a:ahLst/>
            <a:cxnLst/>
            <a:rect l="l" t="t" r="r" b="b"/>
            <a:pathLst>
              <a:path w="548640" h="487680">
                <a:moveTo>
                  <a:pt x="243838" y="0"/>
                </a:moveTo>
                <a:cubicBezTo>
                  <a:pt x="226978" y="0"/>
                  <a:pt x="213355" y="13621"/>
                  <a:pt x="213355" y="30480"/>
                </a:cubicBezTo>
                <a:lnTo>
                  <a:pt x="213355" y="91440"/>
                </a:lnTo>
                <a:cubicBezTo>
                  <a:pt x="213355" y="108299"/>
                  <a:pt x="226978" y="121920"/>
                  <a:pt x="243838" y="121920"/>
                </a:cubicBezTo>
                <a:lnTo>
                  <a:pt x="304797" y="121920"/>
                </a:lnTo>
                <a:cubicBezTo>
                  <a:pt x="321657" y="121920"/>
                  <a:pt x="335279" y="108299"/>
                  <a:pt x="335279" y="91440"/>
                </a:cubicBezTo>
                <a:lnTo>
                  <a:pt x="335279" y="30480"/>
                </a:lnTo>
                <a:cubicBezTo>
                  <a:pt x="335279" y="13621"/>
                  <a:pt x="321657" y="0"/>
                  <a:pt x="304797" y="0"/>
                </a:cubicBezTo>
                <a:lnTo>
                  <a:pt x="243838" y="0"/>
                </a:lnTo>
                <a:moveTo>
                  <a:pt x="182878" y="60960"/>
                </a:moveTo>
                <a:lnTo>
                  <a:pt x="60959" y="60960"/>
                </a:lnTo>
                <a:cubicBezTo>
                  <a:pt x="27339" y="60960"/>
                  <a:pt x="0" y="88294"/>
                  <a:pt x="0" y="121920"/>
                </a:cubicBezTo>
                <a:lnTo>
                  <a:pt x="0" y="426720"/>
                </a:lnTo>
                <a:cubicBezTo>
                  <a:pt x="0" y="460346"/>
                  <a:pt x="27339" y="487680"/>
                  <a:pt x="60959" y="487680"/>
                </a:cubicBezTo>
                <a:lnTo>
                  <a:pt x="487681" y="487680"/>
                </a:lnTo>
                <a:cubicBezTo>
                  <a:pt x="521301" y="487680"/>
                  <a:pt x="548640" y="460346"/>
                  <a:pt x="548640" y="426720"/>
                </a:cubicBezTo>
                <a:lnTo>
                  <a:pt x="548640" y="121920"/>
                </a:lnTo>
                <a:cubicBezTo>
                  <a:pt x="548640" y="88294"/>
                  <a:pt x="521301" y="60960"/>
                  <a:pt x="487681" y="60960"/>
                </a:cubicBezTo>
                <a:lnTo>
                  <a:pt x="365762" y="60960"/>
                </a:lnTo>
                <a:lnTo>
                  <a:pt x="365762" y="106680"/>
                </a:lnTo>
                <a:lnTo>
                  <a:pt x="487681" y="106680"/>
                </a:lnTo>
                <a:cubicBezTo>
                  <a:pt x="496064" y="106680"/>
                  <a:pt x="502922" y="113537"/>
                  <a:pt x="502922" y="121920"/>
                </a:cubicBezTo>
                <a:lnTo>
                  <a:pt x="502922" y="426720"/>
                </a:lnTo>
                <a:cubicBezTo>
                  <a:pt x="502922" y="435103"/>
                  <a:pt x="496064" y="441960"/>
                  <a:pt x="487681" y="441960"/>
                </a:cubicBezTo>
                <a:lnTo>
                  <a:pt x="60959" y="441960"/>
                </a:lnTo>
                <a:cubicBezTo>
                  <a:pt x="52576" y="441960"/>
                  <a:pt x="45718" y="435103"/>
                  <a:pt x="45718" y="426720"/>
                </a:cubicBezTo>
                <a:lnTo>
                  <a:pt x="45718" y="121920"/>
                </a:lnTo>
                <a:cubicBezTo>
                  <a:pt x="45718" y="113537"/>
                  <a:pt x="52576" y="106680"/>
                  <a:pt x="60959" y="106680"/>
                </a:cubicBezTo>
                <a:lnTo>
                  <a:pt x="182878" y="106680"/>
                </a:lnTo>
                <a:lnTo>
                  <a:pt x="182878" y="60960"/>
                </a:lnTo>
                <a:moveTo>
                  <a:pt x="274320" y="289560"/>
                </a:moveTo>
                <a:cubicBezTo>
                  <a:pt x="307985" y="289560"/>
                  <a:pt x="335279" y="262269"/>
                  <a:pt x="335279" y="228600"/>
                </a:cubicBezTo>
                <a:cubicBezTo>
                  <a:pt x="335279" y="194931"/>
                  <a:pt x="307985" y="167640"/>
                  <a:pt x="274320" y="167640"/>
                </a:cubicBezTo>
                <a:cubicBezTo>
                  <a:pt x="240655" y="167640"/>
                  <a:pt x="213361" y="194931"/>
                  <a:pt x="213361" y="228600"/>
                </a:cubicBezTo>
                <a:cubicBezTo>
                  <a:pt x="213361" y="262269"/>
                  <a:pt x="240655" y="289560"/>
                  <a:pt x="274320" y="289560"/>
                </a:cubicBezTo>
                <a:lnTo>
                  <a:pt x="274320" y="289560"/>
                </a:lnTo>
                <a:moveTo>
                  <a:pt x="243838" y="320040"/>
                </a:moveTo>
                <a:cubicBezTo>
                  <a:pt x="201735" y="320040"/>
                  <a:pt x="167637" y="354139"/>
                  <a:pt x="167637" y="396240"/>
                </a:cubicBezTo>
                <a:cubicBezTo>
                  <a:pt x="167637" y="404623"/>
                  <a:pt x="174495" y="411480"/>
                  <a:pt x="182878" y="411480"/>
                </a:cubicBezTo>
                <a:lnTo>
                  <a:pt x="365756" y="411480"/>
                </a:lnTo>
                <a:cubicBezTo>
                  <a:pt x="374140" y="411480"/>
                  <a:pt x="380998" y="404623"/>
                  <a:pt x="380998" y="396240"/>
                </a:cubicBezTo>
                <a:cubicBezTo>
                  <a:pt x="380998" y="354139"/>
                  <a:pt x="346900" y="320040"/>
                  <a:pt x="304797" y="320040"/>
                </a:cubicBezTo>
                <a:lnTo>
                  <a:pt x="243838" y="320040"/>
                </a:lnTo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6227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Transforming Business Performance Through Strategic Client Solutions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05464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Transforming Business Performance Through Strategic Client Solutions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7996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74328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40660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42446" y="2295306"/>
            <a:ext cx="329184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25326" y="2889666"/>
            <a:ext cx="29413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Contact CTA: email, phone, website + “Book a demo” link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240660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23540" y="2138210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Contact CTA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6114" y="2295306"/>
            <a:ext cx="329184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58994" y="2889666"/>
            <a:ext cx="29413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Request a metrics-focused pilot plan (timeline, success criteria, expected ROI)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374328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557208" y="2138210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Request a Metrics-Focused Pilot Plan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9782" y="2295306"/>
            <a:ext cx="329184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92662" y="2889666"/>
            <a:ext cx="29413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Schedule a tailored walkthrough to map your friction points to outcomes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07996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90876" y="2138210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Schedule a Tailored Walkthrough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Steps: Get Your Proof-of-Value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2026-08-03T08:14:23Z</dcterms:created>
  <dcterms:modified xsi:type="dcterms:W3CDTF">2026-08-03T08:14:23Z</dcterms:modified>
</cp:coreProperties>
</file>