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embeddedFontLst>
    <p:embeddedFont>
      <p:font typeface="Outfit" pitchFamily="2" charset="0"/>
      <p:regular r:id="rId16"/>
      <p:bold r:id="rId18"/>
    </p:embeddedFont>
    <p:embeddedFont>
      <p:font typeface="Outfit SemiBold" pitchFamily="2" charset="0"/>
      <p:regular r:id="rId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
    <Relationship Id="rId16" Type="http://schemas.openxmlformats.org/officeDocument/2006/relationships/font" Target="fonts/font1.fntdata"/>
    <Relationship Id="rId17" Type="http://schemas.openxmlformats.org/officeDocument/2006/relationships/font" Target="fonts/font2.fntdata"/>
    <Relationship Id="rId18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de49624681187b32af01008faedbf086ebdf27c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86947" y="4936077"/>
            <a:ext cx="1904990" cy="1930587"/>
          </a:xfrm>
          <a:custGeom>
            <a:avLst/>
            <a:gdLst/>
            <a:ahLst/>
            <a:cxnLst/>
            <a:rect l="l" t="t" r="r" b="b"/>
            <a:pathLst>
              <a:path w="1904990" h="1930587">
                <a:moveTo>
                  <a:pt x="255707" y="1904987"/>
                </a:moveTo>
                <a:cubicBezTo>
                  <a:pt x="255707" y="994117"/>
                  <a:pt x="994119" y="255706"/>
                  <a:pt x="1904990" y="255706"/>
                </a:cubicBezTo>
                <a:lnTo>
                  <a:pt x="1904990" y="0"/>
                </a:lnTo>
                <a:cubicBezTo>
                  <a:pt x="852883" y="0"/>
                  <a:pt x="0" y="852895"/>
                  <a:pt x="0" y="1904987"/>
                </a:cubicBezTo>
                <a:cubicBezTo>
                  <a:pt x="0" y="1913540"/>
                  <a:pt x="57" y="1922073"/>
                  <a:pt x="171" y="1930587"/>
                </a:cubicBezTo>
                <a:lnTo>
                  <a:pt x="255897" y="1930587"/>
                </a:lnTo>
                <a:cubicBezTo>
                  <a:pt x="255764" y="1922073"/>
                  <a:pt x="255707" y="1913540"/>
                  <a:pt x="255707" y="1904987"/>
                </a:cubicBezTo>
                <a:lnTo>
                  <a:pt x="255707" y="1904987"/>
                </a:lnTo>
                <a:close/>
              </a:path>
            </a:pathLst>
          </a:cu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0708860" y="5357987"/>
            <a:ext cx="1483076" cy="1508676"/>
          </a:xfrm>
          <a:custGeom>
            <a:avLst/>
            <a:gdLst/>
            <a:ahLst/>
            <a:cxnLst/>
            <a:rect l="l" t="t" r="r" b="b"/>
            <a:pathLst>
              <a:path w="1483076" h="1508676">
                <a:moveTo>
                  <a:pt x="1483076" y="0"/>
                </a:moveTo>
                <a:cubicBezTo>
                  <a:pt x="663988" y="0"/>
                  <a:pt x="0" y="663999"/>
                  <a:pt x="0" y="1483074"/>
                </a:cubicBezTo>
                <a:cubicBezTo>
                  <a:pt x="0" y="1491628"/>
                  <a:pt x="74" y="1500152"/>
                  <a:pt x="223" y="1508676"/>
                </a:cubicBezTo>
                <a:lnTo>
                  <a:pt x="255964" y="1508676"/>
                </a:lnTo>
                <a:cubicBezTo>
                  <a:pt x="255786" y="1500167"/>
                  <a:pt x="255697" y="1491628"/>
                  <a:pt x="255697" y="1483074"/>
                </a:cubicBezTo>
                <a:cubicBezTo>
                  <a:pt x="255697" y="805211"/>
                  <a:pt x="805221" y="255690"/>
                  <a:pt x="1483076" y="255690"/>
                </a:cubicBezTo>
                <a:lnTo>
                  <a:pt x="1483076" y="0"/>
                </a:lnTo>
                <a:close/>
              </a:path>
            </a:pathLst>
          </a:custGeom>
          <a:solidFill>
            <a:srgbClr val="FF773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181904" y="5831034"/>
            <a:ext cx="1010032" cy="1035629"/>
          </a:xfrm>
          <a:custGeom>
            <a:avLst/>
            <a:gdLst/>
            <a:ahLst/>
            <a:cxnLst/>
            <a:rect l="l" t="t" r="r" b="b"/>
            <a:pathLst>
              <a:path w="1010032" h="1035629">
                <a:moveTo>
                  <a:pt x="1010032" y="0"/>
                </a:moveTo>
                <a:cubicBezTo>
                  <a:pt x="452201" y="0"/>
                  <a:pt x="0" y="452207"/>
                  <a:pt x="0" y="1010028"/>
                </a:cubicBezTo>
                <a:cubicBezTo>
                  <a:pt x="0" y="1018593"/>
                  <a:pt x="111" y="1027126"/>
                  <a:pt x="313" y="1035629"/>
                </a:cubicBezTo>
                <a:lnTo>
                  <a:pt x="256124" y="1035629"/>
                </a:lnTo>
                <a:cubicBezTo>
                  <a:pt x="255841" y="1027137"/>
                  <a:pt x="255700" y="1018603"/>
                  <a:pt x="255700" y="1010028"/>
                </a:cubicBezTo>
                <a:cubicBezTo>
                  <a:pt x="255700" y="593426"/>
                  <a:pt x="593424" y="255707"/>
                  <a:pt x="1010022" y="255707"/>
                </a:cubicBezTo>
                <a:lnTo>
                  <a:pt x="1010032" y="0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654964" y="6304088"/>
            <a:ext cx="536972" cy="562575"/>
          </a:xfrm>
          <a:custGeom>
            <a:avLst/>
            <a:gdLst/>
            <a:ahLst/>
            <a:cxnLst/>
            <a:rect l="l" t="t" r="r" b="b"/>
            <a:pathLst>
              <a:path w="536972" h="562575">
                <a:moveTo>
                  <a:pt x="536972" y="0"/>
                </a:moveTo>
                <a:cubicBezTo>
                  <a:pt x="240408" y="0"/>
                  <a:pt x="0" y="240416"/>
                  <a:pt x="0" y="536978"/>
                </a:cubicBezTo>
                <a:cubicBezTo>
                  <a:pt x="0" y="545557"/>
                  <a:pt x="204" y="554091"/>
                  <a:pt x="596" y="562575"/>
                </a:cubicBezTo>
                <a:lnTo>
                  <a:pt x="256850" y="562575"/>
                </a:lnTo>
                <a:cubicBezTo>
                  <a:pt x="256087" y="554148"/>
                  <a:pt x="255701" y="545608"/>
                  <a:pt x="255701" y="536978"/>
                </a:cubicBezTo>
                <a:cubicBezTo>
                  <a:pt x="255701" y="381634"/>
                  <a:pt x="381626" y="255707"/>
                  <a:pt x="536972" y="255707"/>
                </a:cubicBezTo>
                <a:lnTo>
                  <a:pt x="536972" y="0"/>
                </a:lnTo>
                <a:close/>
              </a:path>
            </a:pathLst>
          </a:cu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85122" y="4642314"/>
            <a:ext cx="73329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 Complete Guide to Budget Proposals, Execution Strategies, and Financial Oversight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85122" y="2475570"/>
            <a:ext cx="7366000" cy="183995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0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Comprehensive Organizational Budget Planning and Management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685122" y="568876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Organizational Budget Planning and Management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2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239683" y="1787852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A6847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032368" y="1787852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A6847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446997" y="1787852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0" y="914400"/>
                </a:moveTo>
                <a:cubicBezTo>
                  <a:pt x="0" y="409395"/>
                  <a:pt x="409395" y="0"/>
                  <a:pt x="914400" y="0"/>
                </a:cubicBezTo>
                <a:cubicBezTo>
                  <a:pt x="1419405" y="0"/>
                  <a:pt x="1828800" y="409395"/>
                  <a:pt x="1828800" y="914400"/>
                </a:cubicBezTo>
                <a:cubicBezTo>
                  <a:pt x="1828800" y="1419405"/>
                  <a:pt x="1419405" y="1828800"/>
                  <a:pt x="914400" y="1828800"/>
                </a:cubicBezTo>
                <a:cubicBezTo>
                  <a:pt x="409395" y="1828800"/>
                  <a:pt x="0" y="1419405"/>
                  <a:pt x="0" y="914400"/>
                </a:cubicBezTo>
                <a:close/>
              </a:path>
            </a:pathLst>
          </a:custGeom>
          <a:solidFill>
            <a:srgbClr val="1A6847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8230403" y="444825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Scope, cost centers, and key stakeholders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230403" y="382799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Department or entity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398128" y="2187902"/>
            <a:ext cx="1097280" cy="1028700"/>
          </a:xfrm>
          <a:custGeom>
            <a:avLst/>
            <a:gdLst/>
            <a:ahLst/>
            <a:cxnLst/>
            <a:rect l="l" t="t" r="r" b="b"/>
            <a:pathLst>
              <a:path w="1097280" h="1028700">
                <a:moveTo>
                  <a:pt x="377190" y="120018"/>
                </a:moveTo>
                <a:lnTo>
                  <a:pt x="377190" y="205740"/>
                </a:lnTo>
                <a:lnTo>
                  <a:pt x="720090" y="205740"/>
                </a:lnTo>
                <a:lnTo>
                  <a:pt x="720090" y="120018"/>
                </a:lnTo>
                <a:cubicBezTo>
                  <a:pt x="720090" y="110585"/>
                  <a:pt x="712376" y="102870"/>
                  <a:pt x="702951" y="102870"/>
                </a:cubicBezTo>
                <a:lnTo>
                  <a:pt x="394341" y="102870"/>
                </a:lnTo>
                <a:cubicBezTo>
                  <a:pt x="384915" y="102870"/>
                  <a:pt x="377201" y="110585"/>
                  <a:pt x="377201" y="120018"/>
                </a:cubicBezTo>
                <a:lnTo>
                  <a:pt x="377190" y="120018"/>
                </a:lnTo>
                <a:close/>
                <a:moveTo>
                  <a:pt x="274320" y="205740"/>
                </a:moveTo>
                <a:lnTo>
                  <a:pt x="274320" y="120018"/>
                </a:lnTo>
                <a:cubicBezTo>
                  <a:pt x="274320" y="53801"/>
                  <a:pt x="328109" y="0"/>
                  <a:pt x="394341" y="0"/>
                </a:cubicBezTo>
                <a:lnTo>
                  <a:pt x="702951" y="0"/>
                </a:lnTo>
                <a:cubicBezTo>
                  <a:pt x="769171" y="0"/>
                  <a:pt x="822971" y="53791"/>
                  <a:pt x="822971" y="120018"/>
                </a:cubicBezTo>
                <a:lnTo>
                  <a:pt x="822971" y="205740"/>
                </a:lnTo>
                <a:lnTo>
                  <a:pt x="960131" y="205740"/>
                </a:lnTo>
                <a:cubicBezTo>
                  <a:pt x="1035789" y="205740"/>
                  <a:pt x="1097291" y="267246"/>
                  <a:pt x="1097291" y="342897"/>
                </a:cubicBezTo>
                <a:lnTo>
                  <a:pt x="1097291" y="600072"/>
                </a:lnTo>
                <a:lnTo>
                  <a:pt x="1097291" y="891533"/>
                </a:lnTo>
                <a:cubicBezTo>
                  <a:pt x="1097291" y="967184"/>
                  <a:pt x="1035789" y="1028690"/>
                  <a:pt x="960131" y="1028690"/>
                </a:cubicBezTo>
                <a:lnTo>
                  <a:pt x="137171" y="1028690"/>
                </a:lnTo>
                <a:cubicBezTo>
                  <a:pt x="61514" y="1028690"/>
                  <a:pt x="11" y="967184"/>
                  <a:pt x="11" y="891533"/>
                </a:cubicBezTo>
                <a:lnTo>
                  <a:pt x="11" y="600072"/>
                </a:lnTo>
                <a:lnTo>
                  <a:pt x="11" y="342897"/>
                </a:lnTo>
                <a:cubicBezTo>
                  <a:pt x="11" y="267246"/>
                  <a:pt x="61514" y="205740"/>
                  <a:pt x="137171" y="205740"/>
                </a:cubicBezTo>
                <a:lnTo>
                  <a:pt x="274320" y="205740"/>
                </a:lnTo>
                <a:close/>
                <a:moveTo>
                  <a:pt x="102870" y="651507"/>
                </a:moveTo>
                <a:lnTo>
                  <a:pt x="102870" y="891533"/>
                </a:lnTo>
                <a:cubicBezTo>
                  <a:pt x="102870" y="910389"/>
                  <a:pt x="118298" y="925820"/>
                  <a:pt x="137160" y="925820"/>
                </a:cubicBezTo>
                <a:lnTo>
                  <a:pt x="960120" y="925820"/>
                </a:lnTo>
                <a:cubicBezTo>
                  <a:pt x="978982" y="925820"/>
                  <a:pt x="994410" y="910389"/>
                  <a:pt x="994410" y="891533"/>
                </a:cubicBezTo>
                <a:lnTo>
                  <a:pt x="994410" y="651507"/>
                </a:lnTo>
                <a:lnTo>
                  <a:pt x="685800" y="651507"/>
                </a:lnTo>
                <a:lnTo>
                  <a:pt x="685800" y="685793"/>
                </a:lnTo>
                <a:cubicBezTo>
                  <a:pt x="685800" y="723721"/>
                  <a:pt x="655153" y="754377"/>
                  <a:pt x="617220" y="754377"/>
                </a:cubicBezTo>
                <a:lnTo>
                  <a:pt x="480060" y="754377"/>
                </a:lnTo>
                <a:cubicBezTo>
                  <a:pt x="442127" y="754377"/>
                  <a:pt x="411480" y="723732"/>
                  <a:pt x="411480" y="685793"/>
                </a:cubicBezTo>
                <a:lnTo>
                  <a:pt x="411480" y="651507"/>
                </a:lnTo>
                <a:lnTo>
                  <a:pt x="102870" y="651507"/>
                </a:lnTo>
                <a:close/>
                <a:moveTo>
                  <a:pt x="411480" y="548637"/>
                </a:moveTo>
                <a:lnTo>
                  <a:pt x="685800" y="548637"/>
                </a:lnTo>
                <a:lnTo>
                  <a:pt x="994410" y="548637"/>
                </a:lnTo>
                <a:lnTo>
                  <a:pt x="994410" y="342897"/>
                </a:lnTo>
                <a:cubicBezTo>
                  <a:pt x="994410" y="324040"/>
                  <a:pt x="978982" y="308610"/>
                  <a:pt x="960120" y="308610"/>
                </a:cubicBezTo>
                <a:lnTo>
                  <a:pt x="771531" y="308610"/>
                </a:lnTo>
                <a:lnTo>
                  <a:pt x="325761" y="308610"/>
                </a:lnTo>
                <a:lnTo>
                  <a:pt x="137171" y="308610"/>
                </a:lnTo>
                <a:cubicBezTo>
                  <a:pt x="118309" y="308610"/>
                  <a:pt x="102881" y="324040"/>
                  <a:pt x="102881" y="342897"/>
                </a:cubicBezTo>
                <a:lnTo>
                  <a:pt x="102881" y="548637"/>
                </a:lnTo>
                <a:lnTo>
                  <a:pt x="411480" y="548637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41520" y="444825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Target coverage window and reporting cadence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41520" y="382799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Fiscal year or period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674023" y="2153612"/>
            <a:ext cx="960120" cy="1097280"/>
          </a:xfrm>
          <a:custGeom>
            <a:avLst/>
            <a:gdLst/>
            <a:ahLst/>
            <a:cxnLst/>
            <a:rect l="l" t="t" r="r" b="b"/>
            <a:pathLst>
              <a:path w="960120" h="1097280">
                <a:moveTo>
                  <a:pt x="325759" y="51441"/>
                </a:moveTo>
                <a:cubicBezTo>
                  <a:pt x="325759" y="22933"/>
                  <a:pt x="302831" y="11"/>
                  <a:pt x="274325" y="11"/>
                </a:cubicBezTo>
                <a:cubicBezTo>
                  <a:pt x="245819" y="11"/>
                  <a:pt x="222892" y="22944"/>
                  <a:pt x="222892" y="51452"/>
                </a:cubicBezTo>
                <a:lnTo>
                  <a:pt x="222892" y="137182"/>
                </a:lnTo>
                <a:lnTo>
                  <a:pt x="137163" y="137182"/>
                </a:lnTo>
                <a:cubicBezTo>
                  <a:pt x="61515" y="137182"/>
                  <a:pt x="0" y="198685"/>
                  <a:pt x="0" y="274342"/>
                </a:cubicBezTo>
                <a:lnTo>
                  <a:pt x="0" y="308632"/>
                </a:lnTo>
                <a:lnTo>
                  <a:pt x="0" y="411502"/>
                </a:lnTo>
                <a:lnTo>
                  <a:pt x="0" y="960142"/>
                </a:lnTo>
                <a:cubicBezTo>
                  <a:pt x="0" y="1035800"/>
                  <a:pt x="61505" y="1097302"/>
                  <a:pt x="137163" y="1097302"/>
                </a:cubicBezTo>
                <a:lnTo>
                  <a:pt x="822967" y="1097302"/>
                </a:lnTo>
                <a:cubicBezTo>
                  <a:pt x="898615" y="1097302"/>
                  <a:pt x="960130" y="1035800"/>
                  <a:pt x="960130" y="960142"/>
                </a:cubicBezTo>
                <a:lnTo>
                  <a:pt x="960130" y="411502"/>
                </a:lnTo>
                <a:lnTo>
                  <a:pt x="960130" y="308632"/>
                </a:lnTo>
                <a:lnTo>
                  <a:pt x="960130" y="274342"/>
                </a:lnTo>
                <a:cubicBezTo>
                  <a:pt x="960130" y="198685"/>
                  <a:pt x="898624" y="137182"/>
                  <a:pt x="822967" y="137182"/>
                </a:cubicBezTo>
                <a:lnTo>
                  <a:pt x="737238" y="137182"/>
                </a:lnTo>
                <a:lnTo>
                  <a:pt x="737238" y="51463"/>
                </a:lnTo>
                <a:cubicBezTo>
                  <a:pt x="737238" y="22955"/>
                  <a:pt x="714310" y="33"/>
                  <a:pt x="685804" y="33"/>
                </a:cubicBezTo>
                <a:cubicBezTo>
                  <a:pt x="657298" y="33"/>
                  <a:pt x="634370" y="22966"/>
                  <a:pt x="634370" y="51474"/>
                </a:cubicBezTo>
                <a:lnTo>
                  <a:pt x="634370" y="137204"/>
                </a:lnTo>
                <a:lnTo>
                  <a:pt x="325759" y="137204"/>
                </a:lnTo>
                <a:lnTo>
                  <a:pt x="325759" y="51441"/>
                </a:lnTo>
                <a:close/>
                <a:moveTo>
                  <a:pt x="102867" y="411480"/>
                </a:moveTo>
                <a:lnTo>
                  <a:pt x="857243" y="411480"/>
                </a:lnTo>
                <a:lnTo>
                  <a:pt x="857243" y="960120"/>
                </a:lnTo>
                <a:cubicBezTo>
                  <a:pt x="857243" y="978982"/>
                  <a:pt x="841814" y="994410"/>
                  <a:pt x="822957" y="994410"/>
                </a:cubicBezTo>
                <a:lnTo>
                  <a:pt x="137153" y="994410"/>
                </a:lnTo>
                <a:cubicBezTo>
                  <a:pt x="118296" y="994410"/>
                  <a:pt x="102867" y="978982"/>
                  <a:pt x="102867" y="960120"/>
                </a:cubicBezTo>
                <a:lnTo>
                  <a:pt x="102867" y="411480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52637" y="4448257"/>
            <a:ext cx="312547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Departmental budget proposal, annual financial plan, or operational spend review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52637" y="3827994"/>
            <a:ext cx="312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Budget type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949917" y="2153612"/>
            <a:ext cx="822960" cy="1097280"/>
          </a:xfrm>
          <a:custGeom>
            <a:avLst/>
            <a:gdLst/>
            <a:ahLst/>
            <a:cxnLst/>
            <a:rect l="l" t="t" r="r" b="b"/>
            <a:pathLst>
              <a:path w="822960" h="1097280">
                <a:moveTo>
                  <a:pt x="720090" y="377190"/>
                </a:moveTo>
                <a:lnTo>
                  <a:pt x="720090" y="960120"/>
                </a:lnTo>
                <a:cubicBezTo>
                  <a:pt x="720090" y="978982"/>
                  <a:pt x="704659" y="994410"/>
                  <a:pt x="685797" y="994410"/>
                </a:cubicBezTo>
                <a:lnTo>
                  <a:pt x="137154" y="994410"/>
                </a:lnTo>
                <a:cubicBezTo>
                  <a:pt x="118292" y="994410"/>
                  <a:pt x="102862" y="978982"/>
                  <a:pt x="102862" y="960120"/>
                </a:cubicBezTo>
                <a:lnTo>
                  <a:pt x="102862" y="377190"/>
                </a:lnTo>
                <a:lnTo>
                  <a:pt x="720090" y="377190"/>
                </a:lnTo>
                <a:close/>
                <a:moveTo>
                  <a:pt x="720090" y="274320"/>
                </a:moveTo>
                <a:lnTo>
                  <a:pt x="102870" y="274320"/>
                </a:lnTo>
                <a:lnTo>
                  <a:pt x="102870" y="137160"/>
                </a:lnTo>
                <a:cubicBezTo>
                  <a:pt x="102870" y="118298"/>
                  <a:pt x="118300" y="102870"/>
                  <a:pt x="137163" y="102870"/>
                </a:cubicBezTo>
                <a:lnTo>
                  <a:pt x="685806" y="102870"/>
                </a:lnTo>
                <a:cubicBezTo>
                  <a:pt x="704668" y="102870"/>
                  <a:pt x="720098" y="118298"/>
                  <a:pt x="720098" y="137160"/>
                </a:cubicBezTo>
                <a:lnTo>
                  <a:pt x="720090" y="274320"/>
                </a:lnTo>
                <a:close/>
                <a:moveTo>
                  <a:pt x="822960" y="274320"/>
                </a:moveTo>
                <a:lnTo>
                  <a:pt x="822960" y="137160"/>
                </a:lnTo>
                <a:cubicBezTo>
                  <a:pt x="822960" y="61503"/>
                  <a:pt x="761452" y="0"/>
                  <a:pt x="685797" y="0"/>
                </a:cubicBezTo>
                <a:lnTo>
                  <a:pt x="137154" y="0"/>
                </a:lnTo>
                <a:cubicBezTo>
                  <a:pt x="61500" y="0"/>
                  <a:pt x="-8" y="61503"/>
                  <a:pt x="-8" y="137160"/>
                </a:cubicBezTo>
                <a:lnTo>
                  <a:pt x="-8" y="274320"/>
                </a:lnTo>
                <a:lnTo>
                  <a:pt x="-8" y="325761"/>
                </a:lnTo>
                <a:lnTo>
                  <a:pt x="-8" y="377201"/>
                </a:lnTo>
                <a:lnTo>
                  <a:pt x="-8" y="960131"/>
                </a:lnTo>
                <a:cubicBezTo>
                  <a:pt x="-8" y="1035789"/>
                  <a:pt x="61500" y="1097291"/>
                  <a:pt x="137154" y="1097291"/>
                </a:cubicBezTo>
                <a:lnTo>
                  <a:pt x="685797" y="1097291"/>
                </a:lnTo>
                <a:cubicBezTo>
                  <a:pt x="761452" y="1097291"/>
                  <a:pt x="822960" y="1035789"/>
                  <a:pt x="822960" y="960131"/>
                </a:cubicBezTo>
                <a:lnTo>
                  <a:pt x="822960" y="377201"/>
                </a:lnTo>
                <a:lnTo>
                  <a:pt x="822960" y="325772"/>
                </a:lnTo>
                <a:lnTo>
                  <a:pt x="822960" y="274320"/>
                </a:lnTo>
                <a:close/>
                <a:moveTo>
                  <a:pt x="171447" y="497211"/>
                </a:moveTo>
                <a:cubicBezTo>
                  <a:pt x="171447" y="525619"/>
                  <a:pt x="194474" y="548651"/>
                  <a:pt x="222882" y="548651"/>
                </a:cubicBezTo>
                <a:cubicBezTo>
                  <a:pt x="251291" y="548651"/>
                  <a:pt x="274317" y="525619"/>
                  <a:pt x="274317" y="497222"/>
                </a:cubicBezTo>
                <a:cubicBezTo>
                  <a:pt x="274317" y="468813"/>
                  <a:pt x="251291" y="445792"/>
                  <a:pt x="222882" y="445792"/>
                </a:cubicBezTo>
                <a:cubicBezTo>
                  <a:pt x="194474" y="445792"/>
                  <a:pt x="171447" y="468824"/>
                  <a:pt x="171447" y="497233"/>
                </a:cubicBezTo>
                <a:lnTo>
                  <a:pt x="171447" y="497211"/>
                </a:lnTo>
                <a:close/>
                <a:moveTo>
                  <a:pt x="222882" y="634371"/>
                </a:moveTo>
                <a:cubicBezTo>
                  <a:pt x="194474" y="634371"/>
                  <a:pt x="171447" y="657402"/>
                  <a:pt x="171447" y="685811"/>
                </a:cubicBezTo>
                <a:cubicBezTo>
                  <a:pt x="171447" y="714220"/>
                  <a:pt x="194474" y="737252"/>
                  <a:pt x="222882" y="737252"/>
                </a:cubicBezTo>
                <a:cubicBezTo>
                  <a:pt x="251291" y="737252"/>
                  <a:pt x="274317" y="714220"/>
                  <a:pt x="274317" y="685822"/>
                </a:cubicBezTo>
                <a:cubicBezTo>
                  <a:pt x="274317" y="657413"/>
                  <a:pt x="251291" y="634393"/>
                  <a:pt x="222882" y="634393"/>
                </a:cubicBezTo>
                <a:lnTo>
                  <a:pt x="222882" y="634371"/>
                </a:lnTo>
                <a:close/>
                <a:moveTo>
                  <a:pt x="171447" y="874401"/>
                </a:moveTo>
                <a:cubicBezTo>
                  <a:pt x="171447" y="902908"/>
                  <a:pt x="194375" y="925841"/>
                  <a:pt x="222882" y="925841"/>
                </a:cubicBezTo>
                <a:lnTo>
                  <a:pt x="411480" y="925841"/>
                </a:lnTo>
                <a:cubicBezTo>
                  <a:pt x="439987" y="925841"/>
                  <a:pt x="462915" y="902908"/>
                  <a:pt x="462915" y="874412"/>
                </a:cubicBezTo>
                <a:cubicBezTo>
                  <a:pt x="462915" y="845904"/>
                  <a:pt x="439987" y="822982"/>
                  <a:pt x="411480" y="822982"/>
                </a:cubicBezTo>
                <a:lnTo>
                  <a:pt x="222882" y="822982"/>
                </a:lnTo>
                <a:cubicBezTo>
                  <a:pt x="194375" y="822982"/>
                  <a:pt x="171447" y="845915"/>
                  <a:pt x="171447" y="874423"/>
                </a:cubicBezTo>
                <a:lnTo>
                  <a:pt x="171447" y="874401"/>
                </a:lnTo>
                <a:close/>
                <a:moveTo>
                  <a:pt x="411480" y="445770"/>
                </a:moveTo>
                <a:cubicBezTo>
                  <a:pt x="383071" y="445770"/>
                  <a:pt x="360045" y="468802"/>
                  <a:pt x="360045" y="497211"/>
                </a:cubicBezTo>
                <a:cubicBezTo>
                  <a:pt x="360045" y="525619"/>
                  <a:pt x="383071" y="548651"/>
                  <a:pt x="411480" y="548651"/>
                </a:cubicBezTo>
                <a:cubicBezTo>
                  <a:pt x="439889" y="548651"/>
                  <a:pt x="462915" y="525619"/>
                  <a:pt x="462915" y="497222"/>
                </a:cubicBezTo>
                <a:cubicBezTo>
                  <a:pt x="462915" y="468813"/>
                  <a:pt x="439889" y="445792"/>
                  <a:pt x="411480" y="445792"/>
                </a:cubicBezTo>
                <a:lnTo>
                  <a:pt x="411480" y="445770"/>
                </a:lnTo>
                <a:close/>
                <a:moveTo>
                  <a:pt x="360045" y="685800"/>
                </a:moveTo>
                <a:cubicBezTo>
                  <a:pt x="360045" y="714209"/>
                  <a:pt x="383071" y="737241"/>
                  <a:pt x="411480" y="737241"/>
                </a:cubicBezTo>
                <a:cubicBezTo>
                  <a:pt x="439889" y="737241"/>
                  <a:pt x="462915" y="714209"/>
                  <a:pt x="462915" y="685811"/>
                </a:cubicBezTo>
                <a:cubicBezTo>
                  <a:pt x="462915" y="657402"/>
                  <a:pt x="439889" y="634382"/>
                  <a:pt x="411480" y="634382"/>
                </a:cubicBezTo>
                <a:cubicBezTo>
                  <a:pt x="383071" y="634382"/>
                  <a:pt x="360045" y="657413"/>
                  <a:pt x="360045" y="685822"/>
                </a:cubicBezTo>
                <a:lnTo>
                  <a:pt x="360045" y="685800"/>
                </a:lnTo>
                <a:close/>
                <a:moveTo>
                  <a:pt x="600078" y="445770"/>
                </a:moveTo>
                <a:cubicBezTo>
                  <a:pt x="571669" y="445770"/>
                  <a:pt x="548643" y="468802"/>
                  <a:pt x="548643" y="497211"/>
                </a:cubicBezTo>
                <a:cubicBezTo>
                  <a:pt x="548643" y="525619"/>
                  <a:pt x="571669" y="548651"/>
                  <a:pt x="600078" y="548651"/>
                </a:cubicBezTo>
                <a:cubicBezTo>
                  <a:pt x="628486" y="548651"/>
                  <a:pt x="651513" y="525619"/>
                  <a:pt x="651513" y="497222"/>
                </a:cubicBezTo>
                <a:cubicBezTo>
                  <a:pt x="651513" y="468813"/>
                  <a:pt x="628486" y="445792"/>
                  <a:pt x="600078" y="445792"/>
                </a:cubicBezTo>
                <a:lnTo>
                  <a:pt x="600078" y="445770"/>
                </a:lnTo>
                <a:close/>
                <a:moveTo>
                  <a:pt x="548643" y="685800"/>
                </a:moveTo>
                <a:cubicBezTo>
                  <a:pt x="548643" y="714209"/>
                  <a:pt x="571669" y="737241"/>
                  <a:pt x="600078" y="737241"/>
                </a:cubicBezTo>
                <a:cubicBezTo>
                  <a:pt x="628486" y="737241"/>
                  <a:pt x="651513" y="714209"/>
                  <a:pt x="651513" y="685811"/>
                </a:cubicBezTo>
                <a:cubicBezTo>
                  <a:pt x="651513" y="657402"/>
                  <a:pt x="628486" y="634382"/>
                  <a:pt x="600078" y="634382"/>
                </a:cubicBezTo>
                <a:cubicBezTo>
                  <a:pt x="571669" y="634382"/>
                  <a:pt x="548643" y="657413"/>
                  <a:pt x="548643" y="685822"/>
                </a:cubicBezTo>
                <a:lnTo>
                  <a:pt x="548643" y="685800"/>
                </a:lnTo>
                <a:close/>
                <a:moveTo>
                  <a:pt x="600078" y="822960"/>
                </a:moveTo>
                <a:cubicBezTo>
                  <a:pt x="571669" y="822960"/>
                  <a:pt x="548643" y="845992"/>
                  <a:pt x="548643" y="874401"/>
                </a:cubicBezTo>
                <a:cubicBezTo>
                  <a:pt x="548643" y="902809"/>
                  <a:pt x="571669" y="925841"/>
                  <a:pt x="600078" y="925841"/>
                </a:cubicBezTo>
                <a:cubicBezTo>
                  <a:pt x="628486" y="925841"/>
                  <a:pt x="651513" y="902809"/>
                  <a:pt x="651513" y="874412"/>
                </a:cubicBezTo>
                <a:cubicBezTo>
                  <a:pt x="651513" y="846003"/>
                  <a:pt x="628486" y="822982"/>
                  <a:pt x="600078" y="822982"/>
                </a:cubicBezTo>
                <a:lnTo>
                  <a:pt x="600078" y="822960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52637" y="722489"/>
            <a:ext cx="10527357" cy="73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Budget Proposal / Review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60897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Organizational Budget Planning and Management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128821" y="3351270"/>
            <a:ext cx="3215638" cy="2537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ROI highlights: expected cost savings, revenue impact, productivity gains, and payback timing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7846" y="2721977"/>
            <a:ext cx="321915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ROI Highlights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12034" y="3353011"/>
            <a:ext cx="3215640" cy="2537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Year-over-year percentage change with a concise bridge explaining major drivers of increase or decrease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21745" y="2741046"/>
            <a:ext cx="32084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Year-over-Year Percentage Change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1872" y="3353011"/>
            <a:ext cx="3215640" cy="2537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Total budget requested or allocated, with the net change versus prior approved baseline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60898" y="2744741"/>
            <a:ext cx="321915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Total Budget Requested or Allocated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129729" y="2131718"/>
            <a:ext cx="457200" cy="406400"/>
          </a:xfrm>
          <a:custGeom>
            <a:avLst/>
            <a:gdLst/>
            <a:ahLst/>
            <a:cxnLst/>
            <a:rect l="l" t="t" r="r" b="b"/>
            <a:pathLst>
              <a:path w="457200" h="406400">
                <a:moveTo>
                  <a:pt x="219950" y="38100"/>
                </a:moveTo>
                <a:cubicBezTo>
                  <a:pt x="238206" y="38100"/>
                  <a:pt x="253682" y="49768"/>
                  <a:pt x="259479" y="66040"/>
                </a:cubicBezTo>
                <a:cubicBezTo>
                  <a:pt x="262972" y="75960"/>
                  <a:pt x="273845" y="81121"/>
                  <a:pt x="283770" y="77630"/>
                </a:cubicBezTo>
                <a:cubicBezTo>
                  <a:pt x="293692" y="74139"/>
                  <a:pt x="298853" y="63264"/>
                  <a:pt x="295360" y="53340"/>
                </a:cubicBezTo>
                <a:cubicBezTo>
                  <a:pt x="284406" y="22303"/>
                  <a:pt x="254798" y="0"/>
                  <a:pt x="219954" y="0"/>
                </a:cubicBezTo>
                <a:cubicBezTo>
                  <a:pt x="185107" y="0"/>
                  <a:pt x="155421" y="22303"/>
                  <a:pt x="144471" y="53340"/>
                </a:cubicBezTo>
                <a:cubicBezTo>
                  <a:pt x="140978" y="63260"/>
                  <a:pt x="146139" y="74135"/>
                  <a:pt x="156061" y="77630"/>
                </a:cubicBezTo>
                <a:cubicBezTo>
                  <a:pt x="165982" y="81121"/>
                  <a:pt x="176859" y="75964"/>
                  <a:pt x="180347" y="66040"/>
                </a:cubicBezTo>
                <a:cubicBezTo>
                  <a:pt x="186140" y="49768"/>
                  <a:pt x="201698" y="38100"/>
                  <a:pt x="219954" y="38100"/>
                </a:cubicBezTo>
                <a:lnTo>
                  <a:pt x="219950" y="38100"/>
                </a:lnTo>
                <a:close/>
                <a:moveTo>
                  <a:pt x="52944" y="156765"/>
                </a:moveTo>
                <a:cubicBezTo>
                  <a:pt x="62390" y="152083"/>
                  <a:pt x="66198" y="140651"/>
                  <a:pt x="61439" y="131206"/>
                </a:cubicBezTo>
                <a:cubicBezTo>
                  <a:pt x="56675" y="121762"/>
                  <a:pt x="45327" y="117949"/>
                  <a:pt x="35881" y="122712"/>
                </a:cubicBezTo>
                <a:lnTo>
                  <a:pt x="32150" y="124537"/>
                </a:lnTo>
                <a:cubicBezTo>
                  <a:pt x="12463" y="134380"/>
                  <a:pt x="5" y="154542"/>
                  <a:pt x="5" y="176686"/>
                </a:cubicBezTo>
                <a:cubicBezTo>
                  <a:pt x="5" y="206374"/>
                  <a:pt x="22229" y="230900"/>
                  <a:pt x="50964" y="234550"/>
                </a:cubicBezTo>
                <a:cubicBezTo>
                  <a:pt x="52711" y="273601"/>
                  <a:pt x="72238" y="308128"/>
                  <a:pt x="101604" y="330196"/>
                </a:cubicBezTo>
                <a:lnTo>
                  <a:pt x="101604" y="368296"/>
                </a:lnTo>
                <a:cubicBezTo>
                  <a:pt x="101604" y="389331"/>
                  <a:pt x="118671" y="406396"/>
                  <a:pt x="139702" y="406396"/>
                </a:cubicBezTo>
                <a:lnTo>
                  <a:pt x="177801" y="406396"/>
                </a:lnTo>
                <a:cubicBezTo>
                  <a:pt x="198836" y="406396"/>
                  <a:pt x="215899" y="389331"/>
                  <a:pt x="215899" y="368296"/>
                </a:cubicBezTo>
                <a:lnTo>
                  <a:pt x="215899" y="355596"/>
                </a:lnTo>
                <a:lnTo>
                  <a:pt x="253997" y="355596"/>
                </a:lnTo>
                <a:lnTo>
                  <a:pt x="253997" y="368296"/>
                </a:lnTo>
                <a:cubicBezTo>
                  <a:pt x="253997" y="389331"/>
                  <a:pt x="271065" y="406396"/>
                  <a:pt x="292096" y="406396"/>
                </a:cubicBezTo>
                <a:lnTo>
                  <a:pt x="330194" y="406396"/>
                </a:lnTo>
                <a:cubicBezTo>
                  <a:pt x="351230" y="406396"/>
                  <a:pt x="368293" y="389331"/>
                  <a:pt x="368293" y="368296"/>
                </a:cubicBezTo>
                <a:lnTo>
                  <a:pt x="368293" y="338608"/>
                </a:lnTo>
                <a:cubicBezTo>
                  <a:pt x="383138" y="330037"/>
                  <a:pt x="396155" y="318447"/>
                  <a:pt x="406391" y="304796"/>
                </a:cubicBezTo>
                <a:lnTo>
                  <a:pt x="431793" y="304796"/>
                </a:lnTo>
                <a:cubicBezTo>
                  <a:pt x="445843" y="304796"/>
                  <a:pt x="457195" y="293445"/>
                  <a:pt x="457195" y="279396"/>
                </a:cubicBezTo>
                <a:lnTo>
                  <a:pt x="457195" y="203196"/>
                </a:lnTo>
                <a:cubicBezTo>
                  <a:pt x="457195" y="189147"/>
                  <a:pt x="445843" y="177796"/>
                  <a:pt x="431793" y="177796"/>
                </a:cubicBezTo>
                <a:lnTo>
                  <a:pt x="421237" y="177796"/>
                </a:lnTo>
                <a:cubicBezTo>
                  <a:pt x="414726" y="162873"/>
                  <a:pt x="405440" y="149458"/>
                  <a:pt x="394093" y="138265"/>
                </a:cubicBezTo>
                <a:lnTo>
                  <a:pt x="403063" y="109053"/>
                </a:lnTo>
                <a:lnTo>
                  <a:pt x="384885" y="103498"/>
                </a:lnTo>
                <a:lnTo>
                  <a:pt x="403063" y="109053"/>
                </a:lnTo>
                <a:cubicBezTo>
                  <a:pt x="408065" y="92704"/>
                  <a:pt x="395839" y="76192"/>
                  <a:pt x="378776" y="76192"/>
                </a:cubicBezTo>
                <a:lnTo>
                  <a:pt x="361947" y="76192"/>
                </a:lnTo>
                <a:cubicBezTo>
                  <a:pt x="336943" y="76192"/>
                  <a:pt x="314165" y="85876"/>
                  <a:pt x="297175" y="101592"/>
                </a:cubicBezTo>
                <a:lnTo>
                  <a:pt x="177796" y="101592"/>
                </a:lnTo>
                <a:cubicBezTo>
                  <a:pt x="118739" y="101592"/>
                  <a:pt x="69051" y="141915"/>
                  <a:pt x="54846" y="196523"/>
                </a:cubicBezTo>
                <a:cubicBezTo>
                  <a:pt x="45322" y="194934"/>
                  <a:pt x="38098" y="186603"/>
                  <a:pt x="38098" y="176601"/>
                </a:cubicBezTo>
                <a:cubicBezTo>
                  <a:pt x="38098" y="168981"/>
                  <a:pt x="42382" y="161995"/>
                  <a:pt x="49291" y="158504"/>
                </a:cubicBezTo>
                <a:lnTo>
                  <a:pt x="53021" y="156679"/>
                </a:lnTo>
                <a:lnTo>
                  <a:pt x="52944" y="156765"/>
                </a:lnTo>
                <a:close/>
                <a:moveTo>
                  <a:pt x="336549" y="228600"/>
                </a:moveTo>
                <a:cubicBezTo>
                  <a:pt x="347070" y="228600"/>
                  <a:pt x="355601" y="220070"/>
                  <a:pt x="355601" y="209552"/>
                </a:cubicBezTo>
                <a:cubicBezTo>
                  <a:pt x="355601" y="199030"/>
                  <a:pt x="347074" y="190504"/>
                  <a:pt x="336549" y="190504"/>
                </a:cubicBezTo>
                <a:cubicBezTo>
                  <a:pt x="326029" y="190504"/>
                  <a:pt x="317498" y="199034"/>
                  <a:pt x="317498" y="209556"/>
                </a:cubicBezTo>
                <a:cubicBezTo>
                  <a:pt x="317498" y="220078"/>
                  <a:pt x="326025" y="228608"/>
                  <a:pt x="336549" y="228608"/>
                </a:cubicBezTo>
                <a:lnTo>
                  <a:pt x="336549" y="228600"/>
                </a:lnTo>
                <a:close/>
                <a:moveTo>
                  <a:pt x="319327" y="133352"/>
                </a:moveTo>
                <a:cubicBezTo>
                  <a:pt x="329723" y="121684"/>
                  <a:pt x="344807" y="114381"/>
                  <a:pt x="361554" y="114304"/>
                </a:cubicBezTo>
                <a:lnTo>
                  <a:pt x="354015" y="138753"/>
                </a:lnTo>
                <a:cubicBezTo>
                  <a:pt x="351715" y="146215"/>
                  <a:pt x="354175" y="154310"/>
                  <a:pt x="360287" y="159232"/>
                </a:cubicBezTo>
                <a:cubicBezTo>
                  <a:pt x="374099" y="170265"/>
                  <a:pt x="384418" y="185266"/>
                  <a:pt x="389736" y="202493"/>
                </a:cubicBezTo>
                <a:cubicBezTo>
                  <a:pt x="392195" y="210511"/>
                  <a:pt x="399579" y="215985"/>
                  <a:pt x="407914" y="215985"/>
                </a:cubicBezTo>
                <a:lnTo>
                  <a:pt x="419028" y="215985"/>
                </a:lnTo>
                <a:lnTo>
                  <a:pt x="419028" y="266785"/>
                </a:lnTo>
                <a:lnTo>
                  <a:pt x="396328" y="266785"/>
                </a:lnTo>
                <a:cubicBezTo>
                  <a:pt x="389740" y="266785"/>
                  <a:pt x="383627" y="270199"/>
                  <a:pt x="380217" y="275754"/>
                </a:cubicBezTo>
                <a:cubicBezTo>
                  <a:pt x="370931" y="290596"/>
                  <a:pt x="357434" y="302504"/>
                  <a:pt x="341400" y="309725"/>
                </a:cubicBezTo>
                <a:cubicBezTo>
                  <a:pt x="334574" y="312741"/>
                  <a:pt x="330208" y="319487"/>
                  <a:pt x="330208" y="327030"/>
                </a:cubicBezTo>
                <a:lnTo>
                  <a:pt x="330208" y="368304"/>
                </a:lnTo>
                <a:lnTo>
                  <a:pt x="292110" y="368304"/>
                </a:lnTo>
                <a:lnTo>
                  <a:pt x="292110" y="336556"/>
                </a:lnTo>
                <a:cubicBezTo>
                  <a:pt x="292110" y="325998"/>
                  <a:pt x="283615" y="317508"/>
                  <a:pt x="273058" y="317508"/>
                </a:cubicBezTo>
                <a:lnTo>
                  <a:pt x="196857" y="317508"/>
                </a:lnTo>
                <a:cubicBezTo>
                  <a:pt x="186300" y="317508"/>
                  <a:pt x="177805" y="326002"/>
                  <a:pt x="177805" y="336560"/>
                </a:cubicBezTo>
                <a:lnTo>
                  <a:pt x="177805" y="368312"/>
                </a:lnTo>
                <a:lnTo>
                  <a:pt x="139707" y="368312"/>
                </a:lnTo>
                <a:lnTo>
                  <a:pt x="139707" y="320211"/>
                </a:lnTo>
                <a:cubicBezTo>
                  <a:pt x="139707" y="313623"/>
                  <a:pt x="136291" y="307511"/>
                  <a:pt x="130736" y="304097"/>
                </a:cubicBezTo>
                <a:cubicBezTo>
                  <a:pt x="105577" y="288381"/>
                  <a:pt x="88907" y="260441"/>
                  <a:pt x="88907" y="228689"/>
                </a:cubicBezTo>
                <a:cubicBezTo>
                  <a:pt x="88907" y="179556"/>
                  <a:pt x="128674" y="139789"/>
                  <a:pt x="177805" y="139789"/>
                </a:cubicBezTo>
                <a:lnTo>
                  <a:pt x="304806" y="139789"/>
                </a:lnTo>
                <a:lnTo>
                  <a:pt x="304806" y="139789"/>
                </a:lnTo>
                <a:lnTo>
                  <a:pt x="305122" y="139789"/>
                </a:lnTo>
                <a:cubicBezTo>
                  <a:pt x="310521" y="139789"/>
                  <a:pt x="315756" y="137489"/>
                  <a:pt x="319331" y="133441"/>
                </a:cubicBezTo>
                <a:lnTo>
                  <a:pt x="319327" y="133352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512034" y="2134893"/>
            <a:ext cx="457200" cy="400050"/>
          </a:xfrm>
          <a:custGeom>
            <a:avLst/>
            <a:gdLst/>
            <a:ahLst/>
            <a:cxnLst/>
            <a:rect l="l" t="t" r="r" b="b"/>
            <a:pathLst>
              <a:path w="457200" h="400050">
                <a:moveTo>
                  <a:pt x="21434" y="0"/>
                </a:moveTo>
                <a:cubicBezTo>
                  <a:pt x="33312" y="0"/>
                  <a:pt x="42867" y="9553"/>
                  <a:pt x="42867" y="21431"/>
                </a:cubicBezTo>
                <a:lnTo>
                  <a:pt x="42867" y="335754"/>
                </a:lnTo>
                <a:cubicBezTo>
                  <a:pt x="42867" y="347631"/>
                  <a:pt x="52423" y="357185"/>
                  <a:pt x="64301" y="357185"/>
                </a:cubicBezTo>
                <a:lnTo>
                  <a:pt x="435776" y="357185"/>
                </a:lnTo>
                <a:cubicBezTo>
                  <a:pt x="447654" y="357185"/>
                  <a:pt x="457209" y="366738"/>
                  <a:pt x="457209" y="378615"/>
                </a:cubicBezTo>
                <a:cubicBezTo>
                  <a:pt x="457209" y="390493"/>
                  <a:pt x="447654" y="400046"/>
                  <a:pt x="435780" y="400046"/>
                </a:cubicBezTo>
                <a:lnTo>
                  <a:pt x="64305" y="400046"/>
                </a:lnTo>
                <a:cubicBezTo>
                  <a:pt x="28767" y="400046"/>
                  <a:pt x="14" y="371290"/>
                  <a:pt x="14" y="335754"/>
                </a:cubicBezTo>
                <a:lnTo>
                  <a:pt x="14" y="21431"/>
                </a:lnTo>
                <a:cubicBezTo>
                  <a:pt x="14" y="9553"/>
                  <a:pt x="9569" y="0"/>
                  <a:pt x="21447" y="0"/>
                </a:cubicBezTo>
                <a:lnTo>
                  <a:pt x="21434" y="0"/>
                </a:lnTo>
                <a:close/>
              </a:path>
              <a:path w="457200" h="400050">
                <a:moveTo>
                  <a:pt x="150021" y="171449"/>
                </a:moveTo>
                <a:cubicBezTo>
                  <a:pt x="161899" y="171449"/>
                  <a:pt x="171455" y="181003"/>
                  <a:pt x="171455" y="192880"/>
                </a:cubicBezTo>
                <a:lnTo>
                  <a:pt x="171455" y="264317"/>
                </a:lnTo>
                <a:cubicBezTo>
                  <a:pt x="171455" y="276195"/>
                  <a:pt x="161899" y="285748"/>
                  <a:pt x="150026" y="285748"/>
                </a:cubicBezTo>
                <a:cubicBezTo>
                  <a:pt x="138148" y="285748"/>
                  <a:pt x="128597" y="276195"/>
                  <a:pt x="128597" y="264317"/>
                </a:cubicBezTo>
                <a:lnTo>
                  <a:pt x="128597" y="192880"/>
                </a:lnTo>
                <a:cubicBezTo>
                  <a:pt x="128597" y="181003"/>
                  <a:pt x="138152" y="171449"/>
                  <a:pt x="150030" y="171449"/>
                </a:cubicBezTo>
                <a:lnTo>
                  <a:pt x="150021" y="171449"/>
                </a:lnTo>
                <a:close/>
              </a:path>
              <a:path w="457200" h="400050">
                <a:moveTo>
                  <a:pt x="257175" y="107157"/>
                </a:moveTo>
                <a:lnTo>
                  <a:pt x="257175" y="264321"/>
                </a:lnTo>
                <a:cubicBezTo>
                  <a:pt x="257175" y="276199"/>
                  <a:pt x="247620" y="285752"/>
                  <a:pt x="235746" y="285752"/>
                </a:cubicBezTo>
                <a:cubicBezTo>
                  <a:pt x="223868" y="285752"/>
                  <a:pt x="214317" y="276199"/>
                  <a:pt x="214317" y="264321"/>
                </a:cubicBezTo>
                <a:lnTo>
                  <a:pt x="214317" y="107157"/>
                </a:lnTo>
                <a:cubicBezTo>
                  <a:pt x="214317" y="95280"/>
                  <a:pt x="223873" y="85727"/>
                  <a:pt x="235751" y="85727"/>
                </a:cubicBezTo>
                <a:cubicBezTo>
                  <a:pt x="247629" y="85727"/>
                  <a:pt x="257184" y="95280"/>
                  <a:pt x="257184" y="107157"/>
                </a:cubicBezTo>
                <a:lnTo>
                  <a:pt x="257175" y="107157"/>
                </a:lnTo>
                <a:close/>
              </a:path>
              <a:path w="457200" h="400050">
                <a:moveTo>
                  <a:pt x="321471" y="142874"/>
                </a:moveTo>
                <a:cubicBezTo>
                  <a:pt x="333349" y="142874"/>
                  <a:pt x="342905" y="152427"/>
                  <a:pt x="342905" y="164305"/>
                </a:cubicBezTo>
                <a:lnTo>
                  <a:pt x="342905" y="264317"/>
                </a:lnTo>
                <a:cubicBezTo>
                  <a:pt x="342905" y="276195"/>
                  <a:pt x="333349" y="285748"/>
                  <a:pt x="321476" y="285748"/>
                </a:cubicBezTo>
                <a:cubicBezTo>
                  <a:pt x="309598" y="285748"/>
                  <a:pt x="300047" y="276195"/>
                  <a:pt x="300047" y="264317"/>
                </a:cubicBezTo>
                <a:lnTo>
                  <a:pt x="300047" y="164305"/>
                </a:lnTo>
                <a:cubicBezTo>
                  <a:pt x="300047" y="152427"/>
                  <a:pt x="309602" y="142874"/>
                  <a:pt x="321480" y="142874"/>
                </a:cubicBezTo>
                <a:lnTo>
                  <a:pt x="321471" y="142874"/>
                </a:lnTo>
                <a:close/>
              </a:path>
              <a:path w="457200" h="400050">
                <a:moveTo>
                  <a:pt x="428625" y="50006"/>
                </a:moveTo>
                <a:lnTo>
                  <a:pt x="428625" y="264317"/>
                </a:lnTo>
                <a:cubicBezTo>
                  <a:pt x="428625" y="276195"/>
                  <a:pt x="419070" y="285748"/>
                  <a:pt x="407196" y="285748"/>
                </a:cubicBezTo>
                <a:cubicBezTo>
                  <a:pt x="395318" y="285748"/>
                  <a:pt x="385767" y="276195"/>
                  <a:pt x="385767" y="264317"/>
                </a:cubicBezTo>
                <a:lnTo>
                  <a:pt x="385767" y="50006"/>
                </a:lnTo>
                <a:cubicBezTo>
                  <a:pt x="385767" y="38129"/>
                  <a:pt x="395323" y="28576"/>
                  <a:pt x="407201" y="28576"/>
                </a:cubicBezTo>
                <a:cubicBezTo>
                  <a:pt x="419079" y="28576"/>
                  <a:pt x="428634" y="38129"/>
                  <a:pt x="428634" y="50006"/>
                </a:cubicBezTo>
                <a:lnTo>
                  <a:pt x="428625" y="50006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9932" y="2106319"/>
            <a:ext cx="342900" cy="457200"/>
          </a:xfrm>
          <a:custGeom>
            <a:avLst/>
            <a:gdLst/>
            <a:ahLst/>
            <a:cxnLst/>
            <a:rect l="l" t="t" r="r" b="b"/>
            <a:pathLst>
              <a:path w="342900" h="457200">
                <a:moveTo>
                  <a:pt x="300038" y="157163"/>
                </a:moveTo>
                <a:lnTo>
                  <a:pt x="300038" y="400050"/>
                </a:lnTo>
                <a:cubicBezTo>
                  <a:pt x="300038" y="407909"/>
                  <a:pt x="293608" y="414338"/>
                  <a:pt x="285749" y="414338"/>
                </a:cubicBezTo>
                <a:lnTo>
                  <a:pt x="57148" y="414338"/>
                </a:lnTo>
                <a:cubicBezTo>
                  <a:pt x="49288" y="414338"/>
                  <a:pt x="42859" y="407909"/>
                  <a:pt x="42859" y="400050"/>
                </a:cubicBezTo>
                <a:lnTo>
                  <a:pt x="42859" y="157163"/>
                </a:lnTo>
                <a:lnTo>
                  <a:pt x="300038" y="157163"/>
                </a:lnTo>
                <a:close/>
                <a:moveTo>
                  <a:pt x="300038" y="114300"/>
                </a:moveTo>
                <a:lnTo>
                  <a:pt x="42863" y="114300"/>
                </a:lnTo>
                <a:lnTo>
                  <a:pt x="42863" y="57150"/>
                </a:lnTo>
                <a:cubicBezTo>
                  <a:pt x="42863" y="49291"/>
                  <a:pt x="49292" y="42863"/>
                  <a:pt x="57151" y="42863"/>
                </a:cubicBezTo>
                <a:lnTo>
                  <a:pt x="285752" y="42863"/>
                </a:lnTo>
                <a:cubicBezTo>
                  <a:pt x="293612" y="42863"/>
                  <a:pt x="300041" y="49291"/>
                  <a:pt x="300041" y="57150"/>
                </a:cubicBezTo>
                <a:lnTo>
                  <a:pt x="300038" y="114300"/>
                </a:lnTo>
                <a:close/>
                <a:moveTo>
                  <a:pt x="342900" y="114300"/>
                </a:moveTo>
                <a:lnTo>
                  <a:pt x="342900" y="57150"/>
                </a:lnTo>
                <a:cubicBezTo>
                  <a:pt x="342900" y="25626"/>
                  <a:pt x="317272" y="0"/>
                  <a:pt x="285749" y="0"/>
                </a:cubicBezTo>
                <a:lnTo>
                  <a:pt x="57148" y="0"/>
                </a:lnTo>
                <a:cubicBezTo>
                  <a:pt x="25625" y="0"/>
                  <a:pt x="-3" y="25626"/>
                  <a:pt x="-3" y="57150"/>
                </a:cubicBezTo>
                <a:lnTo>
                  <a:pt x="-3" y="114300"/>
                </a:lnTo>
                <a:lnTo>
                  <a:pt x="-3" y="135734"/>
                </a:lnTo>
                <a:lnTo>
                  <a:pt x="-3" y="157167"/>
                </a:lnTo>
                <a:lnTo>
                  <a:pt x="-3" y="400055"/>
                </a:lnTo>
                <a:cubicBezTo>
                  <a:pt x="-3" y="431579"/>
                  <a:pt x="25625" y="457205"/>
                  <a:pt x="57148" y="457205"/>
                </a:cubicBezTo>
                <a:lnTo>
                  <a:pt x="285749" y="457205"/>
                </a:lnTo>
                <a:cubicBezTo>
                  <a:pt x="317272" y="457205"/>
                  <a:pt x="342900" y="431579"/>
                  <a:pt x="342900" y="400055"/>
                </a:cubicBezTo>
                <a:lnTo>
                  <a:pt x="342900" y="157167"/>
                </a:lnTo>
                <a:lnTo>
                  <a:pt x="342900" y="135738"/>
                </a:lnTo>
                <a:lnTo>
                  <a:pt x="342900" y="114300"/>
                </a:lnTo>
                <a:close/>
                <a:moveTo>
                  <a:pt x="71436" y="207171"/>
                </a:moveTo>
                <a:cubicBezTo>
                  <a:pt x="71436" y="219008"/>
                  <a:pt x="81031" y="228605"/>
                  <a:pt x="92868" y="228605"/>
                </a:cubicBezTo>
                <a:cubicBezTo>
                  <a:pt x="104705" y="228605"/>
                  <a:pt x="114299" y="219008"/>
                  <a:pt x="114299" y="207176"/>
                </a:cubicBezTo>
                <a:cubicBezTo>
                  <a:pt x="114299" y="195339"/>
                  <a:pt x="104705" y="185747"/>
                  <a:pt x="92868" y="185747"/>
                </a:cubicBezTo>
                <a:cubicBezTo>
                  <a:pt x="81031" y="185747"/>
                  <a:pt x="71436" y="195343"/>
                  <a:pt x="71436" y="207180"/>
                </a:cubicBezTo>
                <a:lnTo>
                  <a:pt x="71436" y="207171"/>
                </a:lnTo>
                <a:close/>
                <a:moveTo>
                  <a:pt x="92868" y="264321"/>
                </a:moveTo>
                <a:cubicBezTo>
                  <a:pt x="81031" y="264321"/>
                  <a:pt x="71436" y="273918"/>
                  <a:pt x="71436" y="285755"/>
                </a:cubicBezTo>
                <a:cubicBezTo>
                  <a:pt x="71436" y="297591"/>
                  <a:pt x="81031" y="307188"/>
                  <a:pt x="92868" y="307188"/>
                </a:cubicBezTo>
                <a:cubicBezTo>
                  <a:pt x="104705" y="307188"/>
                  <a:pt x="114299" y="297591"/>
                  <a:pt x="114299" y="285759"/>
                </a:cubicBezTo>
                <a:cubicBezTo>
                  <a:pt x="114299" y="273922"/>
                  <a:pt x="104705" y="264330"/>
                  <a:pt x="92868" y="264330"/>
                </a:cubicBezTo>
                <a:lnTo>
                  <a:pt x="92868" y="264321"/>
                </a:lnTo>
                <a:close/>
                <a:moveTo>
                  <a:pt x="71436" y="364334"/>
                </a:moveTo>
                <a:cubicBezTo>
                  <a:pt x="71436" y="376212"/>
                  <a:pt x="80990" y="385767"/>
                  <a:pt x="92868" y="385767"/>
                </a:cubicBezTo>
                <a:lnTo>
                  <a:pt x="171450" y="385767"/>
                </a:lnTo>
                <a:cubicBezTo>
                  <a:pt x="183328" y="385767"/>
                  <a:pt x="192881" y="376212"/>
                  <a:pt x="192881" y="364338"/>
                </a:cubicBezTo>
                <a:cubicBezTo>
                  <a:pt x="192881" y="352460"/>
                  <a:pt x="183328" y="342909"/>
                  <a:pt x="171450" y="342909"/>
                </a:cubicBezTo>
                <a:lnTo>
                  <a:pt x="92868" y="342909"/>
                </a:lnTo>
                <a:cubicBezTo>
                  <a:pt x="80990" y="342909"/>
                  <a:pt x="71436" y="352465"/>
                  <a:pt x="71436" y="364343"/>
                </a:cubicBezTo>
                <a:lnTo>
                  <a:pt x="71436" y="364334"/>
                </a:lnTo>
                <a:close/>
                <a:moveTo>
                  <a:pt x="171450" y="185738"/>
                </a:moveTo>
                <a:cubicBezTo>
                  <a:pt x="159613" y="185738"/>
                  <a:pt x="150019" y="195334"/>
                  <a:pt x="150019" y="207171"/>
                </a:cubicBezTo>
                <a:cubicBezTo>
                  <a:pt x="150019" y="219008"/>
                  <a:pt x="159613" y="228605"/>
                  <a:pt x="171450" y="228605"/>
                </a:cubicBezTo>
                <a:cubicBezTo>
                  <a:pt x="183287" y="228605"/>
                  <a:pt x="192881" y="219008"/>
                  <a:pt x="192881" y="207176"/>
                </a:cubicBezTo>
                <a:cubicBezTo>
                  <a:pt x="192881" y="195339"/>
                  <a:pt x="183287" y="185747"/>
                  <a:pt x="171450" y="185747"/>
                </a:cubicBezTo>
                <a:lnTo>
                  <a:pt x="171450" y="185738"/>
                </a:lnTo>
                <a:close/>
                <a:moveTo>
                  <a:pt x="150019" y="285750"/>
                </a:moveTo>
                <a:cubicBezTo>
                  <a:pt x="150019" y="297587"/>
                  <a:pt x="159613" y="307184"/>
                  <a:pt x="171450" y="307184"/>
                </a:cubicBezTo>
                <a:cubicBezTo>
                  <a:pt x="183287" y="307184"/>
                  <a:pt x="192881" y="297587"/>
                  <a:pt x="192881" y="285755"/>
                </a:cubicBezTo>
                <a:cubicBezTo>
                  <a:pt x="192881" y="273918"/>
                  <a:pt x="183287" y="264326"/>
                  <a:pt x="171450" y="264326"/>
                </a:cubicBezTo>
                <a:cubicBezTo>
                  <a:pt x="159613" y="264326"/>
                  <a:pt x="150019" y="273922"/>
                  <a:pt x="150019" y="285759"/>
                </a:cubicBezTo>
                <a:lnTo>
                  <a:pt x="150019" y="285750"/>
                </a:lnTo>
                <a:close/>
                <a:moveTo>
                  <a:pt x="250032" y="185738"/>
                </a:moveTo>
                <a:cubicBezTo>
                  <a:pt x="238195" y="185738"/>
                  <a:pt x="228601" y="195334"/>
                  <a:pt x="228601" y="207171"/>
                </a:cubicBezTo>
                <a:cubicBezTo>
                  <a:pt x="228601" y="219008"/>
                  <a:pt x="238195" y="228605"/>
                  <a:pt x="250032" y="228605"/>
                </a:cubicBezTo>
                <a:cubicBezTo>
                  <a:pt x="261869" y="228605"/>
                  <a:pt x="271464" y="219008"/>
                  <a:pt x="271464" y="207176"/>
                </a:cubicBezTo>
                <a:cubicBezTo>
                  <a:pt x="271464" y="195339"/>
                  <a:pt x="261869" y="185747"/>
                  <a:pt x="250032" y="185747"/>
                </a:cubicBezTo>
                <a:lnTo>
                  <a:pt x="250032" y="185738"/>
                </a:lnTo>
                <a:close/>
                <a:moveTo>
                  <a:pt x="228601" y="285750"/>
                </a:moveTo>
                <a:cubicBezTo>
                  <a:pt x="228601" y="297587"/>
                  <a:pt x="238195" y="307184"/>
                  <a:pt x="250032" y="307184"/>
                </a:cubicBezTo>
                <a:cubicBezTo>
                  <a:pt x="261869" y="307184"/>
                  <a:pt x="271464" y="297587"/>
                  <a:pt x="271464" y="285755"/>
                </a:cubicBezTo>
                <a:cubicBezTo>
                  <a:pt x="271464" y="273918"/>
                  <a:pt x="261869" y="264326"/>
                  <a:pt x="250032" y="264326"/>
                </a:cubicBezTo>
                <a:cubicBezTo>
                  <a:pt x="238195" y="264326"/>
                  <a:pt x="228601" y="273922"/>
                  <a:pt x="228601" y="285759"/>
                </a:cubicBezTo>
                <a:lnTo>
                  <a:pt x="228601" y="285750"/>
                </a:lnTo>
                <a:close/>
                <a:moveTo>
                  <a:pt x="250032" y="342900"/>
                </a:moveTo>
                <a:cubicBezTo>
                  <a:pt x="238195" y="342900"/>
                  <a:pt x="228601" y="352497"/>
                  <a:pt x="228601" y="364334"/>
                </a:cubicBezTo>
                <a:cubicBezTo>
                  <a:pt x="228601" y="376170"/>
                  <a:pt x="238195" y="385767"/>
                  <a:pt x="250032" y="385767"/>
                </a:cubicBezTo>
                <a:cubicBezTo>
                  <a:pt x="261869" y="385767"/>
                  <a:pt x="271464" y="376170"/>
                  <a:pt x="271464" y="364338"/>
                </a:cubicBezTo>
                <a:cubicBezTo>
                  <a:pt x="271464" y="352501"/>
                  <a:pt x="261869" y="342909"/>
                  <a:pt x="250032" y="342909"/>
                </a:cubicBezTo>
                <a:lnTo>
                  <a:pt x="250032" y="342900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2637" y="722489"/>
            <a:ext cx="10517222" cy="936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Executive Summary: Budget Ask and Expected Value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52637" y="1828800"/>
          <a:ext cx="10634514" cy="3815256"/>
        </p:xfrm>
        <a:graphic>
          <a:graphicData uri="http://schemas.openxmlformats.org/drawingml/2006/table">
            <a:tbl>
              <a:tblPr/>
              <a:tblGrid>
                <a:gridCol w="2126903"/>
                <a:gridCol w="2126903"/>
                <a:gridCol w="2126903"/>
                <a:gridCol w="2126903"/>
                <a:gridCol w="2126903"/>
              </a:tblGrid>
              <a:tr h="95381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Category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E3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Plan Spend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E3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Actual Spend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E3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Variance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E3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Key Takeaway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4E35"/>
                    </a:solidFill>
                  </a:tcPr>
                </a:tc>
              </a:tr>
              <a:tr h="95381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OpEx - Personnel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$X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$Z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Drivers and corrective actions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5381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OpEx - Programs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0D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$X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0D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0D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$Z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0DD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Drivers and corrective actions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F0DD"/>
                    </a:solidFill>
                  </a:tcPr>
                </a:tc>
              </a:tr>
              <a:tr h="953814"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CapEx - Projects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$X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$Y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$Z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0" indent="0">
                        <a:lnSpc>
                          <a:spcPct val="83333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000000"/>
                          </a:solidFill>
                          <a:latin typeface="Outfit" pitchFamily="34" charset="0"/>
                          <a:ea typeface="Outfit" pitchFamily="34" charset="-122"/>
                          <a:cs typeface="Outfit" pitchFamily="34" charset="-120"/>
                        </a:rPr>
                        <a:t>Drivers and corrective actions</a:t>
                      </a:r>
                      <a:endParaRPr lang="en-US" sz="1200" dirty="0"/>
                    </a:p>
                  </a:txBody>
                  <a:tcPr marL="68400" marR="68400" marT="68400" marB="68400" anchor="ctr">
                    <a:lnL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5E1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860897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Organizational Budget Planning and Management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852637" y="722489"/>
            <a:ext cx="10514667" cy="783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20"/>
              </a:spcBef>
              <a:buNone/>
            </a:pPr>
            <a:r>
              <a:rPr lang="en-US" sz="2943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Prior Period Budget vs. Actuals: Variance Review and Learnings</a:t>
            </a:r>
            <a:endParaRPr lang="en-US" sz="29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636" y="1765738"/>
            <a:ext cx="10515601" cy="4172322"/>
          </a:xfrm>
          <a:prstGeom prst="rect">
            <a:avLst/>
          </a:prstGeom>
          <a:blipFill>
            <a:blip r:embed="rId1"/>
            <a:srcRect/>
            <a:stretch>
              <a:fillRect l="0" r="0" t="4" b="4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855573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Organizational Budget Planning and Management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60897" y="722489"/>
            <a:ext cx="10663080" cy="783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06"/>
              </a:spcBef>
              <a:buNone/>
            </a:pPr>
            <a:r>
              <a:rPr lang="en-US" sz="29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Budget Allocation Breakdown: OpEx vs. CapEx and Category Mix</a:t>
            </a:r>
            <a:endParaRPr lang="en-US" sz="2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Organizational Budget Planning and Management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961923" y="4132829"/>
            <a:ext cx="2392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Alternatives considered and why the proposed approach is the best value option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961923" y="3512675"/>
            <a:ext cx="2395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Considered Alternatives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258827" y="4132829"/>
            <a:ext cx="2392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Implementation timeline logic explaining when spend occurs and how it enables downstream benefits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258827" y="3512675"/>
            <a:ext cx="2395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Timeline Logic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555732" y="4132829"/>
            <a:ext cx="2392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Resource rationale with scope boundaries, deliverables, and measurable success metrics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3555732" y="3512675"/>
            <a:ext cx="2395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Resource Rationale and Metrics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52637" y="4132829"/>
            <a:ext cx="2392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Link spend to a company goal (cost efficiency, growth, customer experience, risk reduction) and state expected outcomes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52637" y="3512675"/>
            <a:ext cx="23952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Link Spend to Company Goal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419123" y="186164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  <a:close/>
              </a:path>
            </a:pathLst>
          </a:custGeom>
          <a:solidFill>
            <a:srgbClr val="1A6847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716027" y="186164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  <a:close/>
              </a:path>
            </a:pathLst>
          </a:custGeom>
          <a:solidFill>
            <a:srgbClr val="1A6847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012932" y="186164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  <a:close/>
              </a:path>
            </a:pathLst>
          </a:custGeom>
          <a:solidFill>
            <a:srgbClr val="1A6847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309837" y="1861644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  <a:close/>
              </a:path>
            </a:pathLst>
          </a:custGeom>
          <a:solidFill>
            <a:srgbClr val="1A6847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9693443" y="2135964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800100" y="0"/>
                </a:moveTo>
                <a:cubicBezTo>
                  <a:pt x="863148" y="0"/>
                  <a:pt x="914400" y="51252"/>
                  <a:pt x="914400" y="114300"/>
                </a:cubicBezTo>
                <a:lnTo>
                  <a:pt x="914400" y="342900"/>
                </a:lnTo>
                <a:cubicBezTo>
                  <a:pt x="914400" y="358619"/>
                  <a:pt x="901544" y="371475"/>
                  <a:pt x="885825" y="371475"/>
                </a:cubicBezTo>
                <a:lnTo>
                  <a:pt x="792959" y="371475"/>
                </a:lnTo>
                <a:cubicBezTo>
                  <a:pt x="781172" y="371475"/>
                  <a:pt x="771525" y="381122"/>
                  <a:pt x="771525" y="392909"/>
                </a:cubicBezTo>
                <a:lnTo>
                  <a:pt x="771525" y="400050"/>
                </a:lnTo>
                <a:cubicBezTo>
                  <a:pt x="771525" y="431661"/>
                  <a:pt x="745986" y="457200"/>
                  <a:pt x="714375" y="457200"/>
                </a:cubicBezTo>
                <a:cubicBezTo>
                  <a:pt x="682764" y="457200"/>
                  <a:pt x="657225" y="431661"/>
                  <a:pt x="657225" y="400050"/>
                </a:cubicBezTo>
                <a:lnTo>
                  <a:pt x="657225" y="392909"/>
                </a:lnTo>
                <a:cubicBezTo>
                  <a:pt x="657225" y="381122"/>
                  <a:pt x="647578" y="371475"/>
                  <a:pt x="635791" y="371475"/>
                </a:cubicBezTo>
                <a:lnTo>
                  <a:pt x="571500" y="371475"/>
                </a:lnTo>
                <a:cubicBezTo>
                  <a:pt x="555781" y="371475"/>
                  <a:pt x="542925" y="358619"/>
                  <a:pt x="542925" y="342900"/>
                </a:cubicBezTo>
                <a:lnTo>
                  <a:pt x="542925" y="285750"/>
                </a:lnTo>
                <a:cubicBezTo>
                  <a:pt x="542925" y="270031"/>
                  <a:pt x="555781" y="257175"/>
                  <a:pt x="571500" y="257175"/>
                </a:cubicBezTo>
                <a:lnTo>
                  <a:pt x="600075" y="257175"/>
                </a:lnTo>
                <a:cubicBezTo>
                  <a:pt x="631686" y="257175"/>
                  <a:pt x="657225" y="231636"/>
                  <a:pt x="657225" y="200025"/>
                </a:cubicBezTo>
                <a:cubicBezTo>
                  <a:pt x="657225" y="168414"/>
                  <a:pt x="631686" y="142875"/>
                  <a:pt x="600075" y="142875"/>
                </a:cubicBezTo>
                <a:lnTo>
                  <a:pt x="571500" y="142875"/>
                </a:lnTo>
                <a:cubicBezTo>
                  <a:pt x="555781" y="142875"/>
                  <a:pt x="542925" y="130019"/>
                  <a:pt x="542925" y="114300"/>
                </a:cubicBezTo>
                <a:lnTo>
                  <a:pt x="542925" y="28575"/>
                </a:lnTo>
                <a:cubicBezTo>
                  <a:pt x="542925" y="12856"/>
                  <a:pt x="555781" y="0"/>
                  <a:pt x="571500" y="0"/>
                </a:cubicBezTo>
                <a:lnTo>
                  <a:pt x="800100" y="0"/>
                </a:lnTo>
                <a:close/>
              </a:path>
              <a:path w="914400" h="914400">
                <a:moveTo>
                  <a:pt x="0" y="428625"/>
                </a:moveTo>
                <a:lnTo>
                  <a:pt x="0" y="228600"/>
                </a:lnTo>
                <a:cubicBezTo>
                  <a:pt x="0" y="165552"/>
                  <a:pt x="51252" y="114300"/>
                  <a:pt x="114300" y="114300"/>
                </a:cubicBezTo>
                <a:lnTo>
                  <a:pt x="371475" y="114300"/>
                </a:lnTo>
                <a:cubicBezTo>
                  <a:pt x="387194" y="114300"/>
                  <a:pt x="400050" y="127156"/>
                  <a:pt x="400050" y="142875"/>
                </a:cubicBezTo>
                <a:lnTo>
                  <a:pt x="400050" y="235741"/>
                </a:lnTo>
                <a:cubicBezTo>
                  <a:pt x="400050" y="247528"/>
                  <a:pt x="409697" y="257175"/>
                  <a:pt x="421484" y="257175"/>
                </a:cubicBezTo>
                <a:lnTo>
                  <a:pt x="428625" y="257175"/>
                </a:lnTo>
                <a:cubicBezTo>
                  <a:pt x="460236" y="257175"/>
                  <a:pt x="485775" y="282714"/>
                  <a:pt x="485775" y="314325"/>
                </a:cubicBezTo>
                <a:cubicBezTo>
                  <a:pt x="485775" y="345936"/>
                  <a:pt x="460236" y="371475"/>
                  <a:pt x="428625" y="371475"/>
                </a:cubicBezTo>
                <a:lnTo>
                  <a:pt x="421484" y="371475"/>
                </a:lnTo>
                <a:cubicBezTo>
                  <a:pt x="409697" y="371475"/>
                  <a:pt x="400050" y="381122"/>
                  <a:pt x="400050" y="392909"/>
                </a:cubicBezTo>
                <a:lnTo>
                  <a:pt x="400050" y="485775"/>
                </a:lnTo>
                <a:cubicBezTo>
                  <a:pt x="400050" y="501494"/>
                  <a:pt x="387194" y="514350"/>
                  <a:pt x="371475" y="514350"/>
                </a:cubicBezTo>
                <a:lnTo>
                  <a:pt x="314325" y="514350"/>
                </a:lnTo>
                <a:cubicBezTo>
                  <a:pt x="298606" y="514350"/>
                  <a:pt x="285750" y="501494"/>
                  <a:pt x="285750" y="485775"/>
                </a:cubicBezTo>
                <a:lnTo>
                  <a:pt x="285750" y="457200"/>
                </a:lnTo>
                <a:cubicBezTo>
                  <a:pt x="285750" y="425589"/>
                  <a:pt x="260211" y="400050"/>
                  <a:pt x="228600" y="400050"/>
                </a:cubicBezTo>
                <a:cubicBezTo>
                  <a:pt x="196989" y="400050"/>
                  <a:pt x="171450" y="425589"/>
                  <a:pt x="171450" y="457200"/>
                </a:cubicBezTo>
                <a:lnTo>
                  <a:pt x="171450" y="485775"/>
                </a:lnTo>
                <a:cubicBezTo>
                  <a:pt x="171450" y="501494"/>
                  <a:pt x="158594" y="514350"/>
                  <a:pt x="142875" y="514350"/>
                </a:cubicBezTo>
                <a:lnTo>
                  <a:pt x="85725" y="514350"/>
                </a:lnTo>
                <a:lnTo>
                  <a:pt x="85725" y="785817"/>
                </a:lnTo>
                <a:cubicBezTo>
                  <a:pt x="85725" y="809573"/>
                  <a:pt x="104836" y="828684"/>
                  <a:pt x="128592" y="828684"/>
                </a:cubicBezTo>
                <a:lnTo>
                  <a:pt x="400059" y="828684"/>
                </a:lnTo>
                <a:lnTo>
                  <a:pt x="400059" y="764393"/>
                </a:lnTo>
                <a:cubicBezTo>
                  <a:pt x="400059" y="752606"/>
                  <a:pt x="390412" y="742959"/>
                  <a:pt x="378626" y="742959"/>
                </a:cubicBezTo>
                <a:lnTo>
                  <a:pt x="371484" y="742959"/>
                </a:lnTo>
                <a:cubicBezTo>
                  <a:pt x="339873" y="742959"/>
                  <a:pt x="314334" y="717420"/>
                  <a:pt x="314334" y="685809"/>
                </a:cubicBezTo>
                <a:cubicBezTo>
                  <a:pt x="314334" y="654198"/>
                  <a:pt x="339873" y="628659"/>
                  <a:pt x="371484" y="628659"/>
                </a:cubicBezTo>
                <a:lnTo>
                  <a:pt x="378626" y="628659"/>
                </a:lnTo>
                <a:cubicBezTo>
                  <a:pt x="390412" y="628659"/>
                  <a:pt x="400059" y="619012"/>
                  <a:pt x="400059" y="607226"/>
                </a:cubicBezTo>
                <a:lnTo>
                  <a:pt x="400059" y="542934"/>
                </a:lnTo>
                <a:cubicBezTo>
                  <a:pt x="400059" y="527216"/>
                  <a:pt x="412916" y="514359"/>
                  <a:pt x="428634" y="514359"/>
                </a:cubicBezTo>
                <a:lnTo>
                  <a:pt x="514359" y="514359"/>
                </a:lnTo>
                <a:cubicBezTo>
                  <a:pt x="530078" y="514359"/>
                  <a:pt x="542934" y="527216"/>
                  <a:pt x="542934" y="542934"/>
                </a:cubicBezTo>
                <a:lnTo>
                  <a:pt x="542934" y="571509"/>
                </a:lnTo>
                <a:cubicBezTo>
                  <a:pt x="542934" y="603120"/>
                  <a:pt x="568473" y="628659"/>
                  <a:pt x="600084" y="628659"/>
                </a:cubicBezTo>
                <a:cubicBezTo>
                  <a:pt x="631695" y="628659"/>
                  <a:pt x="657234" y="603120"/>
                  <a:pt x="657234" y="571509"/>
                </a:cubicBezTo>
                <a:lnTo>
                  <a:pt x="657234" y="542934"/>
                </a:lnTo>
                <a:cubicBezTo>
                  <a:pt x="657234" y="527216"/>
                  <a:pt x="670091" y="514359"/>
                  <a:pt x="685809" y="514359"/>
                </a:cubicBezTo>
                <a:lnTo>
                  <a:pt x="771534" y="514359"/>
                </a:lnTo>
                <a:cubicBezTo>
                  <a:pt x="787253" y="514359"/>
                  <a:pt x="800109" y="527216"/>
                  <a:pt x="800109" y="542934"/>
                </a:cubicBezTo>
                <a:lnTo>
                  <a:pt x="800109" y="800109"/>
                </a:lnTo>
                <a:cubicBezTo>
                  <a:pt x="800109" y="863157"/>
                  <a:pt x="748857" y="914409"/>
                  <a:pt x="685809" y="914409"/>
                </a:cubicBezTo>
                <a:lnTo>
                  <a:pt x="457209" y="914409"/>
                </a:lnTo>
                <a:lnTo>
                  <a:pt x="428634" y="914409"/>
                </a:lnTo>
                <a:lnTo>
                  <a:pt x="128601" y="914409"/>
                </a:lnTo>
                <a:cubicBezTo>
                  <a:pt x="57525" y="914409"/>
                  <a:pt x="18" y="856903"/>
                  <a:pt x="18" y="785826"/>
                </a:cubicBezTo>
                <a:lnTo>
                  <a:pt x="18" y="485793"/>
                </a:lnTo>
                <a:lnTo>
                  <a:pt x="0" y="428625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990347" y="2250264"/>
            <a:ext cx="914400" cy="685800"/>
          </a:xfrm>
          <a:custGeom>
            <a:avLst/>
            <a:gdLst/>
            <a:ahLst/>
            <a:cxnLst/>
            <a:rect l="l" t="t" r="r" b="b"/>
            <a:pathLst>
              <a:path w="914400" h="685800">
                <a:moveTo>
                  <a:pt x="182880" y="68580"/>
                </a:moveTo>
                <a:cubicBezTo>
                  <a:pt x="208127" y="68580"/>
                  <a:pt x="228600" y="89051"/>
                  <a:pt x="228600" y="114302"/>
                </a:cubicBezTo>
                <a:cubicBezTo>
                  <a:pt x="228600" y="139553"/>
                  <a:pt x="208127" y="160025"/>
                  <a:pt x="182880" y="160025"/>
                </a:cubicBezTo>
                <a:cubicBezTo>
                  <a:pt x="157633" y="160025"/>
                  <a:pt x="137160" y="139553"/>
                  <a:pt x="137160" y="114302"/>
                </a:cubicBezTo>
                <a:cubicBezTo>
                  <a:pt x="137160" y="89051"/>
                  <a:pt x="157633" y="68580"/>
                  <a:pt x="182880" y="68580"/>
                </a:cubicBezTo>
                <a:lnTo>
                  <a:pt x="182880" y="68580"/>
                </a:lnTo>
                <a:close/>
                <a:moveTo>
                  <a:pt x="217170" y="223317"/>
                </a:moveTo>
                <a:cubicBezTo>
                  <a:pt x="263603" y="208744"/>
                  <a:pt x="297180" y="165456"/>
                  <a:pt x="297180" y="114302"/>
                </a:cubicBezTo>
                <a:cubicBezTo>
                  <a:pt x="297180" y="51154"/>
                  <a:pt x="246028" y="0"/>
                  <a:pt x="182880" y="0"/>
                </a:cubicBezTo>
                <a:cubicBezTo>
                  <a:pt x="119732" y="0"/>
                  <a:pt x="68580" y="51147"/>
                  <a:pt x="68580" y="114302"/>
                </a:cubicBezTo>
                <a:cubicBezTo>
                  <a:pt x="68580" y="165449"/>
                  <a:pt x="102157" y="208744"/>
                  <a:pt x="148590" y="223317"/>
                </a:cubicBezTo>
                <a:lnTo>
                  <a:pt x="148590" y="308617"/>
                </a:lnTo>
                <a:lnTo>
                  <a:pt x="34290" y="308617"/>
                </a:lnTo>
                <a:cubicBezTo>
                  <a:pt x="15289" y="308617"/>
                  <a:pt x="0" y="323903"/>
                  <a:pt x="0" y="342907"/>
                </a:cubicBezTo>
                <a:cubicBezTo>
                  <a:pt x="0" y="361910"/>
                  <a:pt x="15289" y="377197"/>
                  <a:pt x="34290" y="377197"/>
                </a:cubicBezTo>
                <a:lnTo>
                  <a:pt x="422910" y="377197"/>
                </a:lnTo>
                <a:lnTo>
                  <a:pt x="422910" y="462490"/>
                </a:lnTo>
                <a:cubicBezTo>
                  <a:pt x="376477" y="477063"/>
                  <a:pt x="342900" y="520351"/>
                  <a:pt x="342900" y="571505"/>
                </a:cubicBezTo>
                <a:cubicBezTo>
                  <a:pt x="342900" y="634653"/>
                  <a:pt x="394052" y="685807"/>
                  <a:pt x="457200" y="685807"/>
                </a:cubicBezTo>
                <a:cubicBezTo>
                  <a:pt x="520348" y="685807"/>
                  <a:pt x="571500" y="634660"/>
                  <a:pt x="571500" y="571505"/>
                </a:cubicBezTo>
                <a:cubicBezTo>
                  <a:pt x="571500" y="520358"/>
                  <a:pt x="537923" y="477063"/>
                  <a:pt x="491490" y="462490"/>
                </a:cubicBezTo>
                <a:lnTo>
                  <a:pt x="491490" y="377197"/>
                </a:lnTo>
                <a:lnTo>
                  <a:pt x="880110" y="377197"/>
                </a:lnTo>
                <a:cubicBezTo>
                  <a:pt x="899111" y="377197"/>
                  <a:pt x="914400" y="361910"/>
                  <a:pt x="914400" y="342907"/>
                </a:cubicBezTo>
                <a:cubicBezTo>
                  <a:pt x="914400" y="323903"/>
                  <a:pt x="899111" y="308617"/>
                  <a:pt x="880110" y="308617"/>
                </a:cubicBezTo>
                <a:lnTo>
                  <a:pt x="765810" y="308617"/>
                </a:lnTo>
                <a:lnTo>
                  <a:pt x="765810" y="223317"/>
                </a:lnTo>
                <a:cubicBezTo>
                  <a:pt x="812243" y="208744"/>
                  <a:pt x="845820" y="165456"/>
                  <a:pt x="845820" y="114302"/>
                </a:cubicBezTo>
                <a:cubicBezTo>
                  <a:pt x="845820" y="51154"/>
                  <a:pt x="794668" y="0"/>
                  <a:pt x="731520" y="0"/>
                </a:cubicBezTo>
                <a:cubicBezTo>
                  <a:pt x="668372" y="0"/>
                  <a:pt x="617220" y="51147"/>
                  <a:pt x="617220" y="114302"/>
                </a:cubicBezTo>
                <a:cubicBezTo>
                  <a:pt x="617220" y="165449"/>
                  <a:pt x="650797" y="208744"/>
                  <a:pt x="697230" y="223317"/>
                </a:cubicBezTo>
                <a:lnTo>
                  <a:pt x="697230" y="308617"/>
                </a:lnTo>
                <a:lnTo>
                  <a:pt x="217170" y="308617"/>
                </a:lnTo>
                <a:lnTo>
                  <a:pt x="217170" y="223317"/>
                </a:lnTo>
                <a:close/>
                <a:moveTo>
                  <a:pt x="457200" y="617220"/>
                </a:moveTo>
                <a:cubicBezTo>
                  <a:pt x="431953" y="617220"/>
                  <a:pt x="411480" y="596749"/>
                  <a:pt x="411480" y="571498"/>
                </a:cubicBezTo>
                <a:cubicBezTo>
                  <a:pt x="411480" y="546247"/>
                  <a:pt x="431953" y="525775"/>
                  <a:pt x="457200" y="525775"/>
                </a:cubicBezTo>
                <a:cubicBezTo>
                  <a:pt x="482447" y="525775"/>
                  <a:pt x="502920" y="546247"/>
                  <a:pt x="502920" y="571498"/>
                </a:cubicBezTo>
                <a:cubicBezTo>
                  <a:pt x="502920" y="596749"/>
                  <a:pt x="482447" y="617220"/>
                  <a:pt x="457200" y="617220"/>
                </a:cubicBezTo>
                <a:close/>
                <a:moveTo>
                  <a:pt x="685800" y="114302"/>
                </a:moveTo>
                <a:cubicBezTo>
                  <a:pt x="685800" y="89051"/>
                  <a:pt x="706273" y="68580"/>
                  <a:pt x="731520" y="68580"/>
                </a:cubicBezTo>
                <a:cubicBezTo>
                  <a:pt x="756767" y="68580"/>
                  <a:pt x="777240" y="89051"/>
                  <a:pt x="777240" y="114302"/>
                </a:cubicBezTo>
                <a:cubicBezTo>
                  <a:pt x="777240" y="139553"/>
                  <a:pt x="756767" y="160025"/>
                  <a:pt x="731520" y="160025"/>
                </a:cubicBezTo>
                <a:cubicBezTo>
                  <a:pt x="706273" y="160025"/>
                  <a:pt x="685800" y="139553"/>
                  <a:pt x="685800" y="114302"/>
                </a:cubicBezTo>
                <a:lnTo>
                  <a:pt x="685800" y="114302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401552" y="2135964"/>
            <a:ext cx="685800" cy="914400"/>
          </a:xfrm>
          <a:custGeom>
            <a:avLst/>
            <a:gdLst/>
            <a:ahLst/>
            <a:cxnLst/>
            <a:rect l="l" t="t" r="r" b="b"/>
            <a:pathLst>
              <a:path w="685800" h="914400">
                <a:moveTo>
                  <a:pt x="500065" y="114300"/>
                </a:moveTo>
                <a:lnTo>
                  <a:pt x="571505" y="114300"/>
                </a:lnTo>
                <a:cubicBezTo>
                  <a:pt x="634550" y="114300"/>
                  <a:pt x="685807" y="165552"/>
                  <a:pt x="685807" y="228600"/>
                </a:cubicBezTo>
                <a:lnTo>
                  <a:pt x="685807" y="800100"/>
                </a:lnTo>
                <a:cubicBezTo>
                  <a:pt x="685807" y="863148"/>
                  <a:pt x="634550" y="914400"/>
                  <a:pt x="571505" y="914400"/>
                </a:cubicBezTo>
                <a:lnTo>
                  <a:pt x="114302" y="914400"/>
                </a:lnTo>
                <a:cubicBezTo>
                  <a:pt x="51257" y="914400"/>
                  <a:pt x="0" y="863148"/>
                  <a:pt x="0" y="800100"/>
                </a:cubicBezTo>
                <a:lnTo>
                  <a:pt x="0" y="228600"/>
                </a:lnTo>
                <a:cubicBezTo>
                  <a:pt x="0" y="165552"/>
                  <a:pt x="51257" y="114300"/>
                  <a:pt x="114302" y="114300"/>
                </a:cubicBezTo>
                <a:lnTo>
                  <a:pt x="185742" y="114300"/>
                </a:lnTo>
                <a:lnTo>
                  <a:pt x="202887" y="114300"/>
                </a:lnTo>
                <a:cubicBezTo>
                  <a:pt x="216102" y="49112"/>
                  <a:pt x="273792" y="0"/>
                  <a:pt x="342907" y="0"/>
                </a:cubicBezTo>
                <a:cubicBezTo>
                  <a:pt x="412022" y="0"/>
                  <a:pt x="469711" y="49112"/>
                  <a:pt x="482927" y="114300"/>
                </a:cubicBezTo>
                <a:lnTo>
                  <a:pt x="500065" y="114300"/>
                </a:lnTo>
                <a:close/>
                <a:moveTo>
                  <a:pt x="114302" y="200025"/>
                </a:moveTo>
                <a:cubicBezTo>
                  <a:pt x="98584" y="200025"/>
                  <a:pt x="85725" y="212881"/>
                  <a:pt x="85725" y="228600"/>
                </a:cubicBezTo>
                <a:lnTo>
                  <a:pt x="85725" y="800100"/>
                </a:lnTo>
                <a:cubicBezTo>
                  <a:pt x="85725" y="815819"/>
                  <a:pt x="98584" y="828675"/>
                  <a:pt x="114302" y="828675"/>
                </a:cubicBezTo>
                <a:lnTo>
                  <a:pt x="571505" y="828675"/>
                </a:lnTo>
                <a:cubicBezTo>
                  <a:pt x="587223" y="828675"/>
                  <a:pt x="600082" y="815819"/>
                  <a:pt x="600082" y="800100"/>
                </a:cubicBezTo>
                <a:lnTo>
                  <a:pt x="600082" y="228600"/>
                </a:lnTo>
                <a:cubicBezTo>
                  <a:pt x="600082" y="212881"/>
                  <a:pt x="587223" y="200025"/>
                  <a:pt x="571505" y="200025"/>
                </a:cubicBezTo>
                <a:lnTo>
                  <a:pt x="542927" y="200025"/>
                </a:lnTo>
                <a:lnTo>
                  <a:pt x="542927" y="242892"/>
                </a:lnTo>
                <a:cubicBezTo>
                  <a:pt x="542927" y="266648"/>
                  <a:pt x="523821" y="285759"/>
                  <a:pt x="500065" y="285759"/>
                </a:cubicBezTo>
                <a:lnTo>
                  <a:pt x="342900" y="285759"/>
                </a:lnTo>
                <a:lnTo>
                  <a:pt x="185735" y="285759"/>
                </a:lnTo>
                <a:cubicBezTo>
                  <a:pt x="161979" y="285759"/>
                  <a:pt x="142873" y="266648"/>
                  <a:pt x="142873" y="242901"/>
                </a:cubicBezTo>
                <a:lnTo>
                  <a:pt x="142873" y="200043"/>
                </a:lnTo>
                <a:lnTo>
                  <a:pt x="114302" y="200025"/>
                </a:lnTo>
                <a:close/>
                <a:moveTo>
                  <a:pt x="342900" y="185742"/>
                </a:moveTo>
                <a:cubicBezTo>
                  <a:pt x="366574" y="185742"/>
                  <a:pt x="385763" y="166549"/>
                  <a:pt x="385763" y="142884"/>
                </a:cubicBezTo>
                <a:cubicBezTo>
                  <a:pt x="385763" y="119210"/>
                  <a:pt x="366574" y="100026"/>
                  <a:pt x="342900" y="100026"/>
                </a:cubicBezTo>
                <a:cubicBezTo>
                  <a:pt x="319226" y="100026"/>
                  <a:pt x="300038" y="119219"/>
                  <a:pt x="300038" y="142893"/>
                </a:cubicBezTo>
                <a:cubicBezTo>
                  <a:pt x="300038" y="166567"/>
                  <a:pt x="319226" y="185760"/>
                  <a:pt x="342900" y="185760"/>
                </a:cubicBezTo>
                <a:lnTo>
                  <a:pt x="342900" y="185742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784195" y="2135964"/>
            <a:ext cx="514324" cy="914400"/>
          </a:xfrm>
          <a:custGeom>
            <a:avLst/>
            <a:gdLst/>
            <a:ahLst/>
            <a:cxnLst/>
            <a:rect l="l" t="t" r="r" b="b"/>
            <a:pathLst>
              <a:path w="514324" h="914400">
                <a:moveTo>
                  <a:pt x="300056" y="42867"/>
                </a:moveTo>
                <a:cubicBezTo>
                  <a:pt x="300056" y="19111"/>
                  <a:pt x="280944" y="0"/>
                  <a:pt x="257187" y="0"/>
                </a:cubicBezTo>
                <a:cubicBezTo>
                  <a:pt x="233431" y="0"/>
                  <a:pt x="214319" y="19111"/>
                  <a:pt x="214319" y="42867"/>
                </a:cubicBezTo>
                <a:lnTo>
                  <a:pt x="214319" y="128071"/>
                </a:lnTo>
                <a:cubicBezTo>
                  <a:pt x="208779" y="128254"/>
                  <a:pt x="203245" y="128610"/>
                  <a:pt x="197706" y="129141"/>
                </a:cubicBezTo>
                <a:cubicBezTo>
                  <a:pt x="156262" y="132533"/>
                  <a:pt x="113393" y="142363"/>
                  <a:pt x="77668" y="165049"/>
                </a:cubicBezTo>
                <a:cubicBezTo>
                  <a:pt x="40513" y="188632"/>
                  <a:pt x="13362" y="225070"/>
                  <a:pt x="3539" y="275445"/>
                </a:cubicBezTo>
                <a:cubicBezTo>
                  <a:pt x="-3431" y="311710"/>
                  <a:pt x="-36" y="344756"/>
                  <a:pt x="14437" y="374044"/>
                </a:cubicBezTo>
                <a:cubicBezTo>
                  <a:pt x="28725" y="402629"/>
                  <a:pt x="51772" y="423349"/>
                  <a:pt x="76598" y="438711"/>
                </a:cubicBezTo>
                <a:cubicBezTo>
                  <a:pt x="123396" y="467652"/>
                  <a:pt x="187167" y="483900"/>
                  <a:pt x="242545" y="498019"/>
                </a:cubicBezTo>
                <a:lnTo>
                  <a:pt x="246654" y="499089"/>
                </a:lnTo>
                <a:cubicBezTo>
                  <a:pt x="307211" y="514451"/>
                  <a:pt x="358473" y="527847"/>
                  <a:pt x="392593" y="549106"/>
                </a:cubicBezTo>
                <a:cubicBezTo>
                  <a:pt x="408671" y="559110"/>
                  <a:pt x="418140" y="569113"/>
                  <a:pt x="423139" y="579291"/>
                </a:cubicBezTo>
                <a:cubicBezTo>
                  <a:pt x="427963" y="588755"/>
                  <a:pt x="430643" y="602151"/>
                  <a:pt x="426714" y="623054"/>
                </a:cubicBezTo>
                <a:cubicBezTo>
                  <a:pt x="421534" y="649315"/>
                  <a:pt x="402777" y="671106"/>
                  <a:pt x="365087" y="685398"/>
                </a:cubicBezTo>
                <a:cubicBezTo>
                  <a:pt x="326503" y="700046"/>
                  <a:pt x="272201" y="704865"/>
                  <a:pt x="208610" y="695941"/>
                </a:cubicBezTo>
                <a:cubicBezTo>
                  <a:pt x="168240" y="690043"/>
                  <a:pt x="98215" y="673254"/>
                  <a:pt x="60346" y="656466"/>
                </a:cubicBezTo>
                <a:cubicBezTo>
                  <a:pt x="38734" y="646819"/>
                  <a:pt x="13367" y="656649"/>
                  <a:pt x="3719" y="678256"/>
                </a:cubicBezTo>
                <a:cubicBezTo>
                  <a:pt x="-5925" y="699873"/>
                  <a:pt x="3899" y="725238"/>
                  <a:pt x="25510" y="734885"/>
                </a:cubicBezTo>
                <a:cubicBezTo>
                  <a:pt x="73204" y="755962"/>
                  <a:pt x="151977" y="774186"/>
                  <a:pt x="196456" y="780614"/>
                </a:cubicBezTo>
                <a:lnTo>
                  <a:pt x="196636" y="780614"/>
                </a:lnTo>
                <a:cubicBezTo>
                  <a:pt x="202530" y="781510"/>
                  <a:pt x="208425" y="782223"/>
                  <a:pt x="214319" y="782754"/>
                </a:cubicBezTo>
                <a:lnTo>
                  <a:pt x="214319" y="871533"/>
                </a:lnTo>
                <a:cubicBezTo>
                  <a:pt x="214319" y="895289"/>
                  <a:pt x="233431" y="914400"/>
                  <a:pt x="257187" y="914400"/>
                </a:cubicBezTo>
                <a:cubicBezTo>
                  <a:pt x="280944" y="914400"/>
                  <a:pt x="300056" y="895289"/>
                  <a:pt x="300056" y="871533"/>
                </a:cubicBezTo>
                <a:lnTo>
                  <a:pt x="300056" y="784720"/>
                </a:lnTo>
                <a:cubicBezTo>
                  <a:pt x="334531" y="782397"/>
                  <a:pt x="366862" y="775969"/>
                  <a:pt x="395623" y="765069"/>
                </a:cubicBezTo>
                <a:cubicBezTo>
                  <a:pt x="452605" y="743453"/>
                  <a:pt x="498693" y="702195"/>
                  <a:pt x="510836" y="638955"/>
                </a:cubicBezTo>
                <a:cubicBezTo>
                  <a:pt x="517805" y="602690"/>
                  <a:pt x="514411" y="569644"/>
                  <a:pt x="499938" y="540356"/>
                </a:cubicBezTo>
                <a:cubicBezTo>
                  <a:pt x="485650" y="511771"/>
                  <a:pt x="462603" y="491051"/>
                  <a:pt x="437777" y="475689"/>
                </a:cubicBezTo>
                <a:cubicBezTo>
                  <a:pt x="390978" y="446748"/>
                  <a:pt x="327208" y="430500"/>
                  <a:pt x="271830" y="416381"/>
                </a:cubicBezTo>
                <a:lnTo>
                  <a:pt x="267721" y="415311"/>
                </a:lnTo>
                <a:cubicBezTo>
                  <a:pt x="207164" y="399949"/>
                  <a:pt x="155902" y="386553"/>
                  <a:pt x="121782" y="365294"/>
                </a:cubicBezTo>
                <a:cubicBezTo>
                  <a:pt x="105704" y="355290"/>
                  <a:pt x="96235" y="345287"/>
                  <a:pt x="91236" y="335109"/>
                </a:cubicBezTo>
                <a:cubicBezTo>
                  <a:pt x="86411" y="325645"/>
                  <a:pt x="83732" y="312249"/>
                  <a:pt x="87661" y="291346"/>
                </a:cubicBezTo>
                <a:cubicBezTo>
                  <a:pt x="92840" y="264911"/>
                  <a:pt x="105704" y="248479"/>
                  <a:pt x="123746" y="237040"/>
                </a:cubicBezTo>
                <a:cubicBezTo>
                  <a:pt x="143219" y="224714"/>
                  <a:pt x="170725" y="217033"/>
                  <a:pt x="204665" y="214354"/>
                </a:cubicBezTo>
                <a:cubicBezTo>
                  <a:pt x="273080" y="208812"/>
                  <a:pt x="353104" y="223818"/>
                  <a:pt x="408121" y="236683"/>
                </a:cubicBezTo>
                <a:cubicBezTo>
                  <a:pt x="431163" y="242225"/>
                  <a:pt x="454209" y="227932"/>
                  <a:pt x="459743" y="204890"/>
                </a:cubicBezTo>
                <a:cubicBezTo>
                  <a:pt x="465283" y="181847"/>
                  <a:pt x="450810" y="158978"/>
                  <a:pt x="427768" y="153619"/>
                </a:cubicBezTo>
                <a:cubicBezTo>
                  <a:pt x="394363" y="145755"/>
                  <a:pt x="348814" y="136291"/>
                  <a:pt x="300046" y="131290"/>
                </a:cubicBezTo>
                <a:lnTo>
                  <a:pt x="300056" y="42867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52637" y="722489"/>
            <a:ext cx="10527357" cy="73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Strategic Spend Drivers and Justification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60897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Organizational Budget Planning and Management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06406" y="4748194"/>
            <a:ext cx="454070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Cost controls: hiring gates, backfill policy, and utilization targets to manage total personnel spend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344055" y="4278254"/>
            <a:ext cx="4105594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Cost Controls for Personnel Spend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1873" y="4748194"/>
            <a:ext cx="461001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Compensation and benefits allocation showing base pay, variable components, benefits load, and required adjustments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355143" y="4270655"/>
            <a:ext cx="41192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Compensation and Benefits Allocation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06406" y="2572898"/>
            <a:ext cx="454070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New hire plan including timing, ramp curve, and expected productivity milestones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9709" y="2112687"/>
            <a:ext cx="4105593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New Hire Plan Details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61871" y="2572898"/>
            <a:ext cx="4610013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FTE plan by role family with current baseline, planned additions, and attrition assumptions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355142" y="2116382"/>
            <a:ext cx="4119282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FTE Plan by Role Family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7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973213" y="4264080"/>
            <a:ext cx="187981" cy="334206"/>
          </a:xfrm>
          <a:custGeom>
            <a:avLst/>
            <a:gdLst/>
            <a:ahLst/>
            <a:cxnLst/>
            <a:rect l="l" t="t" r="r" b="b"/>
            <a:pathLst>
              <a:path w="187981" h="334206">
                <a:moveTo>
                  <a:pt x="109668" y="15668"/>
                </a:moveTo>
                <a:cubicBezTo>
                  <a:pt x="109668" y="6985"/>
                  <a:pt x="102683" y="0"/>
                  <a:pt x="94000" y="0"/>
                </a:cubicBezTo>
                <a:cubicBezTo>
                  <a:pt x="85317" y="0"/>
                  <a:pt x="78332" y="6985"/>
                  <a:pt x="78332" y="15668"/>
                </a:cubicBezTo>
                <a:lnTo>
                  <a:pt x="78332" y="46809"/>
                </a:lnTo>
                <a:cubicBezTo>
                  <a:pt x="76307" y="46876"/>
                  <a:pt x="74285" y="47006"/>
                  <a:pt x="72260" y="47200"/>
                </a:cubicBezTo>
                <a:cubicBezTo>
                  <a:pt x="57112" y="48440"/>
                  <a:pt x="41444" y="52033"/>
                  <a:pt x="28387" y="60324"/>
                </a:cubicBezTo>
                <a:cubicBezTo>
                  <a:pt x="14807" y="68943"/>
                  <a:pt x="4884" y="82262"/>
                  <a:pt x="1293" y="100673"/>
                </a:cubicBezTo>
                <a:cubicBezTo>
                  <a:pt x="-1254" y="113927"/>
                  <a:pt x="-13" y="126006"/>
                  <a:pt x="5277" y="136710"/>
                </a:cubicBezTo>
                <a:cubicBezTo>
                  <a:pt x="10499" y="147158"/>
                  <a:pt x="18922" y="154731"/>
                  <a:pt x="27996" y="160345"/>
                </a:cubicBezTo>
                <a:cubicBezTo>
                  <a:pt x="45100" y="170923"/>
                  <a:pt x="68408" y="176862"/>
                  <a:pt x="88648" y="182022"/>
                </a:cubicBezTo>
                <a:lnTo>
                  <a:pt x="90150" y="182413"/>
                </a:lnTo>
                <a:cubicBezTo>
                  <a:pt x="112283" y="188028"/>
                  <a:pt x="131019" y="192924"/>
                  <a:pt x="143490" y="200694"/>
                </a:cubicBezTo>
                <a:cubicBezTo>
                  <a:pt x="149366" y="204350"/>
                  <a:pt x="152827" y="208006"/>
                  <a:pt x="154654" y="211726"/>
                </a:cubicBezTo>
                <a:cubicBezTo>
                  <a:pt x="156417" y="215185"/>
                  <a:pt x="157397" y="220081"/>
                  <a:pt x="155961" y="227721"/>
                </a:cubicBezTo>
                <a:cubicBezTo>
                  <a:pt x="154068" y="237320"/>
                  <a:pt x="147212" y="245284"/>
                  <a:pt x="133437" y="250508"/>
                </a:cubicBezTo>
                <a:cubicBezTo>
                  <a:pt x="119334" y="255862"/>
                  <a:pt x="99487" y="257623"/>
                  <a:pt x="76245" y="254361"/>
                </a:cubicBezTo>
                <a:cubicBezTo>
                  <a:pt x="61491" y="252205"/>
                  <a:pt x="35897" y="246069"/>
                  <a:pt x="22056" y="239933"/>
                </a:cubicBezTo>
                <a:cubicBezTo>
                  <a:pt x="14157" y="236407"/>
                  <a:pt x="4886" y="240000"/>
                  <a:pt x="1359" y="247897"/>
                </a:cubicBezTo>
                <a:cubicBezTo>
                  <a:pt x="-2166" y="255798"/>
                  <a:pt x="1425" y="265069"/>
                  <a:pt x="9324" y="268595"/>
                </a:cubicBezTo>
                <a:cubicBezTo>
                  <a:pt x="26755" y="276298"/>
                  <a:pt x="55547" y="282959"/>
                  <a:pt x="71803" y="285308"/>
                </a:cubicBezTo>
                <a:lnTo>
                  <a:pt x="71869" y="285308"/>
                </a:lnTo>
                <a:cubicBezTo>
                  <a:pt x="74023" y="285636"/>
                  <a:pt x="76178" y="285896"/>
                  <a:pt x="78332" y="286090"/>
                </a:cubicBezTo>
                <a:lnTo>
                  <a:pt x="78332" y="318538"/>
                </a:lnTo>
                <a:cubicBezTo>
                  <a:pt x="78332" y="327221"/>
                  <a:pt x="85317" y="334206"/>
                  <a:pt x="94000" y="334206"/>
                </a:cubicBezTo>
                <a:cubicBezTo>
                  <a:pt x="102683" y="334206"/>
                  <a:pt x="109668" y="327221"/>
                  <a:pt x="109668" y="318538"/>
                </a:cubicBezTo>
                <a:lnTo>
                  <a:pt x="109668" y="286809"/>
                </a:lnTo>
                <a:cubicBezTo>
                  <a:pt x="122269" y="285960"/>
                  <a:pt x="134085" y="283611"/>
                  <a:pt x="144597" y="279627"/>
                </a:cubicBezTo>
                <a:cubicBezTo>
                  <a:pt x="165424" y="271726"/>
                  <a:pt x="182269" y="256647"/>
                  <a:pt x="186707" y="233533"/>
                </a:cubicBezTo>
                <a:cubicBezTo>
                  <a:pt x="189254" y="220279"/>
                  <a:pt x="188013" y="208200"/>
                  <a:pt x="182723" y="197496"/>
                </a:cubicBezTo>
                <a:cubicBezTo>
                  <a:pt x="177501" y="187048"/>
                  <a:pt x="169078" y="179475"/>
                  <a:pt x="160004" y="173861"/>
                </a:cubicBezTo>
                <a:cubicBezTo>
                  <a:pt x="142900" y="163283"/>
                  <a:pt x="119592" y="157344"/>
                  <a:pt x="99352" y="152184"/>
                </a:cubicBezTo>
                <a:lnTo>
                  <a:pt x="97850" y="151793"/>
                </a:lnTo>
                <a:cubicBezTo>
                  <a:pt x="75717" y="146178"/>
                  <a:pt x="56981" y="141282"/>
                  <a:pt x="44510" y="133512"/>
                </a:cubicBezTo>
                <a:cubicBezTo>
                  <a:pt x="38634" y="129856"/>
                  <a:pt x="35173" y="126200"/>
                  <a:pt x="33346" y="122480"/>
                </a:cubicBezTo>
                <a:cubicBezTo>
                  <a:pt x="31583" y="119021"/>
                  <a:pt x="30603" y="114125"/>
                  <a:pt x="32040" y="106485"/>
                </a:cubicBezTo>
                <a:cubicBezTo>
                  <a:pt x="33933" y="96823"/>
                  <a:pt x="38634" y="90817"/>
                  <a:pt x="45228" y="86636"/>
                </a:cubicBezTo>
                <a:cubicBezTo>
                  <a:pt x="52345" y="82131"/>
                  <a:pt x="62399" y="79324"/>
                  <a:pt x="74803" y="78345"/>
                </a:cubicBezTo>
                <a:cubicBezTo>
                  <a:pt x="99809" y="76319"/>
                  <a:pt x="129057" y="81804"/>
                  <a:pt x="149165" y="86506"/>
                </a:cubicBezTo>
                <a:cubicBezTo>
                  <a:pt x="157587" y="88531"/>
                  <a:pt x="166010" y="83308"/>
                  <a:pt x="168033" y="74886"/>
                </a:cubicBezTo>
                <a:cubicBezTo>
                  <a:pt x="170057" y="66464"/>
                  <a:pt x="164767" y="58105"/>
                  <a:pt x="156346" y="56147"/>
                </a:cubicBezTo>
                <a:cubicBezTo>
                  <a:pt x="144137" y="53273"/>
                  <a:pt x="127489" y="49814"/>
                  <a:pt x="109665" y="47985"/>
                </a:cubicBezTo>
                <a:lnTo>
                  <a:pt x="109668" y="15668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5698" y="4284968"/>
            <a:ext cx="334206" cy="292430"/>
          </a:xfrm>
          <a:custGeom>
            <a:avLst/>
            <a:gdLst/>
            <a:ahLst/>
            <a:cxnLst/>
            <a:rect l="l" t="t" r="r" b="b"/>
            <a:pathLst>
              <a:path w="334206" h="292430">
                <a:moveTo>
                  <a:pt x="57443" y="0"/>
                </a:moveTo>
                <a:cubicBezTo>
                  <a:pt x="25721" y="0"/>
                  <a:pt x="3" y="25719"/>
                  <a:pt x="3" y="57442"/>
                </a:cubicBezTo>
                <a:lnTo>
                  <a:pt x="3" y="234988"/>
                </a:lnTo>
                <a:cubicBezTo>
                  <a:pt x="3" y="266711"/>
                  <a:pt x="25721" y="292430"/>
                  <a:pt x="57447" y="292430"/>
                </a:cubicBezTo>
                <a:lnTo>
                  <a:pt x="276769" y="292430"/>
                </a:lnTo>
                <a:cubicBezTo>
                  <a:pt x="308492" y="292430"/>
                  <a:pt x="334213" y="266711"/>
                  <a:pt x="334213" y="234988"/>
                </a:cubicBezTo>
                <a:lnTo>
                  <a:pt x="334213" y="120104"/>
                </a:lnTo>
                <a:cubicBezTo>
                  <a:pt x="334213" y="88381"/>
                  <a:pt x="308496" y="62662"/>
                  <a:pt x="276773" y="62662"/>
                </a:cubicBezTo>
                <a:lnTo>
                  <a:pt x="78338" y="62662"/>
                </a:lnTo>
                <a:cubicBezTo>
                  <a:pt x="69655" y="62662"/>
                  <a:pt x="62674" y="69645"/>
                  <a:pt x="62674" y="78327"/>
                </a:cubicBezTo>
                <a:cubicBezTo>
                  <a:pt x="62674" y="87010"/>
                  <a:pt x="69659" y="93993"/>
                  <a:pt x="78341" y="93993"/>
                </a:cubicBezTo>
                <a:lnTo>
                  <a:pt x="276776" y="93993"/>
                </a:lnTo>
                <a:cubicBezTo>
                  <a:pt x="291201" y="93993"/>
                  <a:pt x="302888" y="105678"/>
                  <a:pt x="302888" y="120104"/>
                </a:cubicBezTo>
                <a:lnTo>
                  <a:pt x="302888" y="234988"/>
                </a:lnTo>
                <a:cubicBezTo>
                  <a:pt x="302888" y="249414"/>
                  <a:pt x="291204" y="261099"/>
                  <a:pt x="276780" y="261099"/>
                </a:cubicBezTo>
                <a:lnTo>
                  <a:pt x="57457" y="261099"/>
                </a:lnTo>
                <a:cubicBezTo>
                  <a:pt x="43033" y="261099"/>
                  <a:pt x="31349" y="249414"/>
                  <a:pt x="31349" y="234988"/>
                </a:cubicBezTo>
                <a:lnTo>
                  <a:pt x="31349" y="57442"/>
                </a:lnTo>
                <a:cubicBezTo>
                  <a:pt x="31349" y="43016"/>
                  <a:pt x="43033" y="31331"/>
                  <a:pt x="57460" y="31331"/>
                </a:cubicBezTo>
                <a:lnTo>
                  <a:pt x="297671" y="31331"/>
                </a:lnTo>
                <a:cubicBezTo>
                  <a:pt x="306354" y="31331"/>
                  <a:pt x="313338" y="24348"/>
                  <a:pt x="313338" y="15665"/>
                </a:cubicBezTo>
                <a:cubicBezTo>
                  <a:pt x="313338" y="6983"/>
                  <a:pt x="306354" y="0"/>
                  <a:pt x="297674" y="0"/>
                </a:cubicBezTo>
                <a:lnTo>
                  <a:pt x="57443" y="0"/>
                </a:lnTo>
                <a:close/>
                <a:moveTo>
                  <a:pt x="250654" y="198434"/>
                </a:moveTo>
                <a:cubicBezTo>
                  <a:pt x="262191" y="198434"/>
                  <a:pt x="271542" y="189082"/>
                  <a:pt x="271542" y="177546"/>
                </a:cubicBezTo>
                <a:cubicBezTo>
                  <a:pt x="271542" y="166010"/>
                  <a:pt x="262191" y="156658"/>
                  <a:pt x="250654" y="156658"/>
                </a:cubicBezTo>
                <a:cubicBezTo>
                  <a:pt x="239118" y="156658"/>
                  <a:pt x="229767" y="166010"/>
                  <a:pt x="229767" y="177546"/>
                </a:cubicBezTo>
                <a:cubicBezTo>
                  <a:pt x="229767" y="189082"/>
                  <a:pt x="239118" y="198434"/>
                  <a:pt x="250654" y="198434"/>
                </a:cubicBez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941877" y="2109806"/>
            <a:ext cx="250655" cy="334206"/>
          </a:xfrm>
          <a:custGeom>
            <a:avLst/>
            <a:gdLst/>
            <a:ahLst/>
            <a:cxnLst/>
            <a:rect l="l" t="t" r="r" b="b"/>
            <a:pathLst>
              <a:path w="250655" h="334206">
                <a:moveTo>
                  <a:pt x="41777" y="31332"/>
                </a:moveTo>
                <a:lnTo>
                  <a:pt x="208880" y="31332"/>
                </a:lnTo>
                <a:cubicBezTo>
                  <a:pt x="214625" y="31332"/>
                  <a:pt x="219325" y="36031"/>
                  <a:pt x="219325" y="41776"/>
                </a:cubicBezTo>
                <a:lnTo>
                  <a:pt x="219325" y="203919"/>
                </a:lnTo>
                <a:lnTo>
                  <a:pt x="250657" y="261363"/>
                </a:lnTo>
                <a:lnTo>
                  <a:pt x="250657" y="41779"/>
                </a:lnTo>
                <a:cubicBezTo>
                  <a:pt x="250657" y="18736"/>
                  <a:pt x="231923" y="3"/>
                  <a:pt x="208880" y="3"/>
                </a:cubicBezTo>
                <a:lnTo>
                  <a:pt x="41777" y="3"/>
                </a:lnTo>
                <a:cubicBezTo>
                  <a:pt x="18734" y="3"/>
                  <a:pt x="0" y="18736"/>
                  <a:pt x="0" y="41779"/>
                </a:cubicBezTo>
                <a:lnTo>
                  <a:pt x="0" y="261363"/>
                </a:lnTo>
                <a:lnTo>
                  <a:pt x="31332" y="203923"/>
                </a:lnTo>
                <a:lnTo>
                  <a:pt x="31332" y="41779"/>
                </a:lnTo>
                <a:cubicBezTo>
                  <a:pt x="31332" y="36034"/>
                  <a:pt x="36032" y="31335"/>
                  <a:pt x="41777" y="31335"/>
                </a:cubicBezTo>
                <a:lnTo>
                  <a:pt x="41777" y="31332"/>
                </a:lnTo>
                <a:close/>
                <a:moveTo>
                  <a:pt x="85511" y="187991"/>
                </a:moveTo>
                <a:cubicBezTo>
                  <a:pt x="72128" y="187991"/>
                  <a:pt x="59859" y="195300"/>
                  <a:pt x="53397" y="207051"/>
                </a:cubicBezTo>
                <a:lnTo>
                  <a:pt x="5093" y="295629"/>
                </a:lnTo>
                <a:cubicBezTo>
                  <a:pt x="-4371" y="312991"/>
                  <a:pt x="8226" y="334206"/>
                  <a:pt x="28071" y="334206"/>
                </a:cubicBezTo>
                <a:lnTo>
                  <a:pt x="222589" y="334206"/>
                </a:lnTo>
                <a:cubicBezTo>
                  <a:pt x="242433" y="334206"/>
                  <a:pt x="255031" y="312991"/>
                  <a:pt x="245501" y="295565"/>
                </a:cubicBezTo>
                <a:lnTo>
                  <a:pt x="197197" y="206987"/>
                </a:lnTo>
                <a:cubicBezTo>
                  <a:pt x="190801" y="195236"/>
                  <a:pt x="178463" y="187927"/>
                  <a:pt x="165084" y="187927"/>
                </a:cubicBezTo>
                <a:lnTo>
                  <a:pt x="85448" y="187927"/>
                </a:lnTo>
                <a:lnTo>
                  <a:pt x="85511" y="187991"/>
                </a:lnTo>
                <a:close/>
                <a:moveTo>
                  <a:pt x="80941" y="222063"/>
                </a:moveTo>
                <a:cubicBezTo>
                  <a:pt x="81856" y="220365"/>
                  <a:pt x="83618" y="219323"/>
                  <a:pt x="85511" y="219323"/>
                </a:cubicBezTo>
                <a:lnTo>
                  <a:pt x="165146" y="219323"/>
                </a:lnTo>
                <a:cubicBezTo>
                  <a:pt x="167039" y="219323"/>
                  <a:pt x="168801" y="220369"/>
                  <a:pt x="169716" y="222063"/>
                </a:cubicBezTo>
                <a:lnTo>
                  <a:pt x="213841" y="302874"/>
                </a:lnTo>
                <a:lnTo>
                  <a:pt x="36816" y="302874"/>
                </a:lnTo>
                <a:lnTo>
                  <a:pt x="80941" y="222063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855698" y="2120250"/>
            <a:ext cx="334206" cy="313318"/>
          </a:xfrm>
          <a:custGeom>
            <a:avLst/>
            <a:gdLst/>
            <a:ahLst/>
            <a:cxnLst/>
            <a:rect l="l" t="t" r="r" b="b"/>
            <a:pathLst>
              <a:path w="334206" h="313318">
                <a:moveTo>
                  <a:pt x="114883" y="36555"/>
                </a:moveTo>
                <a:lnTo>
                  <a:pt x="114883" y="62664"/>
                </a:lnTo>
                <a:lnTo>
                  <a:pt x="219323" y="62664"/>
                </a:lnTo>
                <a:lnTo>
                  <a:pt x="219323" y="36555"/>
                </a:lnTo>
                <a:cubicBezTo>
                  <a:pt x="219323" y="33682"/>
                  <a:pt x="216973" y="31332"/>
                  <a:pt x="214102" y="31332"/>
                </a:cubicBezTo>
                <a:lnTo>
                  <a:pt x="120107" y="31332"/>
                </a:lnTo>
                <a:cubicBezTo>
                  <a:pt x="117236" y="31332"/>
                  <a:pt x="114887" y="33682"/>
                  <a:pt x="114887" y="36555"/>
                </a:cubicBezTo>
                <a:lnTo>
                  <a:pt x="114883" y="36555"/>
                </a:lnTo>
                <a:close/>
                <a:moveTo>
                  <a:pt x="83551" y="62664"/>
                </a:moveTo>
                <a:lnTo>
                  <a:pt x="83551" y="36555"/>
                </a:lnTo>
                <a:cubicBezTo>
                  <a:pt x="83551" y="16387"/>
                  <a:pt x="99934" y="0"/>
                  <a:pt x="120107" y="0"/>
                </a:cubicBezTo>
                <a:lnTo>
                  <a:pt x="214102" y="0"/>
                </a:lnTo>
                <a:cubicBezTo>
                  <a:pt x="234272" y="0"/>
                  <a:pt x="250658" y="16383"/>
                  <a:pt x="250658" y="36555"/>
                </a:cubicBezTo>
                <a:lnTo>
                  <a:pt x="250658" y="62664"/>
                </a:lnTo>
                <a:lnTo>
                  <a:pt x="292434" y="62664"/>
                </a:lnTo>
                <a:cubicBezTo>
                  <a:pt x="315477" y="62664"/>
                  <a:pt x="334209" y="81397"/>
                  <a:pt x="334209" y="104438"/>
                </a:cubicBezTo>
                <a:lnTo>
                  <a:pt x="334209" y="182768"/>
                </a:lnTo>
                <a:lnTo>
                  <a:pt x="334209" y="271540"/>
                </a:lnTo>
                <a:cubicBezTo>
                  <a:pt x="334209" y="294582"/>
                  <a:pt x="315477" y="313315"/>
                  <a:pt x="292434" y="313315"/>
                </a:cubicBezTo>
                <a:lnTo>
                  <a:pt x="41779" y="313315"/>
                </a:lnTo>
                <a:cubicBezTo>
                  <a:pt x="18736" y="313315"/>
                  <a:pt x="3" y="294582"/>
                  <a:pt x="3" y="271540"/>
                </a:cubicBezTo>
                <a:lnTo>
                  <a:pt x="3" y="182768"/>
                </a:lnTo>
                <a:lnTo>
                  <a:pt x="3" y="104438"/>
                </a:lnTo>
                <a:cubicBezTo>
                  <a:pt x="3" y="81397"/>
                  <a:pt x="18736" y="62664"/>
                  <a:pt x="41779" y="62664"/>
                </a:cubicBezTo>
                <a:lnTo>
                  <a:pt x="83551" y="62664"/>
                </a:lnTo>
                <a:close/>
                <a:moveTo>
                  <a:pt x="31332" y="198434"/>
                </a:moveTo>
                <a:lnTo>
                  <a:pt x="31332" y="271540"/>
                </a:lnTo>
                <a:cubicBezTo>
                  <a:pt x="31332" y="277283"/>
                  <a:pt x="36031" y="281983"/>
                  <a:pt x="41776" y="281983"/>
                </a:cubicBezTo>
                <a:lnTo>
                  <a:pt x="292430" y="281983"/>
                </a:lnTo>
                <a:cubicBezTo>
                  <a:pt x="298175" y="281983"/>
                  <a:pt x="302874" y="277283"/>
                  <a:pt x="302874" y="271540"/>
                </a:cubicBezTo>
                <a:lnTo>
                  <a:pt x="302874" y="198434"/>
                </a:lnTo>
                <a:lnTo>
                  <a:pt x="208879" y="198434"/>
                </a:lnTo>
                <a:lnTo>
                  <a:pt x="208879" y="208877"/>
                </a:lnTo>
                <a:cubicBezTo>
                  <a:pt x="208879" y="220429"/>
                  <a:pt x="199544" y="229766"/>
                  <a:pt x="187991" y="229766"/>
                </a:cubicBezTo>
                <a:lnTo>
                  <a:pt x="146215" y="229766"/>
                </a:lnTo>
                <a:cubicBezTo>
                  <a:pt x="134662" y="229766"/>
                  <a:pt x="125327" y="220432"/>
                  <a:pt x="125327" y="208877"/>
                </a:cubicBezTo>
                <a:lnTo>
                  <a:pt x="125327" y="198434"/>
                </a:lnTo>
                <a:lnTo>
                  <a:pt x="31332" y="198434"/>
                </a:lnTo>
                <a:close/>
                <a:moveTo>
                  <a:pt x="125327" y="167102"/>
                </a:moveTo>
                <a:lnTo>
                  <a:pt x="208879" y="167102"/>
                </a:lnTo>
                <a:lnTo>
                  <a:pt x="302874" y="167102"/>
                </a:lnTo>
                <a:lnTo>
                  <a:pt x="302874" y="104438"/>
                </a:lnTo>
                <a:cubicBezTo>
                  <a:pt x="302874" y="98695"/>
                  <a:pt x="298175" y="93995"/>
                  <a:pt x="292430" y="93995"/>
                </a:cubicBezTo>
                <a:lnTo>
                  <a:pt x="234990" y="93995"/>
                </a:lnTo>
                <a:lnTo>
                  <a:pt x="99219" y="93995"/>
                </a:lnTo>
                <a:lnTo>
                  <a:pt x="41779" y="93995"/>
                </a:lnTo>
                <a:cubicBezTo>
                  <a:pt x="36034" y="93995"/>
                  <a:pt x="31335" y="98695"/>
                  <a:pt x="31335" y="104438"/>
                </a:cubicBezTo>
                <a:lnTo>
                  <a:pt x="31335" y="167102"/>
                </a:lnTo>
                <a:lnTo>
                  <a:pt x="125327" y="167102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60897" y="722489"/>
            <a:ext cx="10723556" cy="736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Headcount and Personnel Planning (FTE Roadmap)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5573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Organizational Budget Planning and Management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310159" y="2742605"/>
            <a:ext cx="50469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Sensitivity impacts (volume, pricing, timing, cost inflation) with contingency options and revised forecast outcomes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310163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0" y="97050"/>
                </a:moveTo>
                <a:cubicBezTo>
                  <a:pt x="0" y="43450"/>
                  <a:pt x="43452" y="0"/>
                  <a:pt x="97064" y="0"/>
                </a:cubicBezTo>
                <a:lnTo>
                  <a:pt x="4932187" y="0"/>
                </a:lnTo>
                <a:cubicBezTo>
                  <a:pt x="4985798" y="0"/>
                  <a:pt x="5029250" y="43450"/>
                  <a:pt x="5029250" y="97050"/>
                </a:cubicBezTo>
                <a:lnTo>
                  <a:pt x="5029250" y="485237"/>
                </a:lnTo>
                <a:cubicBezTo>
                  <a:pt x="5029250" y="538837"/>
                  <a:pt x="4985798" y="582287"/>
                  <a:pt x="4932187" y="582287"/>
                </a:cubicBezTo>
                <a:lnTo>
                  <a:pt x="97064" y="582287"/>
                </a:lnTo>
                <a:cubicBezTo>
                  <a:pt x="43452" y="582287"/>
                  <a:pt x="0" y="538837"/>
                  <a:pt x="0" y="485237"/>
                </a:cubicBezTo>
                <a:lnTo>
                  <a:pt x="0" y="97050"/>
                </a:lnTo>
                <a:close/>
              </a:path>
            </a:pathLst>
          </a:custGeom>
          <a:solidFill>
            <a:srgbClr val="134E3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310163" y="2167624"/>
            <a:ext cx="5052060" cy="307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Downside Risk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47164" y="2742605"/>
            <a:ext cx="50469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82880" indent="-182880">
              <a:lnSpc>
                <a:spcPct val="100000"/>
              </a:lnSpc>
              <a:buClr>
                <a:srgbClr val="000000"/>
              </a:buClr>
              <a:buSzPct val="100000"/>
              <a:buFont typeface="Arial"/>
              <a:buChar char="•"/>
            </a:pPr>
            <a:r>
              <a:rPr lang="en-US" sz="1400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Expected spend trajectory and operating assumptions with planned mitigation levers embedded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47164" y="2030464"/>
            <a:ext cx="5029200" cy="582287"/>
          </a:xfrm>
          <a:custGeom>
            <a:avLst/>
            <a:gdLst/>
            <a:ahLst/>
            <a:cxnLst/>
            <a:rect l="l" t="t" r="r" b="b"/>
            <a:pathLst>
              <a:path w="5029200" h="582287">
                <a:moveTo>
                  <a:pt x="0" y="97050"/>
                </a:moveTo>
                <a:cubicBezTo>
                  <a:pt x="0" y="43450"/>
                  <a:pt x="43452" y="0"/>
                  <a:pt x="97064" y="0"/>
                </a:cubicBezTo>
                <a:lnTo>
                  <a:pt x="4932187" y="0"/>
                </a:lnTo>
                <a:cubicBezTo>
                  <a:pt x="4985798" y="0"/>
                  <a:pt x="5029250" y="43450"/>
                  <a:pt x="5029250" y="97050"/>
                </a:cubicBezTo>
                <a:lnTo>
                  <a:pt x="5029250" y="485237"/>
                </a:lnTo>
                <a:cubicBezTo>
                  <a:pt x="5029250" y="538837"/>
                  <a:pt x="4985798" y="582287"/>
                  <a:pt x="4932187" y="582287"/>
                </a:cubicBezTo>
                <a:lnTo>
                  <a:pt x="97064" y="582287"/>
                </a:lnTo>
                <a:cubicBezTo>
                  <a:pt x="43452" y="582287"/>
                  <a:pt x="0" y="538837"/>
                  <a:pt x="0" y="485237"/>
                </a:cubicBezTo>
                <a:lnTo>
                  <a:pt x="0" y="97050"/>
                </a:lnTo>
                <a:close/>
              </a:path>
            </a:pathLst>
          </a:custGeom>
          <a:solidFill>
            <a:srgbClr val="134E35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7164" y="2167624"/>
            <a:ext cx="5052060" cy="3079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Base Case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852637" y="722489"/>
            <a:ext cx="10517936" cy="783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Financial Risks and Contingency Scenarios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447"/>
            <a:ext cx="365760" cy="6857553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11826240" y="447"/>
            <a:ext cx="365760" cy="6857553"/>
          </a:xfrm>
          <a:prstGeom prst="rect">
            <a:avLst/>
          </a:prstGeom>
          <a:solidFill>
            <a:srgbClr val="FFD60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042147" y="2063754"/>
            <a:ext cx="1005840" cy="548640"/>
          </a:xfrm>
          <a:custGeom>
            <a:avLst/>
            <a:gdLst/>
            <a:ahLst/>
            <a:cxnLst/>
            <a:rect l="l" t="t" r="r" b="b"/>
            <a:pathLst>
              <a:path w="1005840" h="548640">
                <a:moveTo>
                  <a:pt x="0" y="0"/>
                </a:moveTo>
                <a:lnTo>
                  <a:pt x="1005840" y="0"/>
                </a:lnTo>
                <a:lnTo>
                  <a:pt x="907368" y="270024"/>
                </a:lnTo>
                <a:lnTo>
                  <a:pt x="992412" y="548640"/>
                </a:lnTo>
                <a:lnTo>
                  <a:pt x="2967" y="548640"/>
                </a:lnTo>
                <a:lnTo>
                  <a:pt x="0" y="0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037385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B3ECD4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44829" y="2063754"/>
            <a:ext cx="1005840" cy="548640"/>
          </a:xfrm>
          <a:custGeom>
            <a:avLst/>
            <a:gdLst/>
            <a:ahLst/>
            <a:cxnLst/>
            <a:rect l="l" t="t" r="r" b="b"/>
            <a:pathLst>
              <a:path w="1005840" h="548640">
                <a:moveTo>
                  <a:pt x="0" y="0"/>
                </a:moveTo>
                <a:lnTo>
                  <a:pt x="1005840" y="0"/>
                </a:lnTo>
                <a:lnTo>
                  <a:pt x="907368" y="270024"/>
                </a:lnTo>
                <a:lnTo>
                  <a:pt x="992412" y="548640"/>
                </a:lnTo>
                <a:lnTo>
                  <a:pt x="2967" y="548640"/>
                </a:lnTo>
                <a:lnTo>
                  <a:pt x="0" y="0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40067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C2F0D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443502" y="2063754"/>
            <a:ext cx="1005840" cy="548640"/>
          </a:xfrm>
          <a:custGeom>
            <a:avLst/>
            <a:gdLst/>
            <a:ahLst/>
            <a:cxnLst/>
            <a:rect l="l" t="t" r="r" b="b"/>
            <a:pathLst>
              <a:path w="1005840" h="548640">
                <a:moveTo>
                  <a:pt x="0" y="0"/>
                </a:moveTo>
                <a:lnTo>
                  <a:pt x="1005840" y="0"/>
                </a:lnTo>
                <a:lnTo>
                  <a:pt x="907368" y="270024"/>
                </a:lnTo>
                <a:lnTo>
                  <a:pt x="992412" y="548640"/>
                </a:lnTo>
                <a:lnTo>
                  <a:pt x="2967" y="548640"/>
                </a:lnTo>
                <a:lnTo>
                  <a:pt x="0" y="0"/>
                </a:lnTo>
                <a:close/>
              </a:path>
            </a:pathLst>
          </a:cu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438740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B3ECD4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158467" y="2063754"/>
            <a:ext cx="1005840" cy="548640"/>
          </a:xfrm>
          <a:custGeom>
            <a:avLst/>
            <a:gdLst/>
            <a:ahLst/>
            <a:cxnLst/>
            <a:rect l="l" t="t" r="r" b="b"/>
            <a:pathLst>
              <a:path w="1005840" h="548640">
                <a:moveTo>
                  <a:pt x="0" y="0"/>
                </a:moveTo>
                <a:lnTo>
                  <a:pt x="1005840" y="0"/>
                </a:lnTo>
                <a:lnTo>
                  <a:pt x="907368" y="270024"/>
                </a:lnTo>
                <a:lnTo>
                  <a:pt x="992412" y="548640"/>
                </a:lnTo>
                <a:lnTo>
                  <a:pt x="2967" y="548640"/>
                </a:lnTo>
                <a:lnTo>
                  <a:pt x="0" y="0"/>
                </a:lnTo>
                <a:close/>
              </a:path>
            </a:pathLst>
          </a:custGeom>
          <a:solidFill>
            <a:srgbClr val="0D3423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153705" y="1926832"/>
            <a:ext cx="9525" cy="1554480"/>
          </a:xfrm>
          <a:custGeom>
            <a:avLst/>
            <a:gdLst/>
            <a:ahLst/>
            <a:cxnLst/>
            <a:rect l="l" t="t" r="r" b="b"/>
            <a:pathLst>
              <a:path w="9525" h="1554480">
                <a:moveTo>
                  <a:pt x="4763" y="0"/>
                </a:moveTo>
                <a:lnTo>
                  <a:pt x="4763" y="1554480"/>
                </a:lnTo>
              </a:path>
            </a:pathLst>
          </a:custGeom>
          <a:noFill/>
          <a:ln w="38100">
            <a:solidFill>
              <a:srgbClr val="C2F0DD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52637" y="3478242"/>
            <a:ext cx="10515600" cy="91440"/>
          </a:xfrm>
          <a:prstGeom prst="rect">
            <a:avLst/>
          </a:prstGeom>
          <a:solidFill>
            <a:srgbClr val="F2F2F2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8969747" y="4438297"/>
            <a:ext cx="23952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Owners, required inputs, and deadlines to enable execution starting the next operating cycle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55573" y="6495651"/>
            <a:ext cx="60312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A6A6A6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Comprehensive Organizational Budget Planning and Management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52637" y="-6164"/>
            <a:ext cx="457200" cy="457200"/>
          </a:xfrm>
          <a:prstGeom prst="rect">
            <a:avLst/>
          </a:prstGeom>
          <a:solidFill>
            <a:srgbClr val="1A6847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42637" y="40636"/>
            <a:ext cx="297520" cy="363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9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963053" y="3885970"/>
            <a:ext cx="2398607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Next Steps</a:t>
            </a:r>
            <a:endParaRPr lang="en-US" sz="1667" dirty="0"/>
          </a:p>
        </p:txBody>
      </p:sp>
      <p:sp>
        <p:nvSpPr>
          <p:cNvPr id="18" name="Text 16"/>
          <p:cNvSpPr/>
          <p:nvPr/>
        </p:nvSpPr>
        <p:spPr>
          <a:xfrm>
            <a:off x="6258451" y="4438297"/>
            <a:ext cx="23952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Governance cadence, KPI tracking, and forecast refresh dates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259581" y="3885970"/>
            <a:ext cx="2398607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Implementation Milestones</a:t>
            </a:r>
            <a:endParaRPr lang="en-US" sz="1667" dirty="0"/>
          </a:p>
        </p:txBody>
      </p:sp>
      <p:sp>
        <p:nvSpPr>
          <p:cNvPr id="20" name="Text 18"/>
          <p:cNvSpPr/>
          <p:nvPr/>
        </p:nvSpPr>
        <p:spPr>
          <a:xfrm>
            <a:off x="3556109" y="4470450"/>
            <a:ext cx="23952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CFO approval, functional owner confirmation, and finance close alignment for the funded plan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556109" y="3885970"/>
            <a:ext cx="2398607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Sign-offs</a:t>
            </a:r>
            <a:endParaRPr lang="en-US" sz="1667" dirty="0"/>
          </a:p>
        </p:txBody>
      </p:sp>
      <p:sp>
        <p:nvSpPr>
          <p:cNvPr id="22" name="Text 20"/>
          <p:cNvSpPr/>
          <p:nvPr/>
        </p:nvSpPr>
        <p:spPr>
          <a:xfrm>
            <a:off x="852637" y="4438297"/>
            <a:ext cx="23952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utfit" pitchFamily="34" charset="0"/>
                <a:ea typeface="Outfit" pitchFamily="34" charset="-122"/>
                <a:cs typeface="Outfit" pitchFamily="34" charset="-120"/>
              </a:rPr>
              <a:t>FP&amp;A validation, department Q&amp;A, and consolidation into the leadership pack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52637" y="3885970"/>
            <a:ext cx="2398607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67" dirty="0">
                <a:solidFill>
                  <a:srgbClr val="000000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Budget Submission and Review</a:t>
            </a:r>
            <a:endParaRPr lang="en-US" sz="1667" dirty="0"/>
          </a:p>
        </p:txBody>
      </p:sp>
      <p:sp>
        <p:nvSpPr>
          <p:cNvPr id="24" name="Text 22"/>
          <p:cNvSpPr/>
          <p:nvPr/>
        </p:nvSpPr>
        <p:spPr>
          <a:xfrm>
            <a:off x="11133713" y="614600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52637" y="722489"/>
            <a:ext cx="10517936" cy="783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3200" dirty="0">
                <a:solidFill>
                  <a:srgbClr val="0D3423"/>
                </a:solidFill>
                <a:latin typeface="Outfit SemiBold" pitchFamily="34" charset="0"/>
                <a:ea typeface="Outfit SemiBold" pitchFamily="34" charset="-122"/>
                <a:cs typeface="Outfit SemiBold" pitchFamily="34" charset="-120"/>
              </a:rPr>
              <a:t>Approval Roadmap and Next Steps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2026-08-14T10:40:36Z</dcterms:created>
  <dcterms:modified xsi:type="dcterms:W3CDTF">2026-08-14T10:40:36Z</dcterms:modified>
</cp:coreProperties>
</file>