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Figtree" pitchFamily="2" charset="0"/>
      <p:regular r:id="rId16"/>
      <p:bold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gradFill>
          <a:gsLst>
            <a:gs pos="0">
              <a:srgbClr val="FFF1EF">
                <a:alpha val="100000"/>
              </a:srgbClr>
            </a:gs>
            <a:gs pos="100000">
              <a:srgbClr val="F8F9FC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0" y="182868"/>
                </a:moveTo>
                <a:cubicBezTo>
                  <a:pt x="0" y="81883"/>
                  <a:pt x="81841" y="0"/>
                  <a:pt x="182899" y="0"/>
                </a:cubicBezTo>
                <a:lnTo>
                  <a:pt x="11121214" y="0"/>
                </a:lnTo>
                <a:cubicBezTo>
                  <a:pt x="11222159" y="0"/>
                  <a:pt x="11304113" y="81883"/>
                  <a:pt x="11304113" y="182868"/>
                </a:cubicBezTo>
                <a:lnTo>
                  <a:pt x="11304113" y="5767932"/>
                </a:lnTo>
                <a:cubicBezTo>
                  <a:pt x="11304113" y="5868917"/>
                  <a:pt x="11222272" y="5950800"/>
                  <a:pt x="11121214" y="5950800"/>
                </a:cubicBezTo>
                <a:lnTo>
                  <a:pt x="182899" y="5950800"/>
                </a:lnTo>
                <a:cubicBezTo>
                  <a:pt x="81954" y="5950800"/>
                  <a:pt x="0" y="5868917"/>
                  <a:pt x="0" y="5767932"/>
                </a:cubicBezTo>
                <a:lnTo>
                  <a:pt x="0" y="182868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609600" dist="50800" dir="16200000">
              <a:srgbClr val="101828">
                <a:alpha val="10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952800" y="4592834"/>
            <a:ext cx="10308060" cy="1327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Detailed Overview of Company Performance, Strategic Initiatives, Financials, and Governance Updates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952800" y="2282400"/>
            <a:ext cx="10341080" cy="162289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Quarterly Board Meeting Review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5410200" y="86400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Quarterly Board Meeting Review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44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Board of Directors Meeting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Meeting chair, board attendees, and executive leadership present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03294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Attendees and Leadership Present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31958" y="1629215"/>
            <a:ext cx="399871" cy="457200"/>
          </a:xfrm>
          <a:custGeom>
            <a:avLst/>
            <a:gdLst/>
            <a:ahLst/>
            <a:cxnLst/>
            <a:rect l="l" t="t" r="r" b="b"/>
            <a:pathLst>
              <a:path w="399871" h="457200">
                <a:moveTo>
                  <a:pt x="221457" y="42863"/>
                </a:moveTo>
                <a:lnTo>
                  <a:pt x="178595" y="42863"/>
                </a:lnTo>
                <a:lnTo>
                  <a:pt x="178595" y="200025"/>
                </a:lnTo>
                <a:lnTo>
                  <a:pt x="135732" y="200025"/>
                </a:lnTo>
                <a:lnTo>
                  <a:pt x="135732" y="52418"/>
                </a:lnTo>
                <a:cubicBezTo>
                  <a:pt x="114391" y="64740"/>
                  <a:pt x="100012" y="87869"/>
                  <a:pt x="100012" y="114300"/>
                </a:cubicBezTo>
                <a:lnTo>
                  <a:pt x="100012" y="200025"/>
                </a:lnTo>
                <a:lnTo>
                  <a:pt x="57150" y="200025"/>
                </a:lnTo>
                <a:lnTo>
                  <a:pt x="57150" y="114300"/>
                </a:lnTo>
                <a:cubicBezTo>
                  <a:pt x="57150" y="51165"/>
                  <a:pt x="108317" y="0"/>
                  <a:pt x="171449" y="0"/>
                </a:cubicBezTo>
                <a:lnTo>
                  <a:pt x="228598" y="0"/>
                </a:lnTo>
                <a:cubicBezTo>
                  <a:pt x="291730" y="0"/>
                  <a:pt x="342898" y="51165"/>
                  <a:pt x="342898" y="114300"/>
                </a:cubicBezTo>
                <a:lnTo>
                  <a:pt x="342898" y="200025"/>
                </a:lnTo>
                <a:lnTo>
                  <a:pt x="300035" y="200025"/>
                </a:lnTo>
                <a:lnTo>
                  <a:pt x="300035" y="114300"/>
                </a:lnTo>
                <a:cubicBezTo>
                  <a:pt x="300035" y="87869"/>
                  <a:pt x="285660" y="64740"/>
                  <a:pt x="264315" y="52418"/>
                </a:cubicBezTo>
                <a:lnTo>
                  <a:pt x="264315" y="200025"/>
                </a:lnTo>
                <a:lnTo>
                  <a:pt x="221453" y="200025"/>
                </a:lnTo>
                <a:lnTo>
                  <a:pt x="221457" y="42863"/>
                </a:lnTo>
                <a:moveTo>
                  <a:pt x="59917" y="271463"/>
                </a:moveTo>
                <a:lnTo>
                  <a:pt x="43842" y="314325"/>
                </a:lnTo>
                <a:lnTo>
                  <a:pt x="356201" y="314325"/>
                </a:lnTo>
                <a:lnTo>
                  <a:pt x="340127" y="271463"/>
                </a:lnTo>
                <a:lnTo>
                  <a:pt x="59917" y="271463"/>
                </a:lnTo>
                <a:moveTo>
                  <a:pt x="19734" y="256370"/>
                </a:moveTo>
                <a:cubicBezTo>
                  <a:pt x="25984" y="239673"/>
                  <a:pt x="41970" y="228600"/>
                  <a:pt x="59829" y="228600"/>
                </a:cubicBezTo>
                <a:lnTo>
                  <a:pt x="340043" y="228600"/>
                </a:lnTo>
                <a:cubicBezTo>
                  <a:pt x="357901" y="228600"/>
                  <a:pt x="373888" y="239673"/>
                  <a:pt x="380138" y="256370"/>
                </a:cubicBezTo>
                <a:lnTo>
                  <a:pt x="397284" y="302182"/>
                </a:lnTo>
                <a:cubicBezTo>
                  <a:pt x="398980" y="306735"/>
                  <a:pt x="399875" y="311559"/>
                  <a:pt x="399875" y="316469"/>
                </a:cubicBezTo>
                <a:cubicBezTo>
                  <a:pt x="399875" y="334684"/>
                  <a:pt x="387819" y="350133"/>
                  <a:pt x="371301" y="355313"/>
                </a:cubicBezTo>
                <a:lnTo>
                  <a:pt x="371301" y="435680"/>
                </a:lnTo>
                <a:cubicBezTo>
                  <a:pt x="371301" y="447558"/>
                  <a:pt x="361748" y="457113"/>
                  <a:pt x="349868" y="457113"/>
                </a:cubicBezTo>
                <a:cubicBezTo>
                  <a:pt x="337991" y="457113"/>
                  <a:pt x="328434" y="447558"/>
                  <a:pt x="328434" y="435684"/>
                </a:cubicBezTo>
                <a:lnTo>
                  <a:pt x="328434" y="357105"/>
                </a:lnTo>
                <a:lnTo>
                  <a:pt x="71437" y="357197"/>
                </a:lnTo>
                <a:lnTo>
                  <a:pt x="71437" y="435780"/>
                </a:lnTo>
                <a:cubicBezTo>
                  <a:pt x="71437" y="447658"/>
                  <a:pt x="61884" y="457214"/>
                  <a:pt x="50004" y="457214"/>
                </a:cubicBezTo>
                <a:cubicBezTo>
                  <a:pt x="38128" y="457214"/>
                  <a:pt x="28571" y="447658"/>
                  <a:pt x="28571" y="435785"/>
                </a:cubicBezTo>
                <a:lnTo>
                  <a:pt x="28571" y="355418"/>
                </a:lnTo>
                <a:cubicBezTo>
                  <a:pt x="12052" y="350238"/>
                  <a:pt x="-4" y="334789"/>
                  <a:pt x="-4" y="316574"/>
                </a:cubicBezTo>
                <a:cubicBezTo>
                  <a:pt x="-4" y="311664"/>
                  <a:pt x="888" y="306841"/>
                  <a:pt x="2587" y="302287"/>
                </a:cubicBezTo>
                <a:lnTo>
                  <a:pt x="19734" y="256475"/>
                </a:lnTo>
                <a:lnTo>
                  <a:pt x="19734" y="25637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Company name, meeting date, and reporting period covered in this deck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40267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Company and Meeting Details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40267" y="1643503"/>
            <a:ext cx="457200" cy="428625"/>
          </a:xfrm>
          <a:custGeom>
            <a:avLst/>
            <a:gdLst/>
            <a:ahLst/>
            <a:cxnLst/>
            <a:rect l="l" t="t" r="r" b="b"/>
            <a:pathLst>
              <a:path w="457200" h="428625">
                <a:moveTo>
                  <a:pt x="157163" y="50008"/>
                </a:moveTo>
                <a:lnTo>
                  <a:pt x="157163" y="85725"/>
                </a:lnTo>
                <a:lnTo>
                  <a:pt x="300038" y="85725"/>
                </a:lnTo>
                <a:lnTo>
                  <a:pt x="300038" y="50008"/>
                </a:lnTo>
                <a:cubicBezTo>
                  <a:pt x="300038" y="46077"/>
                  <a:pt x="296823" y="42863"/>
                  <a:pt x="292896" y="42863"/>
                </a:cubicBezTo>
                <a:lnTo>
                  <a:pt x="164309" y="42863"/>
                </a:lnTo>
                <a:cubicBezTo>
                  <a:pt x="160381" y="42863"/>
                  <a:pt x="157167" y="46077"/>
                  <a:pt x="157167" y="50008"/>
                </a:cubicBezTo>
                <a:lnTo>
                  <a:pt x="157163" y="50008"/>
                </a:lnTo>
                <a:moveTo>
                  <a:pt x="114300" y="85725"/>
                </a:moveTo>
                <a:lnTo>
                  <a:pt x="114300" y="50008"/>
                </a:lnTo>
                <a:cubicBezTo>
                  <a:pt x="114300" y="22417"/>
                  <a:pt x="136712" y="0"/>
                  <a:pt x="164309" y="0"/>
                </a:cubicBezTo>
                <a:lnTo>
                  <a:pt x="292896" y="0"/>
                </a:lnTo>
                <a:cubicBezTo>
                  <a:pt x="320488" y="0"/>
                  <a:pt x="342905" y="22413"/>
                  <a:pt x="342905" y="50008"/>
                </a:cubicBezTo>
                <a:lnTo>
                  <a:pt x="342905" y="85725"/>
                </a:lnTo>
                <a:lnTo>
                  <a:pt x="400055" y="85725"/>
                </a:lnTo>
                <a:cubicBezTo>
                  <a:pt x="431579" y="85725"/>
                  <a:pt x="457205" y="111352"/>
                  <a:pt x="457205" y="142874"/>
                </a:cubicBezTo>
                <a:lnTo>
                  <a:pt x="457205" y="250030"/>
                </a:lnTo>
                <a:lnTo>
                  <a:pt x="457205" y="371472"/>
                </a:lnTo>
                <a:cubicBezTo>
                  <a:pt x="457205" y="402993"/>
                  <a:pt x="431579" y="428621"/>
                  <a:pt x="400055" y="428621"/>
                </a:cubicBezTo>
                <a:lnTo>
                  <a:pt x="57155" y="428621"/>
                </a:lnTo>
                <a:cubicBezTo>
                  <a:pt x="25631" y="428621"/>
                  <a:pt x="5" y="402993"/>
                  <a:pt x="5" y="371472"/>
                </a:cubicBezTo>
                <a:lnTo>
                  <a:pt x="5" y="250030"/>
                </a:lnTo>
                <a:lnTo>
                  <a:pt x="5" y="142874"/>
                </a:lnTo>
                <a:cubicBezTo>
                  <a:pt x="5" y="111352"/>
                  <a:pt x="25631" y="85725"/>
                  <a:pt x="57155" y="85725"/>
                </a:cubicBezTo>
                <a:lnTo>
                  <a:pt x="114300" y="85725"/>
                </a:lnTo>
                <a:moveTo>
                  <a:pt x="42863" y="271461"/>
                </a:moveTo>
                <a:lnTo>
                  <a:pt x="42863" y="371472"/>
                </a:lnTo>
                <a:cubicBezTo>
                  <a:pt x="42863" y="379329"/>
                  <a:pt x="49291" y="385758"/>
                  <a:pt x="57150" y="385758"/>
                </a:cubicBezTo>
                <a:lnTo>
                  <a:pt x="400050" y="385758"/>
                </a:lnTo>
                <a:cubicBezTo>
                  <a:pt x="407909" y="385758"/>
                  <a:pt x="414338" y="379329"/>
                  <a:pt x="414338" y="371472"/>
                </a:cubicBezTo>
                <a:lnTo>
                  <a:pt x="414338" y="271461"/>
                </a:lnTo>
                <a:lnTo>
                  <a:pt x="285750" y="271461"/>
                </a:lnTo>
                <a:lnTo>
                  <a:pt x="285750" y="285747"/>
                </a:lnTo>
                <a:cubicBezTo>
                  <a:pt x="285750" y="301551"/>
                  <a:pt x="272980" y="314324"/>
                  <a:pt x="257175" y="314324"/>
                </a:cubicBezTo>
                <a:lnTo>
                  <a:pt x="200025" y="314324"/>
                </a:lnTo>
                <a:cubicBezTo>
                  <a:pt x="184220" y="314324"/>
                  <a:pt x="171450" y="301555"/>
                  <a:pt x="171450" y="285747"/>
                </a:cubicBezTo>
                <a:lnTo>
                  <a:pt x="171450" y="271461"/>
                </a:lnTo>
                <a:lnTo>
                  <a:pt x="42863" y="271461"/>
                </a:lnTo>
                <a:moveTo>
                  <a:pt x="171450" y="228599"/>
                </a:moveTo>
                <a:lnTo>
                  <a:pt x="285750" y="228599"/>
                </a:lnTo>
                <a:lnTo>
                  <a:pt x="414338" y="228599"/>
                </a:lnTo>
                <a:lnTo>
                  <a:pt x="414338" y="142874"/>
                </a:lnTo>
                <a:cubicBezTo>
                  <a:pt x="414338" y="135017"/>
                  <a:pt x="407909" y="128587"/>
                  <a:pt x="400050" y="128587"/>
                </a:cubicBezTo>
                <a:lnTo>
                  <a:pt x="321471" y="128587"/>
                </a:lnTo>
                <a:lnTo>
                  <a:pt x="135734" y="128587"/>
                </a:lnTo>
                <a:lnTo>
                  <a:pt x="57155" y="128587"/>
                </a:lnTo>
                <a:cubicBezTo>
                  <a:pt x="49295" y="128587"/>
                  <a:pt x="42867" y="135017"/>
                  <a:pt x="42867" y="142874"/>
                </a:cubicBezTo>
                <a:lnTo>
                  <a:pt x="42867" y="228599"/>
                </a:lnTo>
                <a:lnTo>
                  <a:pt x="171450" y="228599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Board meeting purpose, agenda scope, and expected outcomes for the quarter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Board Meeting Purpose, Agenda Scope, and Expected Outcomes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5815" y="1629215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135733" y="21434"/>
                </a:moveTo>
                <a:cubicBezTo>
                  <a:pt x="135733" y="9555"/>
                  <a:pt x="126180" y="5"/>
                  <a:pt x="114302" y="5"/>
                </a:cubicBezTo>
                <a:cubicBezTo>
                  <a:pt x="102425" y="5"/>
                  <a:pt x="92872" y="9560"/>
                  <a:pt x="92872" y="21438"/>
                </a:cubicBezTo>
                <a:lnTo>
                  <a:pt x="92872" y="57159"/>
                </a:lnTo>
                <a:lnTo>
                  <a:pt x="57151" y="57159"/>
                </a:lnTo>
                <a:cubicBezTo>
                  <a:pt x="25631" y="57159"/>
                  <a:pt x="0" y="82785"/>
                  <a:pt x="0" y="114309"/>
                </a:cubicBezTo>
                <a:lnTo>
                  <a:pt x="0" y="128597"/>
                </a:lnTo>
                <a:lnTo>
                  <a:pt x="0" y="171459"/>
                </a:lnTo>
                <a:lnTo>
                  <a:pt x="0" y="400059"/>
                </a:lnTo>
                <a:cubicBezTo>
                  <a:pt x="0" y="431583"/>
                  <a:pt x="25627" y="457209"/>
                  <a:pt x="57151" y="457209"/>
                </a:cubicBezTo>
                <a:lnTo>
                  <a:pt x="342903" y="457209"/>
                </a:lnTo>
                <a:cubicBezTo>
                  <a:pt x="374423" y="457209"/>
                  <a:pt x="400054" y="431583"/>
                  <a:pt x="400054" y="400059"/>
                </a:cubicBezTo>
                <a:lnTo>
                  <a:pt x="400054" y="171459"/>
                </a:lnTo>
                <a:lnTo>
                  <a:pt x="400054" y="128597"/>
                </a:lnTo>
                <a:lnTo>
                  <a:pt x="400054" y="114309"/>
                </a:lnTo>
                <a:cubicBezTo>
                  <a:pt x="400054" y="82785"/>
                  <a:pt x="374427" y="57159"/>
                  <a:pt x="342903" y="57159"/>
                </a:cubicBezTo>
                <a:lnTo>
                  <a:pt x="307182" y="57159"/>
                </a:lnTo>
                <a:lnTo>
                  <a:pt x="307182" y="21443"/>
                </a:lnTo>
                <a:cubicBezTo>
                  <a:pt x="307182" y="9565"/>
                  <a:pt x="297629" y="14"/>
                  <a:pt x="285752" y="14"/>
                </a:cubicBezTo>
                <a:cubicBezTo>
                  <a:pt x="273874" y="14"/>
                  <a:pt x="264321" y="9569"/>
                  <a:pt x="264321" y="21447"/>
                </a:cubicBezTo>
                <a:lnTo>
                  <a:pt x="264321" y="57168"/>
                </a:lnTo>
                <a:lnTo>
                  <a:pt x="135733" y="57168"/>
                </a:lnTo>
                <a:lnTo>
                  <a:pt x="135733" y="21434"/>
                </a:lnTo>
                <a:moveTo>
                  <a:pt x="42861" y="171450"/>
                </a:moveTo>
                <a:lnTo>
                  <a:pt x="357185" y="171450"/>
                </a:lnTo>
                <a:lnTo>
                  <a:pt x="357185" y="400050"/>
                </a:lnTo>
                <a:cubicBezTo>
                  <a:pt x="357185" y="407909"/>
                  <a:pt x="350756" y="414338"/>
                  <a:pt x="342899" y="414338"/>
                </a:cubicBezTo>
                <a:lnTo>
                  <a:pt x="57147" y="414338"/>
                </a:lnTo>
                <a:cubicBezTo>
                  <a:pt x="49290" y="414338"/>
                  <a:pt x="42861" y="407909"/>
                  <a:pt x="42861" y="400050"/>
                </a:cubicBezTo>
                <a:lnTo>
                  <a:pt x="42861" y="17145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0" y="100028"/>
                </a:move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11667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0" y="100028"/>
                </a:move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4694" y="1573367"/>
            <a:ext cx="3566160" cy="4389120"/>
          </a:xfrm>
          <a:custGeom>
            <a:avLst/>
            <a:gdLst/>
            <a:ahLst/>
            <a:cxnLst/>
            <a:rect l="l" t="t" r="r" b="b"/>
            <a:pathLst>
              <a:path w="3566160" h="4389120">
                <a:moveTo>
                  <a:pt x="0" y="100028"/>
                </a:moveTo>
                <a:cubicBezTo>
                  <a:pt x="0" y="44769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69"/>
                  <a:pt x="3566160" y="100028"/>
                </a:cubicBezTo>
                <a:lnTo>
                  <a:pt x="3566160" y="4289092"/>
                </a:lnTo>
                <a:cubicBezTo>
                  <a:pt x="3566160" y="4344351"/>
                  <a:pt x="3521369" y="4389120"/>
                  <a:pt x="3466129" y="4389120"/>
                </a:cubicBezTo>
                <a:lnTo>
                  <a:pt x="100031" y="4389120"/>
                </a:lnTo>
                <a:cubicBezTo>
                  <a:pt x="44791" y="4389120"/>
                  <a:pt x="0" y="4344351"/>
                  <a:pt x="0" y="4289092"/>
                </a:cubicBezTo>
                <a:lnTo>
                  <a:pt x="0" y="10002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0444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Board Agenda &amp; Required Votes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Quarterly Board Meeting Review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349014" y="3246205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Pre-read and action item management including who owns each follow-up and due dates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49014" y="2650734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Pre-read and Action Item Management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85987" y="3246205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Formal approvals required with quorum, voting thresholds, and responsible presenters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85987" y="2650734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Formal Approvals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2960" y="3246205"/>
            <a:ext cx="3035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Proposed meeting flow including consent items, management reports, and decision sessions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22960" y="2650734"/>
            <a:ext cx="303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Meeting Flow Structure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011680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774707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537734" y="178843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754904" y="1971318"/>
            <a:ext cx="205740" cy="274320"/>
          </a:xfrm>
          <a:custGeom>
            <a:avLst/>
            <a:gdLst/>
            <a:ahLst/>
            <a:cxnLst/>
            <a:rect l="l" t="t" r="r" b="b"/>
            <a:pathLst>
              <a:path w="205740" h="274320">
                <a:moveTo>
                  <a:pt x="150019" y="34290"/>
                </a:moveTo>
                <a:lnTo>
                  <a:pt x="171451" y="34290"/>
                </a:lnTo>
                <a:cubicBezTo>
                  <a:pt x="190365" y="34290"/>
                  <a:pt x="205742" y="49666"/>
                  <a:pt x="205742" y="68580"/>
                </a:cubicBezTo>
                <a:lnTo>
                  <a:pt x="205742" y="240030"/>
                </a:lnTo>
                <a:cubicBezTo>
                  <a:pt x="205742" y="258944"/>
                  <a:pt x="190365" y="274320"/>
                  <a:pt x="171451" y="274320"/>
                </a:cubicBezTo>
                <a:lnTo>
                  <a:pt x="34291" y="274320"/>
                </a:lnTo>
                <a:cubicBezTo>
                  <a:pt x="15377" y="274320"/>
                  <a:pt x="0" y="258944"/>
                  <a:pt x="0" y="240030"/>
                </a:cubicBezTo>
                <a:lnTo>
                  <a:pt x="0" y="68580"/>
                </a:lnTo>
                <a:cubicBezTo>
                  <a:pt x="0" y="49666"/>
                  <a:pt x="15377" y="34290"/>
                  <a:pt x="34291" y="34290"/>
                </a:cubicBezTo>
                <a:lnTo>
                  <a:pt x="55723" y="34290"/>
                </a:lnTo>
                <a:lnTo>
                  <a:pt x="60866" y="34290"/>
                </a:lnTo>
                <a:cubicBezTo>
                  <a:pt x="64831" y="14734"/>
                  <a:pt x="82138" y="0"/>
                  <a:pt x="102872" y="0"/>
                </a:cubicBezTo>
                <a:cubicBezTo>
                  <a:pt x="123606" y="0"/>
                  <a:pt x="140913" y="14734"/>
                  <a:pt x="144878" y="34290"/>
                </a:cubicBezTo>
                <a:lnTo>
                  <a:pt x="150019" y="34290"/>
                </a:lnTo>
                <a:moveTo>
                  <a:pt x="34291" y="60008"/>
                </a:moveTo>
                <a:cubicBezTo>
                  <a:pt x="29575" y="60008"/>
                  <a:pt x="25718" y="63864"/>
                  <a:pt x="25718" y="68580"/>
                </a:cubicBezTo>
                <a:lnTo>
                  <a:pt x="25718" y="240030"/>
                </a:lnTo>
                <a:cubicBezTo>
                  <a:pt x="25718" y="244746"/>
                  <a:pt x="29575" y="248602"/>
                  <a:pt x="34291" y="248602"/>
                </a:cubicBezTo>
                <a:lnTo>
                  <a:pt x="171451" y="248602"/>
                </a:lnTo>
                <a:cubicBezTo>
                  <a:pt x="176167" y="248602"/>
                  <a:pt x="180025" y="244746"/>
                  <a:pt x="180025" y="240030"/>
                </a:cubicBezTo>
                <a:lnTo>
                  <a:pt x="180025" y="68580"/>
                </a:lnTo>
                <a:cubicBezTo>
                  <a:pt x="180025" y="63864"/>
                  <a:pt x="176167" y="60007"/>
                  <a:pt x="171451" y="60007"/>
                </a:cubicBezTo>
                <a:lnTo>
                  <a:pt x="162878" y="60007"/>
                </a:lnTo>
                <a:lnTo>
                  <a:pt x="162878" y="72868"/>
                </a:lnTo>
                <a:cubicBezTo>
                  <a:pt x="162878" y="79994"/>
                  <a:pt x="157146" y="85728"/>
                  <a:pt x="150019" y="85728"/>
                </a:cubicBezTo>
                <a:lnTo>
                  <a:pt x="102870" y="85728"/>
                </a:lnTo>
                <a:lnTo>
                  <a:pt x="55721" y="85728"/>
                </a:lnTo>
                <a:cubicBezTo>
                  <a:pt x="48594" y="85728"/>
                  <a:pt x="42862" y="79994"/>
                  <a:pt x="42862" y="72870"/>
                </a:cubicBezTo>
                <a:lnTo>
                  <a:pt x="42862" y="60013"/>
                </a:lnTo>
                <a:lnTo>
                  <a:pt x="34291" y="60008"/>
                </a:lnTo>
                <a:moveTo>
                  <a:pt x="102870" y="55723"/>
                </a:moveTo>
                <a:cubicBezTo>
                  <a:pt x="109972" y="55723"/>
                  <a:pt x="115729" y="49965"/>
                  <a:pt x="115729" y="42865"/>
                </a:cubicBezTo>
                <a:cubicBezTo>
                  <a:pt x="115729" y="35763"/>
                  <a:pt x="109972" y="30008"/>
                  <a:pt x="102870" y="30008"/>
                </a:cubicBezTo>
                <a:cubicBezTo>
                  <a:pt x="95768" y="30008"/>
                  <a:pt x="90011" y="35766"/>
                  <a:pt x="90011" y="42868"/>
                </a:cubicBezTo>
                <a:cubicBezTo>
                  <a:pt x="90011" y="49970"/>
                  <a:pt x="95768" y="55728"/>
                  <a:pt x="102870" y="55728"/>
                </a:cubicBezTo>
                <a:lnTo>
                  <a:pt x="102870" y="55723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957587" y="1971372"/>
            <a:ext cx="274320" cy="274213"/>
          </a:xfrm>
          <a:custGeom>
            <a:avLst/>
            <a:gdLst/>
            <a:ahLst/>
            <a:cxnLst/>
            <a:rect l="l" t="t" r="r" b="b"/>
            <a:pathLst>
              <a:path w="274320" h="274213">
                <a:moveTo>
                  <a:pt x="167719" y="3776"/>
                </a:moveTo>
                <a:cubicBezTo>
                  <a:pt x="172701" y="8756"/>
                  <a:pt x="172753" y="16790"/>
                  <a:pt x="167826" y="21825"/>
                </a:cubicBezTo>
                <a:lnTo>
                  <a:pt x="252495" y="106493"/>
                </a:lnTo>
                <a:cubicBezTo>
                  <a:pt x="257529" y="101566"/>
                  <a:pt x="265564" y="101621"/>
                  <a:pt x="270543" y="106600"/>
                </a:cubicBezTo>
                <a:cubicBezTo>
                  <a:pt x="275576" y="111635"/>
                  <a:pt x="275576" y="119773"/>
                  <a:pt x="270543" y="124756"/>
                </a:cubicBezTo>
                <a:lnTo>
                  <a:pt x="261600" y="133753"/>
                </a:lnTo>
                <a:lnTo>
                  <a:pt x="210563" y="184789"/>
                </a:lnTo>
                <a:lnTo>
                  <a:pt x="201993" y="193358"/>
                </a:lnTo>
                <a:cubicBezTo>
                  <a:pt x="196959" y="198393"/>
                  <a:pt x="188817" y="198393"/>
                  <a:pt x="183838" y="193358"/>
                </a:cubicBezTo>
                <a:cubicBezTo>
                  <a:pt x="179018" y="188538"/>
                  <a:pt x="178805" y="180772"/>
                  <a:pt x="183355" y="175740"/>
                </a:cubicBezTo>
                <a:lnTo>
                  <a:pt x="98632" y="91017"/>
                </a:lnTo>
                <a:cubicBezTo>
                  <a:pt x="93598" y="95517"/>
                  <a:pt x="85832" y="95355"/>
                  <a:pt x="81012" y="90534"/>
                </a:cubicBezTo>
                <a:cubicBezTo>
                  <a:pt x="75978" y="85500"/>
                  <a:pt x="75978" y="77361"/>
                  <a:pt x="81012" y="72378"/>
                </a:cubicBezTo>
                <a:lnTo>
                  <a:pt x="89582" y="63809"/>
                </a:lnTo>
                <a:lnTo>
                  <a:pt x="140567" y="12773"/>
                </a:lnTo>
                <a:lnTo>
                  <a:pt x="149510" y="3776"/>
                </a:lnTo>
                <a:cubicBezTo>
                  <a:pt x="154544" y="-1259"/>
                  <a:pt x="162685" y="-1259"/>
                  <a:pt x="167664" y="3776"/>
                </a:cubicBezTo>
                <a:lnTo>
                  <a:pt x="167719" y="3776"/>
                </a:lnTo>
                <a:moveTo>
                  <a:pt x="149617" y="40032"/>
                </a:moveTo>
                <a:lnTo>
                  <a:pt x="116789" y="72861"/>
                </a:lnTo>
                <a:lnTo>
                  <a:pt x="201458" y="157530"/>
                </a:lnTo>
                <a:lnTo>
                  <a:pt x="234286" y="124701"/>
                </a:lnTo>
                <a:lnTo>
                  <a:pt x="149617" y="40032"/>
                </a:lnTo>
                <a:moveTo>
                  <a:pt x="119735" y="136377"/>
                </a:moveTo>
                <a:lnTo>
                  <a:pt x="137890" y="154533"/>
                </a:lnTo>
                <a:lnTo>
                  <a:pt x="111220" y="181203"/>
                </a:lnTo>
                <a:lnTo>
                  <a:pt x="114970" y="184951"/>
                </a:lnTo>
                <a:cubicBezTo>
                  <a:pt x="121664" y="191645"/>
                  <a:pt x="121664" y="202517"/>
                  <a:pt x="114970" y="209211"/>
                </a:cubicBezTo>
                <a:lnTo>
                  <a:pt x="54990" y="269192"/>
                </a:lnTo>
                <a:cubicBezTo>
                  <a:pt x="48297" y="275885"/>
                  <a:pt x="37425" y="275885"/>
                  <a:pt x="30729" y="269192"/>
                </a:cubicBezTo>
                <a:lnTo>
                  <a:pt x="5023" y="243484"/>
                </a:lnTo>
                <a:cubicBezTo>
                  <a:pt x="-1671" y="236791"/>
                  <a:pt x="-1671" y="225918"/>
                  <a:pt x="5023" y="219225"/>
                </a:cubicBezTo>
                <a:lnTo>
                  <a:pt x="65003" y="159244"/>
                </a:lnTo>
                <a:cubicBezTo>
                  <a:pt x="71696" y="152550"/>
                  <a:pt x="82567" y="152550"/>
                  <a:pt x="89264" y="159244"/>
                </a:cubicBezTo>
                <a:lnTo>
                  <a:pt x="93014" y="162992"/>
                </a:lnTo>
                <a:lnTo>
                  <a:pt x="119683" y="136322"/>
                </a:lnTo>
                <a:lnTo>
                  <a:pt x="119735" y="136377"/>
                </a:lnTo>
                <a:moveTo>
                  <a:pt x="77213" y="183506"/>
                </a:moveTo>
                <a:lnTo>
                  <a:pt x="29336" y="231384"/>
                </a:lnTo>
                <a:lnTo>
                  <a:pt x="42939" y="244987"/>
                </a:lnTo>
                <a:lnTo>
                  <a:pt x="90816" y="197110"/>
                </a:lnTo>
                <a:lnTo>
                  <a:pt x="77213" y="183506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211705" y="1971318"/>
            <a:ext cx="240030" cy="274320"/>
          </a:xfrm>
          <a:custGeom>
            <a:avLst/>
            <a:gdLst/>
            <a:ahLst/>
            <a:cxnLst/>
            <a:rect l="l" t="t" r="r" b="b"/>
            <a:pathLst>
              <a:path w="240030" h="274320">
                <a:moveTo>
                  <a:pt x="81440" y="12860"/>
                </a:moveTo>
                <a:cubicBezTo>
                  <a:pt x="81440" y="5733"/>
                  <a:pt x="75708" y="3"/>
                  <a:pt x="68581" y="3"/>
                </a:cubicBezTo>
                <a:cubicBezTo>
                  <a:pt x="61455" y="3"/>
                  <a:pt x="55723" y="5736"/>
                  <a:pt x="55723" y="12863"/>
                </a:cubicBezTo>
                <a:lnTo>
                  <a:pt x="55723" y="34295"/>
                </a:lnTo>
                <a:lnTo>
                  <a:pt x="34291" y="34295"/>
                </a:lnTo>
                <a:cubicBezTo>
                  <a:pt x="15379" y="34295"/>
                  <a:pt x="0" y="49671"/>
                  <a:pt x="0" y="68585"/>
                </a:cubicBezTo>
                <a:lnTo>
                  <a:pt x="0" y="77158"/>
                </a:lnTo>
                <a:lnTo>
                  <a:pt x="0" y="102875"/>
                </a:lnTo>
                <a:lnTo>
                  <a:pt x="0" y="240035"/>
                </a:lnTo>
                <a:cubicBezTo>
                  <a:pt x="0" y="258950"/>
                  <a:pt x="15376" y="274325"/>
                  <a:pt x="34291" y="274325"/>
                </a:cubicBezTo>
                <a:lnTo>
                  <a:pt x="205742" y="274325"/>
                </a:lnTo>
                <a:cubicBezTo>
                  <a:pt x="224654" y="274325"/>
                  <a:pt x="240032" y="258950"/>
                  <a:pt x="240032" y="240035"/>
                </a:cubicBezTo>
                <a:lnTo>
                  <a:pt x="240032" y="102875"/>
                </a:lnTo>
                <a:lnTo>
                  <a:pt x="240032" y="77158"/>
                </a:lnTo>
                <a:lnTo>
                  <a:pt x="240032" y="68585"/>
                </a:lnTo>
                <a:cubicBezTo>
                  <a:pt x="240032" y="49671"/>
                  <a:pt x="224656" y="34295"/>
                  <a:pt x="205742" y="34295"/>
                </a:cubicBezTo>
                <a:lnTo>
                  <a:pt x="184310" y="34295"/>
                </a:lnTo>
                <a:lnTo>
                  <a:pt x="184310" y="12865"/>
                </a:lnTo>
                <a:cubicBezTo>
                  <a:pt x="184310" y="5739"/>
                  <a:pt x="178578" y="8"/>
                  <a:pt x="171451" y="8"/>
                </a:cubicBezTo>
                <a:cubicBezTo>
                  <a:pt x="164325" y="8"/>
                  <a:pt x="158593" y="5741"/>
                  <a:pt x="158593" y="12868"/>
                </a:cubicBezTo>
                <a:lnTo>
                  <a:pt x="158593" y="34301"/>
                </a:lnTo>
                <a:lnTo>
                  <a:pt x="81440" y="34301"/>
                </a:lnTo>
                <a:lnTo>
                  <a:pt x="81440" y="12860"/>
                </a:lnTo>
                <a:moveTo>
                  <a:pt x="25717" y="102870"/>
                </a:moveTo>
                <a:lnTo>
                  <a:pt x="214311" y="102870"/>
                </a:lnTo>
                <a:lnTo>
                  <a:pt x="214311" y="240030"/>
                </a:lnTo>
                <a:cubicBezTo>
                  <a:pt x="214311" y="244746"/>
                  <a:pt x="210454" y="248603"/>
                  <a:pt x="205739" y="248603"/>
                </a:cubicBezTo>
                <a:lnTo>
                  <a:pt x="34288" y="248603"/>
                </a:lnTo>
                <a:cubicBezTo>
                  <a:pt x="29574" y="248603"/>
                  <a:pt x="25717" y="244746"/>
                  <a:pt x="25717" y="240030"/>
                </a:cubicBezTo>
                <a:lnTo>
                  <a:pt x="25717" y="102870"/>
                </a:lnTo>
              </a:path>
            </a:pathLst>
          </a:custGeom>
          <a:solidFill>
            <a:srgbClr val="D3E6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1481596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0" y="120358"/>
                </a:move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069423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0" y="120358"/>
                </a:move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548639" y="4657250"/>
            <a:ext cx="8046720" cy="1371600"/>
          </a:xfrm>
          <a:custGeom>
            <a:avLst/>
            <a:gdLst/>
            <a:ahLst/>
            <a:cxnLst/>
            <a:rect l="l" t="t" r="r" b="b"/>
            <a:pathLst>
              <a:path w="8046720" h="1371600">
                <a:moveTo>
                  <a:pt x="0" y="120358"/>
                </a:moveTo>
                <a:cubicBezTo>
                  <a:pt x="0" y="53890"/>
                  <a:pt x="53913" y="0"/>
                  <a:pt x="120379" y="0"/>
                </a:cubicBezTo>
                <a:lnTo>
                  <a:pt x="7926422" y="0"/>
                </a:lnTo>
                <a:cubicBezTo>
                  <a:pt x="7992887" y="0"/>
                  <a:pt x="8046800" y="53890"/>
                  <a:pt x="8046800" y="120358"/>
                </a:cubicBezTo>
                <a:lnTo>
                  <a:pt x="8046800" y="1251242"/>
                </a:lnTo>
                <a:cubicBezTo>
                  <a:pt x="8046800" y="1317710"/>
                  <a:pt x="7992887" y="1371600"/>
                  <a:pt x="7926422" y="1371600"/>
                </a:cubicBezTo>
                <a:lnTo>
                  <a:pt x="120379" y="1371600"/>
                </a:lnTo>
                <a:cubicBezTo>
                  <a:pt x="53913" y="1371600"/>
                  <a:pt x="0" y="1317710"/>
                  <a:pt x="0" y="1251242"/>
                </a:cubicBezTo>
                <a:lnTo>
                  <a:pt x="0" y="12035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6675" y="173038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6675" y="331330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6675" y="488537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430664" y="4866898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Primary Risks and Mitigations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30664" y="5323415"/>
            <a:ext cx="6875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Primary risks and mitigations including near-term threats, dependency risks, and contingency actions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30664" y="3294829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Strategic Wins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30664" y="3751346"/>
            <a:ext cx="6875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strategic wins highlighting customer outcomes, revenue drivers, and execution milestones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430664" y="1711910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State of the Business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30664" y="2168427"/>
            <a:ext cx="68757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State of the business covering performance against plan, momentum, and notable variances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17529" y="4999670"/>
            <a:ext cx="215491" cy="228600"/>
          </a:xfrm>
          <a:custGeom>
            <a:avLst/>
            <a:gdLst/>
            <a:ahLst/>
            <a:cxnLst/>
            <a:rect l="l" t="t" r="r" b="b"/>
            <a:pathLst>
              <a:path w="215491" h="228600">
                <a:moveTo>
                  <a:pt x="107746" y="22176"/>
                </a:moveTo>
                <a:lnTo>
                  <a:pt x="25590" y="57015"/>
                </a:lnTo>
                <a:cubicBezTo>
                  <a:pt x="22941" y="58138"/>
                  <a:pt x="21504" y="60517"/>
                  <a:pt x="21549" y="62762"/>
                </a:cubicBezTo>
                <a:cubicBezTo>
                  <a:pt x="21773" y="103796"/>
                  <a:pt x="38788" y="174682"/>
                  <a:pt x="105231" y="206467"/>
                </a:cubicBezTo>
                <a:cubicBezTo>
                  <a:pt x="106847" y="207230"/>
                  <a:pt x="108733" y="207230"/>
                  <a:pt x="110304" y="206467"/>
                </a:cubicBezTo>
                <a:cubicBezTo>
                  <a:pt x="176746" y="174637"/>
                  <a:pt x="193761" y="103794"/>
                  <a:pt x="193940" y="62716"/>
                </a:cubicBezTo>
                <a:cubicBezTo>
                  <a:pt x="193940" y="60472"/>
                  <a:pt x="192548" y="58138"/>
                  <a:pt x="189900" y="56969"/>
                </a:cubicBezTo>
                <a:lnTo>
                  <a:pt x="107746" y="22176"/>
                </a:lnTo>
                <a:moveTo>
                  <a:pt x="113762" y="1303"/>
                </a:moveTo>
                <a:lnTo>
                  <a:pt x="198297" y="37173"/>
                </a:lnTo>
                <a:cubicBezTo>
                  <a:pt x="208173" y="41347"/>
                  <a:pt x="215537" y="51090"/>
                  <a:pt x="215491" y="62851"/>
                </a:cubicBezTo>
                <a:cubicBezTo>
                  <a:pt x="215267" y="107387"/>
                  <a:pt x="196951" y="188869"/>
                  <a:pt x="119598" y="225907"/>
                </a:cubicBezTo>
                <a:cubicBezTo>
                  <a:pt x="112101" y="229498"/>
                  <a:pt x="103391" y="229498"/>
                  <a:pt x="95894" y="225907"/>
                </a:cubicBezTo>
                <a:cubicBezTo>
                  <a:pt x="18541" y="188869"/>
                  <a:pt x="224" y="107387"/>
                  <a:pt x="0" y="62851"/>
                </a:cubicBezTo>
                <a:cubicBezTo>
                  <a:pt x="-45" y="51090"/>
                  <a:pt x="7318" y="41347"/>
                  <a:pt x="17194" y="37173"/>
                </a:cubicBezTo>
                <a:lnTo>
                  <a:pt x="101774" y="1303"/>
                </a:lnTo>
                <a:cubicBezTo>
                  <a:pt x="103615" y="450"/>
                  <a:pt x="105679" y="0"/>
                  <a:pt x="107746" y="0"/>
                </a:cubicBezTo>
                <a:cubicBezTo>
                  <a:pt x="109810" y="0"/>
                  <a:pt x="111877" y="448"/>
                  <a:pt x="113762" y="1303"/>
                </a:cubicBezTo>
                <a:lnTo>
                  <a:pt x="113762" y="13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910975" y="3440301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98741" y="122912"/>
                </a:moveTo>
                <a:cubicBezTo>
                  <a:pt x="87787" y="110886"/>
                  <a:pt x="72745" y="82826"/>
                  <a:pt x="70246" y="19050"/>
                </a:cubicBezTo>
                <a:lnTo>
                  <a:pt x="158431" y="19050"/>
                </a:lnTo>
                <a:cubicBezTo>
                  <a:pt x="155891" y="82828"/>
                  <a:pt x="140850" y="110886"/>
                  <a:pt x="129936" y="122912"/>
                </a:cubicBezTo>
                <a:cubicBezTo>
                  <a:pt x="124500" y="128904"/>
                  <a:pt x="119656" y="131405"/>
                  <a:pt x="116799" y="132476"/>
                </a:cubicBezTo>
                <a:cubicBezTo>
                  <a:pt x="115768" y="132873"/>
                  <a:pt x="114933" y="133072"/>
                  <a:pt x="114378" y="133230"/>
                </a:cubicBezTo>
                <a:cubicBezTo>
                  <a:pt x="113822" y="133110"/>
                  <a:pt x="112988" y="132873"/>
                  <a:pt x="111957" y="132476"/>
                </a:cubicBezTo>
                <a:cubicBezTo>
                  <a:pt x="109099" y="131405"/>
                  <a:pt x="104258" y="128904"/>
                  <a:pt x="98819" y="122912"/>
                </a:cubicBezTo>
                <a:lnTo>
                  <a:pt x="98741" y="122912"/>
                </a:lnTo>
                <a:moveTo>
                  <a:pt x="158749" y="0"/>
                </a:moveTo>
                <a:lnTo>
                  <a:pt x="69849" y="0"/>
                </a:lnTo>
                <a:cubicBezTo>
                  <a:pt x="59331" y="0"/>
                  <a:pt x="50758" y="8652"/>
                  <a:pt x="51156" y="19129"/>
                </a:cubicBezTo>
                <a:cubicBezTo>
                  <a:pt x="51236" y="21232"/>
                  <a:pt x="51314" y="23335"/>
                  <a:pt x="51435" y="25400"/>
                </a:cubicBezTo>
                <a:lnTo>
                  <a:pt x="9526" y="25400"/>
                </a:lnTo>
                <a:cubicBezTo>
                  <a:pt x="4247" y="25400"/>
                  <a:pt x="0" y="29647"/>
                  <a:pt x="0" y="34926"/>
                </a:cubicBezTo>
                <a:cubicBezTo>
                  <a:pt x="0" y="77986"/>
                  <a:pt x="18217" y="105451"/>
                  <a:pt x="40284" y="122477"/>
                </a:cubicBezTo>
                <a:cubicBezTo>
                  <a:pt x="61676" y="139027"/>
                  <a:pt x="86203" y="145337"/>
                  <a:pt x="99617" y="147757"/>
                </a:cubicBezTo>
                <a:cubicBezTo>
                  <a:pt x="101482" y="148749"/>
                  <a:pt x="103229" y="149543"/>
                  <a:pt x="104815" y="150177"/>
                </a:cubicBezTo>
                <a:lnTo>
                  <a:pt x="104815" y="184150"/>
                </a:lnTo>
                <a:lnTo>
                  <a:pt x="73065" y="184150"/>
                </a:lnTo>
                <a:cubicBezTo>
                  <a:pt x="67787" y="184150"/>
                  <a:pt x="63539" y="188397"/>
                  <a:pt x="63539" y="193676"/>
                </a:cubicBezTo>
                <a:cubicBezTo>
                  <a:pt x="63539" y="198955"/>
                  <a:pt x="67787" y="203202"/>
                  <a:pt x="73065" y="203202"/>
                </a:cubicBezTo>
                <a:lnTo>
                  <a:pt x="114341" y="203202"/>
                </a:lnTo>
                <a:lnTo>
                  <a:pt x="155617" y="203202"/>
                </a:lnTo>
                <a:cubicBezTo>
                  <a:pt x="160896" y="203202"/>
                  <a:pt x="165143" y="198955"/>
                  <a:pt x="165143" y="193678"/>
                </a:cubicBezTo>
                <a:cubicBezTo>
                  <a:pt x="165143" y="188399"/>
                  <a:pt x="160896" y="184154"/>
                  <a:pt x="155617" y="184154"/>
                </a:cubicBezTo>
                <a:lnTo>
                  <a:pt x="123867" y="184154"/>
                </a:lnTo>
                <a:lnTo>
                  <a:pt x="123867" y="150181"/>
                </a:lnTo>
                <a:cubicBezTo>
                  <a:pt x="125453" y="149545"/>
                  <a:pt x="127200" y="148753"/>
                  <a:pt x="129065" y="147761"/>
                </a:cubicBezTo>
                <a:cubicBezTo>
                  <a:pt x="142480" y="145380"/>
                  <a:pt x="166967" y="139030"/>
                  <a:pt x="188398" y="122481"/>
                </a:cubicBezTo>
                <a:cubicBezTo>
                  <a:pt x="210385" y="105455"/>
                  <a:pt x="228602" y="77990"/>
                  <a:pt x="228602" y="34930"/>
                </a:cubicBezTo>
                <a:cubicBezTo>
                  <a:pt x="228602" y="29651"/>
                  <a:pt x="224355" y="25406"/>
                  <a:pt x="219077" y="25406"/>
                </a:cubicBezTo>
                <a:lnTo>
                  <a:pt x="177167" y="25406"/>
                </a:lnTo>
                <a:cubicBezTo>
                  <a:pt x="177286" y="23342"/>
                  <a:pt x="177366" y="21279"/>
                  <a:pt x="177446" y="19136"/>
                </a:cubicBezTo>
                <a:cubicBezTo>
                  <a:pt x="177844" y="8659"/>
                  <a:pt x="169271" y="6"/>
                  <a:pt x="158754" y="6"/>
                </a:cubicBezTo>
                <a:lnTo>
                  <a:pt x="158749" y="0"/>
                </a:lnTo>
                <a:moveTo>
                  <a:pt x="175697" y="44450"/>
                </a:moveTo>
                <a:lnTo>
                  <a:pt x="209194" y="44450"/>
                </a:lnTo>
                <a:cubicBezTo>
                  <a:pt x="206812" y="75566"/>
                  <a:pt x="192804" y="94972"/>
                  <a:pt x="176690" y="107395"/>
                </a:cubicBezTo>
                <a:cubicBezTo>
                  <a:pt x="169745" y="112792"/>
                  <a:pt x="162283" y="116921"/>
                  <a:pt x="155101" y="120095"/>
                </a:cubicBezTo>
                <a:cubicBezTo>
                  <a:pt x="164110" y="104101"/>
                  <a:pt x="172088" y="80209"/>
                  <a:pt x="175697" y="44450"/>
                </a:cubicBezTo>
                <a:moveTo>
                  <a:pt x="73502" y="120095"/>
                </a:moveTo>
                <a:cubicBezTo>
                  <a:pt x="66319" y="116921"/>
                  <a:pt x="58897" y="112792"/>
                  <a:pt x="51913" y="107395"/>
                </a:cubicBezTo>
                <a:cubicBezTo>
                  <a:pt x="35799" y="94974"/>
                  <a:pt x="21790" y="75566"/>
                  <a:pt x="19408" y="44450"/>
                </a:cubicBezTo>
                <a:lnTo>
                  <a:pt x="52905" y="44450"/>
                </a:lnTo>
                <a:cubicBezTo>
                  <a:pt x="56517" y="80209"/>
                  <a:pt x="64493" y="104099"/>
                  <a:pt x="73502" y="120095"/>
                </a:cubicBezTo>
                <a:lnTo>
                  <a:pt x="73502" y="120095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0975" y="1858970"/>
            <a:ext cx="228600" cy="200025"/>
          </a:xfrm>
          <a:custGeom>
            <a:avLst/>
            <a:gdLst/>
            <a:ahLst/>
            <a:cxnLst/>
            <a:rect l="l" t="t" r="r" b="b"/>
            <a:pathLst>
              <a:path w="228600" h="200025">
                <a:moveTo>
                  <a:pt x="10717" y="0"/>
                </a:moveTo>
                <a:cubicBezTo>
                  <a:pt x="16656" y="0"/>
                  <a:pt x="21434" y="4777"/>
                  <a:pt x="21434" y="10715"/>
                </a:cubicBezTo>
                <a:lnTo>
                  <a:pt x="21434" y="167877"/>
                </a:lnTo>
                <a:cubicBezTo>
                  <a:pt x="21434" y="173816"/>
                  <a:pt x="26211" y="178592"/>
                  <a:pt x="32150" y="178592"/>
                </a:cubicBezTo>
                <a:lnTo>
                  <a:pt x="217888" y="178592"/>
                </a:lnTo>
                <a:cubicBezTo>
                  <a:pt x="223827" y="178592"/>
                  <a:pt x="228605" y="183369"/>
                  <a:pt x="228605" y="189308"/>
                </a:cubicBezTo>
                <a:cubicBezTo>
                  <a:pt x="228605" y="195246"/>
                  <a:pt x="223827" y="200023"/>
                  <a:pt x="217890" y="200023"/>
                </a:cubicBezTo>
                <a:lnTo>
                  <a:pt x="32153" y="200023"/>
                </a:lnTo>
                <a:cubicBezTo>
                  <a:pt x="14384" y="200023"/>
                  <a:pt x="7" y="185645"/>
                  <a:pt x="7" y="167877"/>
                </a:cubicBezTo>
                <a:lnTo>
                  <a:pt x="7" y="10715"/>
                </a:lnTo>
                <a:cubicBezTo>
                  <a:pt x="7" y="4777"/>
                  <a:pt x="4785" y="0"/>
                  <a:pt x="10724" y="0"/>
                </a:cubicBezTo>
                <a:lnTo>
                  <a:pt x="10717" y="0"/>
                </a:lnTo>
              </a:path>
              <a:path w="228600" h="200025">
                <a:moveTo>
                  <a:pt x="75011" y="85725"/>
                </a:moveTo>
                <a:cubicBezTo>
                  <a:pt x="80950" y="85725"/>
                  <a:pt x="85727" y="90501"/>
                  <a:pt x="85727" y="96440"/>
                </a:cubicBezTo>
                <a:lnTo>
                  <a:pt x="85727" y="132159"/>
                </a:lnTo>
                <a:cubicBezTo>
                  <a:pt x="85727" y="138097"/>
                  <a:pt x="80950" y="142874"/>
                  <a:pt x="75013" y="142874"/>
                </a:cubicBezTo>
                <a:cubicBezTo>
                  <a:pt x="69074" y="142874"/>
                  <a:pt x="64298" y="138097"/>
                  <a:pt x="64298" y="132159"/>
                </a:cubicBezTo>
                <a:lnTo>
                  <a:pt x="64298" y="96440"/>
                </a:lnTo>
                <a:cubicBezTo>
                  <a:pt x="64298" y="90501"/>
                  <a:pt x="69076" y="85725"/>
                  <a:pt x="75015" y="85725"/>
                </a:cubicBezTo>
                <a:lnTo>
                  <a:pt x="75011" y="85725"/>
                </a:lnTo>
              </a:path>
              <a:path w="228600" h="200025">
                <a:moveTo>
                  <a:pt x="128588" y="53579"/>
                </a:moveTo>
                <a:lnTo>
                  <a:pt x="128588" y="132161"/>
                </a:lnTo>
                <a:cubicBezTo>
                  <a:pt x="128588" y="138099"/>
                  <a:pt x="123810" y="142876"/>
                  <a:pt x="117873" y="142876"/>
                </a:cubicBezTo>
                <a:cubicBezTo>
                  <a:pt x="111934" y="142876"/>
                  <a:pt x="107159" y="138099"/>
                  <a:pt x="107159" y="132161"/>
                </a:cubicBezTo>
                <a:lnTo>
                  <a:pt x="107159" y="53579"/>
                </a:lnTo>
                <a:cubicBezTo>
                  <a:pt x="107159" y="47640"/>
                  <a:pt x="111936" y="42863"/>
                  <a:pt x="117875" y="42863"/>
                </a:cubicBezTo>
                <a:cubicBezTo>
                  <a:pt x="123814" y="42863"/>
                  <a:pt x="128592" y="47640"/>
                  <a:pt x="128592" y="53579"/>
                </a:cubicBezTo>
                <a:lnTo>
                  <a:pt x="128588" y="53579"/>
                </a:lnTo>
              </a:path>
              <a:path w="228600" h="200025">
                <a:moveTo>
                  <a:pt x="160736" y="71437"/>
                </a:moveTo>
                <a:cubicBezTo>
                  <a:pt x="166675" y="71437"/>
                  <a:pt x="171452" y="76214"/>
                  <a:pt x="171452" y="82152"/>
                </a:cubicBezTo>
                <a:lnTo>
                  <a:pt x="171452" y="132159"/>
                </a:lnTo>
                <a:cubicBezTo>
                  <a:pt x="171452" y="138097"/>
                  <a:pt x="166675" y="142874"/>
                  <a:pt x="160738" y="142874"/>
                </a:cubicBezTo>
                <a:cubicBezTo>
                  <a:pt x="154799" y="142874"/>
                  <a:pt x="150023" y="138097"/>
                  <a:pt x="150023" y="132159"/>
                </a:cubicBezTo>
                <a:lnTo>
                  <a:pt x="150023" y="82152"/>
                </a:lnTo>
                <a:cubicBezTo>
                  <a:pt x="150023" y="76214"/>
                  <a:pt x="154801" y="71437"/>
                  <a:pt x="160740" y="71437"/>
                </a:cubicBezTo>
                <a:lnTo>
                  <a:pt x="160736" y="71437"/>
                </a:lnTo>
              </a:path>
              <a:path w="228600" h="200025">
                <a:moveTo>
                  <a:pt x="214313" y="25003"/>
                </a:moveTo>
                <a:lnTo>
                  <a:pt x="214313" y="132159"/>
                </a:lnTo>
                <a:cubicBezTo>
                  <a:pt x="214313" y="138097"/>
                  <a:pt x="209535" y="142874"/>
                  <a:pt x="203598" y="142874"/>
                </a:cubicBezTo>
                <a:cubicBezTo>
                  <a:pt x="197659" y="142874"/>
                  <a:pt x="192884" y="138097"/>
                  <a:pt x="192884" y="132159"/>
                </a:cubicBezTo>
                <a:lnTo>
                  <a:pt x="192884" y="25003"/>
                </a:lnTo>
                <a:cubicBezTo>
                  <a:pt x="192884" y="19064"/>
                  <a:pt x="197661" y="14288"/>
                  <a:pt x="203600" y="14288"/>
                </a:cubicBezTo>
                <a:cubicBezTo>
                  <a:pt x="209539" y="14288"/>
                  <a:pt x="214317" y="19064"/>
                  <a:pt x="214317" y="25003"/>
                </a:cubicBezTo>
                <a:lnTo>
                  <a:pt x="214313" y="250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48640" y="548639"/>
            <a:ext cx="8077199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CEO Executive Summary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Quarterly Board Meeting Review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917068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62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39" y="0"/>
            <a:ext cx="2472671" cy="6217920"/>
          </a:xfrm>
          <a:prstGeom prst="rect">
            <a:avLst/>
          </a:pr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200512"/>
            <a:ext cx="12192000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3693538" y="548639"/>
            <a:ext cx="7522468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Financial Performance &amp; Runway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Quarterly Board Meeting Review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93538" y="1657812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693538" y="324073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693538" y="4812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</a:path>
            </a:pathLst>
          </a:custGeom>
          <a:solidFill>
            <a:srgbClr val="A4CC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27527" y="4794328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Financial Drivers and Actions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327527" y="5250845"/>
            <a:ext cx="68757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financial drivers explaining the biggest movements and the actions underway to stabilize or improve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327527" y="3222259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Cash Burn and Runway Update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27527" y="3678776"/>
            <a:ext cx="68757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Cash burn and runway update with current cash position and expected length under base assumptions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327527" y="1639340"/>
            <a:ext cx="68757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Quarterly Results Summary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27527" y="2095857"/>
            <a:ext cx="68757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Quarterly results summary including revenue, gross margin, operating expenses, and net burn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830698" y="4961390"/>
            <a:ext cx="182880" cy="160020"/>
          </a:xfrm>
          <a:custGeom>
            <a:avLst/>
            <a:gdLst/>
            <a:ahLst/>
            <a:cxnLst/>
            <a:rect l="l" t="t" r="r" b="b"/>
            <a:pathLst>
              <a:path w="182880" h="160020">
                <a:moveTo>
                  <a:pt x="148590" y="17145"/>
                </a:moveTo>
                <a:cubicBezTo>
                  <a:pt x="151734" y="17145"/>
                  <a:pt x="154305" y="19716"/>
                  <a:pt x="154305" y="22859"/>
                </a:cubicBezTo>
                <a:cubicBezTo>
                  <a:pt x="154305" y="26002"/>
                  <a:pt x="151734" y="28573"/>
                  <a:pt x="148590" y="28573"/>
                </a:cubicBezTo>
                <a:lnTo>
                  <a:pt x="34290" y="28573"/>
                </a:lnTo>
                <a:cubicBezTo>
                  <a:pt x="31146" y="28573"/>
                  <a:pt x="28575" y="26002"/>
                  <a:pt x="28575" y="22859"/>
                </a:cubicBezTo>
                <a:cubicBezTo>
                  <a:pt x="28575" y="19716"/>
                  <a:pt x="31146" y="17145"/>
                  <a:pt x="34290" y="17145"/>
                </a:cubicBezTo>
                <a:lnTo>
                  <a:pt x="148590" y="17145"/>
                </a:lnTo>
                <a:moveTo>
                  <a:pt x="34290" y="0"/>
                </a:moveTo>
                <a:cubicBezTo>
                  <a:pt x="21680" y="0"/>
                  <a:pt x="11430" y="10251"/>
                  <a:pt x="11430" y="22860"/>
                </a:cubicBezTo>
                <a:cubicBezTo>
                  <a:pt x="11430" y="35468"/>
                  <a:pt x="21680" y="45721"/>
                  <a:pt x="34290" y="45721"/>
                </a:cubicBezTo>
                <a:lnTo>
                  <a:pt x="82868" y="45721"/>
                </a:lnTo>
                <a:lnTo>
                  <a:pt x="82868" y="51435"/>
                </a:lnTo>
                <a:lnTo>
                  <a:pt x="79332" y="54972"/>
                </a:lnTo>
                <a:lnTo>
                  <a:pt x="69295" y="65008"/>
                </a:lnTo>
                <a:lnTo>
                  <a:pt x="65723" y="68580"/>
                </a:lnTo>
                <a:lnTo>
                  <a:pt x="45722" y="68580"/>
                </a:lnTo>
                <a:cubicBezTo>
                  <a:pt x="28363" y="68580"/>
                  <a:pt x="14290" y="82654"/>
                  <a:pt x="14290" y="100013"/>
                </a:cubicBezTo>
                <a:lnTo>
                  <a:pt x="14290" y="114301"/>
                </a:lnTo>
                <a:lnTo>
                  <a:pt x="11434" y="114301"/>
                </a:lnTo>
                <a:cubicBezTo>
                  <a:pt x="5112" y="114301"/>
                  <a:pt x="4" y="119409"/>
                  <a:pt x="4" y="125731"/>
                </a:cubicBezTo>
                <a:lnTo>
                  <a:pt x="4" y="148591"/>
                </a:lnTo>
                <a:cubicBezTo>
                  <a:pt x="4" y="154914"/>
                  <a:pt x="5112" y="160022"/>
                  <a:pt x="11434" y="160022"/>
                </a:cubicBezTo>
                <a:lnTo>
                  <a:pt x="34294" y="160022"/>
                </a:lnTo>
                <a:cubicBezTo>
                  <a:pt x="40616" y="160022"/>
                  <a:pt x="45724" y="154914"/>
                  <a:pt x="45724" y="148591"/>
                </a:cubicBezTo>
                <a:lnTo>
                  <a:pt x="45724" y="125731"/>
                </a:lnTo>
                <a:cubicBezTo>
                  <a:pt x="45724" y="119409"/>
                  <a:pt x="40616" y="114301"/>
                  <a:pt x="34294" y="114301"/>
                </a:cubicBezTo>
                <a:lnTo>
                  <a:pt x="31437" y="114301"/>
                </a:lnTo>
                <a:lnTo>
                  <a:pt x="31437" y="100013"/>
                </a:lnTo>
                <a:cubicBezTo>
                  <a:pt x="31437" y="92119"/>
                  <a:pt x="37831" y="85724"/>
                  <a:pt x="45726" y="85724"/>
                </a:cubicBezTo>
                <a:lnTo>
                  <a:pt x="65729" y="85724"/>
                </a:lnTo>
                <a:lnTo>
                  <a:pt x="69266" y="89261"/>
                </a:lnTo>
                <a:lnTo>
                  <a:pt x="79302" y="99297"/>
                </a:lnTo>
                <a:lnTo>
                  <a:pt x="82874" y="102869"/>
                </a:lnTo>
                <a:lnTo>
                  <a:pt x="82874" y="114299"/>
                </a:lnTo>
                <a:lnTo>
                  <a:pt x="80018" y="114299"/>
                </a:lnTo>
                <a:cubicBezTo>
                  <a:pt x="73695" y="114299"/>
                  <a:pt x="68588" y="119407"/>
                  <a:pt x="68588" y="125729"/>
                </a:cubicBezTo>
                <a:lnTo>
                  <a:pt x="68588" y="148590"/>
                </a:lnTo>
                <a:cubicBezTo>
                  <a:pt x="68588" y="154912"/>
                  <a:pt x="73695" y="160020"/>
                  <a:pt x="80018" y="160020"/>
                </a:cubicBezTo>
                <a:lnTo>
                  <a:pt x="102878" y="160020"/>
                </a:lnTo>
                <a:cubicBezTo>
                  <a:pt x="109200" y="160020"/>
                  <a:pt x="114308" y="154912"/>
                  <a:pt x="114308" y="148590"/>
                </a:cubicBezTo>
                <a:lnTo>
                  <a:pt x="114308" y="125729"/>
                </a:lnTo>
                <a:cubicBezTo>
                  <a:pt x="114308" y="119407"/>
                  <a:pt x="109200" y="114299"/>
                  <a:pt x="102878" y="114299"/>
                </a:cubicBezTo>
                <a:lnTo>
                  <a:pt x="100021" y="114299"/>
                </a:lnTo>
                <a:lnTo>
                  <a:pt x="100021" y="102869"/>
                </a:lnTo>
                <a:lnTo>
                  <a:pt x="103558" y="99333"/>
                </a:lnTo>
                <a:lnTo>
                  <a:pt x="113594" y="89296"/>
                </a:lnTo>
                <a:lnTo>
                  <a:pt x="117166" y="85724"/>
                </a:lnTo>
                <a:lnTo>
                  <a:pt x="137170" y="85724"/>
                </a:lnTo>
                <a:cubicBezTo>
                  <a:pt x="145063" y="85724"/>
                  <a:pt x="151458" y="92119"/>
                  <a:pt x="151458" y="100013"/>
                </a:cubicBezTo>
                <a:lnTo>
                  <a:pt x="151458" y="114301"/>
                </a:lnTo>
                <a:lnTo>
                  <a:pt x="148602" y="114301"/>
                </a:lnTo>
                <a:cubicBezTo>
                  <a:pt x="142279" y="114301"/>
                  <a:pt x="137172" y="119409"/>
                  <a:pt x="137172" y="125731"/>
                </a:cubicBezTo>
                <a:lnTo>
                  <a:pt x="137172" y="148591"/>
                </a:lnTo>
                <a:cubicBezTo>
                  <a:pt x="137172" y="154914"/>
                  <a:pt x="142279" y="160022"/>
                  <a:pt x="148602" y="160022"/>
                </a:cubicBezTo>
                <a:lnTo>
                  <a:pt x="171462" y="160022"/>
                </a:lnTo>
                <a:cubicBezTo>
                  <a:pt x="177784" y="160022"/>
                  <a:pt x="182892" y="154914"/>
                  <a:pt x="182892" y="148591"/>
                </a:cubicBezTo>
                <a:lnTo>
                  <a:pt x="182892" y="125731"/>
                </a:lnTo>
                <a:cubicBezTo>
                  <a:pt x="182892" y="119409"/>
                  <a:pt x="177784" y="114301"/>
                  <a:pt x="171462" y="114301"/>
                </a:cubicBezTo>
                <a:lnTo>
                  <a:pt x="168605" y="114301"/>
                </a:lnTo>
                <a:lnTo>
                  <a:pt x="168605" y="100013"/>
                </a:lnTo>
                <a:cubicBezTo>
                  <a:pt x="168605" y="82654"/>
                  <a:pt x="154532" y="68580"/>
                  <a:pt x="137173" y="68580"/>
                </a:cubicBezTo>
                <a:lnTo>
                  <a:pt x="117172" y="68580"/>
                </a:lnTo>
                <a:lnTo>
                  <a:pt x="113635" y="65043"/>
                </a:lnTo>
                <a:lnTo>
                  <a:pt x="103598" y="55007"/>
                </a:lnTo>
                <a:lnTo>
                  <a:pt x="100027" y="51435"/>
                </a:lnTo>
                <a:lnTo>
                  <a:pt x="100027" y="45721"/>
                </a:lnTo>
                <a:lnTo>
                  <a:pt x="148605" y="45721"/>
                </a:lnTo>
                <a:cubicBezTo>
                  <a:pt x="161215" y="45721"/>
                  <a:pt x="171465" y="35470"/>
                  <a:pt x="171465" y="22860"/>
                </a:cubicBezTo>
                <a:cubicBezTo>
                  <a:pt x="171465" y="10253"/>
                  <a:pt x="161215" y="0"/>
                  <a:pt x="148605" y="0"/>
                </a:cubicBezTo>
                <a:lnTo>
                  <a:pt x="34290" y="0"/>
                </a:lnTo>
                <a:moveTo>
                  <a:pt x="17145" y="142875"/>
                </a:moveTo>
                <a:lnTo>
                  <a:pt x="17145" y="131445"/>
                </a:lnTo>
                <a:lnTo>
                  <a:pt x="28575" y="131445"/>
                </a:lnTo>
                <a:lnTo>
                  <a:pt x="28575" y="142875"/>
                </a:lnTo>
                <a:lnTo>
                  <a:pt x="17145" y="142875"/>
                </a:lnTo>
                <a:moveTo>
                  <a:pt x="85725" y="142875"/>
                </a:moveTo>
                <a:lnTo>
                  <a:pt x="85725" y="131445"/>
                </a:lnTo>
                <a:lnTo>
                  <a:pt x="97155" y="131445"/>
                </a:lnTo>
                <a:lnTo>
                  <a:pt x="97155" y="142875"/>
                </a:lnTo>
                <a:lnTo>
                  <a:pt x="85725" y="142875"/>
                </a:lnTo>
                <a:moveTo>
                  <a:pt x="154305" y="142875"/>
                </a:moveTo>
                <a:lnTo>
                  <a:pt x="154305" y="131445"/>
                </a:lnTo>
                <a:lnTo>
                  <a:pt x="165735" y="131445"/>
                </a:lnTo>
                <a:lnTo>
                  <a:pt x="165735" y="142875"/>
                </a:lnTo>
                <a:lnTo>
                  <a:pt x="154305" y="142875"/>
                </a:lnTo>
                <a:moveTo>
                  <a:pt x="81404" y="77152"/>
                </a:moveTo>
                <a:lnTo>
                  <a:pt x="91440" y="67116"/>
                </a:lnTo>
                <a:lnTo>
                  <a:pt x="101476" y="77152"/>
                </a:lnTo>
                <a:lnTo>
                  <a:pt x="91440" y="87189"/>
                </a:lnTo>
                <a:lnTo>
                  <a:pt x="81404" y="77152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30698" y="3388051"/>
            <a:ext cx="182880" cy="162560"/>
          </a:xfrm>
          <a:custGeom>
            <a:avLst/>
            <a:gdLst/>
            <a:ahLst/>
            <a:cxnLst/>
            <a:rect l="l" t="t" r="r" b="b"/>
            <a:pathLst>
              <a:path w="182880" h="162560">
                <a:moveTo>
                  <a:pt x="87980" y="15240"/>
                </a:moveTo>
                <a:cubicBezTo>
                  <a:pt x="95282" y="15240"/>
                  <a:pt x="101473" y="19907"/>
                  <a:pt x="103792" y="26416"/>
                </a:cubicBezTo>
                <a:cubicBezTo>
                  <a:pt x="105189" y="30384"/>
                  <a:pt x="109538" y="32449"/>
                  <a:pt x="113508" y="31052"/>
                </a:cubicBezTo>
                <a:cubicBezTo>
                  <a:pt x="117477" y="29656"/>
                  <a:pt x="119541" y="25306"/>
                  <a:pt x="118144" y="21336"/>
                </a:cubicBezTo>
                <a:cubicBezTo>
                  <a:pt x="113762" y="8921"/>
                  <a:pt x="101919" y="0"/>
                  <a:pt x="87982" y="0"/>
                </a:cubicBezTo>
                <a:cubicBezTo>
                  <a:pt x="74043" y="0"/>
                  <a:pt x="62168" y="8921"/>
                  <a:pt x="57788" y="21336"/>
                </a:cubicBezTo>
                <a:cubicBezTo>
                  <a:pt x="56391" y="25304"/>
                  <a:pt x="58456" y="29654"/>
                  <a:pt x="62424" y="31052"/>
                </a:cubicBezTo>
                <a:cubicBezTo>
                  <a:pt x="66393" y="32449"/>
                  <a:pt x="70744" y="30386"/>
                  <a:pt x="72139" y="26416"/>
                </a:cubicBezTo>
                <a:cubicBezTo>
                  <a:pt x="74456" y="19907"/>
                  <a:pt x="80679" y="15240"/>
                  <a:pt x="87982" y="15240"/>
                </a:cubicBezTo>
                <a:lnTo>
                  <a:pt x="87980" y="15240"/>
                </a:lnTo>
                <a:moveTo>
                  <a:pt x="21178" y="62706"/>
                </a:moveTo>
                <a:cubicBezTo>
                  <a:pt x="24956" y="60833"/>
                  <a:pt x="26479" y="56260"/>
                  <a:pt x="24575" y="52483"/>
                </a:cubicBezTo>
                <a:cubicBezTo>
                  <a:pt x="22670" y="48705"/>
                  <a:pt x="18131" y="47180"/>
                  <a:pt x="14352" y="49085"/>
                </a:cubicBezTo>
                <a:lnTo>
                  <a:pt x="12860" y="49815"/>
                </a:lnTo>
                <a:cubicBezTo>
                  <a:pt x="4985" y="53752"/>
                  <a:pt x="2" y="61817"/>
                  <a:pt x="2" y="70675"/>
                </a:cubicBezTo>
                <a:cubicBezTo>
                  <a:pt x="2" y="82550"/>
                  <a:pt x="8892" y="92360"/>
                  <a:pt x="20386" y="93820"/>
                </a:cubicBezTo>
                <a:cubicBezTo>
                  <a:pt x="21084" y="109440"/>
                  <a:pt x="28895" y="123251"/>
                  <a:pt x="40641" y="132078"/>
                </a:cubicBezTo>
                <a:lnTo>
                  <a:pt x="40641" y="147318"/>
                </a:lnTo>
                <a:cubicBezTo>
                  <a:pt x="40641" y="155733"/>
                  <a:pt x="47468" y="162558"/>
                  <a:pt x="55881" y="162558"/>
                </a:cubicBezTo>
                <a:lnTo>
                  <a:pt x="71120" y="162558"/>
                </a:lnTo>
                <a:cubicBezTo>
                  <a:pt x="79535" y="162558"/>
                  <a:pt x="86360" y="155733"/>
                  <a:pt x="86360" y="147318"/>
                </a:cubicBezTo>
                <a:lnTo>
                  <a:pt x="86360" y="142238"/>
                </a:lnTo>
                <a:lnTo>
                  <a:pt x="101599" y="142238"/>
                </a:lnTo>
                <a:lnTo>
                  <a:pt x="101599" y="147318"/>
                </a:lnTo>
                <a:cubicBezTo>
                  <a:pt x="101599" y="155733"/>
                  <a:pt x="108426" y="162558"/>
                  <a:pt x="116839" y="162558"/>
                </a:cubicBezTo>
                <a:lnTo>
                  <a:pt x="132078" y="162558"/>
                </a:lnTo>
                <a:cubicBezTo>
                  <a:pt x="140492" y="162558"/>
                  <a:pt x="147317" y="155733"/>
                  <a:pt x="147317" y="147318"/>
                </a:cubicBezTo>
                <a:lnTo>
                  <a:pt x="147317" y="135443"/>
                </a:lnTo>
                <a:cubicBezTo>
                  <a:pt x="153256" y="132015"/>
                  <a:pt x="158462" y="127379"/>
                  <a:pt x="162557" y="121918"/>
                </a:cubicBezTo>
                <a:lnTo>
                  <a:pt x="172718" y="121918"/>
                </a:lnTo>
                <a:cubicBezTo>
                  <a:pt x="178338" y="121918"/>
                  <a:pt x="182878" y="117378"/>
                  <a:pt x="182878" y="111758"/>
                </a:cubicBezTo>
                <a:lnTo>
                  <a:pt x="182878" y="81278"/>
                </a:lnTo>
                <a:cubicBezTo>
                  <a:pt x="182878" y="75659"/>
                  <a:pt x="178338" y="71118"/>
                  <a:pt x="172718" y="71118"/>
                </a:cubicBezTo>
                <a:lnTo>
                  <a:pt x="168495" y="71118"/>
                </a:lnTo>
                <a:cubicBezTo>
                  <a:pt x="165891" y="65149"/>
                  <a:pt x="162176" y="59783"/>
                  <a:pt x="157637" y="55306"/>
                </a:cubicBezTo>
                <a:lnTo>
                  <a:pt x="161225" y="43621"/>
                </a:lnTo>
                <a:lnTo>
                  <a:pt x="153954" y="41399"/>
                </a:lnTo>
                <a:lnTo>
                  <a:pt x="161225" y="43621"/>
                </a:lnTo>
                <a:cubicBezTo>
                  <a:pt x="163226" y="37082"/>
                  <a:pt x="158336" y="30477"/>
                  <a:pt x="151511" y="30477"/>
                </a:cubicBezTo>
                <a:lnTo>
                  <a:pt x="144779" y="30477"/>
                </a:lnTo>
                <a:cubicBezTo>
                  <a:pt x="134777" y="30477"/>
                  <a:pt x="125666" y="34351"/>
                  <a:pt x="118871" y="40637"/>
                </a:cubicBezTo>
                <a:lnTo>
                  <a:pt x="71119" y="40637"/>
                </a:lnTo>
                <a:cubicBezTo>
                  <a:pt x="47496" y="40637"/>
                  <a:pt x="27621" y="56766"/>
                  <a:pt x="21939" y="78609"/>
                </a:cubicBezTo>
                <a:cubicBezTo>
                  <a:pt x="18129" y="77974"/>
                  <a:pt x="15240" y="74641"/>
                  <a:pt x="15240" y="70640"/>
                </a:cubicBezTo>
                <a:cubicBezTo>
                  <a:pt x="15240" y="67592"/>
                  <a:pt x="16953" y="64798"/>
                  <a:pt x="19717" y="63402"/>
                </a:cubicBezTo>
                <a:lnTo>
                  <a:pt x="21209" y="62672"/>
                </a:lnTo>
                <a:lnTo>
                  <a:pt x="21178" y="62706"/>
                </a:lnTo>
                <a:moveTo>
                  <a:pt x="134620" y="91440"/>
                </a:moveTo>
                <a:cubicBezTo>
                  <a:pt x="138828" y="91440"/>
                  <a:pt x="142240" y="88028"/>
                  <a:pt x="142240" y="83821"/>
                </a:cubicBezTo>
                <a:cubicBezTo>
                  <a:pt x="142240" y="79612"/>
                  <a:pt x="138830" y="76202"/>
                  <a:pt x="134620" y="76202"/>
                </a:cubicBezTo>
                <a:cubicBezTo>
                  <a:pt x="130412" y="76202"/>
                  <a:pt x="126999" y="79614"/>
                  <a:pt x="126999" y="83823"/>
                </a:cubicBezTo>
                <a:cubicBezTo>
                  <a:pt x="126999" y="88031"/>
                  <a:pt x="130410" y="91443"/>
                  <a:pt x="134620" y="91443"/>
                </a:cubicBezTo>
                <a:lnTo>
                  <a:pt x="134620" y="91440"/>
                </a:lnTo>
                <a:moveTo>
                  <a:pt x="127731" y="53341"/>
                </a:moveTo>
                <a:cubicBezTo>
                  <a:pt x="131889" y="48674"/>
                  <a:pt x="137923" y="45753"/>
                  <a:pt x="144622" y="45722"/>
                </a:cubicBezTo>
                <a:lnTo>
                  <a:pt x="141606" y="55501"/>
                </a:lnTo>
                <a:cubicBezTo>
                  <a:pt x="140686" y="58486"/>
                  <a:pt x="141670" y="61724"/>
                  <a:pt x="144115" y="63693"/>
                </a:cubicBezTo>
                <a:cubicBezTo>
                  <a:pt x="149640" y="68106"/>
                  <a:pt x="153767" y="74106"/>
                  <a:pt x="155894" y="80997"/>
                </a:cubicBezTo>
                <a:cubicBezTo>
                  <a:pt x="156878" y="84205"/>
                  <a:pt x="159832" y="86394"/>
                  <a:pt x="163165" y="86394"/>
                </a:cubicBezTo>
                <a:lnTo>
                  <a:pt x="167611" y="86394"/>
                </a:lnTo>
                <a:lnTo>
                  <a:pt x="167611" y="106714"/>
                </a:lnTo>
                <a:lnTo>
                  <a:pt x="158531" y="106714"/>
                </a:lnTo>
                <a:cubicBezTo>
                  <a:pt x="155896" y="106714"/>
                  <a:pt x="153451" y="108080"/>
                  <a:pt x="152087" y="110302"/>
                </a:cubicBezTo>
                <a:cubicBezTo>
                  <a:pt x="148372" y="116239"/>
                  <a:pt x="142974" y="121002"/>
                  <a:pt x="136560" y="123890"/>
                </a:cubicBezTo>
                <a:cubicBezTo>
                  <a:pt x="133830" y="125096"/>
                  <a:pt x="132083" y="127795"/>
                  <a:pt x="132083" y="130812"/>
                </a:cubicBezTo>
                <a:lnTo>
                  <a:pt x="132083" y="147322"/>
                </a:lnTo>
                <a:lnTo>
                  <a:pt x="116844" y="147322"/>
                </a:lnTo>
                <a:lnTo>
                  <a:pt x="116844" y="134622"/>
                </a:lnTo>
                <a:cubicBezTo>
                  <a:pt x="116844" y="130399"/>
                  <a:pt x="113446" y="127003"/>
                  <a:pt x="109223" y="127003"/>
                </a:cubicBezTo>
                <a:lnTo>
                  <a:pt x="78743" y="127003"/>
                </a:lnTo>
                <a:cubicBezTo>
                  <a:pt x="74520" y="127003"/>
                  <a:pt x="71122" y="130401"/>
                  <a:pt x="71122" y="134624"/>
                </a:cubicBezTo>
                <a:lnTo>
                  <a:pt x="71122" y="147325"/>
                </a:lnTo>
                <a:lnTo>
                  <a:pt x="55883" y="147325"/>
                </a:lnTo>
                <a:lnTo>
                  <a:pt x="55883" y="128084"/>
                </a:lnTo>
                <a:cubicBezTo>
                  <a:pt x="55883" y="125449"/>
                  <a:pt x="54516" y="123004"/>
                  <a:pt x="52294" y="121639"/>
                </a:cubicBezTo>
                <a:cubicBezTo>
                  <a:pt x="42231" y="115353"/>
                  <a:pt x="35563" y="104177"/>
                  <a:pt x="35563" y="91476"/>
                </a:cubicBezTo>
                <a:cubicBezTo>
                  <a:pt x="35563" y="71822"/>
                  <a:pt x="51470" y="55916"/>
                  <a:pt x="71122" y="55916"/>
                </a:cubicBezTo>
                <a:lnTo>
                  <a:pt x="121922" y="55916"/>
                </a:lnTo>
                <a:lnTo>
                  <a:pt x="121922" y="55916"/>
                </a:lnTo>
                <a:lnTo>
                  <a:pt x="122049" y="55916"/>
                </a:lnTo>
                <a:cubicBezTo>
                  <a:pt x="124208" y="55916"/>
                  <a:pt x="126302" y="54996"/>
                  <a:pt x="127733" y="53377"/>
                </a:cubicBezTo>
                <a:lnTo>
                  <a:pt x="127731" y="53341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3830698" y="1806402"/>
            <a:ext cx="182880" cy="160020"/>
          </a:xfrm>
          <a:custGeom>
            <a:avLst/>
            <a:gdLst/>
            <a:ahLst/>
            <a:cxnLst/>
            <a:rect l="l" t="t" r="r" b="b"/>
            <a:pathLst>
              <a:path w="182880" h="160020">
                <a:moveTo>
                  <a:pt x="8573" y="0"/>
                </a:moveTo>
                <a:cubicBezTo>
                  <a:pt x="13325" y="0"/>
                  <a:pt x="17147" y="3821"/>
                  <a:pt x="17147" y="8572"/>
                </a:cubicBezTo>
                <a:lnTo>
                  <a:pt x="17147" y="134302"/>
                </a:lnTo>
                <a:cubicBezTo>
                  <a:pt x="17147" y="139053"/>
                  <a:pt x="20969" y="142874"/>
                  <a:pt x="25720" y="142874"/>
                </a:cubicBezTo>
                <a:lnTo>
                  <a:pt x="174310" y="142874"/>
                </a:lnTo>
                <a:cubicBezTo>
                  <a:pt x="179062" y="142874"/>
                  <a:pt x="182884" y="146695"/>
                  <a:pt x="182884" y="151446"/>
                </a:cubicBezTo>
                <a:cubicBezTo>
                  <a:pt x="182884" y="156197"/>
                  <a:pt x="179062" y="160019"/>
                  <a:pt x="174312" y="160019"/>
                </a:cubicBezTo>
                <a:lnTo>
                  <a:pt x="25722" y="160019"/>
                </a:lnTo>
                <a:cubicBezTo>
                  <a:pt x="11507" y="160019"/>
                  <a:pt x="6" y="148516"/>
                  <a:pt x="6" y="134302"/>
                </a:cubicBezTo>
                <a:lnTo>
                  <a:pt x="6" y="8572"/>
                </a:lnTo>
                <a:cubicBezTo>
                  <a:pt x="6" y="3821"/>
                  <a:pt x="3828" y="0"/>
                  <a:pt x="8579" y="0"/>
                </a:cubicBezTo>
                <a:lnTo>
                  <a:pt x="8573" y="0"/>
                </a:lnTo>
              </a:path>
              <a:path w="182880" h="160020">
                <a:moveTo>
                  <a:pt x="60008" y="68580"/>
                </a:moveTo>
                <a:cubicBezTo>
                  <a:pt x="64760" y="68580"/>
                  <a:pt x="68582" y="72401"/>
                  <a:pt x="68582" y="77152"/>
                </a:cubicBezTo>
                <a:lnTo>
                  <a:pt x="68582" y="105727"/>
                </a:lnTo>
                <a:cubicBezTo>
                  <a:pt x="68582" y="110478"/>
                  <a:pt x="64760" y="114299"/>
                  <a:pt x="60010" y="114299"/>
                </a:cubicBezTo>
                <a:cubicBezTo>
                  <a:pt x="55259" y="114299"/>
                  <a:pt x="51439" y="110478"/>
                  <a:pt x="51439" y="105727"/>
                </a:cubicBezTo>
                <a:lnTo>
                  <a:pt x="51439" y="77152"/>
                </a:lnTo>
                <a:cubicBezTo>
                  <a:pt x="51439" y="72401"/>
                  <a:pt x="55261" y="68580"/>
                  <a:pt x="60012" y="68580"/>
                </a:cubicBezTo>
                <a:lnTo>
                  <a:pt x="60008" y="68580"/>
                </a:lnTo>
              </a:path>
              <a:path w="182880" h="160020">
                <a:moveTo>
                  <a:pt x="102870" y="42863"/>
                </a:moveTo>
                <a:lnTo>
                  <a:pt x="102870" y="105728"/>
                </a:lnTo>
                <a:cubicBezTo>
                  <a:pt x="102870" y="110479"/>
                  <a:pt x="99048" y="114301"/>
                  <a:pt x="94298" y="114301"/>
                </a:cubicBezTo>
                <a:cubicBezTo>
                  <a:pt x="89547" y="114301"/>
                  <a:pt x="85727" y="110480"/>
                  <a:pt x="85727" y="105728"/>
                </a:cubicBezTo>
                <a:lnTo>
                  <a:pt x="85727" y="42863"/>
                </a:lnTo>
                <a:cubicBezTo>
                  <a:pt x="85727" y="38112"/>
                  <a:pt x="89549" y="34291"/>
                  <a:pt x="94300" y="34291"/>
                </a:cubicBezTo>
                <a:cubicBezTo>
                  <a:pt x="99052" y="34291"/>
                  <a:pt x="102874" y="38112"/>
                  <a:pt x="102874" y="42863"/>
                </a:cubicBezTo>
                <a:lnTo>
                  <a:pt x="102870" y="42863"/>
                </a:lnTo>
              </a:path>
              <a:path w="182880" h="160020">
                <a:moveTo>
                  <a:pt x="128588" y="57150"/>
                </a:moveTo>
                <a:cubicBezTo>
                  <a:pt x="133340" y="57150"/>
                  <a:pt x="137162" y="60971"/>
                  <a:pt x="137162" y="65722"/>
                </a:cubicBezTo>
                <a:lnTo>
                  <a:pt x="137162" y="105727"/>
                </a:lnTo>
                <a:cubicBezTo>
                  <a:pt x="137162" y="110478"/>
                  <a:pt x="133340" y="114299"/>
                  <a:pt x="128590" y="114299"/>
                </a:cubicBezTo>
                <a:cubicBezTo>
                  <a:pt x="123839" y="114299"/>
                  <a:pt x="120019" y="110478"/>
                  <a:pt x="120019" y="105727"/>
                </a:cubicBezTo>
                <a:lnTo>
                  <a:pt x="120019" y="65722"/>
                </a:lnTo>
                <a:cubicBezTo>
                  <a:pt x="120019" y="60971"/>
                  <a:pt x="123841" y="57150"/>
                  <a:pt x="128592" y="57150"/>
                </a:cubicBezTo>
                <a:lnTo>
                  <a:pt x="128588" y="57150"/>
                </a:lnTo>
              </a:path>
              <a:path w="182880" h="160020">
                <a:moveTo>
                  <a:pt x="171450" y="20003"/>
                </a:moveTo>
                <a:lnTo>
                  <a:pt x="171450" y="105727"/>
                </a:lnTo>
                <a:cubicBezTo>
                  <a:pt x="171450" y="110478"/>
                  <a:pt x="167628" y="114299"/>
                  <a:pt x="162878" y="114299"/>
                </a:cubicBezTo>
                <a:cubicBezTo>
                  <a:pt x="158127" y="114299"/>
                  <a:pt x="154307" y="110478"/>
                  <a:pt x="154307" y="105727"/>
                </a:cubicBezTo>
                <a:lnTo>
                  <a:pt x="154307" y="20002"/>
                </a:lnTo>
                <a:cubicBezTo>
                  <a:pt x="154307" y="15252"/>
                  <a:pt x="158129" y="11430"/>
                  <a:pt x="162880" y="11430"/>
                </a:cubicBezTo>
                <a:cubicBezTo>
                  <a:pt x="167632" y="11430"/>
                  <a:pt x="171454" y="15251"/>
                  <a:pt x="171454" y="20002"/>
                </a:cubicBezTo>
                <a:lnTo>
                  <a:pt x="171450" y="2000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Quarterly Board Meeting Review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Operational &amp; Sales Traction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239683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032368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92717" y="1669807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path path="circle">
              <a:fillToRect l="50000" t="50000" r="50000" b="50000"/>
            </a:path>
          </a:gradFill>
          <a:ln w="9525">
            <a:solidFill>
              <a:srgbClr val="F6FAFF">
                <a:alpha val="5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330212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Customer traction highlights including logo wins, usage milestones, and churn drivers with mitigations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709949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Customer Traction Highlights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096527"/>
            <a:ext cx="1097280" cy="975360"/>
          </a:xfrm>
          <a:custGeom>
            <a:avLst/>
            <a:gdLst/>
            <a:ahLst/>
            <a:cxnLst/>
            <a:rect l="l" t="t" r="r" b="b"/>
            <a:pathLst>
              <a:path w="1097280" h="975360">
                <a:moveTo>
                  <a:pt x="473959" y="589976"/>
                </a:moveTo>
                <a:cubicBezTo>
                  <a:pt x="421378" y="532254"/>
                  <a:pt x="349176" y="397566"/>
                  <a:pt x="337183" y="91440"/>
                </a:cubicBezTo>
                <a:lnTo>
                  <a:pt x="760470" y="91440"/>
                </a:lnTo>
                <a:cubicBezTo>
                  <a:pt x="748279" y="397576"/>
                  <a:pt x="676078" y="532254"/>
                  <a:pt x="623694" y="589976"/>
                </a:cubicBezTo>
                <a:cubicBezTo>
                  <a:pt x="597601" y="618739"/>
                  <a:pt x="574349" y="630746"/>
                  <a:pt x="560633" y="635886"/>
                </a:cubicBezTo>
                <a:cubicBezTo>
                  <a:pt x="555685" y="637788"/>
                  <a:pt x="551680" y="638744"/>
                  <a:pt x="549013" y="639504"/>
                </a:cubicBezTo>
                <a:cubicBezTo>
                  <a:pt x="546347" y="638929"/>
                  <a:pt x="542342" y="637788"/>
                  <a:pt x="537393" y="635886"/>
                </a:cubicBezTo>
                <a:cubicBezTo>
                  <a:pt x="523677" y="630746"/>
                  <a:pt x="500436" y="618739"/>
                  <a:pt x="474332" y="589976"/>
                </a:cubicBezTo>
                <a:lnTo>
                  <a:pt x="473959" y="589976"/>
                </a:lnTo>
                <a:moveTo>
                  <a:pt x="761995" y="0"/>
                </a:moveTo>
                <a:lnTo>
                  <a:pt x="335274" y="0"/>
                </a:lnTo>
                <a:cubicBezTo>
                  <a:pt x="284788" y="0"/>
                  <a:pt x="243640" y="41531"/>
                  <a:pt x="245549" y="91820"/>
                </a:cubicBezTo>
                <a:cubicBezTo>
                  <a:pt x="245933" y="101915"/>
                  <a:pt x="246306" y="112010"/>
                  <a:pt x="246888" y="121920"/>
                </a:cubicBezTo>
                <a:lnTo>
                  <a:pt x="45724" y="121920"/>
                </a:lnTo>
                <a:cubicBezTo>
                  <a:pt x="20387" y="121920"/>
                  <a:pt x="0" y="142305"/>
                  <a:pt x="0" y="167645"/>
                </a:cubicBezTo>
                <a:cubicBezTo>
                  <a:pt x="0" y="374333"/>
                  <a:pt x="87442" y="506163"/>
                  <a:pt x="193363" y="587888"/>
                </a:cubicBezTo>
                <a:cubicBezTo>
                  <a:pt x="296046" y="667332"/>
                  <a:pt x="413773" y="697616"/>
                  <a:pt x="478162" y="709233"/>
                </a:cubicBezTo>
                <a:cubicBezTo>
                  <a:pt x="487115" y="713993"/>
                  <a:pt x="495499" y="717806"/>
                  <a:pt x="503114" y="720849"/>
                </a:cubicBezTo>
                <a:lnTo>
                  <a:pt x="503114" y="883920"/>
                </a:lnTo>
                <a:lnTo>
                  <a:pt x="350713" y="883920"/>
                </a:lnTo>
                <a:cubicBezTo>
                  <a:pt x="325376" y="883920"/>
                  <a:pt x="304989" y="904305"/>
                  <a:pt x="304989" y="929645"/>
                </a:cubicBezTo>
                <a:cubicBezTo>
                  <a:pt x="304989" y="954985"/>
                  <a:pt x="325376" y="975370"/>
                  <a:pt x="350713" y="975370"/>
                </a:cubicBezTo>
                <a:lnTo>
                  <a:pt x="548837" y="975370"/>
                </a:lnTo>
                <a:lnTo>
                  <a:pt x="746962" y="975370"/>
                </a:lnTo>
                <a:cubicBezTo>
                  <a:pt x="772299" y="975370"/>
                  <a:pt x="792686" y="954985"/>
                  <a:pt x="792686" y="929654"/>
                </a:cubicBezTo>
                <a:cubicBezTo>
                  <a:pt x="792686" y="904315"/>
                  <a:pt x="772298" y="883939"/>
                  <a:pt x="746962" y="883939"/>
                </a:cubicBezTo>
                <a:lnTo>
                  <a:pt x="594561" y="883939"/>
                </a:lnTo>
                <a:lnTo>
                  <a:pt x="594561" y="720869"/>
                </a:lnTo>
                <a:cubicBezTo>
                  <a:pt x="602176" y="717816"/>
                  <a:pt x="610559" y="714012"/>
                  <a:pt x="619513" y="709252"/>
                </a:cubicBezTo>
                <a:cubicBezTo>
                  <a:pt x="683902" y="697821"/>
                  <a:pt x="801442" y="667341"/>
                  <a:pt x="904312" y="587908"/>
                </a:cubicBezTo>
                <a:cubicBezTo>
                  <a:pt x="1009849" y="506182"/>
                  <a:pt x="1097291" y="374353"/>
                  <a:pt x="1097291" y="167664"/>
                </a:cubicBezTo>
                <a:cubicBezTo>
                  <a:pt x="1097291" y="142324"/>
                  <a:pt x="1076903" y="121949"/>
                  <a:pt x="1051567" y="121949"/>
                </a:cubicBezTo>
                <a:lnTo>
                  <a:pt x="850403" y="121949"/>
                </a:lnTo>
                <a:cubicBezTo>
                  <a:pt x="850973" y="112040"/>
                  <a:pt x="851357" y="102140"/>
                  <a:pt x="851742" y="91850"/>
                </a:cubicBezTo>
                <a:cubicBezTo>
                  <a:pt x="853651" y="41560"/>
                  <a:pt x="812503" y="29"/>
                  <a:pt x="762017" y="29"/>
                </a:cubicBezTo>
                <a:lnTo>
                  <a:pt x="761995" y="0"/>
                </a:lnTo>
                <a:moveTo>
                  <a:pt x="843348" y="213360"/>
                </a:moveTo>
                <a:lnTo>
                  <a:pt x="1004132" y="213360"/>
                </a:lnTo>
                <a:cubicBezTo>
                  <a:pt x="992698" y="362717"/>
                  <a:pt x="925457" y="455864"/>
                  <a:pt x="848110" y="515497"/>
                </a:cubicBezTo>
                <a:cubicBezTo>
                  <a:pt x="814774" y="541403"/>
                  <a:pt x="778959" y="561222"/>
                  <a:pt x="744483" y="576457"/>
                </a:cubicBezTo>
                <a:cubicBezTo>
                  <a:pt x="787726" y="499687"/>
                  <a:pt x="826021" y="385004"/>
                  <a:pt x="843348" y="213360"/>
                </a:cubicBezTo>
                <a:moveTo>
                  <a:pt x="352808" y="576457"/>
                </a:moveTo>
                <a:cubicBezTo>
                  <a:pt x="318332" y="561222"/>
                  <a:pt x="282703" y="541403"/>
                  <a:pt x="249181" y="515497"/>
                </a:cubicBezTo>
                <a:cubicBezTo>
                  <a:pt x="171834" y="455874"/>
                  <a:pt x="104593" y="362717"/>
                  <a:pt x="93159" y="213360"/>
                </a:cubicBezTo>
                <a:lnTo>
                  <a:pt x="253944" y="213360"/>
                </a:lnTo>
                <a:cubicBezTo>
                  <a:pt x="271281" y="385004"/>
                  <a:pt x="309565" y="499677"/>
                  <a:pt x="352808" y="576457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330212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ARR growth performance with new bookings, expansions, and contraction or churn commentary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709949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ARR Growth Performance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05443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87824" y="117563"/>
                </a:moveTo>
                <a:lnTo>
                  <a:pt x="587824" y="979706"/>
                </a:lnTo>
                <a:lnTo>
                  <a:pt x="509445" y="979706"/>
                </a:lnTo>
                <a:lnTo>
                  <a:pt x="509445" y="117563"/>
                </a:lnTo>
                <a:lnTo>
                  <a:pt x="587824" y="117563"/>
                </a:lnTo>
                <a:moveTo>
                  <a:pt x="509456" y="0"/>
                </a:moveTo>
                <a:cubicBezTo>
                  <a:pt x="444552" y="0"/>
                  <a:pt x="391894" y="52658"/>
                  <a:pt x="391894" y="117563"/>
                </a:cubicBezTo>
                <a:lnTo>
                  <a:pt x="391894" y="979706"/>
                </a:lnTo>
                <a:cubicBezTo>
                  <a:pt x="391894" y="1044611"/>
                  <a:pt x="444552" y="1097269"/>
                  <a:pt x="509456" y="1097269"/>
                </a:cubicBezTo>
                <a:lnTo>
                  <a:pt x="587835" y="1097269"/>
                </a:lnTo>
                <a:cubicBezTo>
                  <a:pt x="652739" y="1097269"/>
                  <a:pt x="705397" y="1044611"/>
                  <a:pt x="705397" y="979706"/>
                </a:cubicBezTo>
                <a:lnTo>
                  <a:pt x="705397" y="117563"/>
                </a:lnTo>
                <a:cubicBezTo>
                  <a:pt x="705397" y="52658"/>
                  <a:pt x="652739" y="0"/>
                  <a:pt x="587835" y="0"/>
                </a:cubicBezTo>
                <a:lnTo>
                  <a:pt x="509456" y="0"/>
                </a:lnTo>
                <a:moveTo>
                  <a:pt x="195941" y="587824"/>
                </a:moveTo>
                <a:lnTo>
                  <a:pt x="195941" y="979706"/>
                </a:lnTo>
                <a:lnTo>
                  <a:pt x="117563" y="979706"/>
                </a:lnTo>
                <a:lnTo>
                  <a:pt x="117563" y="587824"/>
                </a:lnTo>
                <a:lnTo>
                  <a:pt x="195941" y="587824"/>
                </a:lnTo>
                <a:moveTo>
                  <a:pt x="117563" y="470261"/>
                </a:moveTo>
                <a:cubicBezTo>
                  <a:pt x="52658" y="470261"/>
                  <a:pt x="0" y="522920"/>
                  <a:pt x="0" y="587824"/>
                </a:cubicBezTo>
                <a:lnTo>
                  <a:pt x="0" y="979706"/>
                </a:lnTo>
                <a:cubicBezTo>
                  <a:pt x="0" y="1044611"/>
                  <a:pt x="52658" y="1097269"/>
                  <a:pt x="117563" y="1097269"/>
                </a:cubicBezTo>
                <a:lnTo>
                  <a:pt x="195941" y="1097269"/>
                </a:lnTo>
                <a:cubicBezTo>
                  <a:pt x="260845" y="1097269"/>
                  <a:pt x="313504" y="1044611"/>
                  <a:pt x="313504" y="979706"/>
                </a:cubicBezTo>
                <a:lnTo>
                  <a:pt x="313504" y="587824"/>
                </a:lnTo>
                <a:cubicBezTo>
                  <a:pt x="313504" y="522920"/>
                  <a:pt x="260845" y="470261"/>
                  <a:pt x="195941" y="470261"/>
                </a:cubicBezTo>
                <a:lnTo>
                  <a:pt x="117563" y="470261"/>
                </a:lnTo>
                <a:moveTo>
                  <a:pt x="901339" y="274320"/>
                </a:moveTo>
                <a:lnTo>
                  <a:pt x="979717" y="274320"/>
                </a:lnTo>
                <a:lnTo>
                  <a:pt x="979717" y="979717"/>
                </a:lnTo>
                <a:lnTo>
                  <a:pt x="901339" y="979717"/>
                </a:lnTo>
                <a:lnTo>
                  <a:pt x="901339" y="274320"/>
                </a:lnTo>
                <a:moveTo>
                  <a:pt x="783776" y="274320"/>
                </a:moveTo>
                <a:lnTo>
                  <a:pt x="783776" y="979717"/>
                </a:lnTo>
                <a:cubicBezTo>
                  <a:pt x="783776" y="1044622"/>
                  <a:pt x="836435" y="1097280"/>
                  <a:pt x="901339" y="1097280"/>
                </a:cubicBezTo>
                <a:lnTo>
                  <a:pt x="979717" y="1097280"/>
                </a:lnTo>
                <a:cubicBezTo>
                  <a:pt x="1044622" y="1097280"/>
                  <a:pt x="1097280" y="1044622"/>
                  <a:pt x="1097280" y="979717"/>
                </a:cubicBezTo>
                <a:lnTo>
                  <a:pt x="1097280" y="274320"/>
                </a:lnTo>
                <a:cubicBezTo>
                  <a:pt x="1097280" y="209416"/>
                  <a:pt x="1044622" y="156757"/>
                  <a:pt x="979717" y="156757"/>
                </a:cubicBezTo>
                <a:lnTo>
                  <a:pt x="901339" y="156757"/>
                </a:lnTo>
                <a:cubicBezTo>
                  <a:pt x="836435" y="156757"/>
                  <a:pt x="783776" y="209416"/>
                  <a:pt x="783776" y="274320"/>
                </a:cubicBezTo>
                <a:lnTo>
                  <a:pt x="783776" y="2743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330212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Pipeline health overview including stages, coverage, conversion signals, and forecast confidence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709949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Pipeline Health Overview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858477" y="2035567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40" y="102870"/>
                </a:moveTo>
                <a:cubicBezTo>
                  <a:pt x="794837" y="102870"/>
                  <a:pt x="994410" y="302443"/>
                  <a:pt x="994410" y="548640"/>
                </a:cubicBezTo>
                <a:cubicBezTo>
                  <a:pt x="994410" y="794837"/>
                  <a:pt x="794837" y="994410"/>
                  <a:pt x="548640" y="994410"/>
                </a:cubicBezTo>
                <a:cubicBezTo>
                  <a:pt x="302443" y="994410"/>
                  <a:pt x="102870" y="794837"/>
                  <a:pt x="102870" y="548640"/>
                </a:cubicBezTo>
                <a:cubicBezTo>
                  <a:pt x="102870" y="302443"/>
                  <a:pt x="302443" y="102870"/>
                  <a:pt x="548640" y="102870"/>
                </a:cubicBezTo>
                <a:lnTo>
                  <a:pt x="548640" y="102870"/>
                </a:lnTo>
                <a:moveTo>
                  <a:pt x="548640" y="1097280"/>
                </a:moveTo>
                <a:cubicBezTo>
                  <a:pt x="851643" y="1097280"/>
                  <a:pt x="1097280" y="851643"/>
                  <a:pt x="1097280" y="548640"/>
                </a:cubicBezTo>
                <a:cubicBezTo>
                  <a:pt x="1097280" y="245637"/>
                  <a:pt x="851643" y="0"/>
                  <a:pt x="548640" y="0"/>
                </a:cubicBezTo>
                <a:cubicBezTo>
                  <a:pt x="245637" y="0"/>
                  <a:pt x="0" y="245637"/>
                  <a:pt x="0" y="548640"/>
                </a:cubicBezTo>
                <a:cubicBezTo>
                  <a:pt x="0" y="851643"/>
                  <a:pt x="245637" y="1097280"/>
                  <a:pt x="548640" y="1097280"/>
                </a:cubicBezTo>
                <a:moveTo>
                  <a:pt x="668661" y="754380"/>
                </a:moveTo>
                <a:cubicBezTo>
                  <a:pt x="668661" y="706593"/>
                  <a:pt x="640581" y="665226"/>
                  <a:pt x="600081" y="645936"/>
                </a:cubicBezTo>
                <a:lnTo>
                  <a:pt x="600081" y="257169"/>
                </a:lnTo>
                <a:cubicBezTo>
                  <a:pt x="600081" y="228662"/>
                  <a:pt x="577147" y="205740"/>
                  <a:pt x="548651" y="205740"/>
                </a:cubicBezTo>
                <a:cubicBezTo>
                  <a:pt x="520144" y="205740"/>
                  <a:pt x="497222" y="228673"/>
                  <a:pt x="497222" y="257181"/>
                </a:cubicBezTo>
                <a:lnTo>
                  <a:pt x="497222" y="645947"/>
                </a:lnTo>
                <a:cubicBezTo>
                  <a:pt x="456721" y="665237"/>
                  <a:pt x="428642" y="706593"/>
                  <a:pt x="428642" y="754391"/>
                </a:cubicBezTo>
                <a:cubicBezTo>
                  <a:pt x="428642" y="820612"/>
                  <a:pt x="482430" y="874412"/>
                  <a:pt x="548662" y="874412"/>
                </a:cubicBezTo>
                <a:cubicBezTo>
                  <a:pt x="614883" y="874412"/>
                  <a:pt x="668683" y="820623"/>
                  <a:pt x="668683" y="754402"/>
                </a:cubicBezTo>
                <a:lnTo>
                  <a:pt x="668661" y="754380"/>
                </a:lnTo>
                <a:moveTo>
                  <a:pt x="342900" y="411480"/>
                </a:moveTo>
                <a:cubicBezTo>
                  <a:pt x="380778" y="411480"/>
                  <a:pt x="411480" y="380778"/>
                  <a:pt x="411480" y="342900"/>
                </a:cubicBezTo>
                <a:cubicBezTo>
                  <a:pt x="411480" y="305022"/>
                  <a:pt x="380778" y="274320"/>
                  <a:pt x="342900" y="274320"/>
                </a:cubicBezTo>
                <a:cubicBezTo>
                  <a:pt x="305022" y="274320"/>
                  <a:pt x="274320" y="305022"/>
                  <a:pt x="274320" y="342900"/>
                </a:cubicBezTo>
                <a:cubicBezTo>
                  <a:pt x="274320" y="380778"/>
                  <a:pt x="305022" y="411480"/>
                  <a:pt x="342900" y="411480"/>
                </a:cubicBezTo>
                <a:moveTo>
                  <a:pt x="308610" y="548640"/>
                </a:moveTo>
                <a:cubicBezTo>
                  <a:pt x="308610" y="510762"/>
                  <a:pt x="277908" y="480060"/>
                  <a:pt x="240030" y="480060"/>
                </a:cubicBezTo>
                <a:cubicBezTo>
                  <a:pt x="202152" y="480060"/>
                  <a:pt x="171450" y="510762"/>
                  <a:pt x="171450" y="548640"/>
                </a:cubicBezTo>
                <a:cubicBezTo>
                  <a:pt x="171450" y="586518"/>
                  <a:pt x="202152" y="617220"/>
                  <a:pt x="240030" y="617220"/>
                </a:cubicBezTo>
                <a:cubicBezTo>
                  <a:pt x="277908" y="617220"/>
                  <a:pt x="308610" y="586518"/>
                  <a:pt x="308610" y="548640"/>
                </a:cubicBezTo>
                <a:lnTo>
                  <a:pt x="308610" y="548640"/>
                </a:lnTo>
                <a:moveTo>
                  <a:pt x="857250" y="617220"/>
                </a:moveTo>
                <a:cubicBezTo>
                  <a:pt x="895128" y="617220"/>
                  <a:pt x="925830" y="586518"/>
                  <a:pt x="925830" y="548640"/>
                </a:cubicBezTo>
                <a:cubicBezTo>
                  <a:pt x="925830" y="510762"/>
                  <a:pt x="895128" y="480060"/>
                  <a:pt x="857250" y="480060"/>
                </a:cubicBezTo>
                <a:cubicBezTo>
                  <a:pt x="819372" y="480060"/>
                  <a:pt x="788670" y="510762"/>
                  <a:pt x="788670" y="548640"/>
                </a:cubicBezTo>
                <a:cubicBezTo>
                  <a:pt x="788670" y="586518"/>
                  <a:pt x="819372" y="617220"/>
                  <a:pt x="857250" y="617220"/>
                </a:cubicBezTo>
                <a:moveTo>
                  <a:pt x="822960" y="342900"/>
                </a:moveTo>
                <a:cubicBezTo>
                  <a:pt x="822960" y="305022"/>
                  <a:pt x="792258" y="274320"/>
                  <a:pt x="754380" y="274320"/>
                </a:cubicBezTo>
                <a:cubicBezTo>
                  <a:pt x="716502" y="274320"/>
                  <a:pt x="685800" y="305022"/>
                  <a:pt x="685800" y="342900"/>
                </a:cubicBezTo>
                <a:cubicBezTo>
                  <a:pt x="685800" y="380778"/>
                  <a:pt x="716502" y="411480"/>
                  <a:pt x="754380" y="411480"/>
                </a:cubicBezTo>
                <a:cubicBezTo>
                  <a:pt x="792258" y="411480"/>
                  <a:pt x="822960" y="380778"/>
                  <a:pt x="822960" y="34290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Quarterly Board Meeting Review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972299" y="204800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60" h="548640">
                <a:moveTo>
                  <a:pt x="0" y="0"/>
                </a:moveTo>
                <a:lnTo>
                  <a:pt x="1280160" y="0"/>
                </a:lnTo>
                <a:lnTo>
                  <a:pt x="1154832" y="270024"/>
                </a:lnTo>
                <a:lnTo>
                  <a:pt x="1263070" y="548640"/>
                </a:lnTo>
                <a:lnTo>
                  <a:pt x="3776" y="54864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967537" y="1911081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0" y="0"/>
                </a:moveTo>
                <a:lnTo>
                  <a:pt x="9525" y="1554480"/>
                </a:lnTo>
              </a:path>
            </a:pathLst>
          </a:custGeom>
          <a:gradFill>
            <a:gsLst>
              <a:gs pos="0">
                <a:srgbClr val="F6FAF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0800000"/>
          </a:gradFill>
          <a:ln w="38100">
            <a:solidFill>
              <a:srgbClr val="F4F9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027920" y="204800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60" h="548640">
                <a:moveTo>
                  <a:pt x="0" y="0"/>
                </a:moveTo>
                <a:lnTo>
                  <a:pt x="1280160" y="0"/>
                </a:lnTo>
                <a:lnTo>
                  <a:pt x="1154832" y="270024"/>
                </a:lnTo>
                <a:lnTo>
                  <a:pt x="1263070" y="548640"/>
                </a:lnTo>
                <a:lnTo>
                  <a:pt x="3776" y="54864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A4CCFF">
                  <a:alpha val="100000"/>
                </a:srgbClr>
              </a:gs>
              <a:gs pos="100000">
                <a:srgbClr val="FFC6BE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023158" y="1911081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0" y="0"/>
                </a:moveTo>
                <a:lnTo>
                  <a:pt x="9525" y="1554480"/>
                </a:lnTo>
              </a:path>
            </a:pathLst>
          </a:custGeom>
          <a:gradFill>
            <a:gsLst>
              <a:gs pos="0">
                <a:srgbClr val="F6FAF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0800000"/>
          </a:gradFill>
          <a:ln w="38100">
            <a:solidFill>
              <a:srgbClr val="F6F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187947" y="2048003"/>
            <a:ext cx="1280160" cy="548640"/>
          </a:xfrm>
          <a:custGeom>
            <a:avLst/>
            <a:gdLst/>
            <a:ahLst/>
            <a:cxnLst/>
            <a:rect l="l" t="t" r="r" b="b"/>
            <a:pathLst>
              <a:path w="1280160" h="548640">
                <a:moveTo>
                  <a:pt x="0" y="0"/>
                </a:moveTo>
                <a:lnTo>
                  <a:pt x="1280160" y="0"/>
                </a:lnTo>
                <a:lnTo>
                  <a:pt x="1154832" y="270024"/>
                </a:lnTo>
                <a:lnTo>
                  <a:pt x="1263070" y="548640"/>
                </a:lnTo>
                <a:lnTo>
                  <a:pt x="3776" y="54864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108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183185" y="1911081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0" y="0"/>
                </a:moveTo>
                <a:lnTo>
                  <a:pt x="9525" y="1554480"/>
                </a:lnTo>
              </a:path>
            </a:pathLst>
          </a:custGeom>
          <a:gradFill>
            <a:gsLst>
              <a:gs pos="0">
                <a:srgbClr val="F6FAFF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10800000"/>
          </a:gradFill>
          <a:ln w="38100">
            <a:solidFill>
              <a:srgbClr val="F6FA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39" y="609520"/>
            <a:ext cx="1109472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Product &amp; Engineering Milestones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427720" y="4422546"/>
            <a:ext cx="32181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Quality and reliability milestones such as uptime, incident trends, and performance improvements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427720" y="3870219"/>
            <a:ext cx="3221567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Quality and Reliability Milestones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4507734" y="4454699"/>
            <a:ext cx="32181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Technical roadmap status including on-track items, delayed items, and root causes for slippage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07734" y="3902372"/>
            <a:ext cx="3221567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Technical Roadmap Status</a:t>
            </a:r>
            <a:endParaRPr lang="en-US" sz="1667" dirty="0"/>
          </a:p>
        </p:txBody>
      </p:sp>
      <p:sp>
        <p:nvSpPr>
          <p:cNvPr id="17" name="Text 15"/>
          <p:cNvSpPr/>
          <p:nvPr/>
        </p:nvSpPr>
        <p:spPr>
          <a:xfrm>
            <a:off x="587747" y="4422546"/>
            <a:ext cx="32181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Completed feature releases and measurable outcomes delivered during the quarter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87747" y="3870219"/>
            <a:ext cx="3221567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Completed Feature Releases and Outcomes</a:t>
            </a:r>
            <a:endParaRPr lang="en-US" sz="1667" dirty="0"/>
          </a:p>
        </p:txBody>
      </p:sp>
      <p:sp>
        <p:nvSpPr>
          <p:cNvPr id="19" name="Text 17"/>
          <p:cNvSpPr/>
          <p:nvPr/>
        </p:nvSpPr>
        <p:spPr>
          <a:xfrm>
            <a:off x="554316" y="3417291"/>
            <a:ext cx="11064240" cy="45720"/>
          </a:xfrm>
          <a:prstGeom prst="rect">
            <a:avLst/>
          </a:prstGeom>
          <a:solidFill>
            <a:srgbClr val="F2F2F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11667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074694" y="1384680"/>
            <a:ext cx="3566160" cy="4599432"/>
          </a:xfrm>
          <a:custGeom>
            <a:avLst/>
            <a:gdLst/>
            <a:ahLst/>
            <a:cxnLst/>
            <a:rect l="l" t="t" r="r" b="b"/>
            <a:pathLst>
              <a:path w="3566160" h="4599432">
                <a:moveTo>
                  <a:pt x="0" y="100038"/>
                </a:moveTo>
                <a:cubicBezTo>
                  <a:pt x="0" y="44798"/>
                  <a:pt x="44791" y="0"/>
                  <a:pt x="100031" y="0"/>
                </a:cubicBezTo>
                <a:lnTo>
                  <a:pt x="3466129" y="0"/>
                </a:lnTo>
                <a:cubicBezTo>
                  <a:pt x="3521369" y="0"/>
                  <a:pt x="3566160" y="44798"/>
                  <a:pt x="3566160" y="100038"/>
                </a:cubicBezTo>
                <a:lnTo>
                  <a:pt x="3566160" y="4499394"/>
                </a:lnTo>
                <a:cubicBezTo>
                  <a:pt x="3566160" y="4554634"/>
                  <a:pt x="3521369" y="4599432"/>
                  <a:pt x="3466129" y="4599432"/>
                </a:cubicBezTo>
                <a:lnTo>
                  <a:pt x="100031" y="4599432"/>
                </a:lnTo>
                <a:cubicBezTo>
                  <a:pt x="44791" y="4599432"/>
                  <a:pt x="0" y="4554634"/>
                  <a:pt x="0" y="4499394"/>
                </a:cubicBezTo>
                <a:lnTo>
                  <a:pt x="0" y="100038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32196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Quarterly Board Meeting Review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48639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1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0444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Key Strategic Initiatives &amp; Decisions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303294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 and risk implications for each decision including budget impacts, staffing needs, and key dependencies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303294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Resource and Risk Implications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60444" y="1629215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0267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Decision requests for the board including rationale, alternatives considered, and recommended path forward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540267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Decision Requests for the Board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40267" y="1629304"/>
            <a:ext cx="457200" cy="457021"/>
          </a:xfrm>
          <a:custGeom>
            <a:avLst/>
            <a:gdLst/>
            <a:ahLst/>
            <a:cxnLst/>
            <a:rect l="l" t="t" r="r" b="b"/>
            <a:pathLst>
              <a:path w="457200" h="457021">
                <a:moveTo>
                  <a:pt x="279532" y="6293"/>
                </a:moveTo>
                <a:cubicBezTo>
                  <a:pt x="287835" y="14593"/>
                  <a:pt x="287922" y="27983"/>
                  <a:pt x="279710" y="36374"/>
                </a:cubicBezTo>
                <a:lnTo>
                  <a:pt x="420825" y="177489"/>
                </a:lnTo>
                <a:cubicBezTo>
                  <a:pt x="429215" y="169276"/>
                  <a:pt x="442606" y="169368"/>
                  <a:pt x="450904" y="177667"/>
                </a:cubicBezTo>
                <a:cubicBezTo>
                  <a:pt x="459294" y="186058"/>
                  <a:pt x="459294" y="199622"/>
                  <a:pt x="450904" y="207926"/>
                </a:cubicBezTo>
                <a:lnTo>
                  <a:pt x="436000" y="222921"/>
                </a:lnTo>
                <a:lnTo>
                  <a:pt x="350938" y="307982"/>
                </a:lnTo>
                <a:lnTo>
                  <a:pt x="336655" y="322264"/>
                </a:lnTo>
                <a:cubicBezTo>
                  <a:pt x="328265" y="330655"/>
                  <a:pt x="314695" y="330655"/>
                  <a:pt x="306397" y="322264"/>
                </a:cubicBezTo>
                <a:cubicBezTo>
                  <a:pt x="298364" y="314230"/>
                  <a:pt x="298008" y="301287"/>
                  <a:pt x="305592" y="292900"/>
                </a:cubicBezTo>
                <a:lnTo>
                  <a:pt x="164386" y="151694"/>
                </a:lnTo>
                <a:cubicBezTo>
                  <a:pt x="155997" y="159194"/>
                  <a:pt x="143053" y="158925"/>
                  <a:pt x="135020" y="150890"/>
                </a:cubicBezTo>
                <a:cubicBezTo>
                  <a:pt x="126631" y="142499"/>
                  <a:pt x="126631" y="128935"/>
                  <a:pt x="135020" y="120631"/>
                </a:cubicBezTo>
                <a:lnTo>
                  <a:pt x="149303" y="106349"/>
                </a:lnTo>
                <a:lnTo>
                  <a:pt x="234278" y="21288"/>
                </a:lnTo>
                <a:lnTo>
                  <a:pt x="249183" y="6293"/>
                </a:lnTo>
                <a:cubicBezTo>
                  <a:pt x="257573" y="-2098"/>
                  <a:pt x="271142" y="-2098"/>
                  <a:pt x="279441" y="6293"/>
                </a:cubicBezTo>
                <a:lnTo>
                  <a:pt x="279532" y="6293"/>
                </a:lnTo>
                <a:moveTo>
                  <a:pt x="249361" y="66721"/>
                </a:moveTo>
                <a:lnTo>
                  <a:pt x="194648" y="121435"/>
                </a:lnTo>
                <a:lnTo>
                  <a:pt x="335763" y="262550"/>
                </a:lnTo>
                <a:lnTo>
                  <a:pt x="390476" y="207835"/>
                </a:lnTo>
                <a:lnTo>
                  <a:pt x="249361" y="66721"/>
                </a:lnTo>
                <a:moveTo>
                  <a:pt x="199559" y="227295"/>
                </a:moveTo>
                <a:lnTo>
                  <a:pt x="229816" y="257554"/>
                </a:lnTo>
                <a:lnTo>
                  <a:pt x="185367" y="302004"/>
                </a:lnTo>
                <a:lnTo>
                  <a:pt x="191617" y="308252"/>
                </a:lnTo>
                <a:cubicBezTo>
                  <a:pt x="202773" y="319408"/>
                  <a:pt x="202773" y="337529"/>
                  <a:pt x="191617" y="348685"/>
                </a:cubicBezTo>
                <a:lnTo>
                  <a:pt x="91650" y="448653"/>
                </a:lnTo>
                <a:cubicBezTo>
                  <a:pt x="80495" y="459809"/>
                  <a:pt x="62376" y="459809"/>
                  <a:pt x="51216" y="448653"/>
                </a:cubicBezTo>
                <a:lnTo>
                  <a:pt x="8371" y="405808"/>
                </a:lnTo>
                <a:cubicBezTo>
                  <a:pt x="-2784" y="394652"/>
                  <a:pt x="-2784" y="376531"/>
                  <a:pt x="8371" y="365375"/>
                </a:cubicBezTo>
                <a:lnTo>
                  <a:pt x="108338" y="265406"/>
                </a:lnTo>
                <a:cubicBezTo>
                  <a:pt x="119494" y="254250"/>
                  <a:pt x="137613" y="254250"/>
                  <a:pt x="148773" y="265406"/>
                </a:cubicBezTo>
                <a:lnTo>
                  <a:pt x="155023" y="271654"/>
                </a:lnTo>
                <a:lnTo>
                  <a:pt x="199472" y="227204"/>
                </a:lnTo>
                <a:lnTo>
                  <a:pt x="199559" y="227295"/>
                </a:lnTo>
                <a:moveTo>
                  <a:pt x="128688" y="305843"/>
                </a:moveTo>
                <a:lnTo>
                  <a:pt x="48893" y="385639"/>
                </a:lnTo>
                <a:lnTo>
                  <a:pt x="71566" y="408312"/>
                </a:lnTo>
                <a:lnTo>
                  <a:pt x="151361" y="328516"/>
                </a:lnTo>
                <a:lnTo>
                  <a:pt x="128688" y="305843"/>
                </a:ln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77240" y="2891193"/>
            <a:ext cx="3126740" cy="2892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spcBef>
                <a:spcPts val="11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Major strategic initiatives overview with objectives, timelines, success metrics, and current progress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2294133"/>
            <a:ext cx="3129280" cy="457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Major Strategic Initiatives Overview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77240" y="1629215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414338" y="228600"/>
                </a:moveTo>
                <a:cubicBezTo>
                  <a:pt x="414338" y="126018"/>
                  <a:pt x="331182" y="42863"/>
                  <a:pt x="228600" y="42863"/>
                </a:cubicBezTo>
                <a:cubicBezTo>
                  <a:pt x="126018" y="42863"/>
                  <a:pt x="42863" y="126018"/>
                  <a:pt x="42863" y="228600"/>
                </a:cubicBezTo>
                <a:cubicBezTo>
                  <a:pt x="42863" y="331182"/>
                  <a:pt x="126018" y="414338"/>
                  <a:pt x="228600" y="414338"/>
                </a:cubicBezTo>
                <a:cubicBezTo>
                  <a:pt x="331182" y="414338"/>
                  <a:pt x="414338" y="331182"/>
                  <a:pt x="414338" y="228600"/>
                </a:cubicBezTo>
                <a:moveTo>
                  <a:pt x="0" y="228600"/>
                </a:moveTo>
                <a:cubicBezTo>
                  <a:pt x="0" y="102349"/>
                  <a:pt x="102349" y="0"/>
                  <a:pt x="228600" y="0"/>
                </a:cubicBezTo>
                <a:cubicBezTo>
                  <a:pt x="354851" y="0"/>
                  <a:pt x="457200" y="102349"/>
                  <a:pt x="457200" y="228600"/>
                </a:cubicBezTo>
                <a:cubicBezTo>
                  <a:pt x="457200" y="354851"/>
                  <a:pt x="354851" y="457200"/>
                  <a:pt x="228600" y="457200"/>
                </a:cubicBezTo>
                <a:cubicBezTo>
                  <a:pt x="102349" y="457200"/>
                  <a:pt x="0" y="354851"/>
                  <a:pt x="0" y="228600"/>
                </a:cubicBezTo>
                <a:moveTo>
                  <a:pt x="273872" y="290304"/>
                </a:moveTo>
                <a:lnTo>
                  <a:pt x="145015" y="339864"/>
                </a:lnTo>
                <a:cubicBezTo>
                  <a:pt x="127691" y="346562"/>
                  <a:pt x="110633" y="329504"/>
                  <a:pt x="117331" y="312181"/>
                </a:cubicBezTo>
                <a:lnTo>
                  <a:pt x="166892" y="183323"/>
                </a:lnTo>
                <a:cubicBezTo>
                  <a:pt x="169841" y="175734"/>
                  <a:pt x="175734" y="169841"/>
                  <a:pt x="183323" y="166892"/>
                </a:cubicBezTo>
                <a:lnTo>
                  <a:pt x="312181" y="117331"/>
                </a:lnTo>
                <a:cubicBezTo>
                  <a:pt x="329504" y="110633"/>
                  <a:pt x="346562" y="127691"/>
                  <a:pt x="339864" y="145015"/>
                </a:cubicBezTo>
                <a:lnTo>
                  <a:pt x="290304" y="273872"/>
                </a:lnTo>
                <a:cubicBezTo>
                  <a:pt x="287446" y="281461"/>
                  <a:pt x="281461" y="287355"/>
                  <a:pt x="273872" y="290304"/>
                </a:cubicBezTo>
                <a:lnTo>
                  <a:pt x="273872" y="290304"/>
                </a:lnTo>
                <a:moveTo>
                  <a:pt x="257175" y="228600"/>
                </a:moveTo>
                <a:cubicBezTo>
                  <a:pt x="257175" y="212817"/>
                  <a:pt x="244383" y="200025"/>
                  <a:pt x="228600" y="200025"/>
                </a:cubicBezTo>
                <a:cubicBezTo>
                  <a:pt x="212817" y="200025"/>
                  <a:pt x="200025" y="212817"/>
                  <a:pt x="200025" y="228600"/>
                </a:cubicBezTo>
                <a:cubicBezTo>
                  <a:pt x="200025" y="244383"/>
                  <a:pt x="212817" y="257175"/>
                  <a:pt x="228600" y="257175"/>
                </a:cubicBezTo>
                <a:cubicBezTo>
                  <a:pt x="244383" y="257175"/>
                  <a:pt x="257175" y="244383"/>
                  <a:pt x="257175" y="228600"/>
                </a:cubicBezTo>
              </a:path>
            </a:pathLst>
          </a:custGeom>
          <a:gradFill>
            <a:gsLst>
              <a:gs pos="0">
                <a:srgbClr val="FFC6BE">
                  <a:alpha val="100000"/>
                </a:srgbClr>
              </a:gs>
              <a:gs pos="100000">
                <a:srgbClr val="D3E6FF">
                  <a:alpha val="100000"/>
                </a:srgbClr>
              </a:gs>
            </a:gsLst>
            <a:lin ang="27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1" y="6200512"/>
            <a:ext cx="12191999" cy="657488"/>
          </a:xfrm>
          <a:prstGeom prst="rect">
            <a:avLst/>
          </a:prstGeom>
          <a:gradFill>
            <a:gsLst>
              <a:gs pos="0">
                <a:srgbClr val="D3E6FF">
                  <a:alpha val="50000"/>
                </a:srgbClr>
              </a:gs>
              <a:gs pos="100000">
                <a:srgbClr val="FFF1EF">
                  <a:alpha val="4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8200" y="6355080"/>
            <a:ext cx="56258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Comprehensive Quarterly Board Meeting Review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54643" y="6355080"/>
            <a:ext cx="28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D0D0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79480" cy="69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Governance, HR &amp; Formal Resolutions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548639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288535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028431" y="2406638"/>
            <a:ext cx="201168" cy="246937"/>
          </a:xfrm>
          <a:custGeom>
            <a:avLst/>
            <a:gdLst/>
            <a:ahLst/>
            <a:cxnLst/>
            <a:rect l="l" t="t" r="r" b="b"/>
            <a:pathLst>
              <a:path w="201168" h="246937">
                <a:moveTo>
                  <a:pt x="201168" y="0"/>
                </a:moveTo>
                <a:lnTo>
                  <a:pt x="201168" y="246937"/>
                </a:lnTo>
                <a:lnTo>
                  <a:pt x="0" y="0"/>
                </a:lnTo>
                <a:lnTo>
                  <a:pt x="201168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F8F9FC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29599" y="1925558"/>
            <a:ext cx="329184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412479" y="2519918"/>
            <a:ext cx="2941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Formal board resolutions for approval including vote outcomes, required signatures, and implementation owners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027813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210693" y="1768462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327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Formal Board Resolutions for Approval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490012" y="1925558"/>
            <a:ext cx="329184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72892" y="2519918"/>
            <a:ext cx="2941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Equity and option grant recommendations with totals, grant rationale, and compliance considerations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4288226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471106" y="1768462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327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Equity and Option Grant Recommendations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50425" y="1925558"/>
            <a:ext cx="3291840" cy="36576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142F">
                <a:alpha val="10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33305" y="2519918"/>
            <a:ext cx="294132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Hiring and talent updates including critical roles, headcount movements, and retention signals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39" y="1677022"/>
            <a:ext cx="3291840" cy="731520"/>
          </a:xfrm>
          <a:custGeom>
            <a:avLst/>
            <a:gdLst/>
            <a:ahLst/>
            <a:cxnLst/>
            <a:rect l="l" t="t" r="r" b="b"/>
            <a:pathLst>
              <a:path w="3291840" h="731520">
                <a:moveTo>
                  <a:pt x="0" y="0"/>
                </a:moveTo>
                <a:lnTo>
                  <a:pt x="2926084" y="0"/>
                </a:lnTo>
                <a:lnTo>
                  <a:pt x="3291840" y="365760"/>
                </a:lnTo>
                <a:lnTo>
                  <a:pt x="2926084" y="731520"/>
                </a:lnTo>
                <a:lnTo>
                  <a:pt x="0" y="731520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FFF1EF">
                  <a:alpha val="100000"/>
                </a:srgbClr>
              </a:gs>
              <a:gs pos="100000">
                <a:srgbClr val="A4CCFF">
                  <a:alpha val="100000"/>
                </a:srgbClr>
              </a:gs>
            </a:gsLst>
            <a:lin ang="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31519" y="1768462"/>
            <a:ext cx="303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3275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Hiring and Talent Updates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2026-08-14T10:13:04Z</dcterms:created>
  <dcterms:modified xsi:type="dcterms:W3CDTF">2026-08-14T10:13:04Z</dcterms:modified>
</cp:coreProperties>
</file>