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embeddedFontLst>
    <p:embeddedFont>
      <p:font typeface="Domine" pitchFamily="2" charset="0"/>
      <p:bold r:id="rId17"/>
    </p:embeddedFont>
    <p:embeddedFont>
      <p:font typeface="Hind" pitchFamily="2" charset="0"/>
      <p:regular r:id="rId18"/>
      <p:bold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
    <Relationship Id="rId17" Type="http://schemas.openxmlformats.org/officeDocument/2006/relationships/font" Target="fonts/font1.fntdata"/>
    <Relationship Id="rId18" Type="http://schemas.openxmlformats.org/officeDocument/2006/relationships/font" Target="fonts/font2.fntdata"/>
    <Relationship Id="rId1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a5aff9aedc640f50cc7ed0e22d1cd0bafd4ce188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image" Target="../media/d2a643e29f801fdc3e427b55d71f2634da0746a6.png"/><Relationship Id="rId5" Type="http://schemas.openxmlformats.org/officeDocument/2006/relationships/image" Target="../media/599aad8ceecbdde5956ae43bd8dccde0d6b0965a.png"/><Relationship Id="rId6" Type="http://schemas.openxmlformats.org/officeDocument/2006/relationships/image" Target="../media/599aad8ceecbdde5956ae43bd8dccde0d6b0965a.png"/><Relationship Id="rId7" Type="http://schemas.openxmlformats.org/officeDocument/2006/relationships/image" Target="../media/d2a643e29f801fdc3e427b55d71f2634da0746a6.png"/><Relationship Id="rId8" Type="http://schemas.openxmlformats.org/officeDocument/2006/relationships/image" Target="../media/d2a643e29f801fdc3e427b55d71f2634da0746a6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image" Target="../media/d2a643e29f801fdc3e427b55d71f2634da0746a6.png"/><Relationship Id="rId5" Type="http://schemas.openxmlformats.org/officeDocument/2006/relationships/image" Target="../media/599aad8ceecbdde5956ae43bd8dccde0d6b0965a.png"/><Relationship Id="rId6" Type="http://schemas.openxmlformats.org/officeDocument/2006/relationships/image" Target="../media/599aad8ceecbdde5956ae43bd8dccde0d6b0965a.png"/><Relationship Id="rId7" Type="http://schemas.openxmlformats.org/officeDocument/2006/relationships/image" Target="../media/d2a643e29f801fdc3e427b55d71f2634da0746a6.png"/><Relationship Id="rId8" Type="http://schemas.openxmlformats.org/officeDocument/2006/relationships/image" Target="../media/d2a643e29f801fdc3e427b55d71f2634da0746a6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e123067e4da198486d15bc26237b062047f59475.png"/><Relationship Id="rId2" Type="http://schemas.openxmlformats.org/officeDocument/2006/relationships/image" Target="../media/e123067e4da198486d15bc26237b062047f5947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image" Target="../media/d2a643e29f801fdc3e427b55d71f2634da0746a6.png"/><Relationship Id="rId5" Type="http://schemas.openxmlformats.org/officeDocument/2006/relationships/image" Target="../media/599aad8ceecbdde5956ae43bd8dccde0d6b0965a.png"/><Relationship Id="rId6" Type="http://schemas.openxmlformats.org/officeDocument/2006/relationships/image" Target="../media/599aad8ceecbdde5956ae43bd8dccde0d6b0965a.png"/><Relationship Id="rId7" Type="http://schemas.openxmlformats.org/officeDocument/2006/relationships/image" Target="../media/d2a643e29f801fdc3e427b55d71f2634da0746a6.png"/><Relationship Id="rId8" Type="http://schemas.openxmlformats.org/officeDocument/2006/relationships/image" Target="../media/d2a643e29f801fdc3e427b55d71f2634da0746a6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image" Target="../media/d2a643e29f801fdc3e427b55d71f2634da0746a6.png"/><Relationship Id="rId5" Type="http://schemas.openxmlformats.org/officeDocument/2006/relationships/image" Target="../media/599aad8ceecbdde5956ae43bd8dccde0d6b0965a.png"/><Relationship Id="rId6" Type="http://schemas.openxmlformats.org/officeDocument/2006/relationships/image" Target="../media/599aad8ceecbdde5956ae43bd8dccde0d6b0965a.png"/><Relationship Id="rId7" Type="http://schemas.openxmlformats.org/officeDocument/2006/relationships/image" Target="../media/d2a643e29f801fdc3e427b55d71f2634da0746a6.png"/><Relationship Id="rId8" Type="http://schemas.openxmlformats.org/officeDocument/2006/relationships/image" Target="../media/d2a643e29f801fdc3e427b55d71f2634da0746a6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e123067e4da198486d15bc26237b062047f59475.png"/><Relationship Id="rId2" Type="http://schemas.openxmlformats.org/officeDocument/2006/relationships/image" Target="../media/e123067e4da198486d15bc26237b062047f5947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d2a643e29f801fdc3e427b55d71f2634da0746a6.png"/><Relationship Id="rId2" Type="http://schemas.openxmlformats.org/officeDocument/2006/relationships/image" Target="../media/d2a643e29f801fdc3e427b55d71f2634da0746a6.png"/><Relationship Id="rId3" Type="http://schemas.openxmlformats.org/officeDocument/2006/relationships/image" Target="../media/d2a643e29f801fdc3e427b55d71f2634da0746a6.png"/><Relationship Id="rId4" Type="http://schemas.openxmlformats.org/officeDocument/2006/relationships/image" Target="../media/d2a643e29f801fdc3e427b55d71f2634da0746a6.png"/><Relationship Id="rId5" Type="http://schemas.openxmlformats.org/officeDocument/2006/relationships/image" Target="../media/599aad8ceecbdde5956ae43bd8dccde0d6b0965a.png"/><Relationship Id="rId6" Type="http://schemas.openxmlformats.org/officeDocument/2006/relationships/image" Target="../media/599aad8ceecbdde5956ae43bd8dccde0d6b0965a.png"/><Relationship Id="rId7" Type="http://schemas.openxmlformats.org/officeDocument/2006/relationships/image" Target="../media/d2a643e29f801fdc3e427b55d71f2634da0746a6.png"/><Relationship Id="rId8" Type="http://schemas.openxmlformats.org/officeDocument/2006/relationships/image" Target="../media/d2a643e29f801fdc3e427b55d71f2634da0746a6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0996" y="2543129"/>
            <a:ext cx="7559040" cy="254044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Comprehensive Architectural Design and Development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380996" y="5290419"/>
            <a:ext cx="751205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 Holistic Approach Covering Vision, Site Analysis, Planning, Details, and Sustainability for Successful Project Delivery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710568" y="660761"/>
            <a:ext cx="9525" cy="5536479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712155" y="660761"/>
            <a:ext cx="3479782" cy="5536479"/>
          </a:xfrm>
          <a:custGeom>
            <a:avLst/>
            <a:gdLst/>
            <a:ahLst/>
            <a:cxnLst/>
            <a:rect l="l" t="t" r="r" b="b"/>
            <a:pathLst>
              <a:path w="3479782" h="5536479">
                <a:moveTo>
                  <a:pt x="1739891" y="2768240"/>
                </a:moveTo>
                <a:lnTo>
                  <a:pt x="0" y="2768240"/>
                </a:lnTo>
                <a:lnTo>
                  <a:pt x="0" y="0"/>
                </a:lnTo>
                <a:cubicBezTo>
                  <a:pt x="960907" y="0"/>
                  <a:pt x="1739891" y="1239396"/>
                  <a:pt x="1739891" y="2768240"/>
                </a:cubicBezTo>
                <a:moveTo>
                  <a:pt x="3479782" y="2768240"/>
                </a:moveTo>
                <a:lnTo>
                  <a:pt x="3479782" y="0"/>
                </a:lnTo>
                <a:cubicBezTo>
                  <a:pt x="2518875" y="0"/>
                  <a:pt x="1739891" y="1239396"/>
                  <a:pt x="1739891" y="2768240"/>
                </a:cubicBezTo>
                <a:lnTo>
                  <a:pt x="3479782" y="2768240"/>
                </a:lnTo>
                <a:moveTo>
                  <a:pt x="1739891" y="5536479"/>
                </a:moveTo>
                <a:lnTo>
                  <a:pt x="0" y="5536479"/>
                </a:lnTo>
                <a:lnTo>
                  <a:pt x="0" y="2768240"/>
                </a:lnTo>
                <a:cubicBezTo>
                  <a:pt x="960907" y="2768240"/>
                  <a:pt x="1739891" y="4007636"/>
                  <a:pt x="1739891" y="5536479"/>
                </a:cubicBezTo>
                <a:moveTo>
                  <a:pt x="1739891" y="5536479"/>
                </a:moveTo>
                <a:lnTo>
                  <a:pt x="3479782" y="5536479"/>
                </a:lnTo>
                <a:lnTo>
                  <a:pt x="3479782" y="2768240"/>
                </a:lnTo>
                <a:cubicBezTo>
                  <a:pt x="2518875" y="2768240"/>
                  <a:pt x="1739891" y="4007636"/>
                  <a:pt x="1739891" y="5536479"/>
                </a:cubicBez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380997" y="6471617"/>
            <a:ext cx="5590540" cy="1538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Architectural Design and Development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80997" y="1171471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117809" y="1536946"/>
            <a:ext cx="9525" cy="4660293"/>
          </a:xfrm>
          <a:prstGeom prst="rect">
            <a:avLst/>
          </a:pr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0955" y="1536946"/>
            <a:ext cx="9525" cy="4660293"/>
          </a:xfrm>
          <a:prstGeom prst="rect">
            <a:avLst/>
          </a:pr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3859157"/>
            <a:ext cx="12191937" cy="9525"/>
          </a:xfrm>
          <a:prstGeom prst="rect">
            <a:avLst/>
          </a:pr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Project Cover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Architectural Design and Development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0997" y="1698210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Project Name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80997" y="2099310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project title] with a clear subtitle for the design proposition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361783" y="1698210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Location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61783" y="2099310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city/region] and site address or broader district reference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336218" y="1698210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Client Name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336218" y="2099310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client organization] plus point of contact role or department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80997" y="4022006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Architectural Firm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80997" y="4423106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firm name] and design leadership credit line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361783" y="4022006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Date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361783" y="4423106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presentation date] and version label for review control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078892" y="3867093"/>
            <a:ext cx="1401609" cy="2330147"/>
          </a:xfrm>
          <a:custGeom>
            <a:avLst/>
            <a:gdLst/>
            <a:ahLst/>
            <a:cxnLst/>
            <a:rect l="l" t="t" r="r" b="b"/>
            <a:pathLst>
              <a:path w="1401609" h="2330147">
                <a:moveTo>
                  <a:pt x="700805" y="0"/>
                </a:moveTo>
                <a:lnTo>
                  <a:pt x="0" y="0"/>
                </a:lnTo>
                <a:lnTo>
                  <a:pt x="700805" y="1165074"/>
                </a:lnTo>
                <a:lnTo>
                  <a:pt x="0" y="1165074"/>
                </a:lnTo>
                <a:lnTo>
                  <a:pt x="700805" y="2330147"/>
                </a:lnTo>
                <a:lnTo>
                  <a:pt x="1401609" y="2330147"/>
                </a:lnTo>
                <a:lnTo>
                  <a:pt x="700805" y="1165074"/>
                </a:lnTo>
                <a:lnTo>
                  <a:pt x="1401609" y="1165074"/>
                </a:lnTo>
                <a:lnTo>
                  <a:pt x="700805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9431205" y="3867093"/>
            <a:ext cx="1408189" cy="2330147"/>
          </a:xfrm>
          <a:custGeom>
            <a:avLst/>
            <a:gdLst/>
            <a:ahLst/>
            <a:cxnLst/>
            <a:rect l="l" t="t" r="r" b="b"/>
            <a:pathLst>
              <a:path w="1408189" h="2330147">
                <a:moveTo>
                  <a:pt x="704094" y="0"/>
                </a:moveTo>
                <a:lnTo>
                  <a:pt x="0" y="0"/>
                </a:lnTo>
                <a:lnTo>
                  <a:pt x="704094" y="1165074"/>
                </a:lnTo>
                <a:lnTo>
                  <a:pt x="0" y="1165074"/>
                </a:lnTo>
                <a:lnTo>
                  <a:pt x="704094" y="2330147"/>
                </a:lnTo>
                <a:lnTo>
                  <a:pt x="1408189" y="2330147"/>
                </a:lnTo>
                <a:lnTo>
                  <a:pt x="704094" y="1165074"/>
                </a:lnTo>
                <a:lnTo>
                  <a:pt x="1408189" y="1165074"/>
                </a:lnTo>
                <a:lnTo>
                  <a:pt x="704094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790328" y="3867093"/>
            <a:ext cx="1401609" cy="2330147"/>
          </a:xfrm>
          <a:custGeom>
            <a:avLst/>
            <a:gdLst/>
            <a:ahLst/>
            <a:cxnLst/>
            <a:rect l="l" t="t" r="r" b="b"/>
            <a:pathLst>
              <a:path w="1401609" h="2330147">
                <a:moveTo>
                  <a:pt x="700805" y="0"/>
                </a:moveTo>
                <a:lnTo>
                  <a:pt x="0" y="0"/>
                </a:lnTo>
                <a:lnTo>
                  <a:pt x="700805" y="1165074"/>
                </a:lnTo>
                <a:lnTo>
                  <a:pt x="0" y="1165074"/>
                </a:lnTo>
                <a:lnTo>
                  <a:pt x="700805" y="2330147"/>
                </a:lnTo>
                <a:lnTo>
                  <a:pt x="1401609" y="2330147"/>
                </a:lnTo>
                <a:lnTo>
                  <a:pt x="700805" y="1165074"/>
                </a:lnTo>
                <a:lnTo>
                  <a:pt x="1401609" y="1165074"/>
                </a:lnTo>
                <a:lnTo>
                  <a:pt x="700805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117809" y="1536946"/>
            <a:ext cx="9525" cy="4660293"/>
          </a:xfrm>
          <a:prstGeom prst="rect">
            <a:avLst/>
          </a:pr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0955" y="1536946"/>
            <a:ext cx="9525" cy="4660293"/>
          </a:xfrm>
          <a:prstGeom prst="rect">
            <a:avLst/>
          </a:pr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3859157"/>
            <a:ext cx="12191937" cy="9525"/>
          </a:xfrm>
          <a:prstGeom prst="rect">
            <a:avLst/>
          </a:pr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Project Vision &amp; Design Concept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0997" y="6494090"/>
            <a:ext cx="6413500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Architectural Design and Development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361098" y="1695131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Design philosophy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61098" y="2096231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1–2 sentences] describing the guiding principles that shape form, function, and experience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341884" y="1695131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Architectural narrative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41884" y="2096231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a concise storyline] linking stakeholder needs to spatial outcomes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75483" y="4021804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Key inspiration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75483" y="4422904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2–3 inspirations] such as climate, cultural references, landscape patterns, or typological precedents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355432" y="4018927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Concept drivers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355432" y="4420027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3–4 drivers] including massing logic, daylight strategy, movement, and identity cues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336218" y="4018927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Design intent outcomes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336218" y="4420027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measurable intent] such as wayfinding clarity, visual permeability, and comfort targets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2701" y="1538949"/>
            <a:ext cx="1360666" cy="2330147"/>
          </a:xfrm>
          <a:custGeom>
            <a:avLst/>
            <a:gdLst/>
            <a:ahLst/>
            <a:cxnLst/>
            <a:rect l="l" t="t" r="r" b="b"/>
            <a:pathLst>
              <a:path w="1360666" h="2330147">
                <a:moveTo>
                  <a:pt x="680333" y="0"/>
                </a:moveTo>
                <a:lnTo>
                  <a:pt x="0" y="0"/>
                </a:lnTo>
                <a:lnTo>
                  <a:pt x="680333" y="1165074"/>
                </a:lnTo>
                <a:lnTo>
                  <a:pt x="0" y="1165074"/>
                </a:lnTo>
                <a:lnTo>
                  <a:pt x="680333" y="2330147"/>
                </a:lnTo>
                <a:lnTo>
                  <a:pt x="1360666" y="2330147"/>
                </a:lnTo>
                <a:lnTo>
                  <a:pt x="680333" y="1165074"/>
                </a:lnTo>
                <a:lnTo>
                  <a:pt x="1360666" y="1165074"/>
                </a:lnTo>
                <a:lnTo>
                  <a:pt x="680333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385697" y="1538949"/>
            <a:ext cx="1367054" cy="2330147"/>
          </a:xfrm>
          <a:custGeom>
            <a:avLst/>
            <a:gdLst/>
            <a:ahLst/>
            <a:cxnLst/>
            <a:rect l="l" t="t" r="r" b="b"/>
            <a:pathLst>
              <a:path w="1367054" h="2330147">
                <a:moveTo>
                  <a:pt x="683527" y="0"/>
                </a:moveTo>
                <a:lnTo>
                  <a:pt x="0" y="0"/>
                </a:lnTo>
                <a:lnTo>
                  <a:pt x="683527" y="1165074"/>
                </a:lnTo>
                <a:lnTo>
                  <a:pt x="0" y="1165074"/>
                </a:lnTo>
                <a:lnTo>
                  <a:pt x="683527" y="2330147"/>
                </a:lnTo>
                <a:lnTo>
                  <a:pt x="1367054" y="2330147"/>
                </a:lnTo>
                <a:lnTo>
                  <a:pt x="683527" y="1165074"/>
                </a:lnTo>
                <a:lnTo>
                  <a:pt x="1367054" y="1165074"/>
                </a:lnTo>
                <a:lnTo>
                  <a:pt x="683527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2765080" y="1538949"/>
            <a:ext cx="1360666" cy="2330147"/>
          </a:xfrm>
          <a:custGeom>
            <a:avLst/>
            <a:gdLst/>
            <a:ahLst/>
            <a:cxnLst/>
            <a:rect l="l" t="t" r="r" b="b"/>
            <a:pathLst>
              <a:path w="1360666" h="2330147">
                <a:moveTo>
                  <a:pt x="680333" y="0"/>
                </a:moveTo>
                <a:lnTo>
                  <a:pt x="0" y="0"/>
                </a:lnTo>
                <a:lnTo>
                  <a:pt x="680333" y="1165074"/>
                </a:lnTo>
                <a:lnTo>
                  <a:pt x="0" y="1165074"/>
                </a:lnTo>
                <a:lnTo>
                  <a:pt x="680333" y="2330147"/>
                </a:lnTo>
                <a:lnTo>
                  <a:pt x="1360666" y="2330147"/>
                </a:lnTo>
                <a:lnTo>
                  <a:pt x="680333" y="1165074"/>
                </a:lnTo>
                <a:lnTo>
                  <a:pt x="1360666" y="1165074"/>
                </a:lnTo>
                <a:lnTo>
                  <a:pt x="680333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92476"/>
            <a:ext cx="12191937" cy="9525"/>
          </a:xfrm>
          <a:custGeom>
            <a:avLst/>
            <a:gdLst/>
            <a:ahLst/>
            <a:cxnLst/>
            <a:rect l="l" t="t" r="r" b="b"/>
            <a:pathLst>
              <a:path w="12191937" h="9525">
                <a:moveTo>
                  <a:pt x="0" y="4763"/>
                </a:moveTo>
                <a:lnTo>
                  <a:pt x="12191937" y="4763"/>
                </a:lnTo>
              </a:path>
            </a:pathLst>
          </a:custGeom>
          <a:noFill/>
          <a:ln w="1905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2271220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0998" y="1041711"/>
            <a:ext cx="11465501" cy="924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Site Analysis &amp; Context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380997" y="6494090"/>
            <a:ext cx="6413500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Architectural Design and Development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523016" y="2272807"/>
            <a:ext cx="9525" cy="3931920"/>
          </a:xfrm>
          <a:custGeom>
            <a:avLst/>
            <a:gdLst/>
            <a:ahLst/>
            <a:cxnLst/>
            <a:rect l="l" t="t" r="r" b="b"/>
            <a:pathLst>
              <a:path w="9525" h="3931920">
                <a:moveTo>
                  <a:pt x="4763" y="0"/>
                </a:moveTo>
                <a:lnTo>
                  <a:pt x="4763" y="3931920"/>
                </a:lnTo>
              </a:path>
            </a:pathLst>
          </a:custGeom>
          <a:noFill/>
          <a:ln w="1905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932311" y="2272807"/>
            <a:ext cx="9525" cy="3931920"/>
          </a:xfrm>
          <a:custGeom>
            <a:avLst/>
            <a:gdLst/>
            <a:ahLst/>
            <a:cxnLst/>
            <a:rect l="l" t="t" r="r" b="b"/>
            <a:pathLst>
              <a:path w="9525" h="3931920">
                <a:moveTo>
                  <a:pt x="4763" y="0"/>
                </a:moveTo>
                <a:lnTo>
                  <a:pt x="4763" y="3931920"/>
                </a:lnTo>
              </a:path>
            </a:pathLst>
          </a:custGeom>
          <a:noFill/>
          <a:ln w="1905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41606" y="2272807"/>
            <a:ext cx="9525" cy="3931920"/>
          </a:xfrm>
          <a:custGeom>
            <a:avLst/>
            <a:gdLst/>
            <a:ahLst/>
            <a:cxnLst/>
            <a:rect l="l" t="t" r="r" b="b"/>
            <a:pathLst>
              <a:path w="9525" h="3931920">
                <a:moveTo>
                  <a:pt x="4763" y="0"/>
                </a:moveTo>
                <a:lnTo>
                  <a:pt x="4763" y="3931920"/>
                </a:lnTo>
              </a:path>
            </a:pathLst>
          </a:custGeom>
          <a:noFill/>
          <a:ln w="1905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750901" y="2272807"/>
            <a:ext cx="9525" cy="3931920"/>
          </a:xfrm>
          <a:custGeom>
            <a:avLst/>
            <a:gdLst/>
            <a:ahLst/>
            <a:cxnLst/>
            <a:rect l="l" t="t" r="r" b="b"/>
            <a:pathLst>
              <a:path w="9525" h="3931920">
                <a:moveTo>
                  <a:pt x="4763" y="0"/>
                </a:moveTo>
                <a:lnTo>
                  <a:pt x="4763" y="3931920"/>
                </a:lnTo>
              </a:path>
            </a:pathLst>
          </a:custGeom>
          <a:noFill/>
          <a:ln w="1905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045910" y="2607836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Opportunities and risks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45910" y="3175557"/>
            <a:ext cx="1844040" cy="2724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3–4 bullets] such as noise buffers, tree retention, flood considerations, and service access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636615" y="2607836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Local context fit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636615" y="3175557"/>
            <a:ext cx="1844040" cy="2724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context notes] describing neighborhood character, street section behavior, and urban edges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227320" y="2607836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Zoning and constraints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227320" y="3175557"/>
            <a:ext cx="1844040" cy="2724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summary] with setbacks, height limits, coverage, and any overlay conditions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818025" y="2607836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Environmental orientation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2818025" y="3175557"/>
            <a:ext cx="1844040" cy="2724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analysis] including sun path, prevailing winds, and shading opportunities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08730" y="2607836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Site map layout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08730" y="3175557"/>
            <a:ext cx="1844040" cy="2724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diagram] showing boundaries, key access points, adjacent lots, and primary views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5997"/>
            <a:ext cx="12191937" cy="9525"/>
          </a:xfrm>
          <a:custGeom>
            <a:avLst/>
            <a:gdLst/>
            <a:ahLst/>
            <a:cxnLst/>
            <a:rect l="l" t="t" r="r" b="b"/>
            <a:pathLst>
              <a:path w="12191937" h="9525">
                <a:moveTo>
                  <a:pt x="0" y="4763"/>
                </a:moveTo>
                <a:lnTo>
                  <a:pt x="12191937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92476"/>
            <a:ext cx="12191937" cy="9525"/>
          </a:xfrm>
          <a:custGeom>
            <a:avLst/>
            <a:gdLst/>
            <a:ahLst/>
            <a:cxnLst/>
            <a:rect l="l" t="t" r="r" b="b"/>
            <a:pathLst>
              <a:path w="12191937" h="9525">
                <a:moveTo>
                  <a:pt x="0" y="4763"/>
                </a:moveTo>
                <a:lnTo>
                  <a:pt x="12191937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1430" y="3974578"/>
            <a:ext cx="5760720" cy="9525"/>
          </a:xfrm>
          <a:custGeom>
            <a:avLst/>
            <a:gdLst/>
            <a:ahLst/>
            <a:cxnLst/>
            <a:rect l="l" t="t" r="r" b="b"/>
            <a:pathLst>
              <a:path w="5760720" h="9525">
                <a:moveTo>
                  <a:pt x="0" y="4763"/>
                </a:moveTo>
                <a:lnTo>
                  <a:pt x="5760720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662818" y="660761"/>
            <a:ext cx="9525" cy="5532119"/>
          </a:xfrm>
          <a:custGeom>
            <a:avLst/>
            <a:gdLst/>
            <a:ahLst/>
            <a:cxnLst/>
            <a:rect l="l" t="t" r="r" b="b"/>
            <a:pathLst>
              <a:path w="9525" h="5532119">
                <a:moveTo>
                  <a:pt x="4763" y="0"/>
                </a:moveTo>
                <a:lnTo>
                  <a:pt x="4763" y="5532119"/>
                </a:lnTo>
              </a:path>
            </a:pathLst>
          </a:custGeom>
          <a:noFill/>
          <a:ln w="127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80999" y="1041710"/>
            <a:ext cx="5110478" cy="2540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Master Plan &amp; Spatial Strategy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380997" y="6494090"/>
            <a:ext cx="6413500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Architectural Design and Development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024881" y="1934178"/>
            <a:ext cx="57381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Circulation Flow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24881" y="2313771"/>
            <a:ext cx="57347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diagram] illustrating pedestrian routes, vehicular approach, drop-off logic, and service paths</a:t>
            </a:r>
            <a:endParaRPr lang="en-US" sz="1333" dirty="0"/>
          </a:p>
        </p:txBody>
      </p:sp>
      <p:sp>
        <p:nvSpPr>
          <p:cNvPr id="11" name="Text 9"/>
          <p:cNvSpPr/>
          <p:nvPr/>
        </p:nvSpPr>
        <p:spPr>
          <a:xfrm>
            <a:off x="6024881" y="891577"/>
            <a:ext cx="57381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Zoning Breakdown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24881" y="1268845"/>
            <a:ext cx="57347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diagram] mapping program blocks to permitted areas and transition zones</a:t>
            </a:r>
            <a:endParaRPr lang="en-US" sz="1333" dirty="0"/>
          </a:p>
        </p:txBody>
      </p:sp>
      <p:sp>
        <p:nvSpPr>
          <p:cNvPr id="13" name="Text 11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679663" y="1764156"/>
            <a:ext cx="6492240" cy="9525"/>
          </a:xfrm>
          <a:custGeom>
            <a:avLst/>
            <a:gdLst/>
            <a:ahLst/>
            <a:cxnLst/>
            <a:rect l="l" t="t" r="r" b="b"/>
            <a:pathLst>
              <a:path w="6492240" h="9525">
                <a:moveTo>
                  <a:pt x="0" y="4763"/>
                </a:moveTo>
                <a:lnTo>
                  <a:pt x="6492240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024881" y="3017796"/>
            <a:ext cx="57381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Site Integration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024881" y="3392346"/>
            <a:ext cx="57347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strategy] for landscape continuity, public realm edges, and stormwater handling</a:t>
            </a:r>
            <a:endParaRPr lang="en-US" sz="1333" dirty="0"/>
          </a:p>
        </p:txBody>
      </p:sp>
      <p:sp>
        <p:nvSpPr>
          <p:cNvPr id="17" name="Text 15"/>
          <p:cNvSpPr/>
          <p:nvPr/>
        </p:nvSpPr>
        <p:spPr>
          <a:xfrm>
            <a:off x="6024881" y="4115171"/>
            <a:ext cx="57381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Massing Alignment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024881" y="4483916"/>
            <a:ext cx="57347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diagram] showing how building placement responds to views, sunlight, and privacy</a:t>
            </a:r>
            <a:endParaRPr lang="en-US" sz="1333" dirty="0"/>
          </a:p>
        </p:txBody>
      </p:sp>
      <p:sp>
        <p:nvSpPr>
          <p:cNvPr id="19" name="Text 17"/>
          <p:cNvSpPr/>
          <p:nvPr/>
        </p:nvSpPr>
        <p:spPr>
          <a:xfrm>
            <a:off x="5663548" y="2870876"/>
            <a:ext cx="6492240" cy="9525"/>
          </a:xfrm>
          <a:custGeom>
            <a:avLst/>
            <a:gdLst/>
            <a:ahLst/>
            <a:cxnLst/>
            <a:rect l="l" t="t" r="r" b="b"/>
            <a:pathLst>
              <a:path w="6492240" h="9525">
                <a:moveTo>
                  <a:pt x="0" y="4763"/>
                </a:moveTo>
                <a:lnTo>
                  <a:pt x="6492240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679663" y="5084316"/>
            <a:ext cx="6492240" cy="9525"/>
          </a:xfrm>
          <a:custGeom>
            <a:avLst/>
            <a:gdLst/>
            <a:ahLst/>
            <a:cxnLst/>
            <a:rect l="l" t="t" r="r" b="b"/>
            <a:pathLst>
              <a:path w="6492240" h="9525">
                <a:moveTo>
                  <a:pt x="0" y="4763"/>
                </a:moveTo>
                <a:lnTo>
                  <a:pt x="6492240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679663" y="3977596"/>
            <a:ext cx="6492240" cy="9525"/>
          </a:xfrm>
          <a:custGeom>
            <a:avLst/>
            <a:gdLst/>
            <a:ahLst/>
            <a:cxnLst/>
            <a:rect l="l" t="t" r="r" b="b"/>
            <a:pathLst>
              <a:path w="6492240" h="9525">
                <a:moveTo>
                  <a:pt x="0" y="4763"/>
                </a:moveTo>
                <a:lnTo>
                  <a:pt x="6492240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024881" y="5235505"/>
            <a:ext cx="57381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Phasing Logic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024881" y="5604250"/>
            <a:ext cx="57347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plan] describing construction sequencing or interim site operations if applicable</a:t>
            </a:r>
            <a:endParaRPr lang="en-US" sz="1333" dirty="0"/>
          </a:p>
        </p:txBody>
      </p:sp>
      <p:sp>
        <p:nvSpPr>
          <p:cNvPr id="24" name="Text 22"/>
          <p:cNvSpPr/>
          <p:nvPr/>
        </p:nvSpPr>
        <p:spPr>
          <a:xfrm>
            <a:off x="-11430" y="3978641"/>
            <a:ext cx="1421437" cy="2217066"/>
          </a:xfrm>
          <a:custGeom>
            <a:avLst/>
            <a:gdLst/>
            <a:ahLst/>
            <a:cxnLst/>
            <a:rect l="l" t="t" r="r" b="b"/>
            <a:pathLst>
              <a:path w="1421437" h="2217066">
                <a:moveTo>
                  <a:pt x="710719" y="0"/>
                </a:moveTo>
                <a:lnTo>
                  <a:pt x="0" y="0"/>
                </a:lnTo>
                <a:lnTo>
                  <a:pt x="710719" y="1108533"/>
                </a:lnTo>
                <a:lnTo>
                  <a:pt x="0" y="1108533"/>
                </a:lnTo>
                <a:lnTo>
                  <a:pt x="710719" y="2217066"/>
                </a:lnTo>
                <a:lnTo>
                  <a:pt x="1421437" y="2217066"/>
                </a:lnTo>
                <a:lnTo>
                  <a:pt x="710719" y="1108533"/>
                </a:lnTo>
                <a:lnTo>
                  <a:pt x="1421437" y="1108533"/>
                </a:lnTo>
                <a:lnTo>
                  <a:pt x="710719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410007" y="3978641"/>
            <a:ext cx="1421437" cy="2217066"/>
          </a:xfrm>
          <a:custGeom>
            <a:avLst/>
            <a:gdLst/>
            <a:ahLst/>
            <a:cxnLst/>
            <a:rect l="l" t="t" r="r" b="b"/>
            <a:pathLst>
              <a:path w="1421437" h="2217066">
                <a:moveTo>
                  <a:pt x="710719" y="0"/>
                </a:moveTo>
                <a:lnTo>
                  <a:pt x="0" y="0"/>
                </a:lnTo>
                <a:lnTo>
                  <a:pt x="710719" y="1108533"/>
                </a:lnTo>
                <a:lnTo>
                  <a:pt x="0" y="1108533"/>
                </a:lnTo>
                <a:lnTo>
                  <a:pt x="710719" y="2217066"/>
                </a:lnTo>
                <a:lnTo>
                  <a:pt x="1421437" y="2217066"/>
                </a:lnTo>
                <a:lnTo>
                  <a:pt x="710719" y="1108533"/>
                </a:lnTo>
                <a:lnTo>
                  <a:pt x="1421437" y="1108533"/>
                </a:lnTo>
                <a:lnTo>
                  <a:pt x="710719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2831444" y="3978641"/>
            <a:ext cx="1421437" cy="2217066"/>
          </a:xfrm>
          <a:custGeom>
            <a:avLst/>
            <a:gdLst/>
            <a:ahLst/>
            <a:cxnLst/>
            <a:rect l="l" t="t" r="r" b="b"/>
            <a:pathLst>
              <a:path w="1421437" h="2217066">
                <a:moveTo>
                  <a:pt x="710719" y="0"/>
                </a:moveTo>
                <a:lnTo>
                  <a:pt x="0" y="0"/>
                </a:lnTo>
                <a:lnTo>
                  <a:pt x="710719" y="1108533"/>
                </a:lnTo>
                <a:lnTo>
                  <a:pt x="0" y="1108533"/>
                </a:lnTo>
                <a:lnTo>
                  <a:pt x="710719" y="2217066"/>
                </a:lnTo>
                <a:lnTo>
                  <a:pt x="1421437" y="2217066"/>
                </a:lnTo>
                <a:lnTo>
                  <a:pt x="710719" y="1108533"/>
                </a:lnTo>
                <a:lnTo>
                  <a:pt x="1421437" y="1108533"/>
                </a:lnTo>
                <a:lnTo>
                  <a:pt x="710719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4242111" y="3978641"/>
            <a:ext cx="1421437" cy="2217066"/>
          </a:xfrm>
          <a:custGeom>
            <a:avLst/>
            <a:gdLst/>
            <a:ahLst/>
            <a:cxnLst/>
            <a:rect l="l" t="t" r="r" b="b"/>
            <a:pathLst>
              <a:path w="1421437" h="2217066">
                <a:moveTo>
                  <a:pt x="710719" y="0"/>
                </a:moveTo>
                <a:lnTo>
                  <a:pt x="0" y="0"/>
                </a:lnTo>
                <a:lnTo>
                  <a:pt x="710719" y="1108533"/>
                </a:lnTo>
                <a:lnTo>
                  <a:pt x="0" y="1108533"/>
                </a:lnTo>
                <a:lnTo>
                  <a:pt x="710719" y="2217066"/>
                </a:lnTo>
                <a:lnTo>
                  <a:pt x="1421437" y="2217066"/>
                </a:lnTo>
                <a:lnTo>
                  <a:pt x="710719" y="1108533"/>
                </a:lnTo>
                <a:lnTo>
                  <a:pt x="1421437" y="1108533"/>
                </a:lnTo>
                <a:lnTo>
                  <a:pt x="710719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117809" y="1536946"/>
            <a:ext cx="9525" cy="4660293"/>
          </a:xfrm>
          <a:prstGeom prst="rect">
            <a:avLst/>
          </a:pr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0955" y="1536946"/>
            <a:ext cx="9525" cy="4660293"/>
          </a:xfrm>
          <a:prstGeom prst="rect">
            <a:avLst/>
          </a:pr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3859157"/>
            <a:ext cx="12191937" cy="9525"/>
          </a:xfrm>
          <a:prstGeom prst="rect">
            <a:avLst/>
          </a:pr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Floor Plans &amp; Layouts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Architectural Design and Development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0997" y="1698210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Floor Plan Placeholders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80997" y="2099310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high-resolution frames] for each level with consistent scale and north orientation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361783" y="1698210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Annotation Callouts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61783" y="2099310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callout set] highlighting key spatial moments, vertical cores, and accessibility routes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336218" y="1698210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Functional Adjacency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336218" y="2099310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diagram or note] showing relationships between public, semi-public, and private zones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80997" y="4022006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Daylight and Ventilation Cues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80997" y="4423106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notes] marking primary glazing, courtyards, light wells, and passive strategies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361783" y="4022006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Typical Modules and Dimensions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361783" y="4423106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template] for grid logic, room sizes, and repeatable construction coordination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078892" y="3867093"/>
            <a:ext cx="1401609" cy="2330147"/>
          </a:xfrm>
          <a:custGeom>
            <a:avLst/>
            <a:gdLst/>
            <a:ahLst/>
            <a:cxnLst/>
            <a:rect l="l" t="t" r="r" b="b"/>
            <a:pathLst>
              <a:path w="1401609" h="2330147">
                <a:moveTo>
                  <a:pt x="700805" y="0"/>
                </a:moveTo>
                <a:lnTo>
                  <a:pt x="0" y="0"/>
                </a:lnTo>
                <a:lnTo>
                  <a:pt x="700805" y="1165074"/>
                </a:lnTo>
                <a:lnTo>
                  <a:pt x="0" y="1165074"/>
                </a:lnTo>
                <a:lnTo>
                  <a:pt x="700805" y="2330147"/>
                </a:lnTo>
                <a:lnTo>
                  <a:pt x="1401609" y="2330147"/>
                </a:lnTo>
                <a:lnTo>
                  <a:pt x="700805" y="1165074"/>
                </a:lnTo>
                <a:lnTo>
                  <a:pt x="1401609" y="1165074"/>
                </a:lnTo>
                <a:lnTo>
                  <a:pt x="700805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9431205" y="3867093"/>
            <a:ext cx="1408189" cy="2330147"/>
          </a:xfrm>
          <a:custGeom>
            <a:avLst/>
            <a:gdLst/>
            <a:ahLst/>
            <a:cxnLst/>
            <a:rect l="l" t="t" r="r" b="b"/>
            <a:pathLst>
              <a:path w="1408189" h="2330147">
                <a:moveTo>
                  <a:pt x="704094" y="0"/>
                </a:moveTo>
                <a:lnTo>
                  <a:pt x="0" y="0"/>
                </a:lnTo>
                <a:lnTo>
                  <a:pt x="704094" y="1165074"/>
                </a:lnTo>
                <a:lnTo>
                  <a:pt x="0" y="1165074"/>
                </a:lnTo>
                <a:lnTo>
                  <a:pt x="704094" y="2330147"/>
                </a:lnTo>
                <a:lnTo>
                  <a:pt x="1408189" y="2330147"/>
                </a:lnTo>
                <a:lnTo>
                  <a:pt x="704094" y="1165074"/>
                </a:lnTo>
                <a:lnTo>
                  <a:pt x="1408189" y="1165074"/>
                </a:lnTo>
                <a:lnTo>
                  <a:pt x="704094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790328" y="3867093"/>
            <a:ext cx="1401609" cy="2330147"/>
          </a:xfrm>
          <a:custGeom>
            <a:avLst/>
            <a:gdLst/>
            <a:ahLst/>
            <a:cxnLst/>
            <a:rect l="l" t="t" r="r" b="b"/>
            <a:pathLst>
              <a:path w="1401609" h="2330147">
                <a:moveTo>
                  <a:pt x="700805" y="0"/>
                </a:moveTo>
                <a:lnTo>
                  <a:pt x="0" y="0"/>
                </a:lnTo>
                <a:lnTo>
                  <a:pt x="700805" y="1165074"/>
                </a:lnTo>
                <a:lnTo>
                  <a:pt x="0" y="1165074"/>
                </a:lnTo>
                <a:lnTo>
                  <a:pt x="700805" y="2330147"/>
                </a:lnTo>
                <a:lnTo>
                  <a:pt x="1401609" y="2330147"/>
                </a:lnTo>
                <a:lnTo>
                  <a:pt x="700805" y="1165074"/>
                </a:lnTo>
                <a:lnTo>
                  <a:pt x="1401609" y="1165074"/>
                </a:lnTo>
                <a:lnTo>
                  <a:pt x="700805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117809" y="1536946"/>
            <a:ext cx="9525" cy="4660293"/>
          </a:xfrm>
          <a:prstGeom prst="rect">
            <a:avLst/>
          </a:pr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0955" y="1536946"/>
            <a:ext cx="9525" cy="4660293"/>
          </a:xfrm>
          <a:prstGeom prst="rect">
            <a:avLst/>
          </a:pr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3859157"/>
            <a:ext cx="12191937" cy="9525"/>
          </a:xfrm>
          <a:prstGeom prst="rect">
            <a:avLst/>
          </a:pr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Elevations &amp; Sections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0997" y="6494090"/>
            <a:ext cx="6413500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Architectural Design and Development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361098" y="1695131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Building elevations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361098" y="2096231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full-width frames] with clear material zones, window rhythm, and elevation datum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341884" y="1695131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Structural section diagrams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41884" y="2096231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section frame] indicating primary spans, core strategy, and floor-to-floor relationships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75483" y="4021804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Daylight and depth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75483" y="4422904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section cues] showing shading devices, sill/head conditions, and interior/exterior transitions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355432" y="4018927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Topography and grade transitions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355432" y="4420027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graphic] capturing entry steps, retaining elements, and basement or podium interfaces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8336218" y="4018927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Performance intent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8336218" y="4420027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callouts] for thermal envelope targets, acoustic zoning, and envelope continuity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2701" y="1538949"/>
            <a:ext cx="1360666" cy="2330147"/>
          </a:xfrm>
          <a:custGeom>
            <a:avLst/>
            <a:gdLst/>
            <a:ahLst/>
            <a:cxnLst/>
            <a:rect l="l" t="t" r="r" b="b"/>
            <a:pathLst>
              <a:path w="1360666" h="2330147">
                <a:moveTo>
                  <a:pt x="680333" y="0"/>
                </a:moveTo>
                <a:lnTo>
                  <a:pt x="0" y="0"/>
                </a:lnTo>
                <a:lnTo>
                  <a:pt x="680333" y="1165074"/>
                </a:lnTo>
                <a:lnTo>
                  <a:pt x="0" y="1165074"/>
                </a:lnTo>
                <a:lnTo>
                  <a:pt x="680333" y="2330147"/>
                </a:lnTo>
                <a:lnTo>
                  <a:pt x="1360666" y="2330147"/>
                </a:lnTo>
                <a:lnTo>
                  <a:pt x="680333" y="1165074"/>
                </a:lnTo>
                <a:lnTo>
                  <a:pt x="1360666" y="1165074"/>
                </a:lnTo>
                <a:lnTo>
                  <a:pt x="680333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385697" y="1538949"/>
            <a:ext cx="1367054" cy="2330147"/>
          </a:xfrm>
          <a:custGeom>
            <a:avLst/>
            <a:gdLst/>
            <a:ahLst/>
            <a:cxnLst/>
            <a:rect l="l" t="t" r="r" b="b"/>
            <a:pathLst>
              <a:path w="1367054" h="2330147">
                <a:moveTo>
                  <a:pt x="683527" y="0"/>
                </a:moveTo>
                <a:lnTo>
                  <a:pt x="0" y="0"/>
                </a:lnTo>
                <a:lnTo>
                  <a:pt x="683527" y="1165074"/>
                </a:lnTo>
                <a:lnTo>
                  <a:pt x="0" y="1165074"/>
                </a:lnTo>
                <a:lnTo>
                  <a:pt x="683527" y="2330147"/>
                </a:lnTo>
                <a:lnTo>
                  <a:pt x="1367054" y="2330147"/>
                </a:lnTo>
                <a:lnTo>
                  <a:pt x="683527" y="1165074"/>
                </a:lnTo>
                <a:lnTo>
                  <a:pt x="1367054" y="1165074"/>
                </a:lnTo>
                <a:lnTo>
                  <a:pt x="683527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2765080" y="1538949"/>
            <a:ext cx="1360666" cy="2330147"/>
          </a:xfrm>
          <a:custGeom>
            <a:avLst/>
            <a:gdLst/>
            <a:ahLst/>
            <a:cxnLst/>
            <a:rect l="l" t="t" r="r" b="b"/>
            <a:pathLst>
              <a:path w="1360666" h="2330147">
                <a:moveTo>
                  <a:pt x="680333" y="0"/>
                </a:moveTo>
                <a:lnTo>
                  <a:pt x="0" y="0"/>
                </a:lnTo>
                <a:lnTo>
                  <a:pt x="680333" y="1165074"/>
                </a:lnTo>
                <a:lnTo>
                  <a:pt x="0" y="1165074"/>
                </a:lnTo>
                <a:lnTo>
                  <a:pt x="680333" y="2330147"/>
                </a:lnTo>
                <a:lnTo>
                  <a:pt x="1360666" y="2330147"/>
                </a:lnTo>
                <a:lnTo>
                  <a:pt x="680333" y="1165074"/>
                </a:lnTo>
                <a:lnTo>
                  <a:pt x="1360666" y="1165074"/>
                </a:lnTo>
                <a:lnTo>
                  <a:pt x="680333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92476"/>
            <a:ext cx="12191937" cy="9525"/>
          </a:xfrm>
          <a:custGeom>
            <a:avLst/>
            <a:gdLst/>
            <a:ahLst/>
            <a:cxnLst/>
            <a:rect l="l" t="t" r="r" b="b"/>
            <a:pathLst>
              <a:path w="12191937" h="9525">
                <a:moveTo>
                  <a:pt x="0" y="4763"/>
                </a:moveTo>
                <a:lnTo>
                  <a:pt x="12191937" y="4763"/>
                </a:lnTo>
              </a:path>
            </a:pathLst>
          </a:custGeom>
          <a:noFill/>
          <a:ln w="1905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2271220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80998" y="1041711"/>
            <a:ext cx="11465501" cy="924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Materiality &amp; Finish Palette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380997" y="6494090"/>
            <a:ext cx="6413500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Architectural Design and Development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523016" y="2272807"/>
            <a:ext cx="9525" cy="3931920"/>
          </a:xfrm>
          <a:custGeom>
            <a:avLst/>
            <a:gdLst/>
            <a:ahLst/>
            <a:cxnLst/>
            <a:rect l="l" t="t" r="r" b="b"/>
            <a:pathLst>
              <a:path w="9525" h="3931920">
                <a:moveTo>
                  <a:pt x="4763" y="0"/>
                </a:moveTo>
                <a:lnTo>
                  <a:pt x="4763" y="3931920"/>
                </a:lnTo>
              </a:path>
            </a:pathLst>
          </a:custGeom>
          <a:noFill/>
          <a:ln w="1905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932311" y="2272807"/>
            <a:ext cx="9525" cy="3931920"/>
          </a:xfrm>
          <a:custGeom>
            <a:avLst/>
            <a:gdLst/>
            <a:ahLst/>
            <a:cxnLst/>
            <a:rect l="l" t="t" r="r" b="b"/>
            <a:pathLst>
              <a:path w="9525" h="3931920">
                <a:moveTo>
                  <a:pt x="4763" y="0"/>
                </a:moveTo>
                <a:lnTo>
                  <a:pt x="4763" y="3931920"/>
                </a:lnTo>
              </a:path>
            </a:pathLst>
          </a:custGeom>
          <a:noFill/>
          <a:ln w="1905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41606" y="2272807"/>
            <a:ext cx="9525" cy="3931920"/>
          </a:xfrm>
          <a:custGeom>
            <a:avLst/>
            <a:gdLst/>
            <a:ahLst/>
            <a:cxnLst/>
            <a:rect l="l" t="t" r="r" b="b"/>
            <a:pathLst>
              <a:path w="9525" h="3931920">
                <a:moveTo>
                  <a:pt x="4763" y="0"/>
                </a:moveTo>
                <a:lnTo>
                  <a:pt x="4763" y="3931920"/>
                </a:lnTo>
              </a:path>
            </a:pathLst>
          </a:custGeom>
          <a:noFill/>
          <a:ln w="1905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750901" y="2272807"/>
            <a:ext cx="9525" cy="3931920"/>
          </a:xfrm>
          <a:custGeom>
            <a:avLst/>
            <a:gdLst/>
            <a:ahLst/>
            <a:cxnLst/>
            <a:rect l="l" t="t" r="r" b="b"/>
            <a:pathLst>
              <a:path w="9525" h="3931920">
                <a:moveTo>
                  <a:pt x="4763" y="0"/>
                </a:moveTo>
                <a:lnTo>
                  <a:pt x="4763" y="3931920"/>
                </a:lnTo>
              </a:path>
            </a:pathLst>
          </a:custGeom>
          <a:noFill/>
          <a:ln w="1905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045910" y="2607836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Durability and maintenance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45910" y="3175557"/>
            <a:ext cx="1844040" cy="2724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Durability and maintenance: [Insert brief notes] for weathering resistance, cleanability, and long-term appearance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636615" y="2607836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Accent strategy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636615" y="3175557"/>
            <a:ext cx="1844040" cy="2724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Accent strategy: [Insert ochre usage] describing where warm highlights appear for wayfinding, lighting control, or branding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5227320" y="2607836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Interior textures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227320" y="3175557"/>
            <a:ext cx="1844040" cy="2724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Interior textures: [Insert palette] including flooring, wall finishes, ceiling treatments, and joinery tone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818025" y="2607836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Exterior cladding system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2818025" y="3175557"/>
            <a:ext cx="1844040" cy="2724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Exterior cladding system: [Insert options] specifying facade type, color family, texture level, and installation approach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08730" y="2607836"/>
            <a:ext cx="18465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Material mood board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08730" y="3175557"/>
            <a:ext cx="1844040" cy="27248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Material mood board: [Insert curated board] combining exterior and interior references in a consistent editorial grid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5997"/>
            <a:ext cx="12191937" cy="9525"/>
          </a:xfrm>
          <a:custGeom>
            <a:avLst/>
            <a:gdLst/>
            <a:ahLst/>
            <a:cxnLst/>
            <a:rect l="l" t="t" r="r" b="b"/>
            <a:pathLst>
              <a:path w="12191937" h="9525">
                <a:moveTo>
                  <a:pt x="0" y="4763"/>
                </a:moveTo>
                <a:lnTo>
                  <a:pt x="12191937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192476"/>
            <a:ext cx="12191937" cy="9525"/>
          </a:xfrm>
          <a:custGeom>
            <a:avLst/>
            <a:gdLst/>
            <a:ahLst/>
            <a:cxnLst/>
            <a:rect l="l" t="t" r="r" b="b"/>
            <a:pathLst>
              <a:path w="12191937" h="9525">
                <a:moveTo>
                  <a:pt x="0" y="4763"/>
                </a:moveTo>
                <a:lnTo>
                  <a:pt x="12191937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-11430" y="3974578"/>
            <a:ext cx="5760720" cy="9525"/>
          </a:xfrm>
          <a:custGeom>
            <a:avLst/>
            <a:gdLst/>
            <a:ahLst/>
            <a:cxnLst/>
            <a:rect l="l" t="t" r="r" b="b"/>
            <a:pathLst>
              <a:path w="5760720" h="9525">
                <a:moveTo>
                  <a:pt x="0" y="4763"/>
                </a:moveTo>
                <a:lnTo>
                  <a:pt x="5760720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662818" y="660761"/>
            <a:ext cx="9525" cy="5532119"/>
          </a:xfrm>
          <a:custGeom>
            <a:avLst/>
            <a:gdLst/>
            <a:ahLst/>
            <a:cxnLst/>
            <a:rect l="l" t="t" r="r" b="b"/>
            <a:pathLst>
              <a:path w="9525" h="5532119">
                <a:moveTo>
                  <a:pt x="4763" y="0"/>
                </a:moveTo>
                <a:lnTo>
                  <a:pt x="4763" y="5532119"/>
                </a:lnTo>
              </a:path>
            </a:pathLst>
          </a:custGeom>
          <a:noFill/>
          <a:ln w="127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80999" y="1041710"/>
            <a:ext cx="5110478" cy="2540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8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3D Renderings &amp; Massing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380997" y="6494090"/>
            <a:ext cx="6413500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Architectural Design and Development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024881" y="1934178"/>
            <a:ext cx="57381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Interior rendering frames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24881" y="2313771"/>
            <a:ext cx="57347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full-width images] illustrating key experiences such as arrival, lounge, circulation, or amenity</a:t>
            </a:r>
            <a:endParaRPr lang="en-US" sz="1333" dirty="0"/>
          </a:p>
        </p:txBody>
      </p:sp>
      <p:sp>
        <p:nvSpPr>
          <p:cNvPr id="11" name="Text 9"/>
          <p:cNvSpPr/>
          <p:nvPr/>
        </p:nvSpPr>
        <p:spPr>
          <a:xfrm>
            <a:off x="6024881" y="891577"/>
            <a:ext cx="57381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Exterior rendering frames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24881" y="1268845"/>
            <a:ext cx="573479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full-width images] showing hero views, street presence, and skyline alignment</a:t>
            </a:r>
            <a:endParaRPr lang="en-US" sz="1333" dirty="0"/>
          </a:p>
        </p:txBody>
      </p:sp>
      <p:sp>
        <p:nvSpPr>
          <p:cNvPr id="13" name="Text 11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679663" y="1764156"/>
            <a:ext cx="6492240" cy="9525"/>
          </a:xfrm>
          <a:custGeom>
            <a:avLst/>
            <a:gdLst/>
            <a:ahLst/>
            <a:cxnLst/>
            <a:rect l="l" t="t" r="r" b="b"/>
            <a:pathLst>
              <a:path w="6492240" h="9525">
                <a:moveTo>
                  <a:pt x="0" y="4763"/>
                </a:moveTo>
                <a:lnTo>
                  <a:pt x="6492240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024881" y="3017796"/>
            <a:ext cx="57381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Massing study set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024881" y="3392346"/>
            <a:ext cx="57347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diagram series] clarifying volume logic, terraces, setbacks, and hierarchy of entrances</a:t>
            </a:r>
            <a:endParaRPr lang="en-US" sz="1333" dirty="0"/>
          </a:p>
        </p:txBody>
      </p:sp>
      <p:sp>
        <p:nvSpPr>
          <p:cNvPr id="17" name="Text 15"/>
          <p:cNvSpPr/>
          <p:nvPr/>
        </p:nvSpPr>
        <p:spPr>
          <a:xfrm>
            <a:off x="6024881" y="4115171"/>
            <a:ext cx="57381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Light and atmosphere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024881" y="4483916"/>
            <a:ext cx="57347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lighting notes] indicating time-of-day intent and material response to sun/shade</a:t>
            </a:r>
            <a:endParaRPr lang="en-US" sz="1333" dirty="0"/>
          </a:p>
        </p:txBody>
      </p:sp>
      <p:sp>
        <p:nvSpPr>
          <p:cNvPr id="19" name="Text 17"/>
          <p:cNvSpPr/>
          <p:nvPr/>
        </p:nvSpPr>
        <p:spPr>
          <a:xfrm>
            <a:off x="5663548" y="2870876"/>
            <a:ext cx="6492240" cy="9525"/>
          </a:xfrm>
          <a:custGeom>
            <a:avLst/>
            <a:gdLst/>
            <a:ahLst/>
            <a:cxnLst/>
            <a:rect l="l" t="t" r="r" b="b"/>
            <a:pathLst>
              <a:path w="6492240" h="9525">
                <a:moveTo>
                  <a:pt x="0" y="4763"/>
                </a:moveTo>
                <a:lnTo>
                  <a:pt x="6492240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679663" y="5084316"/>
            <a:ext cx="6492240" cy="9525"/>
          </a:xfrm>
          <a:custGeom>
            <a:avLst/>
            <a:gdLst/>
            <a:ahLst/>
            <a:cxnLst/>
            <a:rect l="l" t="t" r="r" b="b"/>
            <a:pathLst>
              <a:path w="6492240" h="9525">
                <a:moveTo>
                  <a:pt x="0" y="4763"/>
                </a:moveTo>
                <a:lnTo>
                  <a:pt x="6492240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679663" y="3977596"/>
            <a:ext cx="6492240" cy="9525"/>
          </a:xfrm>
          <a:custGeom>
            <a:avLst/>
            <a:gdLst/>
            <a:ahLst/>
            <a:cxnLst/>
            <a:rect l="l" t="t" r="r" b="b"/>
            <a:pathLst>
              <a:path w="6492240" h="9525">
                <a:moveTo>
                  <a:pt x="0" y="4763"/>
                </a:moveTo>
                <a:lnTo>
                  <a:pt x="6492240" y="4763"/>
                </a:lnTo>
              </a:path>
            </a:pathLst>
          </a:custGeom>
          <a:noFill/>
          <a:ln w="12700">
            <a:solidFill>
              <a:srgbClr val="1E1E1E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024881" y="5235505"/>
            <a:ext cx="573818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Render-to-design alignment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024881" y="5604250"/>
            <a:ext cx="573479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952"/>
              </a:spcBef>
              <a:buNone/>
            </a:pPr>
            <a:r>
              <a:rPr lang="en-US" sz="1333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checklist] confirming that proportions, openings, and landscape cues match plans and sections</a:t>
            </a:r>
            <a:endParaRPr lang="en-US" sz="1333" dirty="0"/>
          </a:p>
        </p:txBody>
      </p:sp>
      <p:sp>
        <p:nvSpPr>
          <p:cNvPr id="24" name="Text 22"/>
          <p:cNvSpPr/>
          <p:nvPr/>
        </p:nvSpPr>
        <p:spPr>
          <a:xfrm>
            <a:off x="-11430" y="3978641"/>
            <a:ext cx="1421437" cy="2217066"/>
          </a:xfrm>
          <a:custGeom>
            <a:avLst/>
            <a:gdLst/>
            <a:ahLst/>
            <a:cxnLst/>
            <a:rect l="l" t="t" r="r" b="b"/>
            <a:pathLst>
              <a:path w="1421437" h="2217066">
                <a:moveTo>
                  <a:pt x="710719" y="0"/>
                </a:moveTo>
                <a:lnTo>
                  <a:pt x="0" y="0"/>
                </a:lnTo>
                <a:lnTo>
                  <a:pt x="710719" y="1108533"/>
                </a:lnTo>
                <a:lnTo>
                  <a:pt x="0" y="1108533"/>
                </a:lnTo>
                <a:lnTo>
                  <a:pt x="710719" y="2217066"/>
                </a:lnTo>
                <a:lnTo>
                  <a:pt x="1421437" y="2217066"/>
                </a:lnTo>
                <a:lnTo>
                  <a:pt x="710719" y="1108533"/>
                </a:lnTo>
                <a:lnTo>
                  <a:pt x="1421437" y="1108533"/>
                </a:lnTo>
                <a:lnTo>
                  <a:pt x="710719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1410007" y="3978641"/>
            <a:ext cx="1421437" cy="2217066"/>
          </a:xfrm>
          <a:custGeom>
            <a:avLst/>
            <a:gdLst/>
            <a:ahLst/>
            <a:cxnLst/>
            <a:rect l="l" t="t" r="r" b="b"/>
            <a:pathLst>
              <a:path w="1421437" h="2217066">
                <a:moveTo>
                  <a:pt x="710719" y="0"/>
                </a:moveTo>
                <a:lnTo>
                  <a:pt x="0" y="0"/>
                </a:lnTo>
                <a:lnTo>
                  <a:pt x="710719" y="1108533"/>
                </a:lnTo>
                <a:lnTo>
                  <a:pt x="0" y="1108533"/>
                </a:lnTo>
                <a:lnTo>
                  <a:pt x="710719" y="2217066"/>
                </a:lnTo>
                <a:lnTo>
                  <a:pt x="1421437" y="2217066"/>
                </a:lnTo>
                <a:lnTo>
                  <a:pt x="710719" y="1108533"/>
                </a:lnTo>
                <a:lnTo>
                  <a:pt x="1421437" y="1108533"/>
                </a:lnTo>
                <a:lnTo>
                  <a:pt x="710719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2831444" y="3978641"/>
            <a:ext cx="1421437" cy="2217066"/>
          </a:xfrm>
          <a:custGeom>
            <a:avLst/>
            <a:gdLst/>
            <a:ahLst/>
            <a:cxnLst/>
            <a:rect l="l" t="t" r="r" b="b"/>
            <a:pathLst>
              <a:path w="1421437" h="2217066">
                <a:moveTo>
                  <a:pt x="710719" y="0"/>
                </a:moveTo>
                <a:lnTo>
                  <a:pt x="0" y="0"/>
                </a:lnTo>
                <a:lnTo>
                  <a:pt x="710719" y="1108533"/>
                </a:lnTo>
                <a:lnTo>
                  <a:pt x="0" y="1108533"/>
                </a:lnTo>
                <a:lnTo>
                  <a:pt x="710719" y="2217066"/>
                </a:lnTo>
                <a:lnTo>
                  <a:pt x="1421437" y="2217066"/>
                </a:lnTo>
                <a:lnTo>
                  <a:pt x="710719" y="1108533"/>
                </a:lnTo>
                <a:lnTo>
                  <a:pt x="1421437" y="1108533"/>
                </a:lnTo>
                <a:lnTo>
                  <a:pt x="710719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4242111" y="3978641"/>
            <a:ext cx="1421437" cy="2217066"/>
          </a:xfrm>
          <a:custGeom>
            <a:avLst/>
            <a:gdLst/>
            <a:ahLst/>
            <a:cxnLst/>
            <a:rect l="l" t="t" r="r" b="b"/>
            <a:pathLst>
              <a:path w="1421437" h="2217066">
                <a:moveTo>
                  <a:pt x="710719" y="0"/>
                </a:moveTo>
                <a:lnTo>
                  <a:pt x="0" y="0"/>
                </a:lnTo>
                <a:lnTo>
                  <a:pt x="710719" y="1108533"/>
                </a:lnTo>
                <a:lnTo>
                  <a:pt x="0" y="1108533"/>
                </a:lnTo>
                <a:lnTo>
                  <a:pt x="710719" y="2217066"/>
                </a:lnTo>
                <a:lnTo>
                  <a:pt x="1421437" y="2217066"/>
                </a:lnTo>
                <a:lnTo>
                  <a:pt x="710719" y="1108533"/>
                </a:lnTo>
                <a:lnTo>
                  <a:pt x="1421437" y="1108533"/>
                </a:lnTo>
                <a:lnTo>
                  <a:pt x="710719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FE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1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652823"/>
            <a:ext cx="12191937" cy="9525"/>
          </a:xfrm>
          <a:prstGeom prst="rect">
            <a:avLst/>
          </a:prstGeom>
          <a:blipFill>
            <a:blip r:embed="rId2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3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6189302"/>
            <a:ext cx="12191937" cy="9525"/>
          </a:xfrm>
          <a:prstGeom prst="rect">
            <a:avLst/>
          </a:prstGeom>
          <a:blipFill>
            <a:blip r:embed="rId4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117809" y="1536946"/>
            <a:ext cx="9525" cy="4660293"/>
          </a:xfrm>
          <a:prstGeom prst="rect">
            <a:avLst/>
          </a:prstGeom>
          <a:blipFill>
            <a:blip r:embed="rId5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70955" y="1536946"/>
            <a:ext cx="9525" cy="4660293"/>
          </a:xfrm>
          <a:prstGeom prst="rect">
            <a:avLst/>
          </a:prstGeom>
          <a:blipFill>
            <a:blip r:embed="rId6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0" y="1529010"/>
            <a:ext cx="12191937" cy="9525"/>
          </a:xfrm>
          <a:prstGeom prst="rect">
            <a:avLst/>
          </a:prstGeom>
          <a:blipFill>
            <a:blip r:embed="rId7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0" y="3859157"/>
            <a:ext cx="12191937" cy="9525"/>
          </a:xfrm>
          <a:prstGeom prst="rect">
            <a:avLst/>
          </a:prstGeom>
          <a:blipFill>
            <a:blip r:embed="rId8"/>
            <a:srcRect l="0" t="0" r="0" b="0"/>
            <a:stretch>
              <a:fillRect l="0" t="0" r="0" b="0"/>
            </a:stretch>
          </a:blip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80997" y="919436"/>
            <a:ext cx="11460421" cy="469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2400" b="1" dirty="0">
                <a:solidFill>
                  <a:srgbClr val="000000"/>
                </a:solidFill>
                <a:latin typeface="Domine" pitchFamily="34" charset="0"/>
                <a:ea typeface="Domine" pitchFamily="34" charset="-122"/>
                <a:cs typeface="Domine" pitchFamily="34" charset="-120"/>
              </a:rPr>
              <a:t>Sustainability &amp; Project Specs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380998" y="6494090"/>
            <a:ext cx="4187825" cy="1423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Comprehensive Architectural Design and Development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1262360" y="6480625"/>
            <a:ext cx="561279" cy="153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0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380997" y="1698210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Sustainability targets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80997" y="2099310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LEED or equivalent] goal level plus key strategies such as energy, water, materials, and indoor air quality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361783" y="1698210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Performance highlights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361783" y="2099310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quantified targets] including EUI approach, daylighting intent, and envelope/MEP efficiency measures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336218" y="1698210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Project specifications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336218" y="2099310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summary table content] with total square footage, unit mix or program area totals, and major typologies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80997" y="4022006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Estimated construction timeline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380997" y="4423106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schedule range] with design development, permitting, construction, and commissioning phases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361783" y="4022006"/>
            <a:ext cx="349250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Submission-ready compliance notes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361783" y="4423106"/>
            <a:ext cx="348869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000000"/>
                </a:solidFill>
                <a:latin typeface="Hind" pitchFamily="34" charset="0"/>
                <a:ea typeface="Hind" pitchFamily="34" charset="-122"/>
                <a:cs typeface="Hind" pitchFamily="34" charset="-120"/>
              </a:rPr>
              <a:t>[Insert checklist] for codes, accessibility, and any required planning board documentation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0896539" y="60101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078892" y="3867093"/>
            <a:ext cx="1401609" cy="2330147"/>
          </a:xfrm>
          <a:custGeom>
            <a:avLst/>
            <a:gdLst/>
            <a:ahLst/>
            <a:cxnLst/>
            <a:rect l="l" t="t" r="r" b="b"/>
            <a:pathLst>
              <a:path w="1401609" h="2330147">
                <a:moveTo>
                  <a:pt x="700805" y="0"/>
                </a:moveTo>
                <a:lnTo>
                  <a:pt x="0" y="0"/>
                </a:lnTo>
                <a:lnTo>
                  <a:pt x="700805" y="1165074"/>
                </a:lnTo>
                <a:lnTo>
                  <a:pt x="0" y="1165074"/>
                </a:lnTo>
                <a:lnTo>
                  <a:pt x="700805" y="2330147"/>
                </a:lnTo>
                <a:lnTo>
                  <a:pt x="1401609" y="2330147"/>
                </a:lnTo>
                <a:lnTo>
                  <a:pt x="700805" y="1165074"/>
                </a:lnTo>
                <a:lnTo>
                  <a:pt x="1401609" y="1165074"/>
                </a:lnTo>
                <a:lnTo>
                  <a:pt x="700805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9431205" y="3867093"/>
            <a:ext cx="1408189" cy="2330147"/>
          </a:xfrm>
          <a:custGeom>
            <a:avLst/>
            <a:gdLst/>
            <a:ahLst/>
            <a:cxnLst/>
            <a:rect l="l" t="t" r="r" b="b"/>
            <a:pathLst>
              <a:path w="1408189" h="2330147">
                <a:moveTo>
                  <a:pt x="704094" y="0"/>
                </a:moveTo>
                <a:lnTo>
                  <a:pt x="0" y="0"/>
                </a:lnTo>
                <a:lnTo>
                  <a:pt x="704094" y="1165074"/>
                </a:lnTo>
                <a:lnTo>
                  <a:pt x="0" y="1165074"/>
                </a:lnTo>
                <a:lnTo>
                  <a:pt x="704094" y="2330147"/>
                </a:lnTo>
                <a:lnTo>
                  <a:pt x="1408189" y="2330147"/>
                </a:lnTo>
                <a:lnTo>
                  <a:pt x="704094" y="1165074"/>
                </a:lnTo>
                <a:lnTo>
                  <a:pt x="1408189" y="1165074"/>
                </a:lnTo>
                <a:lnTo>
                  <a:pt x="704094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0790328" y="3867093"/>
            <a:ext cx="1401609" cy="2330147"/>
          </a:xfrm>
          <a:custGeom>
            <a:avLst/>
            <a:gdLst/>
            <a:ahLst/>
            <a:cxnLst/>
            <a:rect l="l" t="t" r="r" b="b"/>
            <a:pathLst>
              <a:path w="1401609" h="2330147">
                <a:moveTo>
                  <a:pt x="700805" y="0"/>
                </a:moveTo>
                <a:lnTo>
                  <a:pt x="0" y="0"/>
                </a:lnTo>
                <a:lnTo>
                  <a:pt x="700805" y="1165074"/>
                </a:lnTo>
                <a:lnTo>
                  <a:pt x="0" y="1165074"/>
                </a:lnTo>
                <a:lnTo>
                  <a:pt x="700805" y="2330147"/>
                </a:lnTo>
                <a:lnTo>
                  <a:pt x="1401609" y="2330147"/>
                </a:lnTo>
                <a:lnTo>
                  <a:pt x="700805" y="1165074"/>
                </a:lnTo>
                <a:lnTo>
                  <a:pt x="1401609" y="1165074"/>
                </a:lnTo>
                <a:lnTo>
                  <a:pt x="700805" y="0"/>
                </a:lnTo>
              </a:path>
            </a:pathLst>
          </a:custGeom>
          <a:solidFill>
            <a:srgbClr val="434033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2026-08-14T10:00:50Z</dcterms:created>
  <dcterms:modified xsi:type="dcterms:W3CDTF">2026-08-14T10:00:50Z</dcterms:modified>
</cp:coreProperties>
</file>