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embeddedFontLst>
    <p:embeddedFont>
      <p:font typeface="Figtree SemiBold" pitchFamily="2" charset="0"/>
      <p:regular r:id="rId16"/>
    </p:embeddedFont>
    <p:embeddedFont>
      <p:font typeface="Figtree" pitchFamily="2" charset="0"/>
      <p:regular r:id="rId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
    <Relationship Id="rId16" Type="http://schemas.openxmlformats.org/officeDocument/2006/relationships/font" Target="fonts/font1.fntdata"/>
    <Relationship Id="rId17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b9d71fc9fa2d60ab320c9602a37bb5979c2db00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5ed5ad84e30ae5e25ba7d04700e5e7b67d9467d5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b9d71fc9fa2d60ab320c9602a37bb5979c2db009.png"/><Relationship Id="rId2" Type="http://schemas.openxmlformats.org/officeDocument/2006/relationships/image" Target="../media/00d32409c4ccefb87e7853c039264a2183fa1181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b9d71fc9fa2d60ab320c9602a37bb5979c2db00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70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3108960"/>
            <a:ext cx="12192000" cy="3749040"/>
          </a:xfrm>
          <a:prstGeom prst="rect">
            <a:avLst/>
          </a:prstGeom>
          <a:gradFill>
            <a:gsLst>
              <a:gs pos="15000">
                <a:srgbClr val="000000">
                  <a:alpha val="100000"/>
                </a:srgbClr>
              </a:gs>
              <a:gs pos="100000">
                <a:srgbClr val="000000">
                  <a:alpha val="0"/>
                </a:srgbClr>
              </a:gs>
            </a:gsLst>
            <a:lin ang="16200000"/>
          </a:gra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731519" y="5473446"/>
            <a:ext cx="10728960" cy="9525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731520" y="1723241"/>
            <a:ext cx="10789920" cy="352922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Comprehensive Financial Performance and Forecast Review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395836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31520" y="5712716"/>
            <a:ext cx="10749280" cy="823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16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Analyzing Quarterly Results, Cash Flows, and Strategic Projections for Informed Decision-Making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36074" y="153883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570EF">
              <a:alpha val="10196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128759" y="153883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570EF">
              <a:alpha val="10196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543388" y="1538836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570EF">
              <a:alpha val="10196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857765" y="6309360"/>
            <a:ext cx="7887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2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8534399" y="4199241"/>
            <a:ext cx="303403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Approve budget adjustments and confirm forecast assumptions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534399" y="3578978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Board actions requested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31679" y="1904596"/>
            <a:ext cx="822960" cy="1097280"/>
          </a:xfrm>
          <a:custGeom>
            <a:avLst/>
            <a:gdLst/>
            <a:ahLst/>
            <a:cxnLst/>
            <a:rect l="l" t="t" r="r" b="b"/>
            <a:pathLst>
              <a:path w="822960" h="1097280">
                <a:moveTo>
                  <a:pt x="600078" y="137160"/>
                </a:moveTo>
                <a:lnTo>
                  <a:pt x="685806" y="137160"/>
                </a:lnTo>
                <a:cubicBezTo>
                  <a:pt x="761460" y="137160"/>
                  <a:pt x="822968" y="198663"/>
                  <a:pt x="822968" y="274320"/>
                </a:cubicBezTo>
                <a:lnTo>
                  <a:pt x="822968" y="960120"/>
                </a:lnTo>
                <a:cubicBezTo>
                  <a:pt x="822968" y="1035777"/>
                  <a:pt x="761460" y="1097280"/>
                  <a:pt x="685806" y="1097280"/>
                </a:cubicBezTo>
                <a:lnTo>
                  <a:pt x="137163" y="1097280"/>
                </a:lnTo>
                <a:cubicBezTo>
                  <a:pt x="61508" y="1097280"/>
                  <a:pt x="0" y="1035777"/>
                  <a:pt x="0" y="960120"/>
                </a:cubicBezTo>
                <a:lnTo>
                  <a:pt x="0" y="274320"/>
                </a:lnTo>
                <a:cubicBezTo>
                  <a:pt x="0" y="198663"/>
                  <a:pt x="61508" y="137160"/>
                  <a:pt x="137163" y="137160"/>
                </a:cubicBezTo>
                <a:lnTo>
                  <a:pt x="222891" y="137160"/>
                </a:lnTo>
                <a:lnTo>
                  <a:pt x="243465" y="137160"/>
                </a:lnTo>
                <a:cubicBezTo>
                  <a:pt x="259323" y="58935"/>
                  <a:pt x="328550" y="0"/>
                  <a:pt x="411488" y="0"/>
                </a:cubicBezTo>
                <a:cubicBezTo>
                  <a:pt x="494426" y="0"/>
                  <a:pt x="563654" y="58935"/>
                  <a:pt x="579512" y="137160"/>
                </a:cubicBezTo>
                <a:lnTo>
                  <a:pt x="600078" y="137160"/>
                </a:lnTo>
                <a:moveTo>
                  <a:pt x="137163" y="240030"/>
                </a:moveTo>
                <a:cubicBezTo>
                  <a:pt x="118300" y="240030"/>
                  <a:pt x="102870" y="255458"/>
                  <a:pt x="102870" y="274320"/>
                </a:cubicBezTo>
                <a:lnTo>
                  <a:pt x="102870" y="960120"/>
                </a:lnTo>
                <a:cubicBezTo>
                  <a:pt x="102870" y="978982"/>
                  <a:pt x="118301" y="994410"/>
                  <a:pt x="137163" y="994410"/>
                </a:cubicBezTo>
                <a:lnTo>
                  <a:pt x="685806" y="994410"/>
                </a:lnTo>
                <a:cubicBezTo>
                  <a:pt x="704668" y="994410"/>
                  <a:pt x="720098" y="978982"/>
                  <a:pt x="720098" y="960120"/>
                </a:cubicBezTo>
                <a:lnTo>
                  <a:pt x="720098" y="274320"/>
                </a:lnTo>
                <a:cubicBezTo>
                  <a:pt x="720098" y="255458"/>
                  <a:pt x="704668" y="240030"/>
                  <a:pt x="685806" y="240030"/>
                </a:cubicBezTo>
                <a:lnTo>
                  <a:pt x="651513" y="240030"/>
                </a:lnTo>
                <a:lnTo>
                  <a:pt x="651513" y="291471"/>
                </a:lnTo>
                <a:cubicBezTo>
                  <a:pt x="651513" y="319978"/>
                  <a:pt x="628585" y="342911"/>
                  <a:pt x="600078" y="342911"/>
                </a:cubicBezTo>
                <a:lnTo>
                  <a:pt x="411480" y="342911"/>
                </a:lnTo>
                <a:lnTo>
                  <a:pt x="222882" y="342911"/>
                </a:lnTo>
                <a:cubicBezTo>
                  <a:pt x="194375" y="342911"/>
                  <a:pt x="171447" y="319978"/>
                  <a:pt x="171447" y="291482"/>
                </a:cubicBezTo>
                <a:lnTo>
                  <a:pt x="171447" y="240052"/>
                </a:lnTo>
                <a:lnTo>
                  <a:pt x="137163" y="240030"/>
                </a:lnTo>
                <a:moveTo>
                  <a:pt x="411480" y="222891"/>
                </a:moveTo>
                <a:cubicBezTo>
                  <a:pt x="439889" y="222891"/>
                  <a:pt x="462915" y="199859"/>
                  <a:pt x="462915" y="171461"/>
                </a:cubicBezTo>
                <a:cubicBezTo>
                  <a:pt x="462915" y="143052"/>
                  <a:pt x="439889" y="120032"/>
                  <a:pt x="411480" y="120032"/>
                </a:cubicBezTo>
                <a:cubicBezTo>
                  <a:pt x="383071" y="120032"/>
                  <a:pt x="360045" y="143063"/>
                  <a:pt x="360045" y="171472"/>
                </a:cubicBezTo>
                <a:cubicBezTo>
                  <a:pt x="360045" y="199881"/>
                  <a:pt x="383071" y="222913"/>
                  <a:pt x="411480" y="222913"/>
                </a:cubicBezTo>
                <a:lnTo>
                  <a:pt x="411480" y="222891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741714" y="4199241"/>
            <a:ext cx="303403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Liquidity status, working-capital movements, and risk flags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41714" y="3578978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Balance sheet and cash position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01834" y="1973176"/>
            <a:ext cx="1097280" cy="960120"/>
          </a:xfrm>
          <a:custGeom>
            <a:avLst/>
            <a:gdLst/>
            <a:ahLst/>
            <a:cxnLst/>
            <a:rect l="l" t="t" r="r" b="b"/>
            <a:pathLst>
              <a:path w="1097280" h="960120">
                <a:moveTo>
                  <a:pt x="188601" y="0"/>
                </a:moveTo>
                <a:cubicBezTo>
                  <a:pt x="84447" y="0"/>
                  <a:pt x="11" y="84443"/>
                  <a:pt x="11" y="188596"/>
                </a:cubicBezTo>
                <a:lnTo>
                  <a:pt x="11" y="771524"/>
                </a:lnTo>
                <a:cubicBezTo>
                  <a:pt x="11" y="875677"/>
                  <a:pt x="84447" y="960120"/>
                  <a:pt x="188612" y="960120"/>
                </a:cubicBezTo>
                <a:lnTo>
                  <a:pt x="908702" y="960120"/>
                </a:lnTo>
                <a:cubicBezTo>
                  <a:pt x="1012855" y="960120"/>
                  <a:pt x="1097302" y="875677"/>
                  <a:pt x="1097302" y="771524"/>
                </a:cubicBezTo>
                <a:lnTo>
                  <a:pt x="1097302" y="394331"/>
                </a:lnTo>
                <a:cubicBezTo>
                  <a:pt x="1097302" y="290177"/>
                  <a:pt x="1012866" y="205734"/>
                  <a:pt x="908713" y="205734"/>
                </a:cubicBezTo>
                <a:lnTo>
                  <a:pt x="257203" y="205734"/>
                </a:lnTo>
                <a:cubicBezTo>
                  <a:pt x="228695" y="205734"/>
                  <a:pt x="205773" y="228662"/>
                  <a:pt x="205773" y="257168"/>
                </a:cubicBezTo>
                <a:cubicBezTo>
                  <a:pt x="205773" y="285674"/>
                  <a:pt x="228706" y="308602"/>
                  <a:pt x="257214" y="308602"/>
                </a:cubicBezTo>
                <a:lnTo>
                  <a:pt x="908724" y="308602"/>
                </a:lnTo>
                <a:cubicBezTo>
                  <a:pt x="956082" y="308602"/>
                  <a:pt x="994454" y="346968"/>
                  <a:pt x="994454" y="394331"/>
                </a:cubicBezTo>
                <a:lnTo>
                  <a:pt x="994454" y="771524"/>
                </a:lnTo>
                <a:cubicBezTo>
                  <a:pt x="994454" y="818886"/>
                  <a:pt x="956093" y="857253"/>
                  <a:pt x="908735" y="857253"/>
                </a:cubicBezTo>
                <a:lnTo>
                  <a:pt x="188645" y="857253"/>
                </a:lnTo>
                <a:cubicBezTo>
                  <a:pt x="141286" y="857253"/>
                  <a:pt x="102925" y="818886"/>
                  <a:pt x="102925" y="771524"/>
                </a:cubicBezTo>
                <a:lnTo>
                  <a:pt x="102925" y="188596"/>
                </a:lnTo>
                <a:cubicBezTo>
                  <a:pt x="102925" y="141234"/>
                  <a:pt x="141286" y="102867"/>
                  <a:pt x="188656" y="102867"/>
                </a:cubicBezTo>
                <a:lnTo>
                  <a:pt x="977326" y="102867"/>
                </a:lnTo>
                <a:cubicBezTo>
                  <a:pt x="1005833" y="102867"/>
                  <a:pt x="1028766" y="79940"/>
                  <a:pt x="1028766" y="51434"/>
                </a:cubicBezTo>
                <a:cubicBezTo>
                  <a:pt x="1028766" y="22928"/>
                  <a:pt x="1005833" y="0"/>
                  <a:pt x="977337" y="0"/>
                </a:cubicBezTo>
                <a:lnTo>
                  <a:pt x="188601" y="0"/>
                </a:lnTo>
                <a:moveTo>
                  <a:pt x="822960" y="651509"/>
                </a:moveTo>
                <a:cubicBezTo>
                  <a:pt x="860838" y="651509"/>
                  <a:pt x="891540" y="620804"/>
                  <a:pt x="891540" y="582927"/>
                </a:cubicBezTo>
                <a:cubicBezTo>
                  <a:pt x="891540" y="545051"/>
                  <a:pt x="860838" y="514346"/>
                  <a:pt x="822960" y="514346"/>
                </a:cubicBezTo>
                <a:cubicBezTo>
                  <a:pt x="785082" y="514346"/>
                  <a:pt x="754380" y="545051"/>
                  <a:pt x="754380" y="582927"/>
                </a:cubicBezTo>
                <a:cubicBezTo>
                  <a:pt x="754380" y="620804"/>
                  <a:pt x="785082" y="651509"/>
                  <a:pt x="822960" y="651509"/>
                </a:cubicBez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949028" y="4199241"/>
            <a:ext cx="303403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Revenue and profitability direction versus prior quarter, with clear drivers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49028" y="3578978"/>
            <a:ext cx="303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Quarterly headline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909148" y="1973176"/>
            <a:ext cx="1097280" cy="960120"/>
          </a:xfrm>
          <a:custGeom>
            <a:avLst/>
            <a:gdLst/>
            <a:ahLst/>
            <a:cxnLst/>
            <a:rect l="l" t="t" r="r" b="b"/>
            <a:pathLst>
              <a:path w="1097280" h="960120">
                <a:moveTo>
                  <a:pt x="891540" y="102867"/>
                </a:moveTo>
                <a:cubicBezTo>
                  <a:pt x="910402" y="102867"/>
                  <a:pt x="925830" y="118296"/>
                  <a:pt x="925830" y="137153"/>
                </a:cubicBezTo>
                <a:cubicBezTo>
                  <a:pt x="925830" y="156010"/>
                  <a:pt x="910402" y="171439"/>
                  <a:pt x="891540" y="171439"/>
                </a:cubicBezTo>
                <a:lnTo>
                  <a:pt x="205740" y="171439"/>
                </a:lnTo>
                <a:cubicBezTo>
                  <a:pt x="186878" y="171439"/>
                  <a:pt x="171450" y="156010"/>
                  <a:pt x="171450" y="137153"/>
                </a:cubicBezTo>
                <a:cubicBezTo>
                  <a:pt x="171450" y="118296"/>
                  <a:pt x="186878" y="102867"/>
                  <a:pt x="205740" y="102867"/>
                </a:cubicBezTo>
                <a:lnTo>
                  <a:pt x="891540" y="102867"/>
                </a:lnTo>
                <a:moveTo>
                  <a:pt x="205740" y="0"/>
                </a:moveTo>
                <a:cubicBezTo>
                  <a:pt x="130083" y="0"/>
                  <a:pt x="68580" y="61505"/>
                  <a:pt x="68580" y="137163"/>
                </a:cubicBezTo>
                <a:cubicBezTo>
                  <a:pt x="68580" y="212811"/>
                  <a:pt x="130083" y="274326"/>
                  <a:pt x="205740" y="274326"/>
                </a:cubicBezTo>
                <a:lnTo>
                  <a:pt x="497211" y="274326"/>
                </a:lnTo>
                <a:lnTo>
                  <a:pt x="497211" y="308611"/>
                </a:lnTo>
                <a:lnTo>
                  <a:pt x="475989" y="329830"/>
                </a:lnTo>
                <a:lnTo>
                  <a:pt x="415770" y="390049"/>
                </a:lnTo>
                <a:lnTo>
                  <a:pt x="394340" y="411479"/>
                </a:lnTo>
                <a:lnTo>
                  <a:pt x="274331" y="411479"/>
                </a:lnTo>
                <a:cubicBezTo>
                  <a:pt x="170177" y="411479"/>
                  <a:pt x="85741" y="495921"/>
                  <a:pt x="85741" y="600075"/>
                </a:cubicBezTo>
                <a:lnTo>
                  <a:pt x="85741" y="685804"/>
                </a:lnTo>
                <a:lnTo>
                  <a:pt x="68602" y="685804"/>
                </a:lnTo>
                <a:cubicBezTo>
                  <a:pt x="30669" y="685804"/>
                  <a:pt x="22" y="716451"/>
                  <a:pt x="22" y="754386"/>
                </a:cubicBezTo>
                <a:lnTo>
                  <a:pt x="22" y="891548"/>
                </a:lnTo>
                <a:cubicBezTo>
                  <a:pt x="22" y="929483"/>
                  <a:pt x="30669" y="960130"/>
                  <a:pt x="68602" y="960130"/>
                </a:cubicBezTo>
                <a:lnTo>
                  <a:pt x="205762" y="960130"/>
                </a:lnTo>
                <a:cubicBezTo>
                  <a:pt x="243695" y="960130"/>
                  <a:pt x="274342" y="929483"/>
                  <a:pt x="274342" y="891548"/>
                </a:cubicBezTo>
                <a:lnTo>
                  <a:pt x="274342" y="754386"/>
                </a:lnTo>
                <a:cubicBezTo>
                  <a:pt x="274342" y="716451"/>
                  <a:pt x="243695" y="685804"/>
                  <a:pt x="205762" y="685804"/>
                </a:cubicBezTo>
                <a:lnTo>
                  <a:pt x="188623" y="685804"/>
                </a:lnTo>
                <a:lnTo>
                  <a:pt x="188623" y="600075"/>
                </a:lnTo>
                <a:cubicBezTo>
                  <a:pt x="188623" y="552712"/>
                  <a:pt x="226983" y="514346"/>
                  <a:pt x="274353" y="514346"/>
                </a:cubicBezTo>
                <a:lnTo>
                  <a:pt x="394374" y="514346"/>
                </a:lnTo>
                <a:lnTo>
                  <a:pt x="415595" y="535565"/>
                </a:lnTo>
                <a:lnTo>
                  <a:pt x="475814" y="595783"/>
                </a:lnTo>
                <a:lnTo>
                  <a:pt x="497244" y="617213"/>
                </a:lnTo>
                <a:lnTo>
                  <a:pt x="497244" y="685795"/>
                </a:lnTo>
                <a:lnTo>
                  <a:pt x="480104" y="685795"/>
                </a:lnTo>
                <a:cubicBezTo>
                  <a:pt x="442171" y="685795"/>
                  <a:pt x="411524" y="716442"/>
                  <a:pt x="411524" y="754376"/>
                </a:cubicBezTo>
                <a:lnTo>
                  <a:pt x="411524" y="891539"/>
                </a:lnTo>
                <a:cubicBezTo>
                  <a:pt x="411524" y="929473"/>
                  <a:pt x="442171" y="960120"/>
                  <a:pt x="480104" y="960120"/>
                </a:cubicBezTo>
                <a:lnTo>
                  <a:pt x="617264" y="960120"/>
                </a:lnTo>
                <a:cubicBezTo>
                  <a:pt x="655197" y="960120"/>
                  <a:pt x="685844" y="929473"/>
                  <a:pt x="685844" y="891539"/>
                </a:cubicBezTo>
                <a:lnTo>
                  <a:pt x="685844" y="754376"/>
                </a:lnTo>
                <a:cubicBezTo>
                  <a:pt x="685844" y="716442"/>
                  <a:pt x="655197" y="685795"/>
                  <a:pt x="617264" y="685795"/>
                </a:cubicBezTo>
                <a:lnTo>
                  <a:pt x="600125" y="685795"/>
                </a:lnTo>
                <a:lnTo>
                  <a:pt x="600125" y="617213"/>
                </a:lnTo>
                <a:lnTo>
                  <a:pt x="621346" y="595995"/>
                </a:lnTo>
                <a:lnTo>
                  <a:pt x="681565" y="535776"/>
                </a:lnTo>
                <a:lnTo>
                  <a:pt x="702995" y="514346"/>
                </a:lnTo>
                <a:lnTo>
                  <a:pt x="823015" y="514346"/>
                </a:lnTo>
                <a:cubicBezTo>
                  <a:pt x="870374" y="514346"/>
                  <a:pt x="908746" y="552712"/>
                  <a:pt x="908746" y="600075"/>
                </a:cubicBezTo>
                <a:lnTo>
                  <a:pt x="908746" y="685804"/>
                </a:lnTo>
                <a:lnTo>
                  <a:pt x="891606" y="685804"/>
                </a:lnTo>
                <a:cubicBezTo>
                  <a:pt x="853673" y="685804"/>
                  <a:pt x="823026" y="716451"/>
                  <a:pt x="823026" y="754386"/>
                </a:cubicBezTo>
                <a:lnTo>
                  <a:pt x="823026" y="891548"/>
                </a:lnTo>
                <a:cubicBezTo>
                  <a:pt x="823026" y="929483"/>
                  <a:pt x="853673" y="960130"/>
                  <a:pt x="891606" y="960130"/>
                </a:cubicBezTo>
                <a:lnTo>
                  <a:pt x="1028766" y="960130"/>
                </a:lnTo>
                <a:cubicBezTo>
                  <a:pt x="1066699" y="960130"/>
                  <a:pt x="1097346" y="929483"/>
                  <a:pt x="1097346" y="891548"/>
                </a:cubicBezTo>
                <a:lnTo>
                  <a:pt x="1097346" y="754386"/>
                </a:lnTo>
                <a:cubicBezTo>
                  <a:pt x="1097346" y="716451"/>
                  <a:pt x="1066699" y="685804"/>
                  <a:pt x="1028766" y="685804"/>
                </a:cubicBezTo>
                <a:lnTo>
                  <a:pt x="1011627" y="685804"/>
                </a:lnTo>
                <a:lnTo>
                  <a:pt x="1011627" y="600075"/>
                </a:lnTo>
                <a:cubicBezTo>
                  <a:pt x="1011627" y="495921"/>
                  <a:pt x="927191" y="411479"/>
                  <a:pt x="823037" y="411479"/>
                </a:cubicBezTo>
                <a:lnTo>
                  <a:pt x="703028" y="411479"/>
                </a:lnTo>
                <a:lnTo>
                  <a:pt x="681807" y="390260"/>
                </a:lnTo>
                <a:lnTo>
                  <a:pt x="621588" y="330041"/>
                </a:lnTo>
                <a:lnTo>
                  <a:pt x="600158" y="308611"/>
                </a:lnTo>
                <a:lnTo>
                  <a:pt x="600158" y="274326"/>
                </a:lnTo>
                <a:lnTo>
                  <a:pt x="891628" y="274326"/>
                </a:lnTo>
                <a:cubicBezTo>
                  <a:pt x="967286" y="274326"/>
                  <a:pt x="1028788" y="212820"/>
                  <a:pt x="1028788" y="137163"/>
                </a:cubicBezTo>
                <a:cubicBezTo>
                  <a:pt x="1028788" y="61515"/>
                  <a:pt x="967286" y="0"/>
                  <a:pt x="891628" y="0"/>
                </a:cubicBezTo>
                <a:lnTo>
                  <a:pt x="205740" y="0"/>
                </a:lnTo>
                <a:moveTo>
                  <a:pt x="102870" y="857253"/>
                </a:moveTo>
                <a:lnTo>
                  <a:pt x="102870" y="788671"/>
                </a:lnTo>
                <a:lnTo>
                  <a:pt x="171450" y="788671"/>
                </a:lnTo>
                <a:lnTo>
                  <a:pt x="171450" y="857253"/>
                </a:lnTo>
                <a:lnTo>
                  <a:pt x="102870" y="857253"/>
                </a:lnTo>
                <a:moveTo>
                  <a:pt x="514350" y="857253"/>
                </a:moveTo>
                <a:lnTo>
                  <a:pt x="514350" y="788671"/>
                </a:lnTo>
                <a:lnTo>
                  <a:pt x="582930" y="788671"/>
                </a:lnTo>
                <a:lnTo>
                  <a:pt x="582930" y="857253"/>
                </a:lnTo>
                <a:lnTo>
                  <a:pt x="514350" y="857253"/>
                </a:lnTo>
                <a:moveTo>
                  <a:pt x="925830" y="857253"/>
                </a:moveTo>
                <a:lnTo>
                  <a:pt x="925830" y="788671"/>
                </a:lnTo>
                <a:lnTo>
                  <a:pt x="994410" y="788671"/>
                </a:lnTo>
                <a:lnTo>
                  <a:pt x="994410" y="857253"/>
                </a:lnTo>
                <a:lnTo>
                  <a:pt x="925830" y="857253"/>
                </a:lnTo>
                <a:moveTo>
                  <a:pt x="488421" y="462912"/>
                </a:moveTo>
                <a:lnTo>
                  <a:pt x="548640" y="402693"/>
                </a:lnTo>
                <a:lnTo>
                  <a:pt x="608859" y="462912"/>
                </a:lnTo>
                <a:lnTo>
                  <a:pt x="548640" y="523131"/>
                </a:lnTo>
                <a:lnTo>
                  <a:pt x="488421" y="462912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-7641" y="0"/>
            <a:ext cx="536759" cy="6858000"/>
          </a:xfrm>
          <a:prstGeom prst="rect">
            <a:avLst/>
          </a:pr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-7640" y="0"/>
            <a:ext cx="536757" cy="6858000"/>
          </a:xfrm>
          <a:prstGeom prst="rect">
            <a:avLst/>
          </a:prstGeom>
          <a:blipFill>
            <a:blip r:embed="rId1"/>
            <a:srcRect l="0" t="0" r="80488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49028" y="1164617"/>
            <a:ext cx="10572412" cy="10672"/>
          </a:xfrm>
          <a:custGeom>
            <a:avLst/>
            <a:gdLst/>
            <a:ahLst/>
            <a:cxnLst/>
            <a:rect l="l" t="t" r="r" b="b"/>
            <a:pathLst>
              <a:path w="10572412" h="10672">
                <a:moveTo>
                  <a:pt x="0" y="0"/>
                </a:moveTo>
                <a:lnTo>
                  <a:pt x="10572412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949995" y="1"/>
            <a:ext cx="10636005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Executive Summary (Board Snapshot)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857765" y="6309360"/>
            <a:ext cx="52483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3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640079" y="1447800"/>
            <a:ext cx="10915441" cy="4490260"/>
          </a:xfrm>
          <a:prstGeom prst="rect">
            <a:avLst/>
          </a:prstGeom>
          <a:blipFill>
            <a:blip r:embed="rId1"/>
            <a:srcRect/>
            <a:stretch>
              <a:fillRect l="0" r="0" t="2" b="2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40080" y="1164617"/>
            <a:ext cx="10881360" cy="10672"/>
          </a:xfrm>
          <a:custGeom>
            <a:avLst/>
            <a:gdLst/>
            <a:ahLst/>
            <a:cxnLst/>
            <a:rect l="l" t="t" r="r" b="b"/>
            <a:pathLst>
              <a:path w="10881360" h="10672">
                <a:moveTo>
                  <a:pt x="0" y="0"/>
                </a:moveTo>
                <a:lnTo>
                  <a:pt x="10881360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40079" y="1"/>
            <a:ext cx="10945921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Quarterly Performance Overview (Top-Line to Bottom-Line)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1186159" y="6285683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30261"/>
            <a:ext cx="3474720" cy="4754880"/>
          </a:xfrm>
          <a:prstGeom prst="rect">
            <a:avLst/>
          </a:prstGeom>
          <a:solidFill>
            <a:srgbClr val="0E2841">
              <a:alpha val="3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357387" y="1330261"/>
            <a:ext cx="3474720" cy="4754880"/>
          </a:xfrm>
          <a:prstGeom prst="rect">
            <a:avLst/>
          </a:prstGeom>
          <a:solidFill>
            <a:srgbClr val="0E2841">
              <a:alpha val="3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077200" y="1330261"/>
            <a:ext cx="3474720" cy="4754880"/>
          </a:xfrm>
          <a:prstGeom prst="rect">
            <a:avLst/>
          </a:prstGeom>
          <a:solidFill>
            <a:srgbClr val="0E2841">
              <a:alpha val="3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640078" y="1164795"/>
            <a:ext cx="10911841" cy="45719"/>
          </a:xfrm>
          <a:custGeom>
            <a:avLst/>
            <a:gdLst/>
            <a:ahLst/>
            <a:cxnLst/>
            <a:rect l="l" t="t" r="r" b="b"/>
            <a:pathLst>
              <a:path w="10911841" h="45719">
                <a:moveTo>
                  <a:pt x="0" y="0"/>
                </a:moveTo>
                <a:lnTo>
                  <a:pt x="10911841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640079" y="1"/>
            <a:ext cx="10945921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Income Statement Highlights (What Drove Results)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57765" y="6309360"/>
            <a:ext cx="7887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4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8305800" y="2897288"/>
            <a:ext cx="303149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Summarize operating profit to net profit including taxes and other items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305800" y="2218014"/>
            <a:ext cx="303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Earnings Bridge Summary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300400" y="1647335"/>
            <a:ext cx="468000" cy="364000"/>
          </a:xfrm>
          <a:custGeom>
            <a:avLst/>
            <a:gdLst/>
            <a:ahLst/>
            <a:cxnLst/>
            <a:rect l="l" t="t" r="r" b="b"/>
            <a:pathLst>
              <a:path w="468000" h="364000">
                <a:moveTo>
                  <a:pt x="19502" y="0"/>
                </a:moveTo>
                <a:cubicBezTo>
                  <a:pt x="8695" y="0"/>
                  <a:pt x="0" y="8692"/>
                  <a:pt x="0" y="19499"/>
                </a:cubicBezTo>
                <a:cubicBezTo>
                  <a:pt x="0" y="30307"/>
                  <a:pt x="8695" y="38999"/>
                  <a:pt x="19502" y="38999"/>
                </a:cubicBezTo>
                <a:lnTo>
                  <a:pt x="58500" y="38999"/>
                </a:lnTo>
                <a:lnTo>
                  <a:pt x="58500" y="91000"/>
                </a:lnTo>
                <a:lnTo>
                  <a:pt x="19502" y="91000"/>
                </a:lnTo>
                <a:cubicBezTo>
                  <a:pt x="8695" y="91000"/>
                  <a:pt x="0" y="99692"/>
                  <a:pt x="0" y="110500"/>
                </a:cubicBezTo>
                <a:cubicBezTo>
                  <a:pt x="0" y="121307"/>
                  <a:pt x="8695" y="129999"/>
                  <a:pt x="19502" y="129999"/>
                </a:cubicBezTo>
                <a:lnTo>
                  <a:pt x="78002" y="129999"/>
                </a:lnTo>
                <a:lnTo>
                  <a:pt x="182001" y="129999"/>
                </a:lnTo>
                <a:lnTo>
                  <a:pt x="448498" y="129999"/>
                </a:lnTo>
                <a:cubicBezTo>
                  <a:pt x="459305" y="129999"/>
                  <a:pt x="468000" y="121307"/>
                  <a:pt x="468000" y="110500"/>
                </a:cubicBezTo>
                <a:cubicBezTo>
                  <a:pt x="468000" y="99692"/>
                  <a:pt x="459305" y="91000"/>
                  <a:pt x="448498" y="91000"/>
                </a:cubicBezTo>
                <a:lnTo>
                  <a:pt x="409500" y="91000"/>
                </a:lnTo>
                <a:lnTo>
                  <a:pt x="409500" y="38999"/>
                </a:lnTo>
                <a:lnTo>
                  <a:pt x="441998" y="38999"/>
                </a:lnTo>
                <a:cubicBezTo>
                  <a:pt x="452804" y="38999"/>
                  <a:pt x="461500" y="30307"/>
                  <a:pt x="461500" y="19499"/>
                </a:cubicBezTo>
                <a:cubicBezTo>
                  <a:pt x="461500" y="8692"/>
                  <a:pt x="452804" y="0"/>
                  <a:pt x="441998" y="0"/>
                </a:cubicBezTo>
                <a:lnTo>
                  <a:pt x="19502" y="0"/>
                </a:lnTo>
                <a:moveTo>
                  <a:pt x="370502" y="38999"/>
                </a:moveTo>
                <a:lnTo>
                  <a:pt x="370502" y="91000"/>
                </a:lnTo>
                <a:lnTo>
                  <a:pt x="305501" y="91000"/>
                </a:lnTo>
                <a:lnTo>
                  <a:pt x="305501" y="38999"/>
                </a:lnTo>
                <a:lnTo>
                  <a:pt x="370502" y="38999"/>
                </a:lnTo>
                <a:moveTo>
                  <a:pt x="266498" y="38999"/>
                </a:moveTo>
                <a:lnTo>
                  <a:pt x="266498" y="91000"/>
                </a:lnTo>
                <a:lnTo>
                  <a:pt x="201497" y="91000"/>
                </a:lnTo>
                <a:lnTo>
                  <a:pt x="201497" y="38999"/>
                </a:lnTo>
                <a:lnTo>
                  <a:pt x="266498" y="38999"/>
                </a:lnTo>
                <a:moveTo>
                  <a:pt x="162499" y="38999"/>
                </a:moveTo>
                <a:lnTo>
                  <a:pt x="162499" y="91000"/>
                </a:lnTo>
                <a:lnTo>
                  <a:pt x="97498" y="91000"/>
                </a:lnTo>
                <a:lnTo>
                  <a:pt x="97498" y="38999"/>
                </a:lnTo>
                <a:lnTo>
                  <a:pt x="162499" y="38999"/>
                </a:lnTo>
                <a:moveTo>
                  <a:pt x="19502" y="169002"/>
                </a:moveTo>
                <a:cubicBezTo>
                  <a:pt x="8695" y="169002"/>
                  <a:pt x="0" y="177694"/>
                  <a:pt x="0" y="188501"/>
                </a:cubicBezTo>
                <a:cubicBezTo>
                  <a:pt x="0" y="199308"/>
                  <a:pt x="8695" y="208001"/>
                  <a:pt x="19502" y="208001"/>
                </a:cubicBezTo>
                <a:cubicBezTo>
                  <a:pt x="41034" y="208001"/>
                  <a:pt x="58500" y="225469"/>
                  <a:pt x="58500" y="247000"/>
                </a:cubicBezTo>
                <a:lnTo>
                  <a:pt x="58500" y="331498"/>
                </a:lnTo>
                <a:cubicBezTo>
                  <a:pt x="58500" y="349455"/>
                  <a:pt x="73045" y="364000"/>
                  <a:pt x="90998" y="364000"/>
                </a:cubicBezTo>
                <a:lnTo>
                  <a:pt x="142997" y="364000"/>
                </a:lnTo>
                <a:cubicBezTo>
                  <a:pt x="160955" y="364000"/>
                  <a:pt x="175495" y="349455"/>
                  <a:pt x="175495" y="331498"/>
                </a:cubicBezTo>
                <a:lnTo>
                  <a:pt x="175495" y="253497"/>
                </a:lnTo>
                <a:cubicBezTo>
                  <a:pt x="175495" y="228392"/>
                  <a:pt x="195891" y="207997"/>
                  <a:pt x="220994" y="207997"/>
                </a:cubicBezTo>
                <a:lnTo>
                  <a:pt x="246996" y="207997"/>
                </a:lnTo>
                <a:cubicBezTo>
                  <a:pt x="272105" y="207997"/>
                  <a:pt x="292495" y="228392"/>
                  <a:pt x="292495" y="253497"/>
                </a:cubicBezTo>
                <a:lnTo>
                  <a:pt x="292495" y="331498"/>
                </a:lnTo>
                <a:cubicBezTo>
                  <a:pt x="292495" y="349455"/>
                  <a:pt x="307041" y="364000"/>
                  <a:pt x="324993" y="364000"/>
                </a:cubicBezTo>
                <a:lnTo>
                  <a:pt x="376993" y="364000"/>
                </a:lnTo>
                <a:cubicBezTo>
                  <a:pt x="394950" y="364000"/>
                  <a:pt x="409491" y="349455"/>
                  <a:pt x="409491" y="331498"/>
                </a:cubicBezTo>
                <a:lnTo>
                  <a:pt x="409491" y="247000"/>
                </a:lnTo>
                <a:cubicBezTo>
                  <a:pt x="409491" y="225469"/>
                  <a:pt x="426961" y="208001"/>
                  <a:pt x="448489" y="208001"/>
                </a:cubicBezTo>
                <a:cubicBezTo>
                  <a:pt x="459295" y="208001"/>
                  <a:pt x="467991" y="199308"/>
                  <a:pt x="467991" y="188501"/>
                </a:cubicBezTo>
                <a:cubicBezTo>
                  <a:pt x="467991" y="177694"/>
                  <a:pt x="459295" y="169002"/>
                  <a:pt x="448489" y="169002"/>
                </a:cubicBezTo>
                <a:cubicBezTo>
                  <a:pt x="405428" y="169002"/>
                  <a:pt x="370488" y="203938"/>
                  <a:pt x="370488" y="247003"/>
                </a:cubicBezTo>
                <a:lnTo>
                  <a:pt x="370488" y="325005"/>
                </a:lnTo>
                <a:lnTo>
                  <a:pt x="331489" y="325005"/>
                </a:lnTo>
                <a:lnTo>
                  <a:pt x="331489" y="253504"/>
                </a:lnTo>
                <a:cubicBezTo>
                  <a:pt x="331489" y="206869"/>
                  <a:pt x="293628" y="169005"/>
                  <a:pt x="246987" y="169005"/>
                </a:cubicBezTo>
                <a:lnTo>
                  <a:pt x="220985" y="169005"/>
                </a:lnTo>
                <a:cubicBezTo>
                  <a:pt x="174349" y="169005"/>
                  <a:pt x="136483" y="206869"/>
                  <a:pt x="136483" y="253504"/>
                </a:cubicBezTo>
                <a:lnTo>
                  <a:pt x="136483" y="325005"/>
                </a:lnTo>
                <a:lnTo>
                  <a:pt x="97484" y="325005"/>
                </a:lnTo>
                <a:lnTo>
                  <a:pt x="97484" y="247003"/>
                </a:lnTo>
                <a:cubicBezTo>
                  <a:pt x="97484" y="203942"/>
                  <a:pt x="62548" y="169002"/>
                  <a:pt x="19483" y="169002"/>
                </a:cubicBezTo>
                <a:lnTo>
                  <a:pt x="19502" y="169002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85987" y="2897288"/>
            <a:ext cx="303149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Show controllable cost moves (labor, overhead, discretionary spend)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85987" y="2218014"/>
            <a:ext cx="303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Operating Expenses Breakdown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686006" y="1595335"/>
            <a:ext cx="257162" cy="457200"/>
          </a:xfrm>
          <a:custGeom>
            <a:avLst/>
            <a:gdLst/>
            <a:ahLst/>
            <a:cxnLst/>
            <a:rect l="l" t="t" r="r" b="b"/>
            <a:pathLst>
              <a:path w="257162" h="457200">
                <a:moveTo>
                  <a:pt x="150028" y="21434"/>
                </a:moveTo>
                <a:cubicBezTo>
                  <a:pt x="150028" y="9555"/>
                  <a:pt x="140472" y="0"/>
                  <a:pt x="128594" y="0"/>
                </a:cubicBezTo>
                <a:cubicBezTo>
                  <a:pt x="116715" y="0"/>
                  <a:pt x="107159" y="9555"/>
                  <a:pt x="107159" y="21434"/>
                </a:cubicBezTo>
                <a:lnTo>
                  <a:pt x="107159" y="64035"/>
                </a:lnTo>
                <a:cubicBezTo>
                  <a:pt x="104390" y="64127"/>
                  <a:pt x="101623" y="64305"/>
                  <a:pt x="98853" y="64570"/>
                </a:cubicBezTo>
                <a:cubicBezTo>
                  <a:pt x="78131" y="66267"/>
                  <a:pt x="56697" y="71181"/>
                  <a:pt x="38834" y="82525"/>
                </a:cubicBezTo>
                <a:cubicBezTo>
                  <a:pt x="20257" y="94316"/>
                  <a:pt x="6681" y="112535"/>
                  <a:pt x="1769" y="137722"/>
                </a:cubicBezTo>
                <a:cubicBezTo>
                  <a:pt x="-1715" y="155855"/>
                  <a:pt x="-18" y="172378"/>
                  <a:pt x="7219" y="187022"/>
                </a:cubicBezTo>
                <a:cubicBezTo>
                  <a:pt x="14362" y="201314"/>
                  <a:pt x="25886" y="211674"/>
                  <a:pt x="38299" y="219355"/>
                </a:cubicBezTo>
                <a:cubicBezTo>
                  <a:pt x="61698" y="233826"/>
                  <a:pt x="93584" y="241950"/>
                  <a:pt x="121272" y="249009"/>
                </a:cubicBezTo>
                <a:lnTo>
                  <a:pt x="123327" y="249544"/>
                </a:lnTo>
                <a:cubicBezTo>
                  <a:pt x="153605" y="257225"/>
                  <a:pt x="179237" y="263923"/>
                  <a:pt x="196297" y="274553"/>
                </a:cubicBezTo>
                <a:cubicBezTo>
                  <a:pt x="204336" y="279555"/>
                  <a:pt x="209070" y="284557"/>
                  <a:pt x="211570" y="289645"/>
                </a:cubicBezTo>
                <a:cubicBezTo>
                  <a:pt x="213982" y="294377"/>
                  <a:pt x="215322" y="301075"/>
                  <a:pt x="213357" y="311527"/>
                </a:cubicBezTo>
                <a:cubicBezTo>
                  <a:pt x="210767" y="324658"/>
                  <a:pt x="201389" y="335553"/>
                  <a:pt x="182544" y="342699"/>
                </a:cubicBezTo>
                <a:cubicBezTo>
                  <a:pt x="163251" y="350023"/>
                  <a:pt x="136100" y="352433"/>
                  <a:pt x="104305" y="347970"/>
                </a:cubicBezTo>
                <a:cubicBezTo>
                  <a:pt x="84120" y="345021"/>
                  <a:pt x="49108" y="336627"/>
                  <a:pt x="30173" y="328233"/>
                </a:cubicBezTo>
                <a:cubicBezTo>
                  <a:pt x="19367" y="323410"/>
                  <a:pt x="6684" y="328324"/>
                  <a:pt x="1859" y="339128"/>
                </a:cubicBezTo>
                <a:cubicBezTo>
                  <a:pt x="-2962" y="349936"/>
                  <a:pt x="1949" y="362619"/>
                  <a:pt x="12755" y="367442"/>
                </a:cubicBezTo>
                <a:cubicBezTo>
                  <a:pt x="36602" y="377981"/>
                  <a:pt x="75989" y="387093"/>
                  <a:pt x="98228" y="390307"/>
                </a:cubicBezTo>
                <a:lnTo>
                  <a:pt x="98318" y="390307"/>
                </a:lnTo>
                <a:cubicBezTo>
                  <a:pt x="101265" y="390755"/>
                  <a:pt x="104212" y="391112"/>
                  <a:pt x="107159" y="391377"/>
                </a:cubicBezTo>
                <a:lnTo>
                  <a:pt x="107159" y="435766"/>
                </a:lnTo>
                <a:cubicBezTo>
                  <a:pt x="107159" y="447645"/>
                  <a:pt x="116715" y="457200"/>
                  <a:pt x="128594" y="457200"/>
                </a:cubicBezTo>
                <a:cubicBezTo>
                  <a:pt x="140472" y="457200"/>
                  <a:pt x="150028" y="447645"/>
                  <a:pt x="150028" y="435766"/>
                </a:cubicBezTo>
                <a:lnTo>
                  <a:pt x="150028" y="392360"/>
                </a:lnTo>
                <a:cubicBezTo>
                  <a:pt x="167266" y="391199"/>
                  <a:pt x="183431" y="387984"/>
                  <a:pt x="197811" y="382535"/>
                </a:cubicBezTo>
                <a:cubicBezTo>
                  <a:pt x="226302" y="371726"/>
                  <a:pt x="249346" y="351098"/>
                  <a:pt x="255418" y="319478"/>
                </a:cubicBezTo>
                <a:cubicBezTo>
                  <a:pt x="258903" y="301345"/>
                  <a:pt x="257205" y="284822"/>
                  <a:pt x="249969" y="270178"/>
                </a:cubicBezTo>
                <a:cubicBezTo>
                  <a:pt x="242825" y="255886"/>
                  <a:pt x="231301" y="245526"/>
                  <a:pt x="218888" y="237845"/>
                </a:cubicBezTo>
                <a:cubicBezTo>
                  <a:pt x="195489" y="223374"/>
                  <a:pt x="163604" y="215250"/>
                  <a:pt x="135915" y="208191"/>
                </a:cubicBezTo>
                <a:lnTo>
                  <a:pt x="133860" y="207656"/>
                </a:lnTo>
                <a:cubicBezTo>
                  <a:pt x="103582" y="199975"/>
                  <a:pt x="77951" y="193277"/>
                  <a:pt x="60891" y="182647"/>
                </a:cubicBezTo>
                <a:cubicBezTo>
                  <a:pt x="52852" y="177645"/>
                  <a:pt x="48117" y="172643"/>
                  <a:pt x="45618" y="167555"/>
                </a:cubicBezTo>
                <a:cubicBezTo>
                  <a:pt x="43206" y="162823"/>
                  <a:pt x="41866" y="156125"/>
                  <a:pt x="43831" y="145673"/>
                </a:cubicBezTo>
                <a:cubicBezTo>
                  <a:pt x="46420" y="132455"/>
                  <a:pt x="52852" y="124240"/>
                  <a:pt x="61873" y="118520"/>
                </a:cubicBezTo>
                <a:cubicBezTo>
                  <a:pt x="71609" y="112357"/>
                  <a:pt x="85362" y="108516"/>
                  <a:pt x="102332" y="107177"/>
                </a:cubicBezTo>
                <a:cubicBezTo>
                  <a:pt x="136540" y="104406"/>
                  <a:pt x="176552" y="111909"/>
                  <a:pt x="204060" y="118342"/>
                </a:cubicBezTo>
                <a:cubicBezTo>
                  <a:pt x="215581" y="121112"/>
                  <a:pt x="227105" y="113966"/>
                  <a:pt x="229872" y="102445"/>
                </a:cubicBezTo>
                <a:cubicBezTo>
                  <a:pt x="232641" y="90923"/>
                  <a:pt x="225405" y="79489"/>
                  <a:pt x="213884" y="76810"/>
                </a:cubicBezTo>
                <a:cubicBezTo>
                  <a:pt x="197181" y="72878"/>
                  <a:pt x="174407" y="68146"/>
                  <a:pt x="150023" y="65645"/>
                </a:cubicBezTo>
                <a:lnTo>
                  <a:pt x="150028" y="21434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68680" y="2897288"/>
            <a:ext cx="303149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Quantify price/mix versus input-cost effects and highlight key variances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68680" y="2218014"/>
            <a:ext cx="303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Gross Margin Analysis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25830" y="1595335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300038" y="157163"/>
                </a:moveTo>
                <a:lnTo>
                  <a:pt x="300038" y="400050"/>
                </a:lnTo>
                <a:cubicBezTo>
                  <a:pt x="300038" y="407909"/>
                  <a:pt x="293608" y="414338"/>
                  <a:pt x="285749" y="414338"/>
                </a:cubicBezTo>
                <a:lnTo>
                  <a:pt x="57148" y="414338"/>
                </a:lnTo>
                <a:cubicBezTo>
                  <a:pt x="49288" y="414338"/>
                  <a:pt x="42859" y="407909"/>
                  <a:pt x="42859" y="400050"/>
                </a:cubicBezTo>
                <a:lnTo>
                  <a:pt x="42859" y="157163"/>
                </a:lnTo>
                <a:lnTo>
                  <a:pt x="300038" y="157163"/>
                </a:lnTo>
                <a:moveTo>
                  <a:pt x="300038" y="114300"/>
                </a:moveTo>
                <a:lnTo>
                  <a:pt x="42863" y="114300"/>
                </a:lnTo>
                <a:lnTo>
                  <a:pt x="42863" y="57150"/>
                </a:lnTo>
                <a:cubicBezTo>
                  <a:pt x="42863" y="49291"/>
                  <a:pt x="49292" y="42863"/>
                  <a:pt x="57151" y="42863"/>
                </a:cubicBezTo>
                <a:lnTo>
                  <a:pt x="285752" y="42863"/>
                </a:lnTo>
                <a:cubicBezTo>
                  <a:pt x="293612" y="42863"/>
                  <a:pt x="300041" y="49291"/>
                  <a:pt x="300041" y="57150"/>
                </a:cubicBezTo>
                <a:lnTo>
                  <a:pt x="300038" y="114300"/>
                </a:lnTo>
                <a:moveTo>
                  <a:pt x="342900" y="114300"/>
                </a:moveTo>
                <a:lnTo>
                  <a:pt x="342900" y="57150"/>
                </a:lnTo>
                <a:cubicBezTo>
                  <a:pt x="342900" y="25626"/>
                  <a:pt x="317272" y="0"/>
                  <a:pt x="285749" y="0"/>
                </a:cubicBezTo>
                <a:lnTo>
                  <a:pt x="57148" y="0"/>
                </a:lnTo>
                <a:cubicBezTo>
                  <a:pt x="25625" y="0"/>
                  <a:pt x="-3" y="25626"/>
                  <a:pt x="-3" y="57150"/>
                </a:cubicBezTo>
                <a:lnTo>
                  <a:pt x="-3" y="114300"/>
                </a:lnTo>
                <a:lnTo>
                  <a:pt x="-3" y="135734"/>
                </a:lnTo>
                <a:lnTo>
                  <a:pt x="-3" y="157167"/>
                </a:lnTo>
                <a:lnTo>
                  <a:pt x="-3" y="400055"/>
                </a:lnTo>
                <a:cubicBezTo>
                  <a:pt x="-3" y="431579"/>
                  <a:pt x="25625" y="457205"/>
                  <a:pt x="57148" y="457205"/>
                </a:cubicBezTo>
                <a:lnTo>
                  <a:pt x="285749" y="457205"/>
                </a:lnTo>
                <a:cubicBezTo>
                  <a:pt x="317272" y="457205"/>
                  <a:pt x="342900" y="431579"/>
                  <a:pt x="342900" y="400055"/>
                </a:cubicBezTo>
                <a:lnTo>
                  <a:pt x="342900" y="157167"/>
                </a:lnTo>
                <a:lnTo>
                  <a:pt x="342900" y="135738"/>
                </a:lnTo>
                <a:lnTo>
                  <a:pt x="342900" y="114300"/>
                </a:lnTo>
                <a:moveTo>
                  <a:pt x="71436" y="207171"/>
                </a:moveTo>
                <a:cubicBezTo>
                  <a:pt x="71436" y="219008"/>
                  <a:pt x="81031" y="228605"/>
                  <a:pt x="92868" y="228605"/>
                </a:cubicBezTo>
                <a:cubicBezTo>
                  <a:pt x="104705" y="228605"/>
                  <a:pt x="114299" y="219008"/>
                  <a:pt x="114299" y="207176"/>
                </a:cubicBezTo>
                <a:cubicBezTo>
                  <a:pt x="114299" y="195339"/>
                  <a:pt x="104705" y="185747"/>
                  <a:pt x="92868" y="185747"/>
                </a:cubicBezTo>
                <a:cubicBezTo>
                  <a:pt x="81031" y="185747"/>
                  <a:pt x="71436" y="195343"/>
                  <a:pt x="71436" y="207180"/>
                </a:cubicBezTo>
                <a:lnTo>
                  <a:pt x="71436" y="207171"/>
                </a:lnTo>
                <a:moveTo>
                  <a:pt x="92868" y="264321"/>
                </a:moveTo>
                <a:cubicBezTo>
                  <a:pt x="81031" y="264321"/>
                  <a:pt x="71436" y="273918"/>
                  <a:pt x="71436" y="285755"/>
                </a:cubicBezTo>
                <a:cubicBezTo>
                  <a:pt x="71436" y="297591"/>
                  <a:pt x="81031" y="307188"/>
                  <a:pt x="92868" y="307188"/>
                </a:cubicBezTo>
                <a:cubicBezTo>
                  <a:pt x="104705" y="307188"/>
                  <a:pt x="114299" y="297591"/>
                  <a:pt x="114299" y="285759"/>
                </a:cubicBezTo>
                <a:cubicBezTo>
                  <a:pt x="114299" y="273922"/>
                  <a:pt x="104705" y="264330"/>
                  <a:pt x="92868" y="264330"/>
                </a:cubicBezTo>
                <a:lnTo>
                  <a:pt x="92868" y="264321"/>
                </a:lnTo>
                <a:moveTo>
                  <a:pt x="71436" y="364334"/>
                </a:moveTo>
                <a:cubicBezTo>
                  <a:pt x="71436" y="376212"/>
                  <a:pt x="80990" y="385767"/>
                  <a:pt x="92868" y="385767"/>
                </a:cubicBezTo>
                <a:lnTo>
                  <a:pt x="171450" y="385767"/>
                </a:lnTo>
                <a:cubicBezTo>
                  <a:pt x="183328" y="385767"/>
                  <a:pt x="192881" y="376212"/>
                  <a:pt x="192881" y="364338"/>
                </a:cubicBezTo>
                <a:cubicBezTo>
                  <a:pt x="192881" y="352460"/>
                  <a:pt x="183328" y="342909"/>
                  <a:pt x="171450" y="342909"/>
                </a:cubicBezTo>
                <a:lnTo>
                  <a:pt x="92868" y="342909"/>
                </a:lnTo>
                <a:cubicBezTo>
                  <a:pt x="80990" y="342909"/>
                  <a:pt x="71436" y="352465"/>
                  <a:pt x="71436" y="364343"/>
                </a:cubicBezTo>
                <a:lnTo>
                  <a:pt x="71436" y="364334"/>
                </a:lnTo>
                <a:moveTo>
                  <a:pt x="171450" y="185738"/>
                </a:moveTo>
                <a:cubicBezTo>
                  <a:pt x="159613" y="185738"/>
                  <a:pt x="150019" y="195334"/>
                  <a:pt x="150019" y="207171"/>
                </a:cubicBezTo>
                <a:cubicBezTo>
                  <a:pt x="150019" y="219008"/>
                  <a:pt x="159613" y="228605"/>
                  <a:pt x="171450" y="228605"/>
                </a:cubicBezTo>
                <a:cubicBezTo>
                  <a:pt x="183287" y="228605"/>
                  <a:pt x="192881" y="219008"/>
                  <a:pt x="192881" y="207176"/>
                </a:cubicBezTo>
                <a:cubicBezTo>
                  <a:pt x="192881" y="195339"/>
                  <a:pt x="183287" y="185747"/>
                  <a:pt x="171450" y="185747"/>
                </a:cubicBezTo>
                <a:lnTo>
                  <a:pt x="171450" y="185738"/>
                </a:lnTo>
                <a:moveTo>
                  <a:pt x="150019" y="285750"/>
                </a:moveTo>
                <a:cubicBezTo>
                  <a:pt x="150019" y="297587"/>
                  <a:pt x="159613" y="307184"/>
                  <a:pt x="171450" y="307184"/>
                </a:cubicBezTo>
                <a:cubicBezTo>
                  <a:pt x="183287" y="307184"/>
                  <a:pt x="192881" y="297587"/>
                  <a:pt x="192881" y="285755"/>
                </a:cubicBezTo>
                <a:cubicBezTo>
                  <a:pt x="192881" y="273918"/>
                  <a:pt x="183287" y="264326"/>
                  <a:pt x="171450" y="264326"/>
                </a:cubicBezTo>
                <a:cubicBezTo>
                  <a:pt x="159613" y="264326"/>
                  <a:pt x="150019" y="273922"/>
                  <a:pt x="150019" y="285759"/>
                </a:cubicBezTo>
                <a:lnTo>
                  <a:pt x="150019" y="285750"/>
                </a:lnTo>
                <a:moveTo>
                  <a:pt x="250032" y="185738"/>
                </a:moveTo>
                <a:cubicBezTo>
                  <a:pt x="238195" y="185738"/>
                  <a:pt x="228601" y="195334"/>
                  <a:pt x="228601" y="207171"/>
                </a:cubicBezTo>
                <a:cubicBezTo>
                  <a:pt x="228601" y="219008"/>
                  <a:pt x="238195" y="228605"/>
                  <a:pt x="250032" y="228605"/>
                </a:cubicBezTo>
                <a:cubicBezTo>
                  <a:pt x="261869" y="228605"/>
                  <a:pt x="271464" y="219008"/>
                  <a:pt x="271464" y="207176"/>
                </a:cubicBezTo>
                <a:cubicBezTo>
                  <a:pt x="271464" y="195339"/>
                  <a:pt x="261869" y="185747"/>
                  <a:pt x="250032" y="185747"/>
                </a:cubicBezTo>
                <a:lnTo>
                  <a:pt x="250032" y="185738"/>
                </a:lnTo>
                <a:moveTo>
                  <a:pt x="228601" y="285750"/>
                </a:moveTo>
                <a:cubicBezTo>
                  <a:pt x="228601" y="297587"/>
                  <a:pt x="238195" y="307184"/>
                  <a:pt x="250032" y="307184"/>
                </a:cubicBezTo>
                <a:cubicBezTo>
                  <a:pt x="261869" y="307184"/>
                  <a:pt x="271464" y="297587"/>
                  <a:pt x="271464" y="285755"/>
                </a:cubicBezTo>
                <a:cubicBezTo>
                  <a:pt x="271464" y="273918"/>
                  <a:pt x="261869" y="264326"/>
                  <a:pt x="250032" y="264326"/>
                </a:cubicBezTo>
                <a:cubicBezTo>
                  <a:pt x="238195" y="264326"/>
                  <a:pt x="228601" y="273922"/>
                  <a:pt x="228601" y="285759"/>
                </a:cubicBezTo>
                <a:lnTo>
                  <a:pt x="228601" y="285750"/>
                </a:lnTo>
                <a:moveTo>
                  <a:pt x="250032" y="342900"/>
                </a:moveTo>
                <a:cubicBezTo>
                  <a:pt x="238195" y="342900"/>
                  <a:pt x="228601" y="352497"/>
                  <a:pt x="228601" y="364334"/>
                </a:cubicBezTo>
                <a:cubicBezTo>
                  <a:pt x="228601" y="376170"/>
                  <a:pt x="238195" y="385767"/>
                  <a:pt x="250032" y="385767"/>
                </a:cubicBezTo>
                <a:cubicBezTo>
                  <a:pt x="261869" y="385767"/>
                  <a:pt x="271464" y="376170"/>
                  <a:pt x="271464" y="364338"/>
                </a:cubicBezTo>
                <a:cubicBezTo>
                  <a:pt x="271464" y="352501"/>
                  <a:pt x="261869" y="342909"/>
                  <a:pt x="250032" y="342909"/>
                </a:cubicBezTo>
                <a:lnTo>
                  <a:pt x="250032" y="342900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164617"/>
            <a:ext cx="10881360" cy="10672"/>
          </a:xfrm>
          <a:custGeom>
            <a:avLst/>
            <a:gdLst/>
            <a:ahLst/>
            <a:cxnLst/>
            <a:rect l="l" t="t" r="r" b="b"/>
            <a:pathLst>
              <a:path w="10881360" h="10672">
                <a:moveTo>
                  <a:pt x="0" y="0"/>
                </a:moveTo>
                <a:lnTo>
                  <a:pt x="10881360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40079" y="1"/>
            <a:ext cx="10945921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Balance Sheet Summary (Liquidity, Leverage, Working Capital)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857765" y="6309360"/>
            <a:ext cx="7887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5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1186159" y="6285683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79" y="1563065"/>
          <a:ext cx="10911840" cy="4130320"/>
        </p:xfrm>
        <a:graphic>
          <a:graphicData uri="http://schemas.openxmlformats.org/drawingml/2006/table">
            <a:tbl>
              <a:tblPr/>
              <a:tblGrid>
                <a:gridCol w="3637280"/>
                <a:gridCol w="3637280"/>
                <a:gridCol w="3637280"/>
              </a:tblGrid>
              <a:tr h="1032580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Metric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Current Quarter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Prior Quarter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</a:tr>
              <a:tr h="1032580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Cash &amp; Equivalents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$62M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$55M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2580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Working Capital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$18M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$12M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</a:tr>
              <a:tr h="1032580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Total Debt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$140M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$142M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55241" y="0"/>
            <a:ext cx="536759" cy="6858000"/>
          </a:xfrm>
          <a:prstGeom prst="rect">
            <a:avLst/>
          </a:pr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1655243" y="0"/>
            <a:ext cx="536757" cy="6858000"/>
          </a:xfrm>
          <a:prstGeom prst="rect">
            <a:avLst/>
          </a:prstGeom>
          <a:blipFill>
            <a:blip r:embed="rId1"/>
            <a:srcRect l="0" t="0" r="80488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40081" y="1159247"/>
            <a:ext cx="7951470" cy="45719"/>
          </a:xfrm>
          <a:custGeom>
            <a:avLst/>
            <a:gdLst/>
            <a:ahLst/>
            <a:cxnLst/>
            <a:rect l="l" t="t" r="r" b="b"/>
            <a:pathLst>
              <a:path w="7951470" h="45719">
                <a:moveTo>
                  <a:pt x="0" y="0"/>
                </a:moveTo>
                <a:lnTo>
                  <a:pt x="7951470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1"/>
            <a:ext cx="8063073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Cash Flow Analysis (Cash Conversion and Use of Funds)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900160" y="0"/>
            <a:ext cx="3291840" cy="6858000"/>
          </a:xfrm>
          <a:prstGeom prst="rect">
            <a:avLst/>
          </a:prstGeom>
          <a:blipFill>
            <a:blip r:embed="rId2"/>
            <a:srcRect/>
            <a:stretch>
              <a:fillRect l="-106311" r="-106311" t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57765" y="6309360"/>
            <a:ext cx="7140381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6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6112353" y="2808139"/>
            <a:ext cx="25755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dividends, debt service, and net change in cash reconciliation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112353" y="2068060"/>
            <a:ext cx="258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Financing cash flow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12353" y="1498599"/>
            <a:ext cx="457200" cy="342900"/>
          </a:xfrm>
          <a:custGeom>
            <a:avLst/>
            <a:gdLst/>
            <a:ahLst/>
            <a:cxnLst/>
            <a:rect l="l" t="t" r="r" b="b"/>
            <a:pathLst>
              <a:path w="457200" h="342900">
                <a:moveTo>
                  <a:pt x="87956" y="182166"/>
                </a:moveTo>
                <a:cubicBezTo>
                  <a:pt x="52775" y="162343"/>
                  <a:pt x="42863" y="141714"/>
                  <a:pt x="42863" y="128588"/>
                </a:cubicBezTo>
                <a:cubicBezTo>
                  <a:pt x="42863" y="115461"/>
                  <a:pt x="52775" y="94832"/>
                  <a:pt x="87956" y="75009"/>
                </a:cubicBezTo>
                <a:cubicBezTo>
                  <a:pt x="121798" y="55989"/>
                  <a:pt x="171450" y="42863"/>
                  <a:pt x="228600" y="42863"/>
                </a:cubicBezTo>
                <a:cubicBezTo>
                  <a:pt x="285750" y="42863"/>
                  <a:pt x="335397" y="55989"/>
                  <a:pt x="369244" y="75009"/>
                </a:cubicBezTo>
                <a:cubicBezTo>
                  <a:pt x="404425" y="94832"/>
                  <a:pt x="414338" y="115461"/>
                  <a:pt x="414338" y="128588"/>
                </a:cubicBezTo>
                <a:cubicBezTo>
                  <a:pt x="414338" y="141714"/>
                  <a:pt x="404425" y="162343"/>
                  <a:pt x="369244" y="182166"/>
                </a:cubicBezTo>
                <a:cubicBezTo>
                  <a:pt x="335402" y="201186"/>
                  <a:pt x="285750" y="214313"/>
                  <a:pt x="228600" y="214313"/>
                </a:cubicBezTo>
                <a:cubicBezTo>
                  <a:pt x="171450" y="214313"/>
                  <a:pt x="121803" y="201186"/>
                  <a:pt x="87956" y="182166"/>
                </a:cubicBezTo>
                <a:moveTo>
                  <a:pt x="228600" y="0"/>
                </a:moveTo>
                <a:cubicBezTo>
                  <a:pt x="102335" y="0"/>
                  <a:pt x="0" y="57597"/>
                  <a:pt x="0" y="128588"/>
                </a:cubicBezTo>
                <a:lnTo>
                  <a:pt x="0" y="171450"/>
                </a:lnTo>
                <a:lnTo>
                  <a:pt x="0" y="228601"/>
                </a:lnTo>
                <a:cubicBezTo>
                  <a:pt x="0" y="291732"/>
                  <a:pt x="102335" y="342900"/>
                  <a:pt x="228600" y="342900"/>
                </a:cubicBezTo>
                <a:cubicBezTo>
                  <a:pt x="354865" y="342900"/>
                  <a:pt x="457200" y="291732"/>
                  <a:pt x="457200" y="228601"/>
                </a:cubicBezTo>
                <a:lnTo>
                  <a:pt x="457200" y="171450"/>
                </a:lnTo>
                <a:lnTo>
                  <a:pt x="457200" y="128588"/>
                </a:lnTo>
                <a:cubicBezTo>
                  <a:pt x="457200" y="57597"/>
                  <a:pt x="354865" y="0"/>
                  <a:pt x="228600" y="0"/>
                </a:cubicBezTo>
                <a:lnTo>
                  <a:pt x="228600" y="0"/>
                </a:lnTo>
                <a:moveTo>
                  <a:pt x="192884" y="255656"/>
                </a:moveTo>
                <a:cubicBezTo>
                  <a:pt x="204492" y="256637"/>
                  <a:pt x="216457" y="257175"/>
                  <a:pt x="228605" y="257175"/>
                </a:cubicBezTo>
                <a:cubicBezTo>
                  <a:pt x="240748" y="257175"/>
                  <a:pt x="252713" y="256640"/>
                  <a:pt x="264326" y="255656"/>
                </a:cubicBezTo>
                <a:lnTo>
                  <a:pt x="264326" y="298518"/>
                </a:lnTo>
                <a:cubicBezTo>
                  <a:pt x="252804" y="299499"/>
                  <a:pt x="240839" y="300038"/>
                  <a:pt x="228609" y="300038"/>
                </a:cubicBezTo>
                <a:cubicBezTo>
                  <a:pt x="216374" y="300038"/>
                  <a:pt x="204410" y="299503"/>
                  <a:pt x="192893" y="298518"/>
                </a:cubicBezTo>
                <a:lnTo>
                  <a:pt x="192884" y="255656"/>
                </a:lnTo>
                <a:moveTo>
                  <a:pt x="164309" y="252086"/>
                </a:moveTo>
                <a:lnTo>
                  <a:pt x="164309" y="295038"/>
                </a:lnTo>
                <a:cubicBezTo>
                  <a:pt x="143145" y="291554"/>
                  <a:pt x="123855" y="286466"/>
                  <a:pt x="107159" y="280214"/>
                </a:cubicBezTo>
                <a:lnTo>
                  <a:pt x="107159" y="237619"/>
                </a:lnTo>
                <a:cubicBezTo>
                  <a:pt x="124752" y="243870"/>
                  <a:pt x="143949" y="248781"/>
                  <a:pt x="164309" y="252086"/>
                </a:cubicBezTo>
                <a:moveTo>
                  <a:pt x="42863" y="203597"/>
                </a:moveTo>
                <a:cubicBezTo>
                  <a:pt x="53223" y="211724"/>
                  <a:pt x="65188" y="219134"/>
                  <a:pt x="78584" y="225652"/>
                </a:cubicBezTo>
                <a:lnTo>
                  <a:pt x="78584" y="267174"/>
                </a:lnTo>
                <a:cubicBezTo>
                  <a:pt x="48399" y="250207"/>
                  <a:pt x="42867" y="234670"/>
                  <a:pt x="42867" y="228598"/>
                </a:cubicBezTo>
                <a:lnTo>
                  <a:pt x="42863" y="203597"/>
                </a:lnTo>
                <a:moveTo>
                  <a:pt x="292896" y="294949"/>
                </a:moveTo>
                <a:lnTo>
                  <a:pt x="292896" y="251997"/>
                </a:lnTo>
                <a:cubicBezTo>
                  <a:pt x="313255" y="248602"/>
                  <a:pt x="332453" y="243781"/>
                  <a:pt x="350046" y="237530"/>
                </a:cubicBezTo>
                <a:lnTo>
                  <a:pt x="350046" y="280125"/>
                </a:lnTo>
                <a:cubicBezTo>
                  <a:pt x="333349" y="286376"/>
                  <a:pt x="314060" y="291465"/>
                  <a:pt x="292896" y="294949"/>
                </a:cubicBezTo>
                <a:lnTo>
                  <a:pt x="292896" y="294949"/>
                </a:lnTo>
                <a:moveTo>
                  <a:pt x="378621" y="267088"/>
                </a:moveTo>
                <a:lnTo>
                  <a:pt x="378621" y="225566"/>
                </a:lnTo>
                <a:cubicBezTo>
                  <a:pt x="392017" y="219048"/>
                  <a:pt x="403982" y="211634"/>
                  <a:pt x="414342" y="203511"/>
                </a:cubicBezTo>
                <a:lnTo>
                  <a:pt x="414342" y="228515"/>
                </a:lnTo>
                <a:cubicBezTo>
                  <a:pt x="414342" y="234588"/>
                  <a:pt x="408805" y="250125"/>
                  <a:pt x="378626" y="267003"/>
                </a:cubicBezTo>
                <a:lnTo>
                  <a:pt x="378621" y="267088"/>
                </a:lnTo>
                <a:moveTo>
                  <a:pt x="228600" y="107156"/>
                </a:moveTo>
                <a:cubicBezTo>
                  <a:pt x="264499" y="107156"/>
                  <a:pt x="296197" y="111799"/>
                  <a:pt x="318165" y="118674"/>
                </a:cubicBezTo>
                <a:cubicBezTo>
                  <a:pt x="328704" y="121980"/>
                  <a:pt x="335937" y="125549"/>
                  <a:pt x="340221" y="128588"/>
                </a:cubicBezTo>
                <a:cubicBezTo>
                  <a:pt x="335932" y="131622"/>
                  <a:pt x="328699" y="135106"/>
                  <a:pt x="318165" y="138501"/>
                </a:cubicBezTo>
                <a:cubicBezTo>
                  <a:pt x="296197" y="145465"/>
                  <a:pt x="264586" y="150019"/>
                  <a:pt x="228600" y="150019"/>
                </a:cubicBezTo>
                <a:cubicBezTo>
                  <a:pt x="192614" y="150019"/>
                  <a:pt x="161003" y="145376"/>
                  <a:pt x="139035" y="138501"/>
                </a:cubicBezTo>
                <a:cubicBezTo>
                  <a:pt x="128496" y="135195"/>
                  <a:pt x="121263" y="131626"/>
                  <a:pt x="116979" y="128588"/>
                </a:cubicBezTo>
                <a:cubicBezTo>
                  <a:pt x="121268" y="125553"/>
                  <a:pt x="128501" y="122069"/>
                  <a:pt x="139035" y="118674"/>
                </a:cubicBezTo>
                <a:cubicBezTo>
                  <a:pt x="161003" y="111710"/>
                  <a:pt x="192614" y="107156"/>
                  <a:pt x="228600" y="107156"/>
                </a:cubicBezTo>
                <a:moveTo>
                  <a:pt x="343613" y="131622"/>
                </a:moveTo>
                <a:cubicBezTo>
                  <a:pt x="343613" y="131622"/>
                  <a:pt x="343613" y="131533"/>
                  <a:pt x="343522" y="131444"/>
                </a:cubicBezTo>
                <a:cubicBezTo>
                  <a:pt x="343613" y="131533"/>
                  <a:pt x="343613" y="131622"/>
                  <a:pt x="343613" y="131622"/>
                </a:cubicBezTo>
                <a:moveTo>
                  <a:pt x="343526" y="125731"/>
                </a:moveTo>
                <a:cubicBezTo>
                  <a:pt x="343618" y="125642"/>
                  <a:pt x="343618" y="125553"/>
                  <a:pt x="343618" y="125553"/>
                </a:cubicBezTo>
                <a:cubicBezTo>
                  <a:pt x="343618" y="125553"/>
                  <a:pt x="343526" y="125642"/>
                  <a:pt x="343526" y="125731"/>
                </a:cubicBezTo>
                <a:moveTo>
                  <a:pt x="113674" y="125553"/>
                </a:moveTo>
                <a:cubicBezTo>
                  <a:pt x="113674" y="125553"/>
                  <a:pt x="113674" y="125642"/>
                  <a:pt x="113765" y="125731"/>
                </a:cubicBezTo>
                <a:cubicBezTo>
                  <a:pt x="113674" y="125642"/>
                  <a:pt x="113674" y="125553"/>
                  <a:pt x="113674" y="125553"/>
                </a:cubicBezTo>
                <a:moveTo>
                  <a:pt x="113765" y="131444"/>
                </a:moveTo>
                <a:cubicBezTo>
                  <a:pt x="113674" y="131533"/>
                  <a:pt x="113674" y="131622"/>
                  <a:pt x="113674" y="131622"/>
                </a:cubicBezTo>
                <a:cubicBezTo>
                  <a:pt x="113674" y="131622"/>
                  <a:pt x="113765" y="131533"/>
                  <a:pt x="113765" y="131444"/>
                </a:cubicBezTo>
                <a:moveTo>
                  <a:pt x="385763" y="128588"/>
                </a:moveTo>
                <a:cubicBezTo>
                  <a:pt x="385763" y="112783"/>
                  <a:pt x="375672" y="101529"/>
                  <a:pt x="366473" y="94743"/>
                </a:cubicBezTo>
                <a:cubicBezTo>
                  <a:pt x="356918" y="87601"/>
                  <a:pt x="344505" y="82063"/>
                  <a:pt x="331022" y="77866"/>
                </a:cubicBezTo>
                <a:cubicBezTo>
                  <a:pt x="303878" y="69293"/>
                  <a:pt x="267622" y="64294"/>
                  <a:pt x="228600" y="64294"/>
                </a:cubicBezTo>
                <a:cubicBezTo>
                  <a:pt x="189578" y="64294"/>
                  <a:pt x="153322" y="69293"/>
                  <a:pt x="126178" y="77866"/>
                </a:cubicBezTo>
                <a:cubicBezTo>
                  <a:pt x="112695" y="82152"/>
                  <a:pt x="100282" y="87601"/>
                  <a:pt x="90727" y="94743"/>
                </a:cubicBezTo>
                <a:cubicBezTo>
                  <a:pt x="81528" y="101529"/>
                  <a:pt x="71438" y="112780"/>
                  <a:pt x="71438" y="128588"/>
                </a:cubicBezTo>
                <a:cubicBezTo>
                  <a:pt x="71438" y="144392"/>
                  <a:pt x="81528" y="155646"/>
                  <a:pt x="90727" y="162432"/>
                </a:cubicBezTo>
                <a:cubicBezTo>
                  <a:pt x="100282" y="169574"/>
                  <a:pt x="112695" y="175112"/>
                  <a:pt x="126178" y="179309"/>
                </a:cubicBezTo>
                <a:cubicBezTo>
                  <a:pt x="153327" y="187882"/>
                  <a:pt x="189578" y="192881"/>
                  <a:pt x="228600" y="192881"/>
                </a:cubicBezTo>
                <a:cubicBezTo>
                  <a:pt x="267622" y="192881"/>
                  <a:pt x="303878" y="187882"/>
                  <a:pt x="331022" y="179309"/>
                </a:cubicBezTo>
                <a:cubicBezTo>
                  <a:pt x="344505" y="175023"/>
                  <a:pt x="356918" y="169574"/>
                  <a:pt x="366473" y="162432"/>
                </a:cubicBezTo>
                <a:cubicBezTo>
                  <a:pt x="375672" y="155557"/>
                  <a:pt x="385763" y="144395"/>
                  <a:pt x="385763" y="128587"/>
                </a:cubicBezTo>
                <a:lnTo>
                  <a:pt x="385763" y="128588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3378704" y="2808139"/>
            <a:ext cx="25755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summarize capex and strategic investments, plus expected payback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78704" y="2068060"/>
            <a:ext cx="258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Investing cash flow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435854" y="1441449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300038" y="157163"/>
                </a:moveTo>
                <a:lnTo>
                  <a:pt x="300038" y="400050"/>
                </a:lnTo>
                <a:cubicBezTo>
                  <a:pt x="300038" y="407909"/>
                  <a:pt x="293608" y="414338"/>
                  <a:pt x="285749" y="414338"/>
                </a:cubicBezTo>
                <a:lnTo>
                  <a:pt x="57148" y="414338"/>
                </a:lnTo>
                <a:cubicBezTo>
                  <a:pt x="49288" y="414338"/>
                  <a:pt x="42859" y="407909"/>
                  <a:pt x="42859" y="400050"/>
                </a:cubicBezTo>
                <a:lnTo>
                  <a:pt x="42859" y="157163"/>
                </a:lnTo>
                <a:lnTo>
                  <a:pt x="300038" y="157163"/>
                </a:lnTo>
                <a:moveTo>
                  <a:pt x="300038" y="114300"/>
                </a:moveTo>
                <a:lnTo>
                  <a:pt x="42863" y="114300"/>
                </a:lnTo>
                <a:lnTo>
                  <a:pt x="42863" y="57150"/>
                </a:lnTo>
                <a:cubicBezTo>
                  <a:pt x="42863" y="49291"/>
                  <a:pt x="49292" y="42863"/>
                  <a:pt x="57151" y="42863"/>
                </a:cubicBezTo>
                <a:lnTo>
                  <a:pt x="285752" y="42863"/>
                </a:lnTo>
                <a:cubicBezTo>
                  <a:pt x="293612" y="42863"/>
                  <a:pt x="300041" y="49291"/>
                  <a:pt x="300041" y="57150"/>
                </a:cubicBezTo>
                <a:lnTo>
                  <a:pt x="300038" y="114300"/>
                </a:lnTo>
                <a:moveTo>
                  <a:pt x="342900" y="114300"/>
                </a:moveTo>
                <a:lnTo>
                  <a:pt x="342900" y="57150"/>
                </a:lnTo>
                <a:cubicBezTo>
                  <a:pt x="342900" y="25626"/>
                  <a:pt x="317272" y="0"/>
                  <a:pt x="285749" y="0"/>
                </a:cubicBezTo>
                <a:lnTo>
                  <a:pt x="57148" y="0"/>
                </a:lnTo>
                <a:cubicBezTo>
                  <a:pt x="25625" y="0"/>
                  <a:pt x="-3" y="25626"/>
                  <a:pt x="-3" y="57150"/>
                </a:cubicBezTo>
                <a:lnTo>
                  <a:pt x="-3" y="114300"/>
                </a:lnTo>
                <a:lnTo>
                  <a:pt x="-3" y="135734"/>
                </a:lnTo>
                <a:lnTo>
                  <a:pt x="-3" y="157167"/>
                </a:lnTo>
                <a:lnTo>
                  <a:pt x="-3" y="400055"/>
                </a:lnTo>
                <a:cubicBezTo>
                  <a:pt x="-3" y="431579"/>
                  <a:pt x="25625" y="457205"/>
                  <a:pt x="57148" y="457205"/>
                </a:cubicBezTo>
                <a:lnTo>
                  <a:pt x="285749" y="457205"/>
                </a:lnTo>
                <a:cubicBezTo>
                  <a:pt x="317272" y="457205"/>
                  <a:pt x="342900" y="431579"/>
                  <a:pt x="342900" y="400055"/>
                </a:cubicBezTo>
                <a:lnTo>
                  <a:pt x="342900" y="157167"/>
                </a:lnTo>
                <a:lnTo>
                  <a:pt x="342900" y="135738"/>
                </a:lnTo>
                <a:lnTo>
                  <a:pt x="342900" y="114300"/>
                </a:lnTo>
                <a:moveTo>
                  <a:pt x="71436" y="207171"/>
                </a:moveTo>
                <a:cubicBezTo>
                  <a:pt x="71436" y="219008"/>
                  <a:pt x="81031" y="228605"/>
                  <a:pt x="92868" y="228605"/>
                </a:cubicBezTo>
                <a:cubicBezTo>
                  <a:pt x="104705" y="228605"/>
                  <a:pt x="114299" y="219008"/>
                  <a:pt x="114299" y="207176"/>
                </a:cubicBezTo>
                <a:cubicBezTo>
                  <a:pt x="114299" y="195339"/>
                  <a:pt x="104705" y="185747"/>
                  <a:pt x="92868" y="185747"/>
                </a:cubicBezTo>
                <a:cubicBezTo>
                  <a:pt x="81031" y="185747"/>
                  <a:pt x="71436" y="195343"/>
                  <a:pt x="71436" y="207180"/>
                </a:cubicBezTo>
                <a:lnTo>
                  <a:pt x="71436" y="207171"/>
                </a:lnTo>
                <a:moveTo>
                  <a:pt x="92868" y="264321"/>
                </a:moveTo>
                <a:cubicBezTo>
                  <a:pt x="81031" y="264321"/>
                  <a:pt x="71436" y="273918"/>
                  <a:pt x="71436" y="285755"/>
                </a:cubicBezTo>
                <a:cubicBezTo>
                  <a:pt x="71436" y="297591"/>
                  <a:pt x="81031" y="307188"/>
                  <a:pt x="92868" y="307188"/>
                </a:cubicBezTo>
                <a:cubicBezTo>
                  <a:pt x="104705" y="307188"/>
                  <a:pt x="114299" y="297591"/>
                  <a:pt x="114299" y="285759"/>
                </a:cubicBezTo>
                <a:cubicBezTo>
                  <a:pt x="114299" y="273922"/>
                  <a:pt x="104705" y="264330"/>
                  <a:pt x="92868" y="264330"/>
                </a:cubicBezTo>
                <a:lnTo>
                  <a:pt x="92868" y="264321"/>
                </a:lnTo>
                <a:moveTo>
                  <a:pt x="71436" y="364334"/>
                </a:moveTo>
                <a:cubicBezTo>
                  <a:pt x="71436" y="376212"/>
                  <a:pt x="80990" y="385767"/>
                  <a:pt x="92868" y="385767"/>
                </a:cubicBezTo>
                <a:lnTo>
                  <a:pt x="171450" y="385767"/>
                </a:lnTo>
                <a:cubicBezTo>
                  <a:pt x="183328" y="385767"/>
                  <a:pt x="192881" y="376212"/>
                  <a:pt x="192881" y="364338"/>
                </a:cubicBezTo>
                <a:cubicBezTo>
                  <a:pt x="192881" y="352460"/>
                  <a:pt x="183328" y="342909"/>
                  <a:pt x="171450" y="342909"/>
                </a:cubicBezTo>
                <a:lnTo>
                  <a:pt x="92868" y="342909"/>
                </a:lnTo>
                <a:cubicBezTo>
                  <a:pt x="80990" y="342909"/>
                  <a:pt x="71436" y="352465"/>
                  <a:pt x="71436" y="364343"/>
                </a:cubicBezTo>
                <a:lnTo>
                  <a:pt x="71436" y="364334"/>
                </a:lnTo>
                <a:moveTo>
                  <a:pt x="171450" y="185738"/>
                </a:moveTo>
                <a:cubicBezTo>
                  <a:pt x="159613" y="185738"/>
                  <a:pt x="150019" y="195334"/>
                  <a:pt x="150019" y="207171"/>
                </a:cubicBezTo>
                <a:cubicBezTo>
                  <a:pt x="150019" y="219008"/>
                  <a:pt x="159613" y="228605"/>
                  <a:pt x="171450" y="228605"/>
                </a:cubicBezTo>
                <a:cubicBezTo>
                  <a:pt x="183287" y="228605"/>
                  <a:pt x="192881" y="219008"/>
                  <a:pt x="192881" y="207176"/>
                </a:cubicBezTo>
                <a:cubicBezTo>
                  <a:pt x="192881" y="195339"/>
                  <a:pt x="183287" y="185747"/>
                  <a:pt x="171450" y="185747"/>
                </a:cubicBezTo>
                <a:lnTo>
                  <a:pt x="171450" y="185738"/>
                </a:lnTo>
                <a:moveTo>
                  <a:pt x="150019" y="285750"/>
                </a:moveTo>
                <a:cubicBezTo>
                  <a:pt x="150019" y="297587"/>
                  <a:pt x="159613" y="307184"/>
                  <a:pt x="171450" y="307184"/>
                </a:cubicBezTo>
                <a:cubicBezTo>
                  <a:pt x="183287" y="307184"/>
                  <a:pt x="192881" y="297587"/>
                  <a:pt x="192881" y="285755"/>
                </a:cubicBezTo>
                <a:cubicBezTo>
                  <a:pt x="192881" y="273918"/>
                  <a:pt x="183287" y="264326"/>
                  <a:pt x="171450" y="264326"/>
                </a:cubicBezTo>
                <a:cubicBezTo>
                  <a:pt x="159613" y="264326"/>
                  <a:pt x="150019" y="273922"/>
                  <a:pt x="150019" y="285759"/>
                </a:cubicBezTo>
                <a:lnTo>
                  <a:pt x="150019" y="285750"/>
                </a:lnTo>
                <a:moveTo>
                  <a:pt x="250032" y="185738"/>
                </a:moveTo>
                <a:cubicBezTo>
                  <a:pt x="238195" y="185738"/>
                  <a:pt x="228601" y="195334"/>
                  <a:pt x="228601" y="207171"/>
                </a:cubicBezTo>
                <a:cubicBezTo>
                  <a:pt x="228601" y="219008"/>
                  <a:pt x="238195" y="228605"/>
                  <a:pt x="250032" y="228605"/>
                </a:cubicBezTo>
                <a:cubicBezTo>
                  <a:pt x="261869" y="228605"/>
                  <a:pt x="271464" y="219008"/>
                  <a:pt x="271464" y="207176"/>
                </a:cubicBezTo>
                <a:cubicBezTo>
                  <a:pt x="271464" y="195339"/>
                  <a:pt x="261869" y="185747"/>
                  <a:pt x="250032" y="185747"/>
                </a:cubicBezTo>
                <a:lnTo>
                  <a:pt x="250032" y="185738"/>
                </a:lnTo>
                <a:moveTo>
                  <a:pt x="228601" y="285750"/>
                </a:moveTo>
                <a:cubicBezTo>
                  <a:pt x="228601" y="297587"/>
                  <a:pt x="238195" y="307184"/>
                  <a:pt x="250032" y="307184"/>
                </a:cubicBezTo>
                <a:cubicBezTo>
                  <a:pt x="261869" y="307184"/>
                  <a:pt x="271464" y="297587"/>
                  <a:pt x="271464" y="285755"/>
                </a:cubicBezTo>
                <a:cubicBezTo>
                  <a:pt x="271464" y="273918"/>
                  <a:pt x="261869" y="264326"/>
                  <a:pt x="250032" y="264326"/>
                </a:cubicBezTo>
                <a:cubicBezTo>
                  <a:pt x="238195" y="264326"/>
                  <a:pt x="228601" y="273922"/>
                  <a:pt x="228601" y="285759"/>
                </a:cubicBezTo>
                <a:lnTo>
                  <a:pt x="228601" y="285750"/>
                </a:lnTo>
                <a:moveTo>
                  <a:pt x="250032" y="342900"/>
                </a:moveTo>
                <a:cubicBezTo>
                  <a:pt x="238195" y="342900"/>
                  <a:pt x="228601" y="352497"/>
                  <a:pt x="228601" y="364334"/>
                </a:cubicBezTo>
                <a:cubicBezTo>
                  <a:pt x="228601" y="376170"/>
                  <a:pt x="238195" y="385767"/>
                  <a:pt x="250032" y="385767"/>
                </a:cubicBezTo>
                <a:cubicBezTo>
                  <a:pt x="261869" y="385767"/>
                  <a:pt x="271464" y="376170"/>
                  <a:pt x="271464" y="364338"/>
                </a:cubicBezTo>
                <a:cubicBezTo>
                  <a:pt x="271464" y="352501"/>
                  <a:pt x="261869" y="342909"/>
                  <a:pt x="250032" y="342909"/>
                </a:cubicBezTo>
                <a:lnTo>
                  <a:pt x="250032" y="342900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45055" y="2808139"/>
            <a:ext cx="25755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explain drivers from earnings quality and working-capital timing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5055" y="2068060"/>
            <a:ext cx="2580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Operating cash flow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5055" y="1441449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57150" y="0"/>
                </a:moveTo>
                <a:cubicBezTo>
                  <a:pt x="41345" y="0"/>
                  <a:pt x="28575" y="12770"/>
                  <a:pt x="28575" y="28575"/>
                </a:cubicBezTo>
                <a:lnTo>
                  <a:pt x="28575" y="85725"/>
                </a:lnTo>
                <a:cubicBezTo>
                  <a:pt x="28575" y="101530"/>
                  <a:pt x="41345" y="114300"/>
                  <a:pt x="57150" y="114300"/>
                </a:cubicBezTo>
                <a:lnTo>
                  <a:pt x="128588" y="114300"/>
                </a:lnTo>
                <a:lnTo>
                  <a:pt x="128588" y="142875"/>
                </a:lnTo>
                <a:lnTo>
                  <a:pt x="78135" y="142875"/>
                </a:lnTo>
                <a:cubicBezTo>
                  <a:pt x="49739" y="142875"/>
                  <a:pt x="25539" y="163769"/>
                  <a:pt x="21520" y="191901"/>
                </a:cubicBezTo>
                <a:lnTo>
                  <a:pt x="535" y="338881"/>
                </a:lnTo>
                <a:cubicBezTo>
                  <a:pt x="178" y="341560"/>
                  <a:pt x="0" y="344240"/>
                  <a:pt x="0" y="346919"/>
                </a:cubicBezTo>
                <a:lnTo>
                  <a:pt x="0" y="400050"/>
                </a:lnTo>
                <a:cubicBezTo>
                  <a:pt x="0" y="431574"/>
                  <a:pt x="25626" y="457200"/>
                  <a:pt x="57150" y="457200"/>
                </a:cubicBezTo>
                <a:lnTo>
                  <a:pt x="400050" y="457200"/>
                </a:lnTo>
                <a:cubicBezTo>
                  <a:pt x="431574" y="457200"/>
                  <a:pt x="457200" y="431574"/>
                  <a:pt x="457200" y="400050"/>
                </a:cubicBezTo>
                <a:lnTo>
                  <a:pt x="457200" y="346919"/>
                </a:lnTo>
                <a:cubicBezTo>
                  <a:pt x="457200" y="344240"/>
                  <a:pt x="457022" y="341474"/>
                  <a:pt x="456665" y="338881"/>
                </a:cubicBezTo>
                <a:lnTo>
                  <a:pt x="435593" y="191901"/>
                </a:lnTo>
                <a:cubicBezTo>
                  <a:pt x="431574" y="163774"/>
                  <a:pt x="407466" y="142875"/>
                  <a:pt x="378978" y="142875"/>
                </a:cubicBezTo>
                <a:lnTo>
                  <a:pt x="185738" y="142875"/>
                </a:lnTo>
                <a:lnTo>
                  <a:pt x="185738" y="114300"/>
                </a:lnTo>
                <a:lnTo>
                  <a:pt x="257175" y="114300"/>
                </a:lnTo>
                <a:cubicBezTo>
                  <a:pt x="272980" y="114300"/>
                  <a:pt x="285750" y="101530"/>
                  <a:pt x="285750" y="85725"/>
                </a:cubicBezTo>
                <a:lnTo>
                  <a:pt x="285750" y="28575"/>
                </a:lnTo>
                <a:cubicBezTo>
                  <a:pt x="285750" y="12770"/>
                  <a:pt x="272980" y="0"/>
                  <a:pt x="257175" y="0"/>
                </a:cubicBezTo>
                <a:lnTo>
                  <a:pt x="57150" y="0"/>
                </a:lnTo>
                <a:moveTo>
                  <a:pt x="85725" y="42863"/>
                </a:moveTo>
                <a:lnTo>
                  <a:pt x="228600" y="42863"/>
                </a:lnTo>
                <a:cubicBezTo>
                  <a:pt x="236459" y="42863"/>
                  <a:pt x="242888" y="49291"/>
                  <a:pt x="242888" y="57150"/>
                </a:cubicBezTo>
                <a:cubicBezTo>
                  <a:pt x="242888" y="65009"/>
                  <a:pt x="236459" y="71438"/>
                  <a:pt x="228600" y="71438"/>
                </a:cubicBezTo>
                <a:lnTo>
                  <a:pt x="85725" y="71438"/>
                </a:lnTo>
                <a:cubicBezTo>
                  <a:pt x="77866" y="71438"/>
                  <a:pt x="71438" y="65009"/>
                  <a:pt x="71438" y="57150"/>
                </a:cubicBezTo>
                <a:cubicBezTo>
                  <a:pt x="71438" y="49291"/>
                  <a:pt x="77866" y="42863"/>
                  <a:pt x="85725" y="42863"/>
                </a:cubicBezTo>
                <a:moveTo>
                  <a:pt x="42863" y="400050"/>
                </a:moveTo>
                <a:lnTo>
                  <a:pt x="42863" y="385763"/>
                </a:lnTo>
                <a:lnTo>
                  <a:pt x="414338" y="385763"/>
                </a:lnTo>
                <a:lnTo>
                  <a:pt x="414338" y="400050"/>
                </a:lnTo>
                <a:cubicBezTo>
                  <a:pt x="414338" y="407909"/>
                  <a:pt x="407909" y="414338"/>
                  <a:pt x="400050" y="414338"/>
                </a:cubicBezTo>
                <a:lnTo>
                  <a:pt x="57150" y="414338"/>
                </a:lnTo>
                <a:cubicBezTo>
                  <a:pt x="49291" y="414338"/>
                  <a:pt x="42863" y="407909"/>
                  <a:pt x="42863" y="400050"/>
                </a:cubicBezTo>
                <a:moveTo>
                  <a:pt x="393174" y="197972"/>
                </a:moveTo>
                <a:lnTo>
                  <a:pt x="413889" y="342900"/>
                </a:lnTo>
                <a:lnTo>
                  <a:pt x="43306" y="342900"/>
                </a:lnTo>
                <a:lnTo>
                  <a:pt x="64022" y="197972"/>
                </a:lnTo>
                <a:cubicBezTo>
                  <a:pt x="65005" y="190918"/>
                  <a:pt x="71076" y="185738"/>
                  <a:pt x="78131" y="185738"/>
                </a:cubicBezTo>
                <a:lnTo>
                  <a:pt x="379060" y="185738"/>
                </a:lnTo>
                <a:cubicBezTo>
                  <a:pt x="386206" y="185738"/>
                  <a:pt x="392186" y="191004"/>
                  <a:pt x="393169" y="197972"/>
                </a:cubicBezTo>
                <a:lnTo>
                  <a:pt x="393174" y="197972"/>
                </a:lnTo>
                <a:moveTo>
                  <a:pt x="100013" y="207171"/>
                </a:moveTo>
                <a:cubicBezTo>
                  <a:pt x="88176" y="207171"/>
                  <a:pt x="78584" y="216768"/>
                  <a:pt x="78584" y="228605"/>
                </a:cubicBezTo>
                <a:cubicBezTo>
                  <a:pt x="78584" y="240441"/>
                  <a:pt x="88180" y="250038"/>
                  <a:pt x="100017" y="250038"/>
                </a:cubicBezTo>
                <a:cubicBezTo>
                  <a:pt x="111854" y="250038"/>
                  <a:pt x="121451" y="240441"/>
                  <a:pt x="121451" y="228609"/>
                </a:cubicBezTo>
                <a:cubicBezTo>
                  <a:pt x="121451" y="216772"/>
                  <a:pt x="111854" y="207180"/>
                  <a:pt x="100022" y="207180"/>
                </a:cubicBezTo>
                <a:lnTo>
                  <a:pt x="100013" y="207171"/>
                </a:lnTo>
                <a:moveTo>
                  <a:pt x="164309" y="228600"/>
                </a:moveTo>
                <a:cubicBezTo>
                  <a:pt x="164309" y="240437"/>
                  <a:pt x="173905" y="250034"/>
                  <a:pt x="185742" y="250034"/>
                </a:cubicBezTo>
                <a:cubicBezTo>
                  <a:pt x="197579" y="250034"/>
                  <a:pt x="207176" y="240437"/>
                  <a:pt x="207176" y="228605"/>
                </a:cubicBezTo>
                <a:cubicBezTo>
                  <a:pt x="207176" y="216768"/>
                  <a:pt x="197579" y="207176"/>
                  <a:pt x="185747" y="207176"/>
                </a:cubicBezTo>
                <a:cubicBezTo>
                  <a:pt x="173910" y="207176"/>
                  <a:pt x="164318" y="216772"/>
                  <a:pt x="164318" y="228609"/>
                </a:cubicBezTo>
                <a:lnTo>
                  <a:pt x="164309" y="228600"/>
                </a:lnTo>
                <a:moveTo>
                  <a:pt x="142875" y="278609"/>
                </a:moveTo>
                <a:cubicBezTo>
                  <a:pt x="131038" y="278609"/>
                  <a:pt x="121446" y="288205"/>
                  <a:pt x="121446" y="300042"/>
                </a:cubicBezTo>
                <a:cubicBezTo>
                  <a:pt x="121446" y="311879"/>
                  <a:pt x="131043" y="321476"/>
                  <a:pt x="142880" y="321476"/>
                </a:cubicBezTo>
                <a:cubicBezTo>
                  <a:pt x="154716" y="321476"/>
                  <a:pt x="164313" y="311879"/>
                  <a:pt x="164313" y="300047"/>
                </a:cubicBezTo>
                <a:cubicBezTo>
                  <a:pt x="164313" y="288210"/>
                  <a:pt x="154716" y="278618"/>
                  <a:pt x="142884" y="278618"/>
                </a:cubicBezTo>
                <a:lnTo>
                  <a:pt x="142875" y="278609"/>
                </a:lnTo>
                <a:moveTo>
                  <a:pt x="250034" y="228600"/>
                </a:moveTo>
                <a:cubicBezTo>
                  <a:pt x="250034" y="240437"/>
                  <a:pt x="259630" y="250034"/>
                  <a:pt x="271467" y="250034"/>
                </a:cubicBezTo>
                <a:cubicBezTo>
                  <a:pt x="283304" y="250034"/>
                  <a:pt x="292901" y="240437"/>
                  <a:pt x="292901" y="228605"/>
                </a:cubicBezTo>
                <a:cubicBezTo>
                  <a:pt x="292901" y="216768"/>
                  <a:pt x="283304" y="207176"/>
                  <a:pt x="271472" y="207176"/>
                </a:cubicBezTo>
                <a:cubicBezTo>
                  <a:pt x="259635" y="207176"/>
                  <a:pt x="250043" y="216772"/>
                  <a:pt x="250043" y="228609"/>
                </a:cubicBezTo>
                <a:lnTo>
                  <a:pt x="250034" y="228600"/>
                </a:lnTo>
                <a:moveTo>
                  <a:pt x="228600" y="278609"/>
                </a:moveTo>
                <a:cubicBezTo>
                  <a:pt x="216763" y="278609"/>
                  <a:pt x="207171" y="288205"/>
                  <a:pt x="207171" y="300042"/>
                </a:cubicBezTo>
                <a:cubicBezTo>
                  <a:pt x="207171" y="311879"/>
                  <a:pt x="216768" y="321476"/>
                  <a:pt x="228605" y="321476"/>
                </a:cubicBezTo>
                <a:cubicBezTo>
                  <a:pt x="240441" y="321476"/>
                  <a:pt x="250038" y="311879"/>
                  <a:pt x="250038" y="300047"/>
                </a:cubicBezTo>
                <a:cubicBezTo>
                  <a:pt x="250038" y="288210"/>
                  <a:pt x="240441" y="278618"/>
                  <a:pt x="228609" y="278618"/>
                </a:cubicBezTo>
                <a:lnTo>
                  <a:pt x="228600" y="278609"/>
                </a:lnTo>
                <a:moveTo>
                  <a:pt x="335759" y="228600"/>
                </a:moveTo>
                <a:cubicBezTo>
                  <a:pt x="335759" y="240437"/>
                  <a:pt x="345355" y="250034"/>
                  <a:pt x="357192" y="250034"/>
                </a:cubicBezTo>
                <a:cubicBezTo>
                  <a:pt x="369029" y="250034"/>
                  <a:pt x="378626" y="240437"/>
                  <a:pt x="378626" y="228605"/>
                </a:cubicBezTo>
                <a:cubicBezTo>
                  <a:pt x="378626" y="216768"/>
                  <a:pt x="369029" y="207176"/>
                  <a:pt x="357197" y="207176"/>
                </a:cubicBezTo>
                <a:cubicBezTo>
                  <a:pt x="345360" y="207176"/>
                  <a:pt x="335768" y="216772"/>
                  <a:pt x="335768" y="228609"/>
                </a:cubicBezTo>
                <a:lnTo>
                  <a:pt x="335759" y="228600"/>
                </a:lnTo>
                <a:moveTo>
                  <a:pt x="314325" y="278609"/>
                </a:moveTo>
                <a:cubicBezTo>
                  <a:pt x="302488" y="278609"/>
                  <a:pt x="292896" y="288205"/>
                  <a:pt x="292896" y="300042"/>
                </a:cubicBezTo>
                <a:cubicBezTo>
                  <a:pt x="292896" y="311879"/>
                  <a:pt x="302493" y="321476"/>
                  <a:pt x="314330" y="321476"/>
                </a:cubicBezTo>
                <a:cubicBezTo>
                  <a:pt x="326166" y="321476"/>
                  <a:pt x="335763" y="311879"/>
                  <a:pt x="335763" y="300047"/>
                </a:cubicBezTo>
                <a:cubicBezTo>
                  <a:pt x="335763" y="288210"/>
                  <a:pt x="326166" y="278618"/>
                  <a:pt x="314334" y="278618"/>
                </a:cubicBezTo>
                <a:lnTo>
                  <a:pt x="314325" y="278609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79" y="1691640"/>
            <a:ext cx="3474720" cy="3474720"/>
          </a:xfrm>
          <a:custGeom>
            <a:avLst/>
            <a:gdLst/>
            <a:ahLst/>
            <a:cxnLst/>
            <a:rect l="l" t="t" r="r" b="b"/>
            <a:pathLst>
              <a:path w="3474720" h="3474720">
                <a:moveTo>
                  <a:pt x="233779" y="3474720"/>
                </a:moveTo>
                <a:cubicBezTo>
                  <a:pt x="104659" y="3474720"/>
                  <a:pt x="0" y="3370061"/>
                  <a:pt x="0" y="3240941"/>
                </a:cubicBezTo>
                <a:lnTo>
                  <a:pt x="0" y="233779"/>
                </a:lnTo>
                <a:cubicBezTo>
                  <a:pt x="0" y="104659"/>
                  <a:pt x="104659" y="0"/>
                  <a:pt x="233779" y="0"/>
                </a:cubicBezTo>
                <a:lnTo>
                  <a:pt x="3240941" y="0"/>
                </a:lnTo>
                <a:cubicBezTo>
                  <a:pt x="3370061" y="0"/>
                  <a:pt x="3474720" y="104659"/>
                  <a:pt x="3474720" y="233779"/>
                </a:cubicBezTo>
                <a:lnTo>
                  <a:pt x="3474720" y="3240941"/>
                </a:lnTo>
                <a:cubicBezTo>
                  <a:pt x="3474720" y="3370061"/>
                  <a:pt x="3370061" y="3474720"/>
                  <a:pt x="3240941" y="3474720"/>
                </a:cubicBezTo>
                <a:lnTo>
                  <a:pt x="233779" y="3474720"/>
                </a:lnTo>
              </a:path>
            </a:pathLst>
          </a:custGeom>
          <a:solidFill>
            <a:srgbClr val="1570E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971549" y="2017075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40080" y="1164617"/>
            <a:ext cx="10874394" cy="10672"/>
          </a:xfrm>
          <a:custGeom>
            <a:avLst/>
            <a:gdLst/>
            <a:ahLst/>
            <a:cxnLst/>
            <a:rect l="l" t="t" r="r" b="b"/>
            <a:pathLst>
              <a:path w="10874394" h="10672">
                <a:moveTo>
                  <a:pt x="0" y="0"/>
                </a:moveTo>
                <a:lnTo>
                  <a:pt x="10874394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358640" y="1691640"/>
            <a:ext cx="3474720" cy="3474720"/>
          </a:xfrm>
          <a:custGeom>
            <a:avLst/>
            <a:gdLst/>
            <a:ahLst/>
            <a:cxnLst/>
            <a:rect l="l" t="t" r="r" b="b"/>
            <a:pathLst>
              <a:path w="3474720" h="3474720">
                <a:moveTo>
                  <a:pt x="233779" y="3474720"/>
                </a:moveTo>
                <a:cubicBezTo>
                  <a:pt x="104659" y="3474720"/>
                  <a:pt x="0" y="3370061"/>
                  <a:pt x="0" y="3240941"/>
                </a:cubicBezTo>
                <a:lnTo>
                  <a:pt x="0" y="233779"/>
                </a:lnTo>
                <a:cubicBezTo>
                  <a:pt x="0" y="104659"/>
                  <a:pt x="104659" y="0"/>
                  <a:pt x="233779" y="0"/>
                </a:cubicBezTo>
                <a:lnTo>
                  <a:pt x="3240941" y="0"/>
                </a:lnTo>
                <a:cubicBezTo>
                  <a:pt x="3370061" y="0"/>
                  <a:pt x="3474720" y="104659"/>
                  <a:pt x="3474720" y="233779"/>
                </a:cubicBezTo>
                <a:lnTo>
                  <a:pt x="3474720" y="3240941"/>
                </a:lnTo>
                <a:cubicBezTo>
                  <a:pt x="3474720" y="3370061"/>
                  <a:pt x="3370061" y="3474720"/>
                  <a:pt x="3240941" y="3474720"/>
                </a:cubicBezTo>
                <a:lnTo>
                  <a:pt x="233779" y="3474720"/>
                </a:lnTo>
              </a:path>
            </a:pathLst>
          </a:custGeom>
          <a:solidFill>
            <a:srgbClr val="1570E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690110" y="2017075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073812" y="1691640"/>
            <a:ext cx="3474720" cy="3474720"/>
          </a:xfrm>
          <a:custGeom>
            <a:avLst/>
            <a:gdLst/>
            <a:ahLst/>
            <a:cxnLst/>
            <a:rect l="l" t="t" r="r" b="b"/>
            <a:pathLst>
              <a:path w="3474720" h="3474720">
                <a:moveTo>
                  <a:pt x="233779" y="3474720"/>
                </a:moveTo>
                <a:cubicBezTo>
                  <a:pt x="104659" y="3474720"/>
                  <a:pt x="0" y="3370061"/>
                  <a:pt x="0" y="3240941"/>
                </a:cubicBezTo>
                <a:lnTo>
                  <a:pt x="0" y="233779"/>
                </a:lnTo>
                <a:cubicBezTo>
                  <a:pt x="0" y="104659"/>
                  <a:pt x="104659" y="0"/>
                  <a:pt x="233779" y="0"/>
                </a:cubicBezTo>
                <a:lnTo>
                  <a:pt x="3240941" y="0"/>
                </a:lnTo>
                <a:cubicBezTo>
                  <a:pt x="3370061" y="0"/>
                  <a:pt x="3474720" y="104659"/>
                  <a:pt x="3474720" y="233779"/>
                </a:cubicBezTo>
                <a:lnTo>
                  <a:pt x="3474720" y="3240941"/>
                </a:lnTo>
                <a:cubicBezTo>
                  <a:pt x="3474720" y="3370061"/>
                  <a:pt x="3370061" y="3474720"/>
                  <a:pt x="3240941" y="3474720"/>
                </a:cubicBezTo>
                <a:lnTo>
                  <a:pt x="233779" y="3474720"/>
                </a:lnTo>
              </a:path>
            </a:pathLst>
          </a:custGeom>
          <a:solidFill>
            <a:srgbClr val="1570EF">
              <a:alpha val="5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405282" y="2017075"/>
            <a:ext cx="641351" cy="641351"/>
          </a:xfrm>
          <a:custGeom>
            <a:avLst/>
            <a:gdLst/>
            <a:ahLst/>
            <a:cxnLst/>
            <a:rect l="l" t="t" r="r" b="b"/>
            <a:pathLst>
              <a:path w="641351" h="641351">
                <a:moveTo>
                  <a:pt x="0" y="320676"/>
                </a:moveTo>
                <a:cubicBezTo>
                  <a:pt x="0" y="143573"/>
                  <a:pt x="143573" y="0"/>
                  <a:pt x="320676" y="0"/>
                </a:cubicBezTo>
                <a:cubicBezTo>
                  <a:pt x="497778" y="0"/>
                  <a:pt x="641351" y="143573"/>
                  <a:pt x="641351" y="320676"/>
                </a:cubicBezTo>
                <a:cubicBezTo>
                  <a:pt x="641351" y="497778"/>
                  <a:pt x="497778" y="641351"/>
                  <a:pt x="320676" y="641351"/>
                </a:cubicBezTo>
                <a:cubicBezTo>
                  <a:pt x="143573" y="641351"/>
                  <a:pt x="0" y="497778"/>
                  <a:pt x="0" y="320676"/>
                </a:cubicBez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40079" y="1"/>
            <a:ext cx="10938933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Key Financial Metrics / KPIs (ROI, EBITDA, and Margin)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857766" y="6309360"/>
            <a:ext cx="503164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7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8405282" y="2851292"/>
            <a:ext cx="2736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Cash Conversion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405282" y="4176758"/>
            <a:ext cx="2734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Cash conversion: link EBITDA to operating cash flow to assess earnings quality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405282" y="3187942"/>
            <a:ext cx="2756291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524"/>
              </a:spcBef>
              <a:buNone/>
            </a:pPr>
            <a:r>
              <a:rPr lang="en-US" sz="2831" dirty="0">
                <a:solidFill>
                  <a:srgbClr val="1570E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Cash Conversion</a:t>
            </a:r>
            <a:endParaRPr lang="en-US" sz="2831" dirty="0"/>
          </a:p>
        </p:txBody>
      </p:sp>
      <p:sp>
        <p:nvSpPr>
          <p:cNvPr id="16" name="Text 14"/>
          <p:cNvSpPr/>
          <p:nvPr/>
        </p:nvSpPr>
        <p:spPr>
          <a:xfrm>
            <a:off x="8545957" y="215775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60000" h="360000">
                <a:moveTo>
                  <a:pt x="45000" y="0"/>
                </a:moveTo>
                <a:cubicBezTo>
                  <a:pt x="32555" y="0"/>
                  <a:pt x="22500" y="10055"/>
                  <a:pt x="22500" y="22500"/>
                </a:cubicBezTo>
                <a:lnTo>
                  <a:pt x="22500" y="67500"/>
                </a:lnTo>
                <a:cubicBezTo>
                  <a:pt x="22500" y="79945"/>
                  <a:pt x="32555" y="90000"/>
                  <a:pt x="45000" y="90000"/>
                </a:cubicBezTo>
                <a:lnTo>
                  <a:pt x="101250" y="90000"/>
                </a:lnTo>
                <a:lnTo>
                  <a:pt x="101250" y="112500"/>
                </a:lnTo>
                <a:lnTo>
                  <a:pt x="61524" y="112500"/>
                </a:lnTo>
                <a:cubicBezTo>
                  <a:pt x="39164" y="112500"/>
                  <a:pt x="20110" y="128952"/>
                  <a:pt x="16945" y="151103"/>
                </a:cubicBezTo>
                <a:lnTo>
                  <a:pt x="421" y="266836"/>
                </a:lnTo>
                <a:cubicBezTo>
                  <a:pt x="140" y="268945"/>
                  <a:pt x="0" y="271055"/>
                  <a:pt x="0" y="273164"/>
                </a:cubicBezTo>
                <a:lnTo>
                  <a:pt x="0" y="315000"/>
                </a:lnTo>
                <a:cubicBezTo>
                  <a:pt x="0" y="339822"/>
                  <a:pt x="20178" y="360000"/>
                  <a:pt x="45000" y="360000"/>
                </a:cubicBezTo>
                <a:lnTo>
                  <a:pt x="315000" y="360000"/>
                </a:lnTo>
                <a:cubicBezTo>
                  <a:pt x="339822" y="360000"/>
                  <a:pt x="360000" y="339822"/>
                  <a:pt x="360000" y="315000"/>
                </a:cubicBezTo>
                <a:lnTo>
                  <a:pt x="360000" y="273164"/>
                </a:lnTo>
                <a:cubicBezTo>
                  <a:pt x="360000" y="271055"/>
                  <a:pt x="359860" y="268877"/>
                  <a:pt x="359579" y="266836"/>
                </a:cubicBezTo>
                <a:lnTo>
                  <a:pt x="342986" y="151103"/>
                </a:lnTo>
                <a:cubicBezTo>
                  <a:pt x="339822" y="128955"/>
                  <a:pt x="320839" y="112500"/>
                  <a:pt x="298408" y="112500"/>
                </a:cubicBezTo>
                <a:lnTo>
                  <a:pt x="146250" y="112500"/>
                </a:lnTo>
                <a:lnTo>
                  <a:pt x="146250" y="90000"/>
                </a:lnTo>
                <a:lnTo>
                  <a:pt x="202500" y="90000"/>
                </a:lnTo>
                <a:cubicBezTo>
                  <a:pt x="214945" y="90000"/>
                  <a:pt x="225000" y="79945"/>
                  <a:pt x="225000" y="67500"/>
                </a:cubicBezTo>
                <a:lnTo>
                  <a:pt x="225000" y="22500"/>
                </a:lnTo>
                <a:cubicBezTo>
                  <a:pt x="225000" y="10055"/>
                  <a:pt x="214945" y="0"/>
                  <a:pt x="202500" y="0"/>
                </a:cubicBezTo>
                <a:lnTo>
                  <a:pt x="45000" y="0"/>
                </a:lnTo>
                <a:moveTo>
                  <a:pt x="67500" y="33750"/>
                </a:moveTo>
                <a:lnTo>
                  <a:pt x="180000" y="33750"/>
                </a:lnTo>
                <a:cubicBezTo>
                  <a:pt x="186188" y="33750"/>
                  <a:pt x="191250" y="38812"/>
                  <a:pt x="191250" y="45000"/>
                </a:cubicBezTo>
                <a:cubicBezTo>
                  <a:pt x="191250" y="51188"/>
                  <a:pt x="186188" y="56250"/>
                  <a:pt x="180000" y="56250"/>
                </a:cubicBezTo>
                <a:lnTo>
                  <a:pt x="67500" y="56250"/>
                </a:lnTo>
                <a:cubicBezTo>
                  <a:pt x="61312" y="56250"/>
                  <a:pt x="56250" y="51188"/>
                  <a:pt x="56250" y="45000"/>
                </a:cubicBezTo>
                <a:cubicBezTo>
                  <a:pt x="56250" y="38812"/>
                  <a:pt x="61312" y="33750"/>
                  <a:pt x="67500" y="33750"/>
                </a:cubicBezTo>
                <a:moveTo>
                  <a:pt x="33750" y="315000"/>
                </a:moveTo>
                <a:lnTo>
                  <a:pt x="33750" y="303750"/>
                </a:lnTo>
                <a:lnTo>
                  <a:pt x="326250" y="303750"/>
                </a:lnTo>
                <a:lnTo>
                  <a:pt x="326250" y="315000"/>
                </a:lnTo>
                <a:cubicBezTo>
                  <a:pt x="326250" y="321188"/>
                  <a:pt x="321188" y="326250"/>
                  <a:pt x="315000" y="326250"/>
                </a:cubicBezTo>
                <a:lnTo>
                  <a:pt x="45000" y="326250"/>
                </a:lnTo>
                <a:cubicBezTo>
                  <a:pt x="38812" y="326250"/>
                  <a:pt x="33750" y="321188"/>
                  <a:pt x="33750" y="315000"/>
                </a:cubicBezTo>
                <a:lnTo>
                  <a:pt x="33750" y="315000"/>
                </a:lnTo>
                <a:moveTo>
                  <a:pt x="309586" y="155884"/>
                </a:moveTo>
                <a:lnTo>
                  <a:pt x="325897" y="270000"/>
                </a:lnTo>
                <a:lnTo>
                  <a:pt x="34099" y="270000"/>
                </a:lnTo>
                <a:lnTo>
                  <a:pt x="50411" y="155884"/>
                </a:lnTo>
                <a:cubicBezTo>
                  <a:pt x="51185" y="150329"/>
                  <a:pt x="55966" y="146250"/>
                  <a:pt x="61520" y="146250"/>
                </a:cubicBezTo>
                <a:lnTo>
                  <a:pt x="298472" y="146250"/>
                </a:lnTo>
                <a:cubicBezTo>
                  <a:pt x="304099" y="146250"/>
                  <a:pt x="308808" y="150397"/>
                  <a:pt x="309582" y="155884"/>
                </a:cubicBezTo>
                <a:lnTo>
                  <a:pt x="309586" y="155884"/>
                </a:lnTo>
                <a:moveTo>
                  <a:pt x="78750" y="163127"/>
                </a:moveTo>
                <a:cubicBezTo>
                  <a:pt x="69430" y="163127"/>
                  <a:pt x="61877" y="170683"/>
                  <a:pt x="61877" y="180004"/>
                </a:cubicBezTo>
                <a:cubicBezTo>
                  <a:pt x="61877" y="189324"/>
                  <a:pt x="69433" y="196880"/>
                  <a:pt x="78754" y="196880"/>
                </a:cubicBezTo>
                <a:cubicBezTo>
                  <a:pt x="88074" y="196880"/>
                  <a:pt x="95630" y="189324"/>
                  <a:pt x="95630" y="180007"/>
                </a:cubicBezTo>
                <a:cubicBezTo>
                  <a:pt x="95630" y="170687"/>
                  <a:pt x="88074" y="163134"/>
                  <a:pt x="78757" y="163134"/>
                </a:cubicBezTo>
                <a:lnTo>
                  <a:pt x="78750" y="163127"/>
                </a:lnTo>
                <a:moveTo>
                  <a:pt x="129377" y="180000"/>
                </a:moveTo>
                <a:cubicBezTo>
                  <a:pt x="129377" y="189320"/>
                  <a:pt x="136933" y="196877"/>
                  <a:pt x="146254" y="196877"/>
                </a:cubicBezTo>
                <a:cubicBezTo>
                  <a:pt x="155574" y="196877"/>
                  <a:pt x="163130" y="189320"/>
                  <a:pt x="163130" y="180004"/>
                </a:cubicBezTo>
                <a:cubicBezTo>
                  <a:pt x="163130" y="170683"/>
                  <a:pt x="155574" y="163130"/>
                  <a:pt x="146257" y="163130"/>
                </a:cubicBezTo>
                <a:cubicBezTo>
                  <a:pt x="136937" y="163130"/>
                  <a:pt x="129384" y="170687"/>
                  <a:pt x="129384" y="180007"/>
                </a:cubicBezTo>
                <a:lnTo>
                  <a:pt x="129377" y="180000"/>
                </a:lnTo>
                <a:moveTo>
                  <a:pt x="112500" y="219377"/>
                </a:moveTo>
                <a:cubicBezTo>
                  <a:pt x="103180" y="219377"/>
                  <a:pt x="95627" y="226933"/>
                  <a:pt x="95627" y="236254"/>
                </a:cubicBezTo>
                <a:cubicBezTo>
                  <a:pt x="95627" y="245574"/>
                  <a:pt x="103183" y="253130"/>
                  <a:pt x="112504" y="253130"/>
                </a:cubicBezTo>
                <a:cubicBezTo>
                  <a:pt x="121824" y="253130"/>
                  <a:pt x="129380" y="245574"/>
                  <a:pt x="129380" y="236257"/>
                </a:cubicBezTo>
                <a:cubicBezTo>
                  <a:pt x="129380" y="226937"/>
                  <a:pt x="121824" y="219384"/>
                  <a:pt x="112507" y="219384"/>
                </a:cubicBezTo>
                <a:lnTo>
                  <a:pt x="112500" y="219377"/>
                </a:lnTo>
                <a:moveTo>
                  <a:pt x="196877" y="180000"/>
                </a:moveTo>
                <a:cubicBezTo>
                  <a:pt x="196877" y="189320"/>
                  <a:pt x="204433" y="196877"/>
                  <a:pt x="213754" y="196877"/>
                </a:cubicBezTo>
                <a:cubicBezTo>
                  <a:pt x="223074" y="196877"/>
                  <a:pt x="230630" y="189320"/>
                  <a:pt x="230630" y="180004"/>
                </a:cubicBezTo>
                <a:cubicBezTo>
                  <a:pt x="230630" y="170683"/>
                  <a:pt x="223074" y="163130"/>
                  <a:pt x="213757" y="163130"/>
                </a:cubicBezTo>
                <a:cubicBezTo>
                  <a:pt x="204437" y="163130"/>
                  <a:pt x="196884" y="170687"/>
                  <a:pt x="196884" y="180007"/>
                </a:cubicBezTo>
                <a:lnTo>
                  <a:pt x="196877" y="180000"/>
                </a:lnTo>
                <a:moveTo>
                  <a:pt x="180000" y="219377"/>
                </a:moveTo>
                <a:cubicBezTo>
                  <a:pt x="170680" y="219377"/>
                  <a:pt x="163127" y="226933"/>
                  <a:pt x="163127" y="236254"/>
                </a:cubicBezTo>
                <a:cubicBezTo>
                  <a:pt x="163127" y="245574"/>
                  <a:pt x="170683" y="253130"/>
                  <a:pt x="180004" y="253130"/>
                </a:cubicBezTo>
                <a:cubicBezTo>
                  <a:pt x="189324" y="253130"/>
                  <a:pt x="196880" y="245574"/>
                  <a:pt x="196880" y="236257"/>
                </a:cubicBezTo>
                <a:cubicBezTo>
                  <a:pt x="196880" y="226937"/>
                  <a:pt x="189324" y="219384"/>
                  <a:pt x="180007" y="219384"/>
                </a:cubicBezTo>
                <a:lnTo>
                  <a:pt x="180000" y="219377"/>
                </a:lnTo>
                <a:moveTo>
                  <a:pt x="264377" y="180000"/>
                </a:moveTo>
                <a:cubicBezTo>
                  <a:pt x="264377" y="189320"/>
                  <a:pt x="271933" y="196877"/>
                  <a:pt x="281254" y="196877"/>
                </a:cubicBezTo>
                <a:cubicBezTo>
                  <a:pt x="290574" y="196877"/>
                  <a:pt x="298130" y="189320"/>
                  <a:pt x="298130" y="180004"/>
                </a:cubicBezTo>
                <a:cubicBezTo>
                  <a:pt x="298130" y="170683"/>
                  <a:pt x="290574" y="163130"/>
                  <a:pt x="281257" y="163130"/>
                </a:cubicBezTo>
                <a:cubicBezTo>
                  <a:pt x="271937" y="163130"/>
                  <a:pt x="264384" y="170687"/>
                  <a:pt x="264384" y="180007"/>
                </a:cubicBezTo>
                <a:lnTo>
                  <a:pt x="264377" y="180000"/>
                </a:lnTo>
                <a:moveTo>
                  <a:pt x="247500" y="219377"/>
                </a:moveTo>
                <a:cubicBezTo>
                  <a:pt x="238180" y="219377"/>
                  <a:pt x="230627" y="226933"/>
                  <a:pt x="230627" y="236254"/>
                </a:cubicBezTo>
                <a:cubicBezTo>
                  <a:pt x="230627" y="245574"/>
                  <a:pt x="238183" y="253130"/>
                  <a:pt x="247504" y="253130"/>
                </a:cubicBezTo>
                <a:cubicBezTo>
                  <a:pt x="256824" y="253130"/>
                  <a:pt x="264380" y="245574"/>
                  <a:pt x="264380" y="236257"/>
                </a:cubicBezTo>
                <a:cubicBezTo>
                  <a:pt x="264380" y="226937"/>
                  <a:pt x="256824" y="219384"/>
                  <a:pt x="247507" y="219384"/>
                </a:cubicBezTo>
                <a:lnTo>
                  <a:pt x="247500" y="219377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690110" y="2851292"/>
            <a:ext cx="2736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Return on Investment (ROI)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690110" y="4176758"/>
            <a:ext cx="2734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ROI: show return versus capital deployed and explain whether gains are operational or one-off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690110" y="3187942"/>
            <a:ext cx="2756291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524"/>
              </a:spcBef>
              <a:buNone/>
            </a:pPr>
            <a:r>
              <a:rPr lang="en-US" sz="2831" dirty="0">
                <a:solidFill>
                  <a:srgbClr val="1570E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ROI</a:t>
            </a:r>
            <a:endParaRPr lang="en-US" sz="2831" dirty="0"/>
          </a:p>
        </p:txBody>
      </p:sp>
      <p:sp>
        <p:nvSpPr>
          <p:cNvPr id="20" name="Text 18"/>
          <p:cNvSpPr/>
          <p:nvPr/>
        </p:nvSpPr>
        <p:spPr>
          <a:xfrm>
            <a:off x="4830785" y="215775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60000" h="360000">
                <a:moveTo>
                  <a:pt x="192856" y="38570"/>
                </a:moveTo>
                <a:lnTo>
                  <a:pt x="192856" y="321426"/>
                </a:lnTo>
                <a:lnTo>
                  <a:pt x="167141" y="321426"/>
                </a:lnTo>
                <a:lnTo>
                  <a:pt x="167141" y="38570"/>
                </a:lnTo>
                <a:lnTo>
                  <a:pt x="192856" y="38570"/>
                </a:lnTo>
                <a:moveTo>
                  <a:pt x="167144" y="0"/>
                </a:moveTo>
                <a:cubicBezTo>
                  <a:pt x="145850" y="0"/>
                  <a:pt x="128574" y="17276"/>
                  <a:pt x="128574" y="38570"/>
                </a:cubicBezTo>
                <a:lnTo>
                  <a:pt x="128574" y="321426"/>
                </a:lnTo>
                <a:cubicBezTo>
                  <a:pt x="128574" y="342720"/>
                  <a:pt x="145850" y="359997"/>
                  <a:pt x="167144" y="359997"/>
                </a:cubicBezTo>
                <a:lnTo>
                  <a:pt x="192859" y="359997"/>
                </a:lnTo>
                <a:cubicBezTo>
                  <a:pt x="214153" y="359997"/>
                  <a:pt x="231430" y="342720"/>
                  <a:pt x="231430" y="321426"/>
                </a:cubicBezTo>
                <a:lnTo>
                  <a:pt x="231430" y="38570"/>
                </a:lnTo>
                <a:cubicBezTo>
                  <a:pt x="231430" y="17276"/>
                  <a:pt x="214153" y="0"/>
                  <a:pt x="192859" y="0"/>
                </a:cubicBezTo>
                <a:lnTo>
                  <a:pt x="167144" y="0"/>
                </a:lnTo>
                <a:moveTo>
                  <a:pt x="64285" y="192856"/>
                </a:moveTo>
                <a:lnTo>
                  <a:pt x="64285" y="321426"/>
                </a:lnTo>
                <a:lnTo>
                  <a:pt x="38570" y="321426"/>
                </a:lnTo>
                <a:lnTo>
                  <a:pt x="38570" y="192856"/>
                </a:lnTo>
                <a:lnTo>
                  <a:pt x="64285" y="192856"/>
                </a:lnTo>
                <a:moveTo>
                  <a:pt x="38570" y="154285"/>
                </a:moveTo>
                <a:cubicBezTo>
                  <a:pt x="17276" y="154285"/>
                  <a:pt x="0" y="171562"/>
                  <a:pt x="0" y="192856"/>
                </a:cubicBezTo>
                <a:lnTo>
                  <a:pt x="0" y="321426"/>
                </a:lnTo>
                <a:cubicBezTo>
                  <a:pt x="0" y="342720"/>
                  <a:pt x="17276" y="359996"/>
                  <a:pt x="38570" y="359996"/>
                </a:cubicBezTo>
                <a:lnTo>
                  <a:pt x="64285" y="359996"/>
                </a:lnTo>
                <a:cubicBezTo>
                  <a:pt x="85579" y="359996"/>
                  <a:pt x="102856" y="342720"/>
                  <a:pt x="102856" y="321426"/>
                </a:cubicBezTo>
                <a:lnTo>
                  <a:pt x="102856" y="192856"/>
                </a:lnTo>
                <a:cubicBezTo>
                  <a:pt x="102856" y="171562"/>
                  <a:pt x="85579" y="154285"/>
                  <a:pt x="64285" y="154285"/>
                </a:cubicBezTo>
                <a:lnTo>
                  <a:pt x="38570" y="154285"/>
                </a:lnTo>
                <a:moveTo>
                  <a:pt x="295715" y="90000"/>
                </a:moveTo>
                <a:lnTo>
                  <a:pt x="321430" y="90000"/>
                </a:lnTo>
                <a:lnTo>
                  <a:pt x="321430" y="321430"/>
                </a:lnTo>
                <a:lnTo>
                  <a:pt x="295715" y="321430"/>
                </a:lnTo>
                <a:lnTo>
                  <a:pt x="295715" y="90000"/>
                </a:lnTo>
                <a:moveTo>
                  <a:pt x="257144" y="90000"/>
                </a:moveTo>
                <a:lnTo>
                  <a:pt x="257144" y="321430"/>
                </a:lnTo>
                <a:cubicBezTo>
                  <a:pt x="257144" y="342724"/>
                  <a:pt x="274421" y="360000"/>
                  <a:pt x="295715" y="360000"/>
                </a:cubicBezTo>
                <a:lnTo>
                  <a:pt x="321430" y="360000"/>
                </a:lnTo>
                <a:cubicBezTo>
                  <a:pt x="342724" y="360000"/>
                  <a:pt x="360000" y="342724"/>
                  <a:pt x="360000" y="321430"/>
                </a:cubicBezTo>
                <a:lnTo>
                  <a:pt x="360000" y="90000"/>
                </a:lnTo>
                <a:cubicBezTo>
                  <a:pt x="360000" y="68706"/>
                  <a:pt x="342724" y="51430"/>
                  <a:pt x="321430" y="51430"/>
                </a:cubicBezTo>
                <a:lnTo>
                  <a:pt x="295715" y="51430"/>
                </a:lnTo>
                <a:cubicBezTo>
                  <a:pt x="274421" y="51430"/>
                  <a:pt x="257144" y="68706"/>
                  <a:pt x="257144" y="90000"/>
                </a:cubicBezTo>
                <a:lnTo>
                  <a:pt x="257144" y="900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971549" y="2851292"/>
            <a:ext cx="273685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EBITDA and Margin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71549" y="4176758"/>
            <a:ext cx="273431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EBITDA: report value and margin with a short driver note (volume, pricing, cost)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71549" y="3187942"/>
            <a:ext cx="2756291" cy="830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00000"/>
              </a:lnSpc>
              <a:spcBef>
                <a:spcPts val="524"/>
              </a:spcBef>
              <a:buNone/>
            </a:pPr>
            <a:r>
              <a:rPr lang="en-US" sz="2831" dirty="0">
                <a:solidFill>
                  <a:srgbClr val="1570E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EBITDA &amp; Margin</a:t>
            </a:r>
            <a:endParaRPr lang="en-US" sz="2831" dirty="0"/>
          </a:p>
        </p:txBody>
      </p:sp>
      <p:sp>
        <p:nvSpPr>
          <p:cNvPr id="24" name="Text 22"/>
          <p:cNvSpPr/>
          <p:nvPr/>
        </p:nvSpPr>
        <p:spPr>
          <a:xfrm>
            <a:off x="1157224" y="2157750"/>
            <a:ext cx="270000" cy="360000"/>
          </a:xfrm>
          <a:custGeom>
            <a:avLst/>
            <a:gdLst/>
            <a:ahLst/>
            <a:cxnLst/>
            <a:rect l="l" t="t" r="r" b="b"/>
            <a:pathLst>
              <a:path w="270000" h="360000">
                <a:moveTo>
                  <a:pt x="236250" y="123750"/>
                </a:moveTo>
                <a:lnTo>
                  <a:pt x="236250" y="315000"/>
                </a:lnTo>
                <a:cubicBezTo>
                  <a:pt x="236250" y="321188"/>
                  <a:pt x="231187" y="326250"/>
                  <a:pt x="224999" y="326250"/>
                </a:cubicBezTo>
                <a:lnTo>
                  <a:pt x="44998" y="326250"/>
                </a:lnTo>
                <a:cubicBezTo>
                  <a:pt x="38810" y="326250"/>
                  <a:pt x="33747" y="321188"/>
                  <a:pt x="33747" y="315000"/>
                </a:cubicBezTo>
                <a:lnTo>
                  <a:pt x="33747" y="123750"/>
                </a:lnTo>
                <a:lnTo>
                  <a:pt x="236250" y="123750"/>
                </a:lnTo>
                <a:moveTo>
                  <a:pt x="236250" y="90000"/>
                </a:moveTo>
                <a:lnTo>
                  <a:pt x="33750" y="90000"/>
                </a:lnTo>
                <a:lnTo>
                  <a:pt x="33750" y="45000"/>
                </a:lnTo>
                <a:cubicBezTo>
                  <a:pt x="33750" y="38812"/>
                  <a:pt x="38813" y="33750"/>
                  <a:pt x="45001" y="33750"/>
                </a:cubicBezTo>
                <a:lnTo>
                  <a:pt x="225002" y="33750"/>
                </a:lnTo>
                <a:cubicBezTo>
                  <a:pt x="231190" y="33750"/>
                  <a:pt x="236253" y="38812"/>
                  <a:pt x="236253" y="45000"/>
                </a:cubicBezTo>
                <a:lnTo>
                  <a:pt x="236250" y="90000"/>
                </a:lnTo>
                <a:moveTo>
                  <a:pt x="270000" y="90000"/>
                </a:moveTo>
                <a:lnTo>
                  <a:pt x="270000" y="45000"/>
                </a:lnTo>
                <a:cubicBezTo>
                  <a:pt x="270000" y="20178"/>
                  <a:pt x="249820" y="0"/>
                  <a:pt x="224999" y="0"/>
                </a:cubicBezTo>
                <a:lnTo>
                  <a:pt x="44998" y="0"/>
                </a:lnTo>
                <a:cubicBezTo>
                  <a:pt x="20177" y="0"/>
                  <a:pt x="-3" y="20178"/>
                  <a:pt x="-3" y="45000"/>
                </a:cubicBezTo>
                <a:lnTo>
                  <a:pt x="-3" y="90000"/>
                </a:lnTo>
                <a:lnTo>
                  <a:pt x="-3" y="106877"/>
                </a:lnTo>
                <a:lnTo>
                  <a:pt x="-3" y="123754"/>
                </a:lnTo>
                <a:lnTo>
                  <a:pt x="-3" y="315004"/>
                </a:lnTo>
                <a:cubicBezTo>
                  <a:pt x="-3" y="339826"/>
                  <a:pt x="20177" y="360004"/>
                  <a:pt x="44998" y="360004"/>
                </a:cubicBezTo>
                <a:lnTo>
                  <a:pt x="224999" y="360004"/>
                </a:lnTo>
                <a:cubicBezTo>
                  <a:pt x="249820" y="360004"/>
                  <a:pt x="270000" y="339826"/>
                  <a:pt x="270000" y="315004"/>
                </a:cubicBezTo>
                <a:lnTo>
                  <a:pt x="270000" y="123754"/>
                </a:lnTo>
                <a:lnTo>
                  <a:pt x="270000" y="106880"/>
                </a:lnTo>
                <a:lnTo>
                  <a:pt x="270000" y="90000"/>
                </a:lnTo>
                <a:moveTo>
                  <a:pt x="56249" y="163127"/>
                </a:moveTo>
                <a:cubicBezTo>
                  <a:pt x="56249" y="172447"/>
                  <a:pt x="63804" y="180004"/>
                  <a:pt x="73124" y="180004"/>
                </a:cubicBezTo>
                <a:cubicBezTo>
                  <a:pt x="82444" y="180004"/>
                  <a:pt x="89999" y="172447"/>
                  <a:pt x="89999" y="163130"/>
                </a:cubicBezTo>
                <a:cubicBezTo>
                  <a:pt x="89999" y="153810"/>
                  <a:pt x="82444" y="146257"/>
                  <a:pt x="73124" y="146257"/>
                </a:cubicBezTo>
                <a:cubicBezTo>
                  <a:pt x="63804" y="146257"/>
                  <a:pt x="56249" y="153814"/>
                  <a:pt x="56249" y="163134"/>
                </a:cubicBezTo>
                <a:lnTo>
                  <a:pt x="56249" y="163127"/>
                </a:lnTo>
                <a:moveTo>
                  <a:pt x="73124" y="208127"/>
                </a:moveTo>
                <a:cubicBezTo>
                  <a:pt x="63804" y="208127"/>
                  <a:pt x="56249" y="215683"/>
                  <a:pt x="56249" y="225004"/>
                </a:cubicBezTo>
                <a:cubicBezTo>
                  <a:pt x="56249" y="234324"/>
                  <a:pt x="63804" y="241880"/>
                  <a:pt x="73124" y="241880"/>
                </a:cubicBezTo>
                <a:cubicBezTo>
                  <a:pt x="82444" y="241880"/>
                  <a:pt x="89999" y="234324"/>
                  <a:pt x="89999" y="225007"/>
                </a:cubicBezTo>
                <a:cubicBezTo>
                  <a:pt x="89999" y="215687"/>
                  <a:pt x="82444" y="208134"/>
                  <a:pt x="73124" y="208134"/>
                </a:cubicBezTo>
                <a:lnTo>
                  <a:pt x="73124" y="208127"/>
                </a:lnTo>
                <a:moveTo>
                  <a:pt x="56249" y="286877"/>
                </a:moveTo>
                <a:cubicBezTo>
                  <a:pt x="56249" y="296230"/>
                  <a:pt x="63771" y="303754"/>
                  <a:pt x="73124" y="303754"/>
                </a:cubicBezTo>
                <a:lnTo>
                  <a:pt x="135000" y="303754"/>
                </a:lnTo>
                <a:cubicBezTo>
                  <a:pt x="144353" y="303754"/>
                  <a:pt x="151875" y="296230"/>
                  <a:pt x="151875" y="286880"/>
                </a:cubicBezTo>
                <a:cubicBezTo>
                  <a:pt x="151875" y="277528"/>
                  <a:pt x="144353" y="270007"/>
                  <a:pt x="135000" y="270007"/>
                </a:cubicBezTo>
                <a:lnTo>
                  <a:pt x="73124" y="270007"/>
                </a:lnTo>
                <a:cubicBezTo>
                  <a:pt x="63771" y="270007"/>
                  <a:pt x="56249" y="277531"/>
                  <a:pt x="56249" y="286884"/>
                </a:cubicBezTo>
                <a:lnTo>
                  <a:pt x="56249" y="286877"/>
                </a:lnTo>
                <a:moveTo>
                  <a:pt x="135000" y="146250"/>
                </a:moveTo>
                <a:cubicBezTo>
                  <a:pt x="125680" y="146250"/>
                  <a:pt x="118125" y="153806"/>
                  <a:pt x="118125" y="163127"/>
                </a:cubicBezTo>
                <a:cubicBezTo>
                  <a:pt x="118125" y="172447"/>
                  <a:pt x="125680" y="180004"/>
                  <a:pt x="135000" y="180004"/>
                </a:cubicBezTo>
                <a:cubicBezTo>
                  <a:pt x="144320" y="180004"/>
                  <a:pt x="151875" y="172447"/>
                  <a:pt x="151875" y="163130"/>
                </a:cubicBezTo>
                <a:cubicBezTo>
                  <a:pt x="151875" y="153810"/>
                  <a:pt x="144320" y="146257"/>
                  <a:pt x="135000" y="146257"/>
                </a:cubicBezTo>
                <a:lnTo>
                  <a:pt x="135000" y="146250"/>
                </a:lnTo>
                <a:moveTo>
                  <a:pt x="118125" y="225000"/>
                </a:moveTo>
                <a:cubicBezTo>
                  <a:pt x="118125" y="234320"/>
                  <a:pt x="125680" y="241877"/>
                  <a:pt x="135000" y="241877"/>
                </a:cubicBezTo>
                <a:cubicBezTo>
                  <a:pt x="144320" y="241877"/>
                  <a:pt x="151875" y="234320"/>
                  <a:pt x="151875" y="225004"/>
                </a:cubicBezTo>
                <a:cubicBezTo>
                  <a:pt x="151875" y="215683"/>
                  <a:pt x="144320" y="208130"/>
                  <a:pt x="135000" y="208130"/>
                </a:cubicBezTo>
                <a:cubicBezTo>
                  <a:pt x="125680" y="208130"/>
                  <a:pt x="118125" y="215687"/>
                  <a:pt x="118125" y="225007"/>
                </a:cubicBezTo>
                <a:lnTo>
                  <a:pt x="118125" y="225000"/>
                </a:lnTo>
                <a:moveTo>
                  <a:pt x="196876" y="146250"/>
                </a:moveTo>
                <a:cubicBezTo>
                  <a:pt x="187556" y="146250"/>
                  <a:pt x="180001" y="153806"/>
                  <a:pt x="180001" y="163127"/>
                </a:cubicBezTo>
                <a:cubicBezTo>
                  <a:pt x="180001" y="172447"/>
                  <a:pt x="187556" y="180004"/>
                  <a:pt x="196876" y="180004"/>
                </a:cubicBezTo>
                <a:cubicBezTo>
                  <a:pt x="206196" y="180004"/>
                  <a:pt x="213751" y="172447"/>
                  <a:pt x="213751" y="163130"/>
                </a:cubicBezTo>
                <a:cubicBezTo>
                  <a:pt x="213751" y="153810"/>
                  <a:pt x="206196" y="146257"/>
                  <a:pt x="196876" y="146257"/>
                </a:cubicBezTo>
                <a:lnTo>
                  <a:pt x="196876" y="146250"/>
                </a:lnTo>
                <a:moveTo>
                  <a:pt x="180001" y="225000"/>
                </a:moveTo>
                <a:cubicBezTo>
                  <a:pt x="180001" y="234320"/>
                  <a:pt x="187555" y="241877"/>
                  <a:pt x="196876" y="241877"/>
                </a:cubicBezTo>
                <a:cubicBezTo>
                  <a:pt x="206196" y="241877"/>
                  <a:pt x="213751" y="234320"/>
                  <a:pt x="213751" y="225004"/>
                </a:cubicBezTo>
                <a:cubicBezTo>
                  <a:pt x="213751" y="215683"/>
                  <a:pt x="206196" y="208130"/>
                  <a:pt x="196876" y="208130"/>
                </a:cubicBezTo>
                <a:cubicBezTo>
                  <a:pt x="187555" y="208130"/>
                  <a:pt x="180001" y="215687"/>
                  <a:pt x="180001" y="225007"/>
                </a:cubicBezTo>
                <a:lnTo>
                  <a:pt x="180001" y="225000"/>
                </a:lnTo>
                <a:moveTo>
                  <a:pt x="196876" y="270000"/>
                </a:moveTo>
                <a:cubicBezTo>
                  <a:pt x="187556" y="270000"/>
                  <a:pt x="180001" y="277556"/>
                  <a:pt x="180001" y="286877"/>
                </a:cubicBezTo>
                <a:cubicBezTo>
                  <a:pt x="180001" y="296197"/>
                  <a:pt x="187556" y="303754"/>
                  <a:pt x="196876" y="303754"/>
                </a:cubicBezTo>
                <a:cubicBezTo>
                  <a:pt x="206196" y="303754"/>
                  <a:pt x="213751" y="296197"/>
                  <a:pt x="213751" y="286880"/>
                </a:cubicBezTo>
                <a:cubicBezTo>
                  <a:pt x="213751" y="277560"/>
                  <a:pt x="206196" y="270007"/>
                  <a:pt x="196876" y="270007"/>
                </a:cubicBezTo>
                <a:lnTo>
                  <a:pt x="196876" y="27000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63289" y="1552352"/>
          <a:ext cx="8321040" cy="4029740"/>
        </p:xfrm>
        <a:graphic>
          <a:graphicData uri="http://schemas.openxmlformats.org/drawingml/2006/table">
            <a:tbl>
              <a:tblPr/>
              <a:tblGrid>
                <a:gridCol w="2080260"/>
                <a:gridCol w="2080260"/>
                <a:gridCol w="2080260"/>
                <a:gridCol w="2080260"/>
              </a:tblGrid>
              <a:tr h="1007435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Department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Budget ($M)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Actual ($M)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Variance ($M)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70EF"/>
                    </a:solidFill>
                  </a:tcPr>
                </a:tc>
              </a:tr>
              <a:tr h="1007435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Sales &amp; Marketing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28.0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30.2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-2.2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07435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Operations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34.5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33.6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0.9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2FC"/>
                    </a:solidFill>
                  </a:tcPr>
                </a:tc>
              </a:tr>
              <a:tr h="1007435"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G&amp;A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16.0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15.4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0" indent="0">
                        <a:lnSpc>
                          <a:spcPct val="83333"/>
                        </a:lnSpc>
                        <a:buNone/>
                      </a:pPr>
                      <a:r>
                        <a:rPr lang="en-US" sz="1350" dirty="0">
                          <a:solidFill>
                            <a:srgbClr val="000000"/>
                          </a:solidFill>
                          <a:latin typeface="Figtree" pitchFamily="34" charset="0"/>
                          <a:ea typeface="Figtree" pitchFamily="34" charset="-122"/>
                          <a:cs typeface="Figtree" pitchFamily="34" charset="-120"/>
                        </a:rPr>
                        <a:t>0.6</a:t>
                      </a:r>
                      <a:endParaRPr lang="en-US" sz="1200" dirty="0"/>
                    </a:p>
                  </a:txBody>
                  <a:tcPr marL="68400" marR="68400" marT="68400" marB="68400" anchor="ctr">
                    <a:lnL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1C6F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Text 0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0" y="0"/>
            <a:ext cx="2750841" cy="6858000"/>
          </a:xfrm>
          <a:prstGeom prst="rect">
            <a:avLst/>
          </a:pr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0" y="0"/>
            <a:ext cx="2750841" cy="6858000"/>
          </a:xfrm>
          <a:prstGeom prst="rect">
            <a:avLst/>
          </a:prstGeom>
          <a:blipFill>
            <a:blip r:embed="rId1"/>
            <a:srcRect l="0" t="0" r="0" b="0"/>
            <a:stretch>
              <a:fillRect l="0" t="0" r="0" b="0"/>
            </a:stretch>
          </a:blip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3263288" y="1"/>
            <a:ext cx="8351520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Departmental Budgets (Variance and Accountability)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342119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3023620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8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3450495" y="6309360"/>
            <a:ext cx="7214413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164617"/>
            <a:ext cx="10881360" cy="10672"/>
          </a:xfrm>
          <a:custGeom>
            <a:avLst/>
            <a:gdLst/>
            <a:ahLst/>
            <a:cxnLst/>
            <a:rect l="l" t="t" r="r" b="b"/>
            <a:pathLst>
              <a:path w="10881360" h="10672">
                <a:moveTo>
                  <a:pt x="0" y="0"/>
                </a:moveTo>
                <a:lnTo>
                  <a:pt x="10881360" y="0"/>
                </a:lnTo>
              </a:path>
            </a:pathLst>
          </a:custGeom>
          <a:noFill/>
          <a:ln w="25400">
            <a:solidFill>
              <a:srgbClr val="EAECF0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40079" y="1"/>
            <a:ext cx="10945921" cy="1034799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Future Forecasts / Projections (Next Quarter Outlook and Assumptions)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49390" y="6318000"/>
            <a:ext cx="118535" cy="54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 /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857765" y="6309360"/>
            <a:ext cx="78875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80808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Comprehensive Financial Performance and Forecast Review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430891" y="6308725"/>
            <a:ext cx="297273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800" dirty="0">
                <a:solidFill>
                  <a:srgbClr val="000000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9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778654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069061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0C53B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7371044" y="2390407"/>
            <a:ext cx="3936979" cy="2539669"/>
          </a:xfrm>
          <a:custGeom>
            <a:avLst/>
            <a:gdLst/>
            <a:ahLst/>
            <a:cxnLst/>
            <a:rect l="l" t="t" r="r" b="b"/>
            <a:pathLst>
              <a:path w="3936979" h="2539669">
                <a:moveTo>
                  <a:pt x="0" y="0"/>
                </a:moveTo>
                <a:lnTo>
                  <a:pt x="3301984" y="0"/>
                </a:lnTo>
                <a:lnTo>
                  <a:pt x="3936979" y="1269835"/>
                </a:lnTo>
                <a:lnTo>
                  <a:pt x="3301984" y="2539669"/>
                </a:lnTo>
                <a:lnTo>
                  <a:pt x="0" y="2539669"/>
                </a:lnTo>
                <a:lnTo>
                  <a:pt x="634995" y="1269835"/>
                </a:lnTo>
                <a:lnTo>
                  <a:pt x="0" y="0"/>
                </a:lnTo>
              </a:path>
            </a:pathLst>
          </a:custGeom>
          <a:solidFill>
            <a:srgbClr val="08387A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67078" y="3157321"/>
            <a:ext cx="1005840" cy="1005840"/>
          </a:xfrm>
          <a:custGeom>
            <a:avLst/>
            <a:gdLst/>
            <a:ahLst/>
            <a:cxnLst/>
            <a:rect l="l" t="t" r="r" b="b"/>
            <a:pathLst>
              <a:path w="1005840" h="1005840">
                <a:moveTo>
                  <a:pt x="1005840" y="502920"/>
                </a:moveTo>
                <a:cubicBezTo>
                  <a:pt x="1005840" y="780673"/>
                  <a:pt x="780673" y="1005840"/>
                  <a:pt x="502920" y="1005840"/>
                </a:cubicBezTo>
                <a:cubicBezTo>
                  <a:pt x="225167" y="1005840"/>
                  <a:pt x="0" y="780673"/>
                  <a:pt x="0" y="502920"/>
                </a:cubicBezTo>
                <a:cubicBezTo>
                  <a:pt x="0" y="225167"/>
                  <a:pt x="225167" y="0"/>
                  <a:pt x="502920" y="0"/>
                </a:cubicBezTo>
                <a:cubicBezTo>
                  <a:pt x="780673" y="0"/>
                  <a:pt x="1005840" y="225167"/>
                  <a:pt x="1005840" y="502920"/>
                </a:cubicBezTo>
              </a:path>
            </a:pathLst>
          </a:custGeom>
          <a:solidFill>
            <a:srgbClr val="FFFFFF"/>
          </a:solidFill>
          <a:ln w="57150">
            <a:solidFill>
              <a:srgbClr val="1570EF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069061" y="3157321"/>
            <a:ext cx="1005840" cy="1005840"/>
          </a:xfrm>
          <a:custGeom>
            <a:avLst/>
            <a:gdLst/>
            <a:ahLst/>
            <a:cxnLst/>
            <a:rect l="l" t="t" r="r" b="b"/>
            <a:pathLst>
              <a:path w="1005840" h="1005840">
                <a:moveTo>
                  <a:pt x="1005840" y="502920"/>
                </a:moveTo>
                <a:cubicBezTo>
                  <a:pt x="1005840" y="780673"/>
                  <a:pt x="780673" y="1005840"/>
                  <a:pt x="502920" y="1005840"/>
                </a:cubicBezTo>
                <a:cubicBezTo>
                  <a:pt x="225167" y="1005840"/>
                  <a:pt x="0" y="780673"/>
                  <a:pt x="0" y="502920"/>
                </a:cubicBezTo>
                <a:cubicBezTo>
                  <a:pt x="0" y="225167"/>
                  <a:pt x="225167" y="0"/>
                  <a:pt x="502920" y="0"/>
                </a:cubicBezTo>
                <a:cubicBezTo>
                  <a:pt x="780673" y="0"/>
                  <a:pt x="1005840" y="225167"/>
                  <a:pt x="1005840" y="502920"/>
                </a:cubicBezTo>
              </a:path>
            </a:pathLst>
          </a:custGeom>
          <a:solidFill>
            <a:srgbClr val="FFFFFF"/>
          </a:solidFill>
          <a:ln w="57150">
            <a:solidFill>
              <a:srgbClr val="0C53B7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7371044" y="3157321"/>
            <a:ext cx="1005840" cy="1005840"/>
          </a:xfrm>
          <a:custGeom>
            <a:avLst/>
            <a:gdLst/>
            <a:ahLst/>
            <a:cxnLst/>
            <a:rect l="l" t="t" r="r" b="b"/>
            <a:pathLst>
              <a:path w="1005840" h="1005840">
                <a:moveTo>
                  <a:pt x="1005840" y="502920"/>
                </a:moveTo>
                <a:cubicBezTo>
                  <a:pt x="1005840" y="780673"/>
                  <a:pt x="780673" y="1005840"/>
                  <a:pt x="502920" y="1005840"/>
                </a:cubicBezTo>
                <a:cubicBezTo>
                  <a:pt x="225167" y="1005840"/>
                  <a:pt x="0" y="780673"/>
                  <a:pt x="0" y="502920"/>
                </a:cubicBezTo>
                <a:cubicBezTo>
                  <a:pt x="0" y="225167"/>
                  <a:pt x="225167" y="0"/>
                  <a:pt x="502920" y="0"/>
                </a:cubicBezTo>
                <a:cubicBezTo>
                  <a:pt x="780673" y="0"/>
                  <a:pt x="1005840" y="225167"/>
                  <a:pt x="1005840" y="502920"/>
                </a:cubicBezTo>
              </a:path>
            </a:pathLst>
          </a:custGeom>
          <a:solidFill>
            <a:srgbClr val="FFFFFF"/>
          </a:solidFill>
          <a:ln w="57150">
            <a:solidFill>
              <a:srgbClr val="08387A"/>
            </a:solidFill>
          </a:ln>
          <a:effectLst>
            <a:outerShdw sx="100000" sy="100000" kx="0" ky="0" algn="bl" rotWithShape="0" blurRad="200025" dist="38100" dir="2700000">
              <a:srgbClr val="000000">
                <a:alpha val="40000"/>
              </a:srgbClr>
            </a:outerShdw>
          </a:effectLst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667966" y="3163463"/>
            <a:ext cx="1946265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Approve forecast ranges, capex timing, and budget reallocations for execution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8667965" y="2691593"/>
            <a:ext cx="1951345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Decision Path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661764" y="3431641"/>
            <a:ext cx="424399" cy="457200"/>
          </a:xfrm>
          <a:custGeom>
            <a:avLst/>
            <a:gdLst/>
            <a:ahLst/>
            <a:cxnLst/>
            <a:rect l="l" t="t" r="r" b="b"/>
            <a:pathLst>
              <a:path w="424399" h="457200">
                <a:moveTo>
                  <a:pt x="178630" y="21434"/>
                </a:moveTo>
                <a:cubicBezTo>
                  <a:pt x="178630" y="9555"/>
                  <a:pt x="188187" y="0"/>
                  <a:pt x="200066" y="0"/>
                </a:cubicBezTo>
                <a:cubicBezTo>
                  <a:pt x="211945" y="0"/>
                  <a:pt x="221502" y="9555"/>
                  <a:pt x="221502" y="21434"/>
                </a:cubicBezTo>
                <a:lnTo>
                  <a:pt x="221502" y="57159"/>
                </a:lnTo>
                <a:lnTo>
                  <a:pt x="343861" y="57159"/>
                </a:lnTo>
                <a:cubicBezTo>
                  <a:pt x="352345" y="57159"/>
                  <a:pt x="360383" y="60908"/>
                  <a:pt x="365832" y="67432"/>
                </a:cubicBezTo>
                <a:lnTo>
                  <a:pt x="421119" y="133704"/>
                </a:lnTo>
                <a:cubicBezTo>
                  <a:pt x="425494" y="138975"/>
                  <a:pt x="425494" y="146743"/>
                  <a:pt x="421119" y="152014"/>
                </a:cubicBezTo>
                <a:lnTo>
                  <a:pt x="365832" y="218286"/>
                </a:lnTo>
                <a:cubicBezTo>
                  <a:pt x="360383" y="224805"/>
                  <a:pt x="352345" y="228559"/>
                  <a:pt x="343861" y="228559"/>
                </a:cubicBezTo>
                <a:lnTo>
                  <a:pt x="221502" y="228559"/>
                </a:lnTo>
                <a:lnTo>
                  <a:pt x="221502" y="435766"/>
                </a:lnTo>
                <a:cubicBezTo>
                  <a:pt x="221502" y="447645"/>
                  <a:pt x="211945" y="457200"/>
                  <a:pt x="200066" y="457200"/>
                </a:cubicBezTo>
                <a:cubicBezTo>
                  <a:pt x="188187" y="457200"/>
                  <a:pt x="178630" y="447645"/>
                  <a:pt x="178630" y="435766"/>
                </a:cubicBezTo>
                <a:lnTo>
                  <a:pt x="178630" y="228559"/>
                </a:lnTo>
                <a:lnTo>
                  <a:pt x="42873" y="228650"/>
                </a:lnTo>
                <a:cubicBezTo>
                  <a:pt x="19204" y="228650"/>
                  <a:pt x="0" y="209448"/>
                  <a:pt x="0" y="185779"/>
                </a:cubicBezTo>
                <a:lnTo>
                  <a:pt x="0" y="100035"/>
                </a:lnTo>
                <a:cubicBezTo>
                  <a:pt x="0" y="76366"/>
                  <a:pt x="19204" y="57164"/>
                  <a:pt x="42873" y="57164"/>
                </a:cubicBezTo>
                <a:lnTo>
                  <a:pt x="178630" y="57164"/>
                </a:lnTo>
                <a:lnTo>
                  <a:pt x="178630" y="21434"/>
                </a:lnTo>
                <a:moveTo>
                  <a:pt x="372886" y="142902"/>
                </a:moveTo>
                <a:lnTo>
                  <a:pt x="337160" y="100031"/>
                </a:lnTo>
                <a:lnTo>
                  <a:pt x="42869" y="100031"/>
                </a:lnTo>
                <a:lnTo>
                  <a:pt x="42869" y="185774"/>
                </a:lnTo>
                <a:lnTo>
                  <a:pt x="337160" y="185774"/>
                </a:lnTo>
                <a:lnTo>
                  <a:pt x="372886" y="142902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297839" y="3163463"/>
            <a:ext cx="1946265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Highlight how changes in volume, pricing, and input costs impact net income and cash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297838" y="2691593"/>
            <a:ext cx="1951345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Sensitivity View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343381" y="3445929"/>
            <a:ext cx="457200" cy="428625"/>
          </a:xfrm>
          <a:custGeom>
            <a:avLst/>
            <a:gdLst/>
            <a:ahLst/>
            <a:cxnLst/>
            <a:rect l="l" t="t" r="r" b="b"/>
            <a:pathLst>
              <a:path w="457200" h="428625">
                <a:moveTo>
                  <a:pt x="0" y="357186"/>
                </a:moveTo>
                <a:cubicBezTo>
                  <a:pt x="0" y="369063"/>
                  <a:pt x="9555" y="378617"/>
                  <a:pt x="21434" y="378617"/>
                </a:cubicBezTo>
                <a:lnTo>
                  <a:pt x="74743" y="378617"/>
                </a:lnTo>
                <a:cubicBezTo>
                  <a:pt x="83850" y="407640"/>
                  <a:pt x="110908" y="428625"/>
                  <a:pt x="142875" y="428625"/>
                </a:cubicBezTo>
                <a:cubicBezTo>
                  <a:pt x="174842" y="428625"/>
                  <a:pt x="201900" y="407640"/>
                  <a:pt x="211007" y="378617"/>
                </a:cubicBezTo>
                <a:lnTo>
                  <a:pt x="435766" y="378617"/>
                </a:lnTo>
                <a:cubicBezTo>
                  <a:pt x="447645" y="378617"/>
                  <a:pt x="457200" y="369063"/>
                  <a:pt x="457200" y="357186"/>
                </a:cubicBezTo>
                <a:cubicBezTo>
                  <a:pt x="457200" y="345309"/>
                  <a:pt x="447645" y="335755"/>
                  <a:pt x="435771" y="335755"/>
                </a:cubicBezTo>
                <a:lnTo>
                  <a:pt x="211012" y="335755"/>
                </a:lnTo>
                <a:cubicBezTo>
                  <a:pt x="201904" y="306733"/>
                  <a:pt x="174847" y="285747"/>
                  <a:pt x="142880" y="285747"/>
                </a:cubicBezTo>
                <a:cubicBezTo>
                  <a:pt x="110912" y="285747"/>
                  <a:pt x="83855" y="306733"/>
                  <a:pt x="74748" y="335755"/>
                </a:cubicBezTo>
                <a:lnTo>
                  <a:pt x="21438" y="335755"/>
                </a:lnTo>
                <a:cubicBezTo>
                  <a:pt x="9560" y="335755"/>
                  <a:pt x="9" y="345309"/>
                  <a:pt x="9" y="357186"/>
                </a:cubicBezTo>
                <a:lnTo>
                  <a:pt x="0" y="357186"/>
                </a:lnTo>
                <a:moveTo>
                  <a:pt x="114300" y="357186"/>
                </a:moveTo>
                <a:cubicBezTo>
                  <a:pt x="114300" y="341404"/>
                  <a:pt x="127092" y="328610"/>
                  <a:pt x="142875" y="328610"/>
                </a:cubicBezTo>
                <a:cubicBezTo>
                  <a:pt x="158658" y="328610"/>
                  <a:pt x="171450" y="341404"/>
                  <a:pt x="171450" y="357186"/>
                </a:cubicBezTo>
                <a:cubicBezTo>
                  <a:pt x="171450" y="372968"/>
                  <a:pt x="158658" y="385763"/>
                  <a:pt x="142875" y="385763"/>
                </a:cubicBezTo>
                <a:cubicBezTo>
                  <a:pt x="127092" y="385763"/>
                  <a:pt x="114300" y="372968"/>
                  <a:pt x="114300" y="357186"/>
                </a:cubicBezTo>
                <a:moveTo>
                  <a:pt x="285750" y="214313"/>
                </a:moveTo>
                <a:cubicBezTo>
                  <a:pt x="285750" y="198531"/>
                  <a:pt x="298542" y="185736"/>
                  <a:pt x="314325" y="185736"/>
                </a:cubicBezTo>
                <a:cubicBezTo>
                  <a:pt x="330108" y="185736"/>
                  <a:pt x="342900" y="198531"/>
                  <a:pt x="342900" y="214313"/>
                </a:cubicBezTo>
                <a:cubicBezTo>
                  <a:pt x="342900" y="230094"/>
                  <a:pt x="330108" y="242889"/>
                  <a:pt x="314325" y="242889"/>
                </a:cubicBezTo>
                <a:cubicBezTo>
                  <a:pt x="298542" y="242889"/>
                  <a:pt x="285750" y="230094"/>
                  <a:pt x="285750" y="214313"/>
                </a:cubicBezTo>
                <a:moveTo>
                  <a:pt x="314325" y="142874"/>
                </a:moveTo>
                <a:cubicBezTo>
                  <a:pt x="282358" y="142874"/>
                  <a:pt x="255300" y="163859"/>
                  <a:pt x="246193" y="192881"/>
                </a:cubicBezTo>
                <a:lnTo>
                  <a:pt x="21434" y="192881"/>
                </a:lnTo>
                <a:cubicBezTo>
                  <a:pt x="9555" y="192881"/>
                  <a:pt x="5" y="202435"/>
                  <a:pt x="5" y="214313"/>
                </a:cubicBezTo>
                <a:cubicBezTo>
                  <a:pt x="5" y="226190"/>
                  <a:pt x="9560" y="235744"/>
                  <a:pt x="21438" y="235744"/>
                </a:cubicBezTo>
                <a:lnTo>
                  <a:pt x="246198" y="235744"/>
                </a:lnTo>
                <a:cubicBezTo>
                  <a:pt x="255305" y="264766"/>
                  <a:pt x="282362" y="285751"/>
                  <a:pt x="314330" y="285751"/>
                </a:cubicBezTo>
                <a:cubicBezTo>
                  <a:pt x="346297" y="285751"/>
                  <a:pt x="373354" y="264766"/>
                  <a:pt x="382462" y="235744"/>
                </a:cubicBezTo>
                <a:lnTo>
                  <a:pt x="435771" y="235744"/>
                </a:lnTo>
                <a:cubicBezTo>
                  <a:pt x="447649" y="235744"/>
                  <a:pt x="457205" y="226190"/>
                  <a:pt x="457205" y="214313"/>
                </a:cubicBezTo>
                <a:cubicBezTo>
                  <a:pt x="457205" y="202435"/>
                  <a:pt x="447649" y="192881"/>
                  <a:pt x="435776" y="192881"/>
                </a:cubicBezTo>
                <a:lnTo>
                  <a:pt x="382466" y="192881"/>
                </a:lnTo>
                <a:cubicBezTo>
                  <a:pt x="373359" y="163859"/>
                  <a:pt x="346302" y="142874"/>
                  <a:pt x="314334" y="142874"/>
                </a:cubicBezTo>
                <a:lnTo>
                  <a:pt x="314325" y="142874"/>
                </a:lnTo>
                <a:moveTo>
                  <a:pt x="171450" y="100011"/>
                </a:moveTo>
                <a:cubicBezTo>
                  <a:pt x="155667" y="100011"/>
                  <a:pt x="142875" y="87217"/>
                  <a:pt x="142875" y="71435"/>
                </a:cubicBezTo>
                <a:cubicBezTo>
                  <a:pt x="142875" y="55653"/>
                  <a:pt x="155667" y="42858"/>
                  <a:pt x="171450" y="42858"/>
                </a:cubicBezTo>
                <a:cubicBezTo>
                  <a:pt x="187233" y="42858"/>
                  <a:pt x="200025" y="55653"/>
                  <a:pt x="200025" y="71435"/>
                </a:cubicBezTo>
                <a:cubicBezTo>
                  <a:pt x="200025" y="87217"/>
                  <a:pt x="187233" y="100011"/>
                  <a:pt x="171450" y="100011"/>
                </a:cubicBezTo>
                <a:moveTo>
                  <a:pt x="239582" y="50008"/>
                </a:moveTo>
                <a:cubicBezTo>
                  <a:pt x="230475" y="20985"/>
                  <a:pt x="203417" y="0"/>
                  <a:pt x="171450" y="0"/>
                </a:cubicBezTo>
                <a:cubicBezTo>
                  <a:pt x="139483" y="0"/>
                  <a:pt x="112425" y="20985"/>
                  <a:pt x="103318" y="50008"/>
                </a:cubicBezTo>
                <a:lnTo>
                  <a:pt x="21434" y="50008"/>
                </a:lnTo>
                <a:cubicBezTo>
                  <a:pt x="9555" y="50008"/>
                  <a:pt x="5" y="59562"/>
                  <a:pt x="5" y="71439"/>
                </a:cubicBezTo>
                <a:cubicBezTo>
                  <a:pt x="5" y="83316"/>
                  <a:pt x="9560" y="92870"/>
                  <a:pt x="21438" y="92870"/>
                </a:cubicBezTo>
                <a:lnTo>
                  <a:pt x="103323" y="92870"/>
                </a:lnTo>
                <a:cubicBezTo>
                  <a:pt x="112430" y="121892"/>
                  <a:pt x="139487" y="142878"/>
                  <a:pt x="171455" y="142878"/>
                </a:cubicBezTo>
                <a:cubicBezTo>
                  <a:pt x="203422" y="142878"/>
                  <a:pt x="230479" y="121892"/>
                  <a:pt x="239587" y="92870"/>
                </a:cubicBezTo>
                <a:lnTo>
                  <a:pt x="435771" y="92870"/>
                </a:lnTo>
                <a:cubicBezTo>
                  <a:pt x="447649" y="92870"/>
                  <a:pt x="457205" y="83316"/>
                  <a:pt x="457205" y="71439"/>
                </a:cubicBezTo>
                <a:cubicBezTo>
                  <a:pt x="457205" y="59562"/>
                  <a:pt x="447649" y="50008"/>
                  <a:pt x="435776" y="50008"/>
                </a:cubicBezTo>
                <a:lnTo>
                  <a:pt x="239582" y="50008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2037072" y="3163463"/>
            <a:ext cx="1946265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Figtree" pitchFamily="34" charset="0"/>
                <a:ea typeface="Figtree" pitchFamily="34" charset="-122"/>
                <a:cs typeface="Figtree" pitchFamily="34" charset="-120"/>
              </a:rPr>
              <a:t>Revenue and margin outlook with key operational assumptions stated upfront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037072" y="2691593"/>
            <a:ext cx="1951345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Figtree SemiBold" pitchFamily="34" charset="0"/>
                <a:ea typeface="Figtree SemiBold" pitchFamily="34" charset="-122"/>
                <a:cs typeface="Figtree SemiBold" pitchFamily="34" charset="-120"/>
              </a:rPr>
              <a:t>Base Case Forecast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41398" y="343164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44927" y="48984"/>
                </a:moveTo>
                <a:lnTo>
                  <a:pt x="244927" y="408211"/>
                </a:lnTo>
                <a:lnTo>
                  <a:pt x="212269" y="408211"/>
                </a:lnTo>
                <a:lnTo>
                  <a:pt x="212269" y="48984"/>
                </a:lnTo>
                <a:lnTo>
                  <a:pt x="244927" y="48984"/>
                </a:lnTo>
                <a:moveTo>
                  <a:pt x="212273" y="0"/>
                </a:moveTo>
                <a:cubicBezTo>
                  <a:pt x="185230" y="0"/>
                  <a:pt x="163289" y="21941"/>
                  <a:pt x="163289" y="48984"/>
                </a:cubicBezTo>
                <a:lnTo>
                  <a:pt x="163289" y="408211"/>
                </a:lnTo>
                <a:cubicBezTo>
                  <a:pt x="163289" y="435254"/>
                  <a:pt x="185230" y="457195"/>
                  <a:pt x="212273" y="457195"/>
                </a:cubicBezTo>
                <a:lnTo>
                  <a:pt x="244931" y="457195"/>
                </a:lnTo>
                <a:cubicBezTo>
                  <a:pt x="271975" y="457195"/>
                  <a:pt x="293916" y="435254"/>
                  <a:pt x="293916" y="408211"/>
                </a:cubicBezTo>
                <a:lnTo>
                  <a:pt x="293916" y="48984"/>
                </a:lnTo>
                <a:cubicBezTo>
                  <a:pt x="293916" y="21941"/>
                  <a:pt x="271975" y="0"/>
                  <a:pt x="244931" y="0"/>
                </a:cubicBezTo>
                <a:lnTo>
                  <a:pt x="212273" y="0"/>
                </a:lnTo>
                <a:moveTo>
                  <a:pt x="81642" y="244927"/>
                </a:moveTo>
                <a:lnTo>
                  <a:pt x="81642" y="408211"/>
                </a:lnTo>
                <a:lnTo>
                  <a:pt x="48984" y="408211"/>
                </a:lnTo>
                <a:lnTo>
                  <a:pt x="48984" y="244927"/>
                </a:lnTo>
                <a:lnTo>
                  <a:pt x="81642" y="244927"/>
                </a:lnTo>
                <a:moveTo>
                  <a:pt x="48984" y="195942"/>
                </a:moveTo>
                <a:cubicBezTo>
                  <a:pt x="21941" y="195942"/>
                  <a:pt x="0" y="217883"/>
                  <a:pt x="0" y="244927"/>
                </a:cubicBezTo>
                <a:lnTo>
                  <a:pt x="0" y="408211"/>
                </a:lnTo>
                <a:cubicBezTo>
                  <a:pt x="0" y="435254"/>
                  <a:pt x="21941" y="457195"/>
                  <a:pt x="48984" y="457195"/>
                </a:cubicBezTo>
                <a:lnTo>
                  <a:pt x="81642" y="457195"/>
                </a:lnTo>
                <a:cubicBezTo>
                  <a:pt x="108686" y="457195"/>
                  <a:pt x="130627" y="435254"/>
                  <a:pt x="130627" y="408211"/>
                </a:cubicBezTo>
                <a:lnTo>
                  <a:pt x="130627" y="244927"/>
                </a:lnTo>
                <a:cubicBezTo>
                  <a:pt x="130627" y="217883"/>
                  <a:pt x="108686" y="195942"/>
                  <a:pt x="81642" y="195942"/>
                </a:cubicBezTo>
                <a:lnTo>
                  <a:pt x="48984" y="195942"/>
                </a:lnTo>
                <a:moveTo>
                  <a:pt x="375558" y="114300"/>
                </a:moveTo>
                <a:lnTo>
                  <a:pt x="408216" y="114300"/>
                </a:lnTo>
                <a:lnTo>
                  <a:pt x="408216" y="408216"/>
                </a:lnTo>
                <a:lnTo>
                  <a:pt x="375558" y="408216"/>
                </a:lnTo>
                <a:lnTo>
                  <a:pt x="375558" y="114300"/>
                </a:lnTo>
                <a:moveTo>
                  <a:pt x="326573" y="114300"/>
                </a:moveTo>
                <a:lnTo>
                  <a:pt x="326573" y="408216"/>
                </a:lnTo>
                <a:cubicBezTo>
                  <a:pt x="326573" y="435259"/>
                  <a:pt x="348514" y="457200"/>
                  <a:pt x="375558" y="457200"/>
                </a:cubicBezTo>
                <a:lnTo>
                  <a:pt x="408216" y="457200"/>
                </a:lnTo>
                <a:cubicBezTo>
                  <a:pt x="435259" y="457200"/>
                  <a:pt x="457200" y="435259"/>
                  <a:pt x="457200" y="408216"/>
                </a:cubicBezTo>
                <a:lnTo>
                  <a:pt x="457200" y="114300"/>
                </a:lnTo>
                <a:cubicBezTo>
                  <a:pt x="457200" y="87257"/>
                  <a:pt x="435259" y="65316"/>
                  <a:pt x="408216" y="65316"/>
                </a:cubicBezTo>
                <a:lnTo>
                  <a:pt x="375558" y="65316"/>
                </a:lnTo>
                <a:cubicBezTo>
                  <a:pt x="348514" y="65316"/>
                  <a:pt x="326573" y="87257"/>
                  <a:pt x="326573" y="114300"/>
                </a:cubicBezTo>
                <a:lnTo>
                  <a:pt x="326573" y="114300"/>
                </a:lnTo>
              </a:path>
            </a:pathLst>
          </a:custGeom>
          <a:solidFill>
            <a:srgbClr val="1570E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1009743" y="6137907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2026-07-16T10:20:31Z</dcterms:created>
  <dcterms:modified xsi:type="dcterms:W3CDTF">2026-07-16T10:20:31Z</dcterms:modified>
</cp:coreProperties>
</file>