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fntdata" ContentType="application/x-fontdata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embeddedFontLst>
    <p:embeddedFont>
      <p:font typeface="Plus Jakarta Sans" pitchFamily="2" charset="0"/>
      <p:regular r:id="rId18"/>
      <p:bold r:id="rId20"/>
    </p:embeddedFont>
    <p:embeddedFont>
      <p:font typeface="Cal Sans" pitchFamily="2" charset="0"/>
      <p:regular r:id="rId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
    <Relationship Id="rId18" Type="http://schemas.openxmlformats.org/officeDocument/2006/relationships/font" Target="fonts/font1.fntdata"/>
    <Relationship Id="rId19" Type="http://schemas.openxmlformats.org/officeDocument/2006/relationships/font" Target="fonts/font2.fntdata"/>
    <Relationship Id="rId20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8792e0240745d6835aa68c400c6ff5274c178152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313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042650" y="6400800"/>
            <a:ext cx="72027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ED5E2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1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444500" y="6400800"/>
            <a:ext cx="5770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F4F3F1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Comprehensive Strategic Business Review and Growth Planning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444499" y="1986161"/>
            <a:ext cx="11337087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3113" b="1" dirty="0">
                <a:solidFill>
                  <a:srgbClr val="FFFFFF"/>
                </a:solidFill>
                <a:latin typeface="Cal Sans" pitchFamily="34" charset="0"/>
                <a:ea typeface="Cal Sans" pitchFamily="34" charset="-122"/>
                <a:cs typeface="Cal Sans" pitchFamily="34" charset="-120"/>
              </a:rPr>
              <a:t>Comprehensive Strategic Business Review and Growth Planning</a:t>
            </a:r>
            <a:endParaRPr lang="en-US" sz="3113" dirty="0"/>
          </a:p>
        </p:txBody>
      </p:sp>
      <p:sp>
        <p:nvSpPr>
          <p:cNvPr id="5" name="Text 3"/>
          <p:cNvSpPr/>
          <p:nvPr/>
        </p:nvSpPr>
        <p:spPr>
          <a:xfrm>
            <a:off x="444498" y="3083441"/>
            <a:ext cx="7335351" cy="15632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10000"/>
              </a:lnSpc>
              <a:buNone/>
            </a:pPr>
            <a:r>
              <a:rPr lang="en-US" sz="1800" dirty="0">
                <a:solidFill>
                  <a:srgbClr val="ED5E2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 Structured Approach to Diagnose Challenges, Recommend Solutions, and Implement Impactful Initiatives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673098" y="5378242"/>
            <a:ext cx="319087" cy="533400"/>
          </a:xfrm>
          <a:custGeom>
            <a:avLst/>
            <a:gdLst/>
            <a:ahLst/>
            <a:cxnLst/>
            <a:rect l="l" t="t" r="r" b="b"/>
            <a:pathLst>
              <a:path w="319087" h="533400">
                <a:moveTo>
                  <a:pt x="119064" y="0"/>
                </a:moveTo>
                <a:lnTo>
                  <a:pt x="0" y="0"/>
                </a:lnTo>
                <a:lnTo>
                  <a:pt x="200026" y="266700"/>
                </a:lnTo>
                <a:lnTo>
                  <a:pt x="0" y="533400"/>
                </a:lnTo>
                <a:lnTo>
                  <a:pt x="119064" y="533400"/>
                </a:lnTo>
                <a:lnTo>
                  <a:pt x="319090" y="266700"/>
                </a:lnTo>
                <a:lnTo>
                  <a:pt x="119064" y="0"/>
                </a:lnTo>
              </a:path>
            </a:pathLst>
          </a:custGeom>
          <a:solidFill>
            <a:srgbClr val="CAC3B7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444498" y="5378242"/>
            <a:ext cx="319087" cy="533400"/>
          </a:xfrm>
          <a:custGeom>
            <a:avLst/>
            <a:gdLst/>
            <a:ahLst/>
            <a:cxnLst/>
            <a:rect l="l" t="t" r="r" b="b"/>
            <a:pathLst>
              <a:path w="319087" h="533400">
                <a:moveTo>
                  <a:pt x="0" y="533400"/>
                </a:moveTo>
                <a:lnTo>
                  <a:pt x="119064" y="533400"/>
                </a:lnTo>
                <a:lnTo>
                  <a:pt x="319090" y="266700"/>
                </a:lnTo>
                <a:lnTo>
                  <a:pt x="119064" y="0"/>
                </a:lnTo>
                <a:lnTo>
                  <a:pt x="0" y="0"/>
                </a:lnTo>
                <a:lnTo>
                  <a:pt x="200026" y="266700"/>
                </a:lnTo>
                <a:lnTo>
                  <a:pt x="0" y="533400"/>
                </a:lnTo>
              </a:path>
            </a:pathLst>
          </a:custGeom>
          <a:solidFill>
            <a:srgbClr val="CAC3B7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901698" y="5378242"/>
            <a:ext cx="319087" cy="533400"/>
          </a:xfrm>
          <a:custGeom>
            <a:avLst/>
            <a:gdLst/>
            <a:ahLst/>
            <a:cxnLst/>
            <a:rect l="l" t="t" r="r" b="b"/>
            <a:pathLst>
              <a:path w="319087" h="533400">
                <a:moveTo>
                  <a:pt x="119064" y="0"/>
                </a:moveTo>
                <a:lnTo>
                  <a:pt x="0" y="0"/>
                </a:lnTo>
                <a:lnTo>
                  <a:pt x="200026" y="266700"/>
                </a:lnTo>
                <a:lnTo>
                  <a:pt x="0" y="533400"/>
                </a:lnTo>
                <a:lnTo>
                  <a:pt x="119064" y="533400"/>
                </a:lnTo>
                <a:lnTo>
                  <a:pt x="319090" y="266700"/>
                </a:lnTo>
                <a:lnTo>
                  <a:pt x="119064" y="0"/>
                </a:lnTo>
              </a:path>
            </a:pathLst>
          </a:custGeom>
          <a:solidFill>
            <a:srgbClr val="CAC3B7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444500" y="44450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3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042650" y="6400800"/>
            <a:ext cx="72027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ED5E2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10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444500" y="6400800"/>
            <a:ext cx="5770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Comprehensive Strategic Business Review and Growth Planning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6099920" y="5208651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60" h="365760">
                <a:moveTo>
                  <a:pt x="182796" y="40555"/>
                </a:moveTo>
                <a:cubicBezTo>
                  <a:pt x="173228" y="40555"/>
                  <a:pt x="163831" y="41488"/>
                  <a:pt x="154771" y="43350"/>
                </a:cubicBezTo>
                <a:lnTo>
                  <a:pt x="154771" y="2118"/>
                </a:lnTo>
                <a:cubicBezTo>
                  <a:pt x="163915" y="677"/>
                  <a:pt x="173312" y="0"/>
                  <a:pt x="182796" y="0"/>
                </a:cubicBezTo>
                <a:cubicBezTo>
                  <a:pt x="230209" y="0"/>
                  <a:pt x="273391" y="18036"/>
                  <a:pt x="305900" y="47582"/>
                </a:cubicBezTo>
                <a:lnTo>
                  <a:pt x="335618" y="17864"/>
                </a:lnTo>
                <a:cubicBezTo>
                  <a:pt x="344169" y="9312"/>
                  <a:pt x="358730" y="15410"/>
                  <a:pt x="358730" y="27432"/>
                </a:cubicBezTo>
                <a:lnTo>
                  <a:pt x="358730" y="116670"/>
                </a:lnTo>
                <a:cubicBezTo>
                  <a:pt x="358730" y="124121"/>
                  <a:pt x="352633" y="130218"/>
                  <a:pt x="345182" y="130218"/>
                </a:cubicBezTo>
                <a:lnTo>
                  <a:pt x="255944" y="130218"/>
                </a:lnTo>
                <a:cubicBezTo>
                  <a:pt x="243838" y="130218"/>
                  <a:pt x="237824" y="115657"/>
                  <a:pt x="246376" y="107105"/>
                </a:cubicBezTo>
                <a:lnTo>
                  <a:pt x="277111" y="76371"/>
                </a:lnTo>
                <a:cubicBezTo>
                  <a:pt x="252049" y="54103"/>
                  <a:pt x="218944" y="40640"/>
                  <a:pt x="182792" y="40640"/>
                </a:cubicBezTo>
                <a:lnTo>
                  <a:pt x="182796" y="40555"/>
                </a:lnTo>
              </a:path>
              <a:path w="365760" h="365760">
                <a:moveTo>
                  <a:pt x="75098" y="89999"/>
                </a:moveTo>
                <a:cubicBezTo>
                  <a:pt x="53591" y="114892"/>
                  <a:pt x="40640" y="147401"/>
                  <a:pt x="40640" y="182880"/>
                </a:cubicBezTo>
                <a:cubicBezTo>
                  <a:pt x="40640" y="192276"/>
                  <a:pt x="41572" y="201508"/>
                  <a:pt x="43266" y="210396"/>
                </a:cubicBezTo>
                <a:lnTo>
                  <a:pt x="2034" y="210396"/>
                </a:lnTo>
                <a:cubicBezTo>
                  <a:pt x="680" y="201420"/>
                  <a:pt x="0" y="192276"/>
                  <a:pt x="0" y="182880"/>
                </a:cubicBezTo>
                <a:cubicBezTo>
                  <a:pt x="0" y="136143"/>
                  <a:pt x="17527" y="93558"/>
                  <a:pt x="46313" y="61214"/>
                </a:cubicBezTo>
                <a:lnTo>
                  <a:pt x="16511" y="31411"/>
                </a:lnTo>
                <a:cubicBezTo>
                  <a:pt x="7959" y="22860"/>
                  <a:pt x="13972" y="8299"/>
                  <a:pt x="26079" y="8299"/>
                </a:cubicBezTo>
                <a:lnTo>
                  <a:pt x="115317" y="8299"/>
                </a:lnTo>
                <a:cubicBezTo>
                  <a:pt x="122767" y="8299"/>
                  <a:pt x="128865" y="14396"/>
                  <a:pt x="128865" y="21847"/>
                </a:cubicBezTo>
                <a:lnTo>
                  <a:pt x="128865" y="111085"/>
                </a:lnTo>
                <a:cubicBezTo>
                  <a:pt x="128865" y="123192"/>
                  <a:pt x="114304" y="129205"/>
                  <a:pt x="105752" y="120653"/>
                </a:cubicBezTo>
                <a:lnTo>
                  <a:pt x="75098" y="89999"/>
                </a:lnTo>
              </a:path>
              <a:path w="365760" h="365760">
                <a:moveTo>
                  <a:pt x="119296" y="261365"/>
                </a:moveTo>
                <a:lnTo>
                  <a:pt x="90002" y="290659"/>
                </a:lnTo>
                <a:cubicBezTo>
                  <a:pt x="114896" y="312165"/>
                  <a:pt x="147405" y="325117"/>
                  <a:pt x="182884" y="325117"/>
                </a:cubicBezTo>
                <a:cubicBezTo>
                  <a:pt x="191775" y="325117"/>
                  <a:pt x="200579" y="324272"/>
                  <a:pt x="209046" y="322747"/>
                </a:cubicBezTo>
                <a:lnTo>
                  <a:pt x="209046" y="363895"/>
                </a:lnTo>
                <a:cubicBezTo>
                  <a:pt x="200495" y="365080"/>
                  <a:pt x="191775" y="365756"/>
                  <a:pt x="182884" y="365756"/>
                </a:cubicBezTo>
                <a:cubicBezTo>
                  <a:pt x="136147" y="365756"/>
                  <a:pt x="93561" y="348229"/>
                  <a:pt x="61217" y="319444"/>
                </a:cubicBezTo>
                <a:lnTo>
                  <a:pt x="30058" y="350515"/>
                </a:lnTo>
                <a:cubicBezTo>
                  <a:pt x="21507" y="359067"/>
                  <a:pt x="6946" y="352969"/>
                  <a:pt x="6946" y="340947"/>
                </a:cubicBezTo>
                <a:lnTo>
                  <a:pt x="6946" y="251709"/>
                </a:lnTo>
                <a:cubicBezTo>
                  <a:pt x="6946" y="244258"/>
                  <a:pt x="13043" y="238161"/>
                  <a:pt x="20493" y="238161"/>
                </a:cubicBezTo>
                <a:lnTo>
                  <a:pt x="109732" y="238161"/>
                </a:lnTo>
                <a:cubicBezTo>
                  <a:pt x="121838" y="238161"/>
                  <a:pt x="127851" y="252722"/>
                  <a:pt x="119300" y="261273"/>
                </a:cubicBezTo>
                <a:lnTo>
                  <a:pt x="119296" y="261365"/>
                </a:lnTo>
              </a:path>
              <a:path w="365760" h="365760">
                <a:moveTo>
                  <a:pt x="260011" y="247821"/>
                </a:moveTo>
                <a:lnTo>
                  <a:pt x="289389" y="277199"/>
                </a:lnTo>
                <a:cubicBezTo>
                  <a:pt x="311657" y="252137"/>
                  <a:pt x="325120" y="219032"/>
                  <a:pt x="325120" y="182880"/>
                </a:cubicBezTo>
                <a:cubicBezTo>
                  <a:pt x="325120" y="173736"/>
                  <a:pt x="324276" y="164844"/>
                  <a:pt x="322582" y="156209"/>
                </a:cubicBezTo>
                <a:lnTo>
                  <a:pt x="363814" y="156209"/>
                </a:lnTo>
                <a:cubicBezTo>
                  <a:pt x="365083" y="164929"/>
                  <a:pt x="365760" y="173820"/>
                  <a:pt x="365760" y="182880"/>
                </a:cubicBezTo>
                <a:cubicBezTo>
                  <a:pt x="365760" y="230293"/>
                  <a:pt x="347724" y="273475"/>
                  <a:pt x="318178" y="305984"/>
                </a:cubicBezTo>
                <a:lnTo>
                  <a:pt x="349250" y="337055"/>
                </a:lnTo>
                <a:cubicBezTo>
                  <a:pt x="357801" y="345607"/>
                  <a:pt x="351704" y="360168"/>
                  <a:pt x="339681" y="360168"/>
                </a:cubicBezTo>
                <a:lnTo>
                  <a:pt x="250443" y="360168"/>
                </a:lnTo>
                <a:cubicBezTo>
                  <a:pt x="242993" y="360168"/>
                  <a:pt x="236895" y="354070"/>
                  <a:pt x="236895" y="346620"/>
                </a:cubicBezTo>
                <a:lnTo>
                  <a:pt x="236895" y="257382"/>
                </a:lnTo>
                <a:cubicBezTo>
                  <a:pt x="236895" y="245275"/>
                  <a:pt x="251456" y="239262"/>
                  <a:pt x="260008" y="247813"/>
                </a:cubicBezTo>
                <a:lnTo>
                  <a:pt x="260011" y="247821"/>
                </a:lnTo>
              </a:path>
            </a:pathLst>
          </a:custGeom>
          <a:solidFill>
            <a:srgbClr val="ED5E29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6110407" y="4068678"/>
            <a:ext cx="344786" cy="365760"/>
          </a:xfrm>
          <a:custGeom>
            <a:avLst/>
            <a:gdLst/>
            <a:ahLst/>
            <a:cxnLst/>
            <a:rect l="l" t="t" r="r" b="b"/>
            <a:pathLst>
              <a:path w="344786" h="365760">
                <a:moveTo>
                  <a:pt x="172393" y="35482"/>
                </a:moveTo>
                <a:lnTo>
                  <a:pt x="40943" y="91224"/>
                </a:lnTo>
                <a:cubicBezTo>
                  <a:pt x="36706" y="93020"/>
                  <a:pt x="34406" y="96828"/>
                  <a:pt x="34479" y="100419"/>
                </a:cubicBezTo>
                <a:cubicBezTo>
                  <a:pt x="34837" y="166073"/>
                  <a:pt x="62061" y="279492"/>
                  <a:pt x="168369" y="330347"/>
                </a:cubicBezTo>
                <a:cubicBezTo>
                  <a:pt x="170955" y="331569"/>
                  <a:pt x="173972" y="331569"/>
                  <a:pt x="176486" y="330347"/>
                </a:cubicBezTo>
                <a:cubicBezTo>
                  <a:pt x="282794" y="279419"/>
                  <a:pt x="310018" y="166070"/>
                  <a:pt x="310304" y="100346"/>
                </a:cubicBezTo>
                <a:cubicBezTo>
                  <a:pt x="310304" y="96754"/>
                  <a:pt x="308077" y="93020"/>
                  <a:pt x="303839" y="91151"/>
                </a:cubicBezTo>
                <a:lnTo>
                  <a:pt x="172393" y="35482"/>
                </a:lnTo>
                <a:moveTo>
                  <a:pt x="182020" y="2085"/>
                </a:moveTo>
                <a:lnTo>
                  <a:pt x="317276" y="59476"/>
                </a:lnTo>
                <a:cubicBezTo>
                  <a:pt x="333077" y="66155"/>
                  <a:pt x="344859" y="81744"/>
                  <a:pt x="344786" y="100562"/>
                </a:cubicBezTo>
                <a:cubicBezTo>
                  <a:pt x="344428" y="171819"/>
                  <a:pt x="315121" y="302191"/>
                  <a:pt x="191356" y="361451"/>
                </a:cubicBezTo>
                <a:cubicBezTo>
                  <a:pt x="179361" y="367197"/>
                  <a:pt x="165425" y="367197"/>
                  <a:pt x="153430" y="361451"/>
                </a:cubicBezTo>
                <a:cubicBezTo>
                  <a:pt x="29665" y="302191"/>
                  <a:pt x="359" y="171819"/>
                  <a:pt x="0" y="100562"/>
                </a:cubicBezTo>
                <a:cubicBezTo>
                  <a:pt x="-72" y="81744"/>
                  <a:pt x="11709" y="66155"/>
                  <a:pt x="27510" y="59476"/>
                </a:cubicBezTo>
                <a:lnTo>
                  <a:pt x="162839" y="2085"/>
                </a:lnTo>
                <a:cubicBezTo>
                  <a:pt x="165784" y="721"/>
                  <a:pt x="169087" y="0"/>
                  <a:pt x="172393" y="0"/>
                </a:cubicBezTo>
                <a:cubicBezTo>
                  <a:pt x="175696" y="0"/>
                  <a:pt x="179003" y="717"/>
                  <a:pt x="182020" y="2085"/>
                </a:cubicBezTo>
                <a:lnTo>
                  <a:pt x="182020" y="2085"/>
                </a:lnTo>
              </a:path>
            </a:pathLst>
          </a:custGeom>
          <a:solidFill>
            <a:srgbClr val="ED5E29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6099920" y="2928705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60" h="365760">
                <a:moveTo>
                  <a:pt x="195941" y="39188"/>
                </a:moveTo>
                <a:lnTo>
                  <a:pt x="195941" y="326569"/>
                </a:lnTo>
                <a:lnTo>
                  <a:pt x="169815" y="326569"/>
                </a:lnTo>
                <a:lnTo>
                  <a:pt x="169815" y="39188"/>
                </a:lnTo>
                <a:lnTo>
                  <a:pt x="195941" y="39188"/>
                </a:lnTo>
                <a:moveTo>
                  <a:pt x="169819" y="0"/>
                </a:moveTo>
                <a:cubicBezTo>
                  <a:pt x="148184" y="0"/>
                  <a:pt x="130631" y="17553"/>
                  <a:pt x="130631" y="39188"/>
                </a:cubicBezTo>
                <a:lnTo>
                  <a:pt x="130631" y="326569"/>
                </a:lnTo>
                <a:cubicBezTo>
                  <a:pt x="130631" y="348204"/>
                  <a:pt x="148184" y="365756"/>
                  <a:pt x="169819" y="365756"/>
                </a:cubicBezTo>
                <a:lnTo>
                  <a:pt x="195945" y="365756"/>
                </a:lnTo>
                <a:cubicBezTo>
                  <a:pt x="217580" y="365756"/>
                  <a:pt x="235133" y="348204"/>
                  <a:pt x="235133" y="326569"/>
                </a:cubicBezTo>
                <a:lnTo>
                  <a:pt x="235133" y="39188"/>
                </a:lnTo>
                <a:cubicBezTo>
                  <a:pt x="235133" y="17553"/>
                  <a:pt x="217580" y="0"/>
                  <a:pt x="195945" y="0"/>
                </a:cubicBezTo>
                <a:lnTo>
                  <a:pt x="169819" y="0"/>
                </a:lnTo>
                <a:moveTo>
                  <a:pt x="65314" y="195941"/>
                </a:moveTo>
                <a:lnTo>
                  <a:pt x="65314" y="326569"/>
                </a:lnTo>
                <a:lnTo>
                  <a:pt x="39188" y="326569"/>
                </a:lnTo>
                <a:lnTo>
                  <a:pt x="39188" y="195941"/>
                </a:lnTo>
                <a:lnTo>
                  <a:pt x="65314" y="195941"/>
                </a:lnTo>
                <a:moveTo>
                  <a:pt x="39188" y="156754"/>
                </a:moveTo>
                <a:cubicBezTo>
                  <a:pt x="17553" y="156754"/>
                  <a:pt x="0" y="174307"/>
                  <a:pt x="0" y="195941"/>
                </a:cubicBezTo>
                <a:lnTo>
                  <a:pt x="0" y="326569"/>
                </a:lnTo>
                <a:cubicBezTo>
                  <a:pt x="0" y="348204"/>
                  <a:pt x="17553" y="365756"/>
                  <a:pt x="39188" y="365756"/>
                </a:cubicBezTo>
                <a:lnTo>
                  <a:pt x="65314" y="365756"/>
                </a:lnTo>
                <a:cubicBezTo>
                  <a:pt x="86948" y="365756"/>
                  <a:pt x="104501" y="348204"/>
                  <a:pt x="104501" y="326569"/>
                </a:cubicBezTo>
                <a:lnTo>
                  <a:pt x="104501" y="195941"/>
                </a:lnTo>
                <a:cubicBezTo>
                  <a:pt x="104501" y="174307"/>
                  <a:pt x="86948" y="156754"/>
                  <a:pt x="65314" y="156754"/>
                </a:cubicBezTo>
                <a:lnTo>
                  <a:pt x="39188" y="156754"/>
                </a:lnTo>
                <a:moveTo>
                  <a:pt x="300446" y="91440"/>
                </a:moveTo>
                <a:lnTo>
                  <a:pt x="326572" y="91440"/>
                </a:lnTo>
                <a:lnTo>
                  <a:pt x="326572" y="326572"/>
                </a:lnTo>
                <a:lnTo>
                  <a:pt x="300446" y="326572"/>
                </a:lnTo>
                <a:lnTo>
                  <a:pt x="300446" y="91440"/>
                </a:lnTo>
                <a:moveTo>
                  <a:pt x="261259" y="91440"/>
                </a:moveTo>
                <a:lnTo>
                  <a:pt x="261259" y="326572"/>
                </a:lnTo>
                <a:cubicBezTo>
                  <a:pt x="261259" y="348207"/>
                  <a:pt x="278812" y="365760"/>
                  <a:pt x="300446" y="365760"/>
                </a:cubicBezTo>
                <a:lnTo>
                  <a:pt x="326573" y="365760"/>
                </a:lnTo>
                <a:cubicBezTo>
                  <a:pt x="348207" y="365760"/>
                  <a:pt x="365760" y="348207"/>
                  <a:pt x="365760" y="326572"/>
                </a:cubicBezTo>
                <a:lnTo>
                  <a:pt x="365760" y="91440"/>
                </a:lnTo>
                <a:cubicBezTo>
                  <a:pt x="365760" y="69805"/>
                  <a:pt x="348207" y="52252"/>
                  <a:pt x="326573" y="52252"/>
                </a:cubicBezTo>
                <a:lnTo>
                  <a:pt x="300446" y="52252"/>
                </a:lnTo>
                <a:cubicBezTo>
                  <a:pt x="278812" y="52252"/>
                  <a:pt x="261259" y="69805"/>
                  <a:pt x="261259" y="91440"/>
                </a:cubicBezTo>
                <a:lnTo>
                  <a:pt x="261259" y="91440"/>
                </a:lnTo>
              </a:path>
            </a:pathLst>
          </a:custGeom>
          <a:solidFill>
            <a:srgbClr val="ED5E29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6145640" y="1788732"/>
            <a:ext cx="274320" cy="365760"/>
          </a:xfrm>
          <a:custGeom>
            <a:avLst/>
            <a:gdLst/>
            <a:ahLst/>
            <a:cxnLst/>
            <a:rect l="l" t="t" r="r" b="b"/>
            <a:pathLst>
              <a:path w="274320" h="365760">
                <a:moveTo>
                  <a:pt x="200026" y="45720"/>
                </a:moveTo>
                <a:lnTo>
                  <a:pt x="228602" y="45720"/>
                </a:lnTo>
                <a:cubicBezTo>
                  <a:pt x="253820" y="45720"/>
                  <a:pt x="274323" y="66221"/>
                  <a:pt x="274323" y="91440"/>
                </a:cubicBezTo>
                <a:lnTo>
                  <a:pt x="274323" y="320040"/>
                </a:lnTo>
                <a:cubicBezTo>
                  <a:pt x="274323" y="345259"/>
                  <a:pt x="253820" y="365760"/>
                  <a:pt x="228602" y="365760"/>
                </a:cubicBezTo>
                <a:lnTo>
                  <a:pt x="45721" y="365760"/>
                </a:lnTo>
                <a:cubicBezTo>
                  <a:pt x="20503" y="365760"/>
                  <a:pt x="0" y="345259"/>
                  <a:pt x="0" y="320040"/>
                </a:cubicBezTo>
                <a:lnTo>
                  <a:pt x="0" y="91440"/>
                </a:lnTo>
                <a:cubicBezTo>
                  <a:pt x="0" y="66221"/>
                  <a:pt x="20503" y="45720"/>
                  <a:pt x="45721" y="45720"/>
                </a:cubicBezTo>
                <a:lnTo>
                  <a:pt x="74297" y="45720"/>
                </a:lnTo>
                <a:lnTo>
                  <a:pt x="81155" y="45720"/>
                </a:lnTo>
                <a:cubicBezTo>
                  <a:pt x="86441" y="19645"/>
                  <a:pt x="109517" y="0"/>
                  <a:pt x="137163" y="0"/>
                </a:cubicBezTo>
                <a:cubicBezTo>
                  <a:pt x="164809" y="0"/>
                  <a:pt x="187885" y="19645"/>
                  <a:pt x="193171" y="45720"/>
                </a:cubicBezTo>
                <a:lnTo>
                  <a:pt x="200026" y="45720"/>
                </a:lnTo>
                <a:moveTo>
                  <a:pt x="45721" y="80010"/>
                </a:moveTo>
                <a:cubicBezTo>
                  <a:pt x="39434" y="80010"/>
                  <a:pt x="34290" y="85153"/>
                  <a:pt x="34290" y="91440"/>
                </a:cubicBezTo>
                <a:lnTo>
                  <a:pt x="34290" y="320040"/>
                </a:lnTo>
                <a:cubicBezTo>
                  <a:pt x="34290" y="326327"/>
                  <a:pt x="39434" y="331470"/>
                  <a:pt x="45721" y="331470"/>
                </a:cubicBezTo>
                <a:lnTo>
                  <a:pt x="228602" y="331470"/>
                </a:lnTo>
                <a:cubicBezTo>
                  <a:pt x="234889" y="331470"/>
                  <a:pt x="240033" y="326327"/>
                  <a:pt x="240033" y="320040"/>
                </a:cubicBezTo>
                <a:lnTo>
                  <a:pt x="240033" y="91440"/>
                </a:lnTo>
                <a:cubicBezTo>
                  <a:pt x="240033" y="85153"/>
                  <a:pt x="234889" y="80010"/>
                  <a:pt x="228602" y="80010"/>
                </a:cubicBezTo>
                <a:lnTo>
                  <a:pt x="217171" y="80010"/>
                </a:lnTo>
                <a:lnTo>
                  <a:pt x="217171" y="97157"/>
                </a:lnTo>
                <a:cubicBezTo>
                  <a:pt x="217171" y="106659"/>
                  <a:pt x="209528" y="114304"/>
                  <a:pt x="200026" y="114304"/>
                </a:cubicBezTo>
                <a:lnTo>
                  <a:pt x="137160" y="114304"/>
                </a:lnTo>
                <a:lnTo>
                  <a:pt x="74294" y="114304"/>
                </a:lnTo>
                <a:cubicBezTo>
                  <a:pt x="64792" y="114304"/>
                  <a:pt x="57149" y="106659"/>
                  <a:pt x="57149" y="97160"/>
                </a:cubicBezTo>
                <a:lnTo>
                  <a:pt x="57149" y="80017"/>
                </a:lnTo>
                <a:lnTo>
                  <a:pt x="45721" y="80010"/>
                </a:lnTo>
                <a:moveTo>
                  <a:pt x="137160" y="74297"/>
                </a:moveTo>
                <a:cubicBezTo>
                  <a:pt x="146630" y="74297"/>
                  <a:pt x="154305" y="66619"/>
                  <a:pt x="154305" y="57154"/>
                </a:cubicBezTo>
                <a:cubicBezTo>
                  <a:pt x="154305" y="47684"/>
                  <a:pt x="146630" y="40010"/>
                  <a:pt x="137160" y="40010"/>
                </a:cubicBezTo>
                <a:cubicBezTo>
                  <a:pt x="127690" y="40010"/>
                  <a:pt x="120015" y="47688"/>
                  <a:pt x="120015" y="57157"/>
                </a:cubicBezTo>
                <a:cubicBezTo>
                  <a:pt x="120015" y="66627"/>
                  <a:pt x="127690" y="74304"/>
                  <a:pt x="137160" y="74304"/>
                </a:cubicBezTo>
                <a:lnTo>
                  <a:pt x="137160" y="74297"/>
                </a:lnTo>
              </a:path>
            </a:pathLst>
          </a:custGeom>
          <a:solidFill>
            <a:srgbClr val="ED5E29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6122780" y="648759"/>
            <a:ext cx="320040" cy="365760"/>
          </a:xfrm>
          <a:custGeom>
            <a:avLst/>
            <a:gdLst/>
            <a:ahLst/>
            <a:cxnLst/>
            <a:rect l="l" t="t" r="r" b="b"/>
            <a:pathLst>
              <a:path w="320040" h="365760">
                <a:moveTo>
                  <a:pt x="108586" y="17147"/>
                </a:moveTo>
                <a:cubicBezTo>
                  <a:pt x="108586" y="7644"/>
                  <a:pt x="100944" y="4"/>
                  <a:pt x="91442" y="4"/>
                </a:cubicBezTo>
                <a:cubicBezTo>
                  <a:pt x="81940" y="4"/>
                  <a:pt x="74297" y="7648"/>
                  <a:pt x="74297" y="17150"/>
                </a:cubicBezTo>
                <a:lnTo>
                  <a:pt x="74297" y="45727"/>
                </a:lnTo>
                <a:lnTo>
                  <a:pt x="45721" y="45727"/>
                </a:lnTo>
                <a:cubicBezTo>
                  <a:pt x="20505" y="45727"/>
                  <a:pt x="0" y="66228"/>
                  <a:pt x="0" y="91447"/>
                </a:cubicBezTo>
                <a:lnTo>
                  <a:pt x="0" y="102877"/>
                </a:lnTo>
                <a:lnTo>
                  <a:pt x="0" y="137167"/>
                </a:lnTo>
                <a:lnTo>
                  <a:pt x="0" y="320047"/>
                </a:lnTo>
                <a:cubicBezTo>
                  <a:pt x="0" y="345266"/>
                  <a:pt x="20502" y="365767"/>
                  <a:pt x="45721" y="365767"/>
                </a:cubicBezTo>
                <a:lnTo>
                  <a:pt x="274322" y="365767"/>
                </a:lnTo>
                <a:cubicBezTo>
                  <a:pt x="299538" y="365767"/>
                  <a:pt x="320043" y="345266"/>
                  <a:pt x="320043" y="320047"/>
                </a:cubicBezTo>
                <a:lnTo>
                  <a:pt x="320043" y="137167"/>
                </a:lnTo>
                <a:lnTo>
                  <a:pt x="320043" y="102877"/>
                </a:lnTo>
                <a:lnTo>
                  <a:pt x="320043" y="91447"/>
                </a:lnTo>
                <a:cubicBezTo>
                  <a:pt x="320043" y="66228"/>
                  <a:pt x="299541" y="45727"/>
                  <a:pt x="274322" y="45727"/>
                </a:cubicBezTo>
                <a:lnTo>
                  <a:pt x="245746" y="45727"/>
                </a:lnTo>
                <a:lnTo>
                  <a:pt x="245746" y="17154"/>
                </a:lnTo>
                <a:cubicBezTo>
                  <a:pt x="245746" y="7652"/>
                  <a:pt x="238103" y="11"/>
                  <a:pt x="228601" y="11"/>
                </a:cubicBezTo>
                <a:cubicBezTo>
                  <a:pt x="219099" y="11"/>
                  <a:pt x="211457" y="7655"/>
                  <a:pt x="211457" y="17158"/>
                </a:cubicBezTo>
                <a:lnTo>
                  <a:pt x="211457" y="45734"/>
                </a:lnTo>
                <a:lnTo>
                  <a:pt x="108586" y="45734"/>
                </a:lnTo>
                <a:lnTo>
                  <a:pt x="108586" y="17147"/>
                </a:lnTo>
                <a:moveTo>
                  <a:pt x="34289" y="137160"/>
                </a:moveTo>
                <a:lnTo>
                  <a:pt x="285748" y="137160"/>
                </a:lnTo>
                <a:lnTo>
                  <a:pt x="285748" y="320040"/>
                </a:lnTo>
                <a:cubicBezTo>
                  <a:pt x="285748" y="326327"/>
                  <a:pt x="280605" y="331470"/>
                  <a:pt x="274319" y="331470"/>
                </a:cubicBezTo>
                <a:lnTo>
                  <a:pt x="45718" y="331470"/>
                </a:lnTo>
                <a:cubicBezTo>
                  <a:pt x="39432" y="331470"/>
                  <a:pt x="34289" y="326327"/>
                  <a:pt x="34289" y="320040"/>
                </a:cubicBezTo>
                <a:lnTo>
                  <a:pt x="34289" y="137160"/>
                </a:lnTo>
              </a:path>
            </a:pathLst>
          </a:custGeom>
          <a:solidFill>
            <a:srgbClr val="ED5E29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445587" y="1332456"/>
            <a:ext cx="5118841" cy="454764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4800" b="1" dirty="0">
                <a:solidFill>
                  <a:srgbClr val="131313"/>
                </a:solidFill>
                <a:latin typeface="Cal Sans" pitchFamily="34" charset="0"/>
                <a:ea typeface="Cal Sans" pitchFamily="34" charset="-122"/>
                <a:cs typeface="Cal Sans" pitchFamily="34" charset="-120"/>
              </a:rPr>
              <a:t>Action Title: Governance &amp; Operating Model (Run the Change)</a:t>
            </a:r>
            <a:endParaRPr lang="en-US" sz="4800" dirty="0"/>
          </a:p>
        </p:txBody>
      </p:sp>
      <p:sp>
        <p:nvSpPr>
          <p:cNvPr id="10" name="Text 8"/>
          <p:cNvSpPr/>
          <p:nvPr/>
        </p:nvSpPr>
        <p:spPr>
          <a:xfrm>
            <a:off x="6861176" y="4068678"/>
            <a:ext cx="4866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1600" b="1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Controls &amp; compliance</a:t>
            </a:r>
            <a:endParaRPr lang="en-US" sz="1600" dirty="0"/>
          </a:p>
          <a:p>
            <a:pPr algn="l" marL="142875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1360" dirty="0">
                <a:solidFill>
                  <a:srgbClr val="131313">
                    <a:alpha val="90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Auditability, documentation, and risk controls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861176" y="2928705"/>
            <a:ext cx="4866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1600" b="1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Performance management</a:t>
            </a:r>
            <a:endParaRPr lang="en-US" sz="1600" dirty="0"/>
          </a:p>
          <a:p>
            <a:pPr algn="l" marL="142875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1360" dirty="0">
                <a:solidFill>
                  <a:srgbClr val="131313">
                    <a:alpha val="90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Targets, baselines, and benefits tracking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861176" y="1788732"/>
            <a:ext cx="4866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1600" b="1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KPI ownership</a:t>
            </a:r>
            <a:endParaRPr lang="en-US" sz="1600" dirty="0"/>
          </a:p>
          <a:p>
            <a:pPr algn="l" marL="142875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1360" dirty="0">
                <a:solidFill>
                  <a:srgbClr val="131313">
                    <a:alpha val="90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Assign metrics to functions with review cadence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861176" y="648759"/>
            <a:ext cx="4866139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463"/>
              </a:spcBef>
              <a:buNone/>
            </a:pPr>
            <a:r>
              <a:rPr lang="en-US" sz="1561" b="1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Decision cadence</a:t>
            </a:r>
            <a:endParaRPr lang="en-US" sz="1561" dirty="0"/>
          </a:p>
          <a:p>
            <a:pPr algn="l" marL="142875" indent="0">
              <a:lnSpc>
                <a:spcPct val="90000"/>
              </a:lnSpc>
              <a:spcBef>
                <a:spcPts val="1463"/>
              </a:spcBef>
              <a:buNone/>
            </a:pPr>
            <a:r>
              <a:rPr lang="en-US" sz="1326" dirty="0">
                <a:solidFill>
                  <a:srgbClr val="131313">
                    <a:alpha val="90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Steering committee, weekly execution rhythm, escalation path</a:t>
            </a:r>
            <a:endParaRPr lang="en-US" sz="1561" dirty="0"/>
          </a:p>
        </p:txBody>
      </p:sp>
      <p:sp>
        <p:nvSpPr>
          <p:cNvPr id="14" name="Text 12"/>
          <p:cNvSpPr/>
          <p:nvPr/>
        </p:nvSpPr>
        <p:spPr>
          <a:xfrm>
            <a:off x="6861176" y="5208651"/>
            <a:ext cx="4866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1600" b="1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Continuous improvement loop</a:t>
            </a:r>
            <a:endParaRPr lang="en-US" sz="1600" dirty="0"/>
          </a:p>
          <a:p>
            <a:pPr algn="l" marL="142875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1360" dirty="0">
                <a:solidFill>
                  <a:srgbClr val="131313">
                    <a:alpha val="90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Learnings, backlog, and iteration mechanism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44500" y="4445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3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042650" y="6400800"/>
            <a:ext cx="72027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ED5E2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11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444500" y="6400800"/>
            <a:ext cx="5770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Comprehensive Strategic Business Review and Growth Planning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2193" y="0"/>
            <a:ext cx="4059936" cy="3429000"/>
          </a:xfrm>
          <a:custGeom>
            <a:avLst/>
            <a:gdLst/>
            <a:ahLst/>
            <a:cxnLst/>
            <a:rect l="l" t="t" r="r" b="b"/>
            <a:pathLst>
              <a:path w="4059936" h="3429000">
                <a:moveTo>
                  <a:pt x="0" y="3429000"/>
                </a:moveTo>
                <a:lnTo>
                  <a:pt x="0" y="0"/>
                </a:lnTo>
                <a:lnTo>
                  <a:pt x="4059936" y="0"/>
                </a:lnTo>
                <a:lnTo>
                  <a:pt x="4059936" y="3429000"/>
                </a:lnTo>
                <a:lnTo>
                  <a:pt x="0" y="3429000"/>
                </a:lnTo>
              </a:path>
            </a:pathLst>
          </a:custGeom>
          <a:solidFill>
            <a:srgbClr val="131313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12193" y="3429000"/>
            <a:ext cx="4059936" cy="3429000"/>
          </a:xfrm>
          <a:prstGeom prst="rect">
            <a:avLst/>
          </a:prstGeom>
          <a:solidFill>
            <a:srgbClr val="F4F3F1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4072129" y="0"/>
            <a:ext cx="4059936" cy="3429000"/>
          </a:xfrm>
          <a:prstGeom prst="rect">
            <a:avLst/>
          </a:prstGeom>
          <a:solidFill>
            <a:srgbClr val="F4F3F1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4072129" y="3429000"/>
            <a:ext cx="4059936" cy="3429000"/>
          </a:xfrm>
          <a:prstGeom prst="rect">
            <a:avLst/>
          </a:prstGeom>
          <a:solidFill>
            <a:srgbClr val="CAC3B7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8119872" y="0"/>
            <a:ext cx="4059936" cy="3429000"/>
          </a:xfrm>
          <a:prstGeom prst="rect">
            <a:avLst/>
          </a:prstGeom>
          <a:solidFill>
            <a:srgbClr val="CAC3B7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8119871" y="3429000"/>
            <a:ext cx="4059936" cy="3429000"/>
          </a:xfrm>
          <a:prstGeom prst="rect">
            <a:avLst/>
          </a:prstGeom>
          <a:solidFill>
            <a:srgbClr val="F4F3F1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495299" y="525780"/>
            <a:ext cx="3145283" cy="2407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3160" b="1" dirty="0">
                <a:solidFill>
                  <a:srgbClr val="FFFFFF"/>
                </a:solidFill>
                <a:latin typeface="Cal Sans" pitchFamily="34" charset="0"/>
                <a:ea typeface="Cal Sans" pitchFamily="34" charset="-122"/>
                <a:cs typeface="Cal Sans" pitchFamily="34" charset="-120"/>
              </a:rPr>
              <a:t>Action Title: Appendix (Methods, Evidence, and MECE Proof)</a:t>
            </a:r>
            <a:endParaRPr lang="en-US" sz="3160" dirty="0"/>
          </a:p>
        </p:txBody>
      </p:sp>
      <p:sp>
        <p:nvSpPr>
          <p:cNvPr id="11" name="Text 9"/>
          <p:cNvSpPr/>
          <p:nvPr/>
        </p:nvSpPr>
        <p:spPr>
          <a:xfrm>
            <a:off x="4547617" y="571500"/>
            <a:ext cx="31343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2000" b="1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Evidence pack</a:t>
            </a:r>
            <a:endParaRPr lang="en-US" sz="2000" dirty="0"/>
          </a:p>
          <a:p>
            <a:pPr algn="l" marL="142875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1700" dirty="0">
                <a:solidFill>
                  <a:srgbClr val="131313">
                    <a:alpha val="90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data sources, interview list, analyses, and assumptions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8595360" y="571500"/>
            <a:ext cx="313436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2000" b="1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MECE mapping artifacts</a:t>
            </a:r>
            <a:endParaRPr lang="en-US" sz="2000" dirty="0"/>
          </a:p>
          <a:p>
            <a:pPr algn="l" marL="142875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1700" dirty="0">
                <a:solidFill>
                  <a:srgbClr val="131313">
                    <a:alpha val="90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issue taxonomy, root-cause tree, initiative-to-pillar matrix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487681" y="4000500"/>
            <a:ext cx="31343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2000" b="1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Glossary &amp; conventions</a:t>
            </a:r>
            <a:endParaRPr lang="en-US" sz="2000" dirty="0"/>
          </a:p>
          <a:p>
            <a:pPr algn="l" marL="142875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1700" dirty="0">
                <a:solidFill>
                  <a:srgbClr val="131313">
                    <a:alpha val="90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definitions of terms, KPI formulas, and scoring approach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4547617" y="4000500"/>
            <a:ext cx="313436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2000" b="1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Implementation details</a:t>
            </a:r>
            <a:endParaRPr lang="en-US" sz="2000" dirty="0"/>
          </a:p>
          <a:p>
            <a:pPr algn="l" marL="142875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1700" dirty="0">
                <a:solidFill>
                  <a:srgbClr val="131313">
                    <a:alpha val="90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workstreams, RACI, and sample deliverables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8595359" y="4000500"/>
            <a:ext cx="31343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2000" b="1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Contact &amp; next steps</a:t>
            </a:r>
            <a:endParaRPr lang="en-US" sz="2000" dirty="0"/>
          </a:p>
          <a:p>
            <a:pPr algn="l" marL="142875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1700" dirty="0">
                <a:solidFill>
                  <a:srgbClr val="131313">
                    <a:alpha val="90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what to review, who owns follow-ups, and timeline for approval</a:t>
            </a:r>
            <a:endParaRPr lang="en-US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DFDB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042650" y="6400800"/>
            <a:ext cx="72027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ED5E2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2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444500" y="6400800"/>
            <a:ext cx="5770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Comprehensive Strategic Business Review and Growth Planning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2810109" y="-4"/>
            <a:ext cx="9381898" cy="6858002"/>
          </a:xfrm>
          <a:custGeom>
            <a:avLst/>
            <a:gdLst/>
            <a:ahLst/>
            <a:cxnLst/>
            <a:rect l="l" t="t" r="r" b="b"/>
            <a:pathLst>
              <a:path w="9381898" h="6858002">
                <a:moveTo>
                  <a:pt x="9381898" y="6858002"/>
                </a:moveTo>
                <a:lnTo>
                  <a:pt x="0" y="6858002"/>
                </a:lnTo>
                <a:lnTo>
                  <a:pt x="0" y="0"/>
                </a:lnTo>
                <a:lnTo>
                  <a:pt x="9381898" y="0"/>
                </a:lnTo>
                <a:lnTo>
                  <a:pt x="9381898" y="6858002"/>
                </a:lnTo>
              </a:path>
            </a:pathLst>
          </a:custGeom>
          <a:solidFill>
            <a:srgbClr val="F4F3F1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444500" y="635620"/>
            <a:ext cx="1931826" cy="44939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3600" b="1" dirty="0">
                <a:solidFill>
                  <a:srgbClr val="131313"/>
                </a:solidFill>
                <a:latin typeface="Cal Sans" pitchFamily="34" charset="0"/>
                <a:ea typeface="Cal Sans" pitchFamily="34" charset="-122"/>
                <a:cs typeface="Cal Sans" pitchFamily="34" charset="-120"/>
              </a:rPr>
              <a:t>Table of Contents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3300761" y="635620"/>
            <a:ext cx="7547393" cy="55409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Action Title: Executive Summary (Recommendation Snap…</a:t>
            </a:r>
            <a:endParaRPr lang="en-US" sz="1600" dirty="0"/>
          </a:p>
          <a:p>
            <a:pPr algn="l"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Action Title: Situation–Complication–Resolution (SCR)</a:t>
            </a:r>
            <a:endParaRPr lang="en-US" sz="1600" dirty="0"/>
          </a:p>
          <a:p>
            <a:pPr algn="l"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Action Title: Diagnostic Findings (Root Causes)</a:t>
            </a:r>
            <a:endParaRPr lang="en-US" sz="1600" dirty="0"/>
          </a:p>
          <a:p>
            <a:pPr algn="l"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Action Title: Strategic Pillars (MECE Recommendation…</a:t>
            </a:r>
            <a:endParaRPr lang="en-US" sz="1600" dirty="0"/>
          </a:p>
          <a:p>
            <a:pPr algn="l"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Action Title: Initiative Portfolio (From Pillars to …</a:t>
            </a:r>
            <a:endParaRPr lang="en-US" sz="1600" dirty="0"/>
          </a:p>
          <a:p>
            <a:pPr algn="l"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Action Title: Implementation Roadmap (Phased Deliver…</a:t>
            </a:r>
            <a:endParaRPr lang="en-US" sz="1600" dirty="0"/>
          </a:p>
          <a:p>
            <a:pPr algn="l"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Action Title: Impact Assessment (Value, Cost, Risk)</a:t>
            </a:r>
            <a:endParaRPr lang="en-US" sz="1600" dirty="0"/>
          </a:p>
          <a:p>
            <a:pPr algn="l"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Action Title: Governance &amp; Operating Model (Run the …</a:t>
            </a:r>
            <a:endParaRPr lang="en-US" sz="1600" dirty="0"/>
          </a:p>
          <a:p>
            <a:pPr algn="l"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Action Title: Appendix (Methods, Evidence, and MECE …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1082453" y="635620"/>
            <a:ext cx="625495" cy="55409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03</a:t>
            </a:r>
            <a:endParaRPr lang="en-US" sz="1600" dirty="0"/>
          </a:p>
          <a:p>
            <a:pPr algn="l"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04</a:t>
            </a:r>
            <a:endParaRPr lang="en-US" sz="1600" dirty="0"/>
          </a:p>
          <a:p>
            <a:pPr algn="l"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05</a:t>
            </a:r>
            <a:endParaRPr lang="en-US" sz="1600" dirty="0"/>
          </a:p>
          <a:p>
            <a:pPr algn="l"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06</a:t>
            </a:r>
            <a:endParaRPr lang="en-US" sz="1600" dirty="0"/>
          </a:p>
          <a:p>
            <a:pPr algn="l"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07</a:t>
            </a:r>
            <a:endParaRPr lang="en-US" sz="1600" dirty="0"/>
          </a:p>
          <a:p>
            <a:pPr algn="l"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08</a:t>
            </a:r>
            <a:endParaRPr lang="en-US" sz="1600" dirty="0"/>
          </a:p>
          <a:p>
            <a:pPr algn="l"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09</a:t>
            </a:r>
            <a:endParaRPr lang="en-US" sz="1600" dirty="0"/>
          </a:p>
          <a:p>
            <a:pPr algn="l"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10</a:t>
            </a:r>
            <a:endParaRPr lang="en-US" sz="1600" dirty="0"/>
          </a:p>
          <a:p>
            <a:pPr algn="l"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11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44500" y="5627956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3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042650" y="6400800"/>
            <a:ext cx="72027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ED5E2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3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444500" y="6400800"/>
            <a:ext cx="5770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Comprehensive Strategic Business Review and Growth Planning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6099920" y="5208651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60" h="365760">
                <a:moveTo>
                  <a:pt x="320040" y="0"/>
                </a:moveTo>
                <a:cubicBezTo>
                  <a:pt x="345259" y="0"/>
                  <a:pt x="365760" y="20501"/>
                  <a:pt x="365760" y="45720"/>
                </a:cubicBezTo>
                <a:lnTo>
                  <a:pt x="365760" y="137160"/>
                </a:lnTo>
                <a:cubicBezTo>
                  <a:pt x="365760" y="143447"/>
                  <a:pt x="360617" y="148590"/>
                  <a:pt x="354330" y="148590"/>
                </a:cubicBezTo>
                <a:lnTo>
                  <a:pt x="317183" y="148590"/>
                </a:lnTo>
                <a:cubicBezTo>
                  <a:pt x="312469" y="148590"/>
                  <a:pt x="308610" y="152449"/>
                  <a:pt x="308610" y="157163"/>
                </a:cubicBezTo>
                <a:lnTo>
                  <a:pt x="308610" y="160020"/>
                </a:lnTo>
                <a:cubicBezTo>
                  <a:pt x="308610" y="172664"/>
                  <a:pt x="298394" y="182880"/>
                  <a:pt x="285750" y="182880"/>
                </a:cubicBezTo>
                <a:cubicBezTo>
                  <a:pt x="273106" y="182880"/>
                  <a:pt x="262890" y="172664"/>
                  <a:pt x="262890" y="160020"/>
                </a:cubicBezTo>
                <a:lnTo>
                  <a:pt x="262890" y="157163"/>
                </a:lnTo>
                <a:cubicBezTo>
                  <a:pt x="262890" y="152449"/>
                  <a:pt x="259031" y="148590"/>
                  <a:pt x="254317" y="148590"/>
                </a:cubicBezTo>
                <a:lnTo>
                  <a:pt x="228600" y="148590"/>
                </a:lnTo>
                <a:cubicBezTo>
                  <a:pt x="222313" y="148590"/>
                  <a:pt x="217170" y="143447"/>
                  <a:pt x="217170" y="137160"/>
                </a:cubicBezTo>
                <a:lnTo>
                  <a:pt x="217170" y="114300"/>
                </a:lnTo>
                <a:cubicBezTo>
                  <a:pt x="217170" y="108013"/>
                  <a:pt x="222313" y="102870"/>
                  <a:pt x="228600" y="102870"/>
                </a:cubicBezTo>
                <a:lnTo>
                  <a:pt x="240030" y="102870"/>
                </a:lnTo>
                <a:cubicBezTo>
                  <a:pt x="252674" y="102870"/>
                  <a:pt x="262890" y="92654"/>
                  <a:pt x="262890" y="80010"/>
                </a:cubicBezTo>
                <a:cubicBezTo>
                  <a:pt x="262890" y="67366"/>
                  <a:pt x="252674" y="57150"/>
                  <a:pt x="240030" y="57150"/>
                </a:cubicBezTo>
                <a:lnTo>
                  <a:pt x="228600" y="57150"/>
                </a:lnTo>
                <a:cubicBezTo>
                  <a:pt x="222313" y="57150"/>
                  <a:pt x="217170" y="52007"/>
                  <a:pt x="217170" y="45720"/>
                </a:cubicBezTo>
                <a:lnTo>
                  <a:pt x="217170" y="11430"/>
                </a:lnTo>
                <a:cubicBezTo>
                  <a:pt x="217170" y="5143"/>
                  <a:pt x="222313" y="0"/>
                  <a:pt x="228600" y="0"/>
                </a:cubicBezTo>
                <a:lnTo>
                  <a:pt x="320040" y="0"/>
                </a:lnTo>
              </a:path>
              <a:path w="365760" h="365760">
                <a:moveTo>
                  <a:pt x="0" y="171450"/>
                </a:moveTo>
                <a:lnTo>
                  <a:pt x="0" y="91440"/>
                </a:lnTo>
                <a:cubicBezTo>
                  <a:pt x="0" y="66221"/>
                  <a:pt x="20501" y="45720"/>
                  <a:pt x="45720" y="45720"/>
                </a:cubicBezTo>
                <a:lnTo>
                  <a:pt x="148590" y="45720"/>
                </a:lnTo>
                <a:cubicBezTo>
                  <a:pt x="154877" y="45720"/>
                  <a:pt x="160020" y="50863"/>
                  <a:pt x="160020" y="57150"/>
                </a:cubicBezTo>
                <a:lnTo>
                  <a:pt x="160020" y="94297"/>
                </a:lnTo>
                <a:cubicBezTo>
                  <a:pt x="160020" y="99011"/>
                  <a:pt x="163879" y="102870"/>
                  <a:pt x="168593" y="102870"/>
                </a:cubicBezTo>
                <a:lnTo>
                  <a:pt x="171450" y="102870"/>
                </a:lnTo>
                <a:cubicBezTo>
                  <a:pt x="184094" y="102870"/>
                  <a:pt x="194310" y="113086"/>
                  <a:pt x="194310" y="125730"/>
                </a:cubicBezTo>
                <a:cubicBezTo>
                  <a:pt x="194310" y="138374"/>
                  <a:pt x="184094" y="148590"/>
                  <a:pt x="171450" y="148590"/>
                </a:cubicBezTo>
                <a:lnTo>
                  <a:pt x="168593" y="148590"/>
                </a:lnTo>
                <a:cubicBezTo>
                  <a:pt x="163879" y="148590"/>
                  <a:pt x="160020" y="152449"/>
                  <a:pt x="160020" y="157163"/>
                </a:cubicBezTo>
                <a:lnTo>
                  <a:pt x="160020" y="194310"/>
                </a:lnTo>
                <a:cubicBezTo>
                  <a:pt x="160020" y="200597"/>
                  <a:pt x="154877" y="205740"/>
                  <a:pt x="148590" y="205740"/>
                </a:cubicBezTo>
                <a:lnTo>
                  <a:pt x="125730" y="205740"/>
                </a:lnTo>
                <a:cubicBezTo>
                  <a:pt x="119443" y="205740"/>
                  <a:pt x="114300" y="200597"/>
                  <a:pt x="114300" y="194310"/>
                </a:cubicBezTo>
                <a:lnTo>
                  <a:pt x="114300" y="182880"/>
                </a:lnTo>
                <a:cubicBezTo>
                  <a:pt x="114300" y="170236"/>
                  <a:pt x="104084" y="160020"/>
                  <a:pt x="91440" y="160020"/>
                </a:cubicBezTo>
                <a:cubicBezTo>
                  <a:pt x="78796" y="160020"/>
                  <a:pt x="68580" y="170236"/>
                  <a:pt x="68580" y="182880"/>
                </a:cubicBezTo>
                <a:lnTo>
                  <a:pt x="68580" y="194310"/>
                </a:lnTo>
                <a:cubicBezTo>
                  <a:pt x="68580" y="200597"/>
                  <a:pt x="63437" y="205740"/>
                  <a:pt x="57150" y="205740"/>
                </a:cubicBezTo>
                <a:lnTo>
                  <a:pt x="34290" y="205740"/>
                </a:lnTo>
                <a:lnTo>
                  <a:pt x="34290" y="314327"/>
                </a:lnTo>
                <a:cubicBezTo>
                  <a:pt x="34290" y="323829"/>
                  <a:pt x="41934" y="331474"/>
                  <a:pt x="51437" y="331474"/>
                </a:cubicBezTo>
                <a:lnTo>
                  <a:pt x="160024" y="331474"/>
                </a:lnTo>
                <a:lnTo>
                  <a:pt x="160024" y="305757"/>
                </a:lnTo>
                <a:cubicBezTo>
                  <a:pt x="160024" y="301042"/>
                  <a:pt x="156165" y="297184"/>
                  <a:pt x="151450" y="297184"/>
                </a:cubicBezTo>
                <a:lnTo>
                  <a:pt x="148594" y="297184"/>
                </a:lnTo>
                <a:cubicBezTo>
                  <a:pt x="135949" y="297184"/>
                  <a:pt x="125734" y="286968"/>
                  <a:pt x="125734" y="274324"/>
                </a:cubicBezTo>
                <a:cubicBezTo>
                  <a:pt x="125734" y="261679"/>
                  <a:pt x="135949" y="251464"/>
                  <a:pt x="148594" y="251464"/>
                </a:cubicBezTo>
                <a:lnTo>
                  <a:pt x="151450" y="251464"/>
                </a:lnTo>
                <a:cubicBezTo>
                  <a:pt x="156165" y="251464"/>
                  <a:pt x="160024" y="247605"/>
                  <a:pt x="160024" y="242890"/>
                </a:cubicBezTo>
                <a:lnTo>
                  <a:pt x="160024" y="217174"/>
                </a:lnTo>
                <a:cubicBezTo>
                  <a:pt x="160024" y="210886"/>
                  <a:pt x="165166" y="205744"/>
                  <a:pt x="171454" y="205744"/>
                </a:cubicBezTo>
                <a:lnTo>
                  <a:pt x="205744" y="205744"/>
                </a:lnTo>
                <a:cubicBezTo>
                  <a:pt x="212031" y="205744"/>
                  <a:pt x="217174" y="210886"/>
                  <a:pt x="217174" y="217174"/>
                </a:cubicBezTo>
                <a:lnTo>
                  <a:pt x="217174" y="228604"/>
                </a:lnTo>
                <a:cubicBezTo>
                  <a:pt x="217174" y="241248"/>
                  <a:pt x="227389" y="251464"/>
                  <a:pt x="240034" y="251464"/>
                </a:cubicBezTo>
                <a:cubicBezTo>
                  <a:pt x="252678" y="251464"/>
                  <a:pt x="262894" y="241248"/>
                  <a:pt x="262894" y="228604"/>
                </a:cubicBezTo>
                <a:lnTo>
                  <a:pt x="262894" y="217174"/>
                </a:lnTo>
                <a:cubicBezTo>
                  <a:pt x="262894" y="210886"/>
                  <a:pt x="268036" y="205744"/>
                  <a:pt x="274324" y="205744"/>
                </a:cubicBezTo>
                <a:lnTo>
                  <a:pt x="308614" y="205744"/>
                </a:lnTo>
                <a:cubicBezTo>
                  <a:pt x="314901" y="205744"/>
                  <a:pt x="320044" y="210886"/>
                  <a:pt x="320044" y="217174"/>
                </a:cubicBezTo>
                <a:lnTo>
                  <a:pt x="320044" y="320044"/>
                </a:lnTo>
                <a:cubicBezTo>
                  <a:pt x="320044" y="345263"/>
                  <a:pt x="299543" y="365764"/>
                  <a:pt x="274324" y="365764"/>
                </a:cubicBezTo>
                <a:lnTo>
                  <a:pt x="182884" y="365764"/>
                </a:lnTo>
                <a:lnTo>
                  <a:pt x="171454" y="365764"/>
                </a:lnTo>
                <a:lnTo>
                  <a:pt x="51440" y="365764"/>
                </a:lnTo>
                <a:cubicBezTo>
                  <a:pt x="23010" y="365764"/>
                  <a:pt x="7" y="342761"/>
                  <a:pt x="7" y="314330"/>
                </a:cubicBezTo>
                <a:lnTo>
                  <a:pt x="7" y="194317"/>
                </a:lnTo>
                <a:lnTo>
                  <a:pt x="0" y="171450"/>
                </a:lnTo>
              </a:path>
            </a:pathLst>
          </a:custGeom>
          <a:solidFill>
            <a:srgbClr val="ED5E29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6122780" y="4068678"/>
            <a:ext cx="320040" cy="365760"/>
          </a:xfrm>
          <a:custGeom>
            <a:avLst/>
            <a:gdLst/>
            <a:ahLst/>
            <a:cxnLst/>
            <a:rect l="l" t="t" r="r" b="b"/>
            <a:pathLst>
              <a:path w="320040" h="365760">
                <a:moveTo>
                  <a:pt x="34289" y="17147"/>
                </a:moveTo>
                <a:cubicBezTo>
                  <a:pt x="34289" y="7644"/>
                  <a:pt x="26646" y="4"/>
                  <a:pt x="17145" y="4"/>
                </a:cubicBezTo>
                <a:cubicBezTo>
                  <a:pt x="7643" y="4"/>
                  <a:pt x="0" y="7648"/>
                  <a:pt x="0" y="17150"/>
                </a:cubicBezTo>
                <a:lnTo>
                  <a:pt x="0" y="45727"/>
                </a:lnTo>
                <a:lnTo>
                  <a:pt x="0" y="250396"/>
                </a:lnTo>
                <a:lnTo>
                  <a:pt x="0" y="285757"/>
                </a:lnTo>
                <a:lnTo>
                  <a:pt x="0" y="348624"/>
                </a:lnTo>
                <a:cubicBezTo>
                  <a:pt x="0" y="358126"/>
                  <a:pt x="7643" y="365771"/>
                  <a:pt x="17145" y="365771"/>
                </a:cubicBezTo>
                <a:cubicBezTo>
                  <a:pt x="26646" y="365771"/>
                  <a:pt x="34289" y="358126"/>
                  <a:pt x="34289" y="348628"/>
                </a:cubicBezTo>
                <a:lnTo>
                  <a:pt x="34289" y="277191"/>
                </a:lnTo>
                <a:lnTo>
                  <a:pt x="91653" y="262831"/>
                </a:lnTo>
                <a:cubicBezTo>
                  <a:pt x="121013" y="255472"/>
                  <a:pt x="152089" y="258903"/>
                  <a:pt x="179165" y="272403"/>
                </a:cubicBezTo>
                <a:cubicBezTo>
                  <a:pt x="210740" y="288190"/>
                  <a:pt x="247388" y="290121"/>
                  <a:pt x="280390" y="277689"/>
                </a:cubicBezTo>
                <a:lnTo>
                  <a:pt x="305180" y="268402"/>
                </a:lnTo>
                <a:cubicBezTo>
                  <a:pt x="314110" y="265044"/>
                  <a:pt x="320040" y="256544"/>
                  <a:pt x="320040" y="246972"/>
                </a:cubicBezTo>
                <a:lnTo>
                  <a:pt x="320040" y="47161"/>
                </a:lnTo>
                <a:cubicBezTo>
                  <a:pt x="320040" y="30731"/>
                  <a:pt x="302751" y="20014"/>
                  <a:pt x="288036" y="27373"/>
                </a:cubicBezTo>
                <a:lnTo>
                  <a:pt x="281177" y="30801"/>
                </a:lnTo>
                <a:cubicBezTo>
                  <a:pt x="248101" y="47373"/>
                  <a:pt x="209168" y="47373"/>
                  <a:pt x="176092" y="30801"/>
                </a:cubicBezTo>
                <a:cubicBezTo>
                  <a:pt x="151017" y="18226"/>
                  <a:pt x="122230" y="15084"/>
                  <a:pt x="95010" y="21872"/>
                </a:cubicBezTo>
                <a:lnTo>
                  <a:pt x="34289" y="37161"/>
                </a:lnTo>
                <a:lnTo>
                  <a:pt x="34289" y="17147"/>
                </a:lnTo>
                <a:moveTo>
                  <a:pt x="34289" y="72508"/>
                </a:moveTo>
                <a:lnTo>
                  <a:pt x="103296" y="55219"/>
                </a:lnTo>
                <a:cubicBezTo>
                  <a:pt x="122585" y="50431"/>
                  <a:pt x="142943" y="52648"/>
                  <a:pt x="160730" y="61506"/>
                </a:cubicBezTo>
                <a:cubicBezTo>
                  <a:pt x="199948" y="81082"/>
                  <a:pt x="245528" y="82724"/>
                  <a:pt x="285748" y="66364"/>
                </a:cubicBezTo>
                <a:lnTo>
                  <a:pt x="285748" y="239101"/>
                </a:lnTo>
                <a:lnTo>
                  <a:pt x="268318" y="245601"/>
                </a:lnTo>
                <a:cubicBezTo>
                  <a:pt x="244245" y="254602"/>
                  <a:pt x="217454" y="253245"/>
                  <a:pt x="194453" y="241742"/>
                </a:cubicBezTo>
                <a:cubicBezTo>
                  <a:pt x="160020" y="224525"/>
                  <a:pt x="120658" y="220239"/>
                  <a:pt x="83297" y="229525"/>
                </a:cubicBezTo>
                <a:lnTo>
                  <a:pt x="34289" y="241811"/>
                </a:lnTo>
                <a:lnTo>
                  <a:pt x="34289" y="72508"/>
                </a:lnTo>
              </a:path>
            </a:pathLst>
          </a:custGeom>
          <a:solidFill>
            <a:srgbClr val="ED5E29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6099920" y="2928705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60" h="365760">
                <a:moveTo>
                  <a:pt x="182880" y="34290"/>
                </a:moveTo>
                <a:cubicBezTo>
                  <a:pt x="264946" y="34290"/>
                  <a:pt x="331470" y="100814"/>
                  <a:pt x="331470" y="182880"/>
                </a:cubicBezTo>
                <a:cubicBezTo>
                  <a:pt x="331470" y="264946"/>
                  <a:pt x="264946" y="331470"/>
                  <a:pt x="182880" y="331470"/>
                </a:cubicBezTo>
                <a:cubicBezTo>
                  <a:pt x="100814" y="331470"/>
                  <a:pt x="34290" y="264946"/>
                  <a:pt x="34290" y="182880"/>
                </a:cubicBezTo>
                <a:cubicBezTo>
                  <a:pt x="34290" y="100814"/>
                  <a:pt x="100814" y="34290"/>
                  <a:pt x="182880" y="34290"/>
                </a:cubicBezTo>
                <a:lnTo>
                  <a:pt x="182880" y="34290"/>
                </a:lnTo>
                <a:moveTo>
                  <a:pt x="182880" y="365760"/>
                </a:moveTo>
                <a:cubicBezTo>
                  <a:pt x="283881" y="365760"/>
                  <a:pt x="365760" y="283881"/>
                  <a:pt x="365760" y="182880"/>
                </a:cubicBezTo>
                <a:cubicBezTo>
                  <a:pt x="365760" y="81879"/>
                  <a:pt x="283881" y="0"/>
                  <a:pt x="182880" y="0"/>
                </a:cubicBezTo>
                <a:cubicBezTo>
                  <a:pt x="81879" y="0"/>
                  <a:pt x="0" y="81879"/>
                  <a:pt x="0" y="182880"/>
                </a:cubicBezTo>
                <a:cubicBezTo>
                  <a:pt x="0" y="283881"/>
                  <a:pt x="81879" y="365760"/>
                  <a:pt x="182880" y="365760"/>
                </a:cubicBezTo>
                <a:moveTo>
                  <a:pt x="182880" y="91440"/>
                </a:moveTo>
                <a:cubicBezTo>
                  <a:pt x="173378" y="91440"/>
                  <a:pt x="165737" y="99084"/>
                  <a:pt x="165737" y="108587"/>
                </a:cubicBezTo>
                <a:lnTo>
                  <a:pt x="165737" y="188597"/>
                </a:lnTo>
                <a:cubicBezTo>
                  <a:pt x="165737" y="198099"/>
                  <a:pt x="173381" y="205744"/>
                  <a:pt x="182884" y="205744"/>
                </a:cubicBezTo>
                <a:cubicBezTo>
                  <a:pt x="192386" y="205744"/>
                  <a:pt x="200030" y="198099"/>
                  <a:pt x="200030" y="188600"/>
                </a:cubicBezTo>
                <a:lnTo>
                  <a:pt x="200030" y="108590"/>
                </a:lnTo>
                <a:cubicBezTo>
                  <a:pt x="200030" y="99088"/>
                  <a:pt x="192386" y="91447"/>
                  <a:pt x="182887" y="91447"/>
                </a:cubicBezTo>
                <a:lnTo>
                  <a:pt x="182880" y="91440"/>
                </a:lnTo>
                <a:moveTo>
                  <a:pt x="205740" y="251460"/>
                </a:moveTo>
                <a:cubicBezTo>
                  <a:pt x="205740" y="238834"/>
                  <a:pt x="195506" y="228600"/>
                  <a:pt x="182880" y="228600"/>
                </a:cubicBezTo>
                <a:cubicBezTo>
                  <a:pt x="170254" y="228600"/>
                  <a:pt x="160020" y="238834"/>
                  <a:pt x="160020" y="251460"/>
                </a:cubicBezTo>
                <a:cubicBezTo>
                  <a:pt x="160020" y="264086"/>
                  <a:pt x="170254" y="274320"/>
                  <a:pt x="182880" y="274320"/>
                </a:cubicBezTo>
                <a:cubicBezTo>
                  <a:pt x="195506" y="274320"/>
                  <a:pt x="205740" y="264086"/>
                  <a:pt x="205740" y="251460"/>
                </a:cubicBezTo>
              </a:path>
            </a:pathLst>
          </a:custGeom>
          <a:solidFill>
            <a:srgbClr val="ED5E29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6099920" y="1788781"/>
            <a:ext cx="365760" cy="365662"/>
          </a:xfrm>
          <a:custGeom>
            <a:avLst/>
            <a:gdLst/>
            <a:ahLst/>
            <a:cxnLst/>
            <a:rect l="l" t="t" r="r" b="b"/>
            <a:pathLst>
              <a:path w="365760" h="365662">
                <a:moveTo>
                  <a:pt x="262864" y="148576"/>
                </a:moveTo>
                <a:cubicBezTo>
                  <a:pt x="262864" y="85455"/>
                  <a:pt x="211695" y="34288"/>
                  <a:pt x="148575" y="34288"/>
                </a:cubicBezTo>
                <a:cubicBezTo>
                  <a:pt x="85456" y="34288"/>
                  <a:pt x="34286" y="85455"/>
                  <a:pt x="34286" y="148576"/>
                </a:cubicBezTo>
                <a:cubicBezTo>
                  <a:pt x="34286" y="211696"/>
                  <a:pt x="85456" y="262863"/>
                  <a:pt x="148575" y="262863"/>
                </a:cubicBezTo>
                <a:cubicBezTo>
                  <a:pt x="211695" y="262863"/>
                  <a:pt x="262864" y="211696"/>
                  <a:pt x="262864" y="148576"/>
                </a:cubicBezTo>
                <a:lnTo>
                  <a:pt x="262864" y="148576"/>
                </a:lnTo>
                <a:moveTo>
                  <a:pt x="240791" y="265079"/>
                </a:moveTo>
                <a:cubicBezTo>
                  <a:pt x="215506" y="285150"/>
                  <a:pt x="183432" y="297151"/>
                  <a:pt x="148575" y="297151"/>
                </a:cubicBezTo>
                <a:cubicBezTo>
                  <a:pt x="66502" y="297151"/>
                  <a:pt x="0" y="230649"/>
                  <a:pt x="0" y="148576"/>
                </a:cubicBezTo>
                <a:cubicBezTo>
                  <a:pt x="0" y="66503"/>
                  <a:pt x="66503" y="0"/>
                  <a:pt x="148575" y="0"/>
                </a:cubicBezTo>
                <a:cubicBezTo>
                  <a:pt x="230648" y="0"/>
                  <a:pt x="297151" y="66503"/>
                  <a:pt x="297151" y="148576"/>
                </a:cubicBezTo>
                <a:cubicBezTo>
                  <a:pt x="297151" y="183434"/>
                  <a:pt x="285150" y="215506"/>
                  <a:pt x="265077" y="240792"/>
                </a:cubicBezTo>
                <a:lnTo>
                  <a:pt x="360723" y="336438"/>
                </a:lnTo>
                <a:cubicBezTo>
                  <a:pt x="367439" y="343152"/>
                  <a:pt x="367439" y="354012"/>
                  <a:pt x="360723" y="360652"/>
                </a:cubicBezTo>
                <a:cubicBezTo>
                  <a:pt x="354008" y="367296"/>
                  <a:pt x="343152" y="367366"/>
                  <a:pt x="336510" y="360652"/>
                </a:cubicBezTo>
                <a:lnTo>
                  <a:pt x="240791" y="265079"/>
                </a:lnTo>
              </a:path>
            </a:pathLst>
          </a:custGeom>
          <a:solidFill>
            <a:srgbClr val="ED5E29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6145640" y="648759"/>
            <a:ext cx="274320" cy="365760"/>
          </a:xfrm>
          <a:custGeom>
            <a:avLst/>
            <a:gdLst/>
            <a:ahLst/>
            <a:cxnLst/>
            <a:rect l="l" t="t" r="r" b="b"/>
            <a:pathLst>
              <a:path w="274320" h="365760">
                <a:moveTo>
                  <a:pt x="200026" y="45720"/>
                </a:moveTo>
                <a:lnTo>
                  <a:pt x="228602" y="45720"/>
                </a:lnTo>
                <a:cubicBezTo>
                  <a:pt x="253820" y="45720"/>
                  <a:pt x="274323" y="66221"/>
                  <a:pt x="274323" y="91440"/>
                </a:cubicBezTo>
                <a:lnTo>
                  <a:pt x="274323" y="320040"/>
                </a:lnTo>
                <a:cubicBezTo>
                  <a:pt x="274323" y="345259"/>
                  <a:pt x="253820" y="365760"/>
                  <a:pt x="228602" y="365760"/>
                </a:cubicBezTo>
                <a:lnTo>
                  <a:pt x="45721" y="365760"/>
                </a:lnTo>
                <a:cubicBezTo>
                  <a:pt x="20503" y="365760"/>
                  <a:pt x="0" y="345259"/>
                  <a:pt x="0" y="320040"/>
                </a:cubicBezTo>
                <a:lnTo>
                  <a:pt x="0" y="91440"/>
                </a:lnTo>
                <a:cubicBezTo>
                  <a:pt x="0" y="66221"/>
                  <a:pt x="20503" y="45720"/>
                  <a:pt x="45721" y="45720"/>
                </a:cubicBezTo>
                <a:lnTo>
                  <a:pt x="74297" y="45720"/>
                </a:lnTo>
                <a:lnTo>
                  <a:pt x="81155" y="45720"/>
                </a:lnTo>
                <a:cubicBezTo>
                  <a:pt x="86441" y="19645"/>
                  <a:pt x="109517" y="0"/>
                  <a:pt x="137163" y="0"/>
                </a:cubicBezTo>
                <a:cubicBezTo>
                  <a:pt x="164809" y="0"/>
                  <a:pt x="187885" y="19645"/>
                  <a:pt x="193171" y="45720"/>
                </a:cubicBezTo>
                <a:lnTo>
                  <a:pt x="200026" y="45720"/>
                </a:lnTo>
                <a:moveTo>
                  <a:pt x="45721" y="80010"/>
                </a:moveTo>
                <a:cubicBezTo>
                  <a:pt x="39434" y="80010"/>
                  <a:pt x="34290" y="85153"/>
                  <a:pt x="34290" y="91440"/>
                </a:cubicBezTo>
                <a:lnTo>
                  <a:pt x="34290" y="320040"/>
                </a:lnTo>
                <a:cubicBezTo>
                  <a:pt x="34290" y="326327"/>
                  <a:pt x="39434" y="331470"/>
                  <a:pt x="45721" y="331470"/>
                </a:cubicBezTo>
                <a:lnTo>
                  <a:pt x="228602" y="331470"/>
                </a:lnTo>
                <a:cubicBezTo>
                  <a:pt x="234889" y="331470"/>
                  <a:pt x="240033" y="326327"/>
                  <a:pt x="240033" y="320040"/>
                </a:cubicBezTo>
                <a:lnTo>
                  <a:pt x="240033" y="91440"/>
                </a:lnTo>
                <a:cubicBezTo>
                  <a:pt x="240033" y="85153"/>
                  <a:pt x="234889" y="80010"/>
                  <a:pt x="228602" y="80010"/>
                </a:cubicBezTo>
                <a:lnTo>
                  <a:pt x="217171" y="80010"/>
                </a:lnTo>
                <a:lnTo>
                  <a:pt x="217171" y="97157"/>
                </a:lnTo>
                <a:cubicBezTo>
                  <a:pt x="217171" y="106659"/>
                  <a:pt x="209528" y="114304"/>
                  <a:pt x="200026" y="114304"/>
                </a:cubicBezTo>
                <a:lnTo>
                  <a:pt x="137160" y="114304"/>
                </a:lnTo>
                <a:lnTo>
                  <a:pt x="74294" y="114304"/>
                </a:lnTo>
                <a:cubicBezTo>
                  <a:pt x="64792" y="114304"/>
                  <a:pt x="57149" y="106659"/>
                  <a:pt x="57149" y="97160"/>
                </a:cubicBezTo>
                <a:lnTo>
                  <a:pt x="57149" y="80017"/>
                </a:lnTo>
                <a:lnTo>
                  <a:pt x="45721" y="80010"/>
                </a:lnTo>
                <a:moveTo>
                  <a:pt x="137160" y="74297"/>
                </a:moveTo>
                <a:cubicBezTo>
                  <a:pt x="146630" y="74297"/>
                  <a:pt x="154305" y="66619"/>
                  <a:pt x="154305" y="57154"/>
                </a:cubicBezTo>
                <a:cubicBezTo>
                  <a:pt x="154305" y="47684"/>
                  <a:pt x="146630" y="40010"/>
                  <a:pt x="137160" y="40010"/>
                </a:cubicBezTo>
                <a:cubicBezTo>
                  <a:pt x="127690" y="40010"/>
                  <a:pt x="120015" y="47688"/>
                  <a:pt x="120015" y="57157"/>
                </a:cubicBezTo>
                <a:cubicBezTo>
                  <a:pt x="120015" y="66627"/>
                  <a:pt x="127690" y="74304"/>
                  <a:pt x="137160" y="74304"/>
                </a:cubicBezTo>
                <a:lnTo>
                  <a:pt x="137160" y="74297"/>
                </a:lnTo>
              </a:path>
            </a:pathLst>
          </a:custGeom>
          <a:solidFill>
            <a:srgbClr val="ED5E29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445587" y="1332456"/>
            <a:ext cx="5118841" cy="454764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4800" b="1" dirty="0">
                <a:solidFill>
                  <a:srgbClr val="131313"/>
                </a:solidFill>
                <a:latin typeface="Cal Sans" pitchFamily="34" charset="0"/>
                <a:ea typeface="Cal Sans" pitchFamily="34" charset="-122"/>
                <a:cs typeface="Cal Sans" pitchFamily="34" charset="-120"/>
              </a:rPr>
              <a:t>Action Title: Executive Summary (Recommendation Snapshot)</a:t>
            </a:r>
            <a:endParaRPr lang="en-US" sz="4800" dirty="0"/>
          </a:p>
        </p:txBody>
      </p:sp>
      <p:sp>
        <p:nvSpPr>
          <p:cNvPr id="10" name="Text 8"/>
          <p:cNvSpPr/>
          <p:nvPr/>
        </p:nvSpPr>
        <p:spPr>
          <a:xfrm>
            <a:off x="6861176" y="4068678"/>
            <a:ext cx="4866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1600" b="1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Resolution headline</a:t>
            </a:r>
            <a:endParaRPr lang="en-US" sz="1600" dirty="0"/>
          </a:p>
          <a:p>
            <a:pPr algn="l" marL="142875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1360" dirty="0">
                <a:solidFill>
                  <a:srgbClr val="131313">
                    <a:alpha val="90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the top recommendation and expected direction of change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861176" y="2928705"/>
            <a:ext cx="4866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1600" b="1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Complication &amp; implications</a:t>
            </a:r>
            <a:endParaRPr lang="en-US" sz="1600" dirty="0"/>
          </a:p>
          <a:p>
            <a:pPr algn="l" marL="142875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1360" dirty="0">
                <a:solidFill>
                  <a:srgbClr val="131313">
                    <a:alpha val="90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key risks, constraints, and trade-offs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861176" y="1788732"/>
            <a:ext cx="4866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1600" b="1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Situation snapshot</a:t>
            </a:r>
            <a:endParaRPr lang="en-US" sz="1600" dirty="0"/>
          </a:p>
          <a:p>
            <a:pPr algn="l" marL="142875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1360" dirty="0">
                <a:solidFill>
                  <a:srgbClr val="131313">
                    <a:alpha val="90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what is happening, why it matters, and what is at stake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861176" y="648759"/>
            <a:ext cx="4866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1600" b="1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Action Title: Executive Summary</a:t>
            </a:r>
            <a:endParaRPr lang="en-US" sz="1600" dirty="0"/>
          </a:p>
          <a:p>
            <a:pPr algn="l" marL="142875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1360" dirty="0">
                <a:solidFill>
                  <a:srgbClr val="131313">
                    <a:alpha val="90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provide a crisp, client-ready recommendation in one page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861176" y="5208651"/>
            <a:ext cx="4865303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401"/>
              </a:spcBef>
              <a:buNone/>
            </a:pPr>
            <a:r>
              <a:rPr lang="en-US" sz="1495" b="1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MECE structure</a:t>
            </a:r>
            <a:endParaRPr lang="en-US" sz="1495" dirty="0"/>
          </a:p>
          <a:p>
            <a:pPr algn="l" marL="142875" indent="0">
              <a:lnSpc>
                <a:spcPct val="90000"/>
              </a:lnSpc>
              <a:spcBef>
                <a:spcPts val="1401"/>
              </a:spcBef>
              <a:buNone/>
            </a:pPr>
            <a:r>
              <a:rPr lang="en-US" sz="1271" dirty="0">
                <a:solidFill>
                  <a:srgbClr val="131313">
                    <a:alpha val="90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how the rest of the deck covers mutually exclusive, collectively exhaustive logic</a:t>
            </a:r>
            <a:endParaRPr lang="en-US" sz="1495" dirty="0"/>
          </a:p>
        </p:txBody>
      </p:sp>
      <p:sp>
        <p:nvSpPr>
          <p:cNvPr id="15" name="Text 13"/>
          <p:cNvSpPr/>
          <p:nvPr/>
        </p:nvSpPr>
        <p:spPr>
          <a:xfrm>
            <a:off x="444500" y="4445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3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042650" y="6400800"/>
            <a:ext cx="72027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ED5E2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4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444500" y="6400800"/>
            <a:ext cx="5770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Comprehensive Strategic Business Review and Growth Planning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5428831" y="0"/>
            <a:ext cx="6763169" cy="6858000"/>
          </a:xfrm>
          <a:prstGeom prst="rect">
            <a:avLst/>
          </a:prstGeom>
          <a:solidFill>
            <a:srgbClr val="131313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445588" y="1407886"/>
            <a:ext cx="4550230" cy="46634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4800" b="1" dirty="0">
                <a:solidFill>
                  <a:srgbClr val="131313"/>
                </a:solidFill>
                <a:latin typeface="Cal Sans" pitchFamily="34" charset="0"/>
                <a:ea typeface="Cal Sans" pitchFamily="34" charset="-122"/>
                <a:cs typeface="Cal Sans" pitchFamily="34" charset="-120"/>
              </a:rPr>
              <a:t>Action Title: Situation–Complication–Resolution (SCR)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6096000" y="5343938"/>
            <a:ext cx="457200" cy="457021"/>
          </a:xfrm>
          <a:custGeom>
            <a:avLst/>
            <a:gdLst/>
            <a:ahLst/>
            <a:cxnLst/>
            <a:rect l="l" t="t" r="r" b="b"/>
            <a:pathLst>
              <a:path w="457200" h="457021">
                <a:moveTo>
                  <a:pt x="279532" y="6293"/>
                </a:moveTo>
                <a:cubicBezTo>
                  <a:pt x="287835" y="14593"/>
                  <a:pt x="287922" y="27983"/>
                  <a:pt x="279710" y="36374"/>
                </a:cubicBezTo>
                <a:lnTo>
                  <a:pt x="420825" y="177489"/>
                </a:lnTo>
                <a:cubicBezTo>
                  <a:pt x="429215" y="169276"/>
                  <a:pt x="442606" y="169368"/>
                  <a:pt x="450904" y="177667"/>
                </a:cubicBezTo>
                <a:cubicBezTo>
                  <a:pt x="459294" y="186058"/>
                  <a:pt x="459294" y="199622"/>
                  <a:pt x="450904" y="207926"/>
                </a:cubicBezTo>
                <a:lnTo>
                  <a:pt x="436000" y="222921"/>
                </a:lnTo>
                <a:lnTo>
                  <a:pt x="350938" y="307982"/>
                </a:lnTo>
                <a:lnTo>
                  <a:pt x="336655" y="322264"/>
                </a:lnTo>
                <a:cubicBezTo>
                  <a:pt x="328265" y="330655"/>
                  <a:pt x="314695" y="330655"/>
                  <a:pt x="306397" y="322264"/>
                </a:cubicBezTo>
                <a:cubicBezTo>
                  <a:pt x="298364" y="314230"/>
                  <a:pt x="298008" y="301287"/>
                  <a:pt x="305592" y="292900"/>
                </a:cubicBezTo>
                <a:lnTo>
                  <a:pt x="164386" y="151694"/>
                </a:lnTo>
                <a:cubicBezTo>
                  <a:pt x="155997" y="159194"/>
                  <a:pt x="143053" y="158925"/>
                  <a:pt x="135020" y="150890"/>
                </a:cubicBezTo>
                <a:cubicBezTo>
                  <a:pt x="126631" y="142499"/>
                  <a:pt x="126631" y="128935"/>
                  <a:pt x="135020" y="120631"/>
                </a:cubicBezTo>
                <a:lnTo>
                  <a:pt x="149303" y="106349"/>
                </a:lnTo>
                <a:lnTo>
                  <a:pt x="234278" y="21288"/>
                </a:lnTo>
                <a:lnTo>
                  <a:pt x="249183" y="6293"/>
                </a:lnTo>
                <a:cubicBezTo>
                  <a:pt x="257573" y="-2098"/>
                  <a:pt x="271142" y="-2098"/>
                  <a:pt x="279441" y="6293"/>
                </a:cubicBezTo>
                <a:lnTo>
                  <a:pt x="279532" y="6293"/>
                </a:lnTo>
                <a:moveTo>
                  <a:pt x="249361" y="66721"/>
                </a:moveTo>
                <a:lnTo>
                  <a:pt x="194648" y="121435"/>
                </a:lnTo>
                <a:lnTo>
                  <a:pt x="335763" y="262550"/>
                </a:lnTo>
                <a:lnTo>
                  <a:pt x="390476" y="207835"/>
                </a:lnTo>
                <a:lnTo>
                  <a:pt x="249361" y="66721"/>
                </a:lnTo>
                <a:moveTo>
                  <a:pt x="199559" y="227295"/>
                </a:moveTo>
                <a:lnTo>
                  <a:pt x="229816" y="257554"/>
                </a:lnTo>
                <a:lnTo>
                  <a:pt x="185367" y="302004"/>
                </a:lnTo>
                <a:lnTo>
                  <a:pt x="191617" y="308252"/>
                </a:lnTo>
                <a:cubicBezTo>
                  <a:pt x="202773" y="319408"/>
                  <a:pt x="202773" y="337529"/>
                  <a:pt x="191617" y="348685"/>
                </a:cubicBezTo>
                <a:lnTo>
                  <a:pt x="91650" y="448653"/>
                </a:lnTo>
                <a:cubicBezTo>
                  <a:pt x="80495" y="459809"/>
                  <a:pt x="62376" y="459809"/>
                  <a:pt x="51216" y="448653"/>
                </a:cubicBezTo>
                <a:lnTo>
                  <a:pt x="8371" y="405808"/>
                </a:lnTo>
                <a:cubicBezTo>
                  <a:pt x="-2784" y="394652"/>
                  <a:pt x="-2784" y="376531"/>
                  <a:pt x="8371" y="365375"/>
                </a:cubicBezTo>
                <a:lnTo>
                  <a:pt x="108338" y="265406"/>
                </a:lnTo>
                <a:cubicBezTo>
                  <a:pt x="119494" y="254250"/>
                  <a:pt x="137613" y="254250"/>
                  <a:pt x="148773" y="265406"/>
                </a:cubicBezTo>
                <a:lnTo>
                  <a:pt x="155023" y="271654"/>
                </a:lnTo>
                <a:lnTo>
                  <a:pt x="199472" y="227204"/>
                </a:lnTo>
                <a:lnTo>
                  <a:pt x="199559" y="227295"/>
                </a:lnTo>
                <a:moveTo>
                  <a:pt x="128688" y="305843"/>
                </a:moveTo>
                <a:lnTo>
                  <a:pt x="48893" y="385639"/>
                </a:lnTo>
                <a:lnTo>
                  <a:pt x="71566" y="408312"/>
                </a:lnTo>
                <a:lnTo>
                  <a:pt x="151361" y="328516"/>
                </a:lnTo>
                <a:lnTo>
                  <a:pt x="128688" y="305843"/>
                </a:lnTo>
              </a:path>
            </a:pathLst>
          </a:custGeom>
          <a:solidFill>
            <a:srgbClr val="ED5E29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6096000" y="4216426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179574" y="51165"/>
                </a:moveTo>
                <a:cubicBezTo>
                  <a:pt x="173325" y="55810"/>
                  <a:pt x="171450" y="60721"/>
                  <a:pt x="171450" y="64291"/>
                </a:cubicBezTo>
                <a:cubicBezTo>
                  <a:pt x="171450" y="68041"/>
                  <a:pt x="173594" y="73312"/>
                  <a:pt x="180736" y="78222"/>
                </a:cubicBezTo>
                <a:cubicBezTo>
                  <a:pt x="187699" y="82954"/>
                  <a:pt x="192879" y="91262"/>
                  <a:pt x="192879" y="101082"/>
                </a:cubicBezTo>
                <a:cubicBezTo>
                  <a:pt x="192879" y="116261"/>
                  <a:pt x="180557" y="128496"/>
                  <a:pt x="165465" y="128496"/>
                </a:cubicBezTo>
                <a:lnTo>
                  <a:pt x="50004" y="128588"/>
                </a:lnTo>
                <a:cubicBezTo>
                  <a:pt x="46077" y="128588"/>
                  <a:pt x="42862" y="131802"/>
                  <a:pt x="42862" y="135734"/>
                </a:cubicBezTo>
                <a:lnTo>
                  <a:pt x="42862" y="182615"/>
                </a:lnTo>
                <a:cubicBezTo>
                  <a:pt x="49469" y="180027"/>
                  <a:pt x="56702" y="178596"/>
                  <a:pt x="64296" y="178596"/>
                </a:cubicBezTo>
                <a:cubicBezTo>
                  <a:pt x="102783" y="178596"/>
                  <a:pt x="128592" y="213778"/>
                  <a:pt x="128592" y="250034"/>
                </a:cubicBezTo>
                <a:cubicBezTo>
                  <a:pt x="128592" y="286289"/>
                  <a:pt x="102783" y="321471"/>
                  <a:pt x="64301" y="321471"/>
                </a:cubicBezTo>
                <a:cubicBezTo>
                  <a:pt x="56711" y="321471"/>
                  <a:pt x="49478" y="320040"/>
                  <a:pt x="42872" y="317452"/>
                </a:cubicBezTo>
                <a:lnTo>
                  <a:pt x="42872" y="407196"/>
                </a:lnTo>
                <a:cubicBezTo>
                  <a:pt x="42872" y="411123"/>
                  <a:pt x="46086" y="414342"/>
                  <a:pt x="50018" y="414342"/>
                </a:cubicBezTo>
                <a:lnTo>
                  <a:pt x="139761" y="414342"/>
                </a:lnTo>
                <a:cubicBezTo>
                  <a:pt x="137174" y="407736"/>
                  <a:pt x="135743" y="400503"/>
                  <a:pt x="135743" y="392913"/>
                </a:cubicBezTo>
                <a:cubicBezTo>
                  <a:pt x="135743" y="354426"/>
                  <a:pt x="170924" y="328622"/>
                  <a:pt x="207180" y="328622"/>
                </a:cubicBezTo>
                <a:cubicBezTo>
                  <a:pt x="243436" y="328622"/>
                  <a:pt x="278618" y="354431"/>
                  <a:pt x="278618" y="392918"/>
                </a:cubicBezTo>
                <a:cubicBezTo>
                  <a:pt x="278618" y="400507"/>
                  <a:pt x="277187" y="407740"/>
                  <a:pt x="274599" y="414351"/>
                </a:cubicBezTo>
                <a:lnTo>
                  <a:pt x="321480" y="414351"/>
                </a:lnTo>
                <a:cubicBezTo>
                  <a:pt x="325408" y="414351"/>
                  <a:pt x="328626" y="411137"/>
                  <a:pt x="328626" y="407210"/>
                </a:cubicBezTo>
                <a:lnTo>
                  <a:pt x="328626" y="291748"/>
                </a:lnTo>
                <a:cubicBezTo>
                  <a:pt x="328626" y="276569"/>
                  <a:pt x="340948" y="264335"/>
                  <a:pt x="356040" y="264335"/>
                </a:cubicBezTo>
                <a:cubicBezTo>
                  <a:pt x="365952" y="264335"/>
                  <a:pt x="374168" y="269515"/>
                  <a:pt x="378900" y="276478"/>
                </a:cubicBezTo>
                <a:cubicBezTo>
                  <a:pt x="383810" y="283624"/>
                  <a:pt x="389082" y="285764"/>
                  <a:pt x="392831" y="285764"/>
                </a:cubicBezTo>
                <a:cubicBezTo>
                  <a:pt x="396402" y="285764"/>
                  <a:pt x="401312" y="283889"/>
                  <a:pt x="405957" y="277639"/>
                </a:cubicBezTo>
                <a:cubicBezTo>
                  <a:pt x="410602" y="271389"/>
                  <a:pt x="414260" y="261656"/>
                  <a:pt x="414260" y="250047"/>
                </a:cubicBezTo>
                <a:cubicBezTo>
                  <a:pt x="414260" y="238439"/>
                  <a:pt x="410689" y="228797"/>
                  <a:pt x="405957" y="222455"/>
                </a:cubicBezTo>
                <a:cubicBezTo>
                  <a:pt x="401225" y="216114"/>
                  <a:pt x="396402" y="214331"/>
                  <a:pt x="392831" y="214331"/>
                </a:cubicBezTo>
                <a:cubicBezTo>
                  <a:pt x="389082" y="214331"/>
                  <a:pt x="383810" y="216475"/>
                  <a:pt x="378900" y="223617"/>
                </a:cubicBezTo>
                <a:cubicBezTo>
                  <a:pt x="374168" y="230580"/>
                  <a:pt x="365861" y="235760"/>
                  <a:pt x="356040" y="235760"/>
                </a:cubicBezTo>
                <a:cubicBezTo>
                  <a:pt x="340861" y="235760"/>
                  <a:pt x="328626" y="223438"/>
                  <a:pt x="328626" y="208346"/>
                </a:cubicBezTo>
                <a:lnTo>
                  <a:pt x="328626" y="135747"/>
                </a:lnTo>
                <a:cubicBezTo>
                  <a:pt x="328626" y="131820"/>
                  <a:pt x="325412" y="128606"/>
                  <a:pt x="321485" y="128606"/>
                </a:cubicBezTo>
                <a:lnTo>
                  <a:pt x="248886" y="128606"/>
                </a:lnTo>
                <a:cubicBezTo>
                  <a:pt x="233707" y="128606"/>
                  <a:pt x="221472" y="116284"/>
                  <a:pt x="221472" y="101192"/>
                </a:cubicBezTo>
                <a:cubicBezTo>
                  <a:pt x="221472" y="91280"/>
                  <a:pt x="226652" y="83064"/>
                  <a:pt x="233615" y="78332"/>
                </a:cubicBezTo>
                <a:cubicBezTo>
                  <a:pt x="240762" y="73422"/>
                  <a:pt x="242901" y="68150"/>
                  <a:pt x="242901" y="64401"/>
                </a:cubicBezTo>
                <a:cubicBezTo>
                  <a:pt x="242901" y="60830"/>
                  <a:pt x="241027" y="55920"/>
                  <a:pt x="234777" y="51275"/>
                </a:cubicBezTo>
                <a:cubicBezTo>
                  <a:pt x="228527" y="46630"/>
                  <a:pt x="218793" y="42881"/>
                  <a:pt x="207185" y="42881"/>
                </a:cubicBezTo>
                <a:cubicBezTo>
                  <a:pt x="195576" y="42881"/>
                  <a:pt x="185934" y="46452"/>
                  <a:pt x="179593" y="51184"/>
                </a:cubicBezTo>
                <a:lnTo>
                  <a:pt x="179574" y="51165"/>
                </a:lnTo>
                <a:moveTo>
                  <a:pt x="153857" y="16875"/>
                </a:moveTo>
                <a:cubicBezTo>
                  <a:pt x="168323" y="6072"/>
                  <a:pt x="187164" y="0"/>
                  <a:pt x="207166" y="0"/>
                </a:cubicBezTo>
                <a:cubicBezTo>
                  <a:pt x="227169" y="0"/>
                  <a:pt x="246010" y="6072"/>
                  <a:pt x="260476" y="16875"/>
                </a:cubicBezTo>
                <a:cubicBezTo>
                  <a:pt x="274942" y="27679"/>
                  <a:pt x="285745" y="44202"/>
                  <a:pt x="285745" y="64291"/>
                </a:cubicBezTo>
                <a:cubicBezTo>
                  <a:pt x="285745" y="71972"/>
                  <a:pt x="284136" y="79205"/>
                  <a:pt x="281370" y="85725"/>
                </a:cubicBezTo>
                <a:lnTo>
                  <a:pt x="321466" y="85725"/>
                </a:lnTo>
                <a:cubicBezTo>
                  <a:pt x="349058" y="85725"/>
                  <a:pt x="371475" y="108137"/>
                  <a:pt x="371475" y="135734"/>
                </a:cubicBezTo>
                <a:lnTo>
                  <a:pt x="371475" y="175830"/>
                </a:lnTo>
                <a:cubicBezTo>
                  <a:pt x="377995" y="173064"/>
                  <a:pt x="385228" y="171455"/>
                  <a:pt x="392909" y="171455"/>
                </a:cubicBezTo>
                <a:cubicBezTo>
                  <a:pt x="413002" y="171455"/>
                  <a:pt x="429521" y="182350"/>
                  <a:pt x="440325" y="196724"/>
                </a:cubicBezTo>
                <a:cubicBezTo>
                  <a:pt x="451128" y="211103"/>
                  <a:pt x="457200" y="230031"/>
                  <a:pt x="457200" y="250034"/>
                </a:cubicBezTo>
                <a:cubicBezTo>
                  <a:pt x="457200" y="270036"/>
                  <a:pt x="451128" y="288877"/>
                  <a:pt x="440325" y="303343"/>
                </a:cubicBezTo>
                <a:cubicBezTo>
                  <a:pt x="429521" y="317809"/>
                  <a:pt x="412998" y="328613"/>
                  <a:pt x="392909" y="328613"/>
                </a:cubicBezTo>
                <a:cubicBezTo>
                  <a:pt x="385228" y="328613"/>
                  <a:pt x="377995" y="327003"/>
                  <a:pt x="371480" y="324237"/>
                </a:cubicBezTo>
                <a:lnTo>
                  <a:pt x="371480" y="407196"/>
                </a:lnTo>
                <a:cubicBezTo>
                  <a:pt x="371480" y="434788"/>
                  <a:pt x="349068" y="457205"/>
                  <a:pt x="321476" y="457205"/>
                </a:cubicBezTo>
                <a:lnTo>
                  <a:pt x="251734" y="457205"/>
                </a:lnTo>
                <a:cubicBezTo>
                  <a:pt x="235037" y="457205"/>
                  <a:pt x="221463" y="443630"/>
                  <a:pt x="221463" y="426933"/>
                </a:cubicBezTo>
                <a:cubicBezTo>
                  <a:pt x="221463" y="417913"/>
                  <a:pt x="225482" y="410415"/>
                  <a:pt x="230305" y="405322"/>
                </a:cubicBezTo>
                <a:cubicBezTo>
                  <a:pt x="234054" y="401481"/>
                  <a:pt x="235751" y="397106"/>
                  <a:pt x="235751" y="392909"/>
                </a:cubicBezTo>
                <a:cubicBezTo>
                  <a:pt x="235751" y="384066"/>
                  <a:pt x="226195" y="371480"/>
                  <a:pt x="207176" y="371480"/>
                </a:cubicBezTo>
                <a:cubicBezTo>
                  <a:pt x="188156" y="371480"/>
                  <a:pt x="178601" y="384071"/>
                  <a:pt x="178601" y="392913"/>
                </a:cubicBezTo>
                <a:cubicBezTo>
                  <a:pt x="178601" y="397110"/>
                  <a:pt x="180297" y="401394"/>
                  <a:pt x="184046" y="405326"/>
                </a:cubicBezTo>
                <a:cubicBezTo>
                  <a:pt x="188956" y="410415"/>
                  <a:pt x="192888" y="417917"/>
                  <a:pt x="192888" y="426938"/>
                </a:cubicBezTo>
                <a:cubicBezTo>
                  <a:pt x="192888" y="443635"/>
                  <a:pt x="179314" y="457209"/>
                  <a:pt x="162617" y="457209"/>
                </a:cubicBezTo>
                <a:lnTo>
                  <a:pt x="50013" y="457209"/>
                </a:lnTo>
                <a:cubicBezTo>
                  <a:pt x="22421" y="457209"/>
                  <a:pt x="9" y="434797"/>
                  <a:pt x="9" y="407205"/>
                </a:cubicBezTo>
                <a:lnTo>
                  <a:pt x="9" y="294601"/>
                </a:lnTo>
                <a:cubicBezTo>
                  <a:pt x="9" y="277904"/>
                  <a:pt x="13583" y="264330"/>
                  <a:pt x="30280" y="264330"/>
                </a:cubicBezTo>
                <a:cubicBezTo>
                  <a:pt x="39301" y="264330"/>
                  <a:pt x="46799" y="268349"/>
                  <a:pt x="51892" y="273172"/>
                </a:cubicBezTo>
                <a:cubicBezTo>
                  <a:pt x="55733" y="276921"/>
                  <a:pt x="60108" y="278618"/>
                  <a:pt x="64305" y="278618"/>
                </a:cubicBezTo>
                <a:cubicBezTo>
                  <a:pt x="73147" y="278618"/>
                  <a:pt x="85739" y="269062"/>
                  <a:pt x="85739" y="250043"/>
                </a:cubicBezTo>
                <a:cubicBezTo>
                  <a:pt x="85739" y="231023"/>
                  <a:pt x="73147" y="221468"/>
                  <a:pt x="64310" y="221468"/>
                </a:cubicBezTo>
                <a:cubicBezTo>
                  <a:pt x="60113" y="221468"/>
                  <a:pt x="55829" y="223164"/>
                  <a:pt x="51897" y="226913"/>
                </a:cubicBezTo>
                <a:cubicBezTo>
                  <a:pt x="46808" y="231736"/>
                  <a:pt x="39305" y="235755"/>
                  <a:pt x="30285" y="235755"/>
                </a:cubicBezTo>
                <a:cubicBezTo>
                  <a:pt x="13588" y="235755"/>
                  <a:pt x="14" y="222181"/>
                  <a:pt x="14" y="205484"/>
                </a:cubicBezTo>
                <a:lnTo>
                  <a:pt x="14" y="135743"/>
                </a:lnTo>
                <a:cubicBezTo>
                  <a:pt x="14" y="108151"/>
                  <a:pt x="22426" y="85739"/>
                  <a:pt x="50022" y="85739"/>
                </a:cubicBezTo>
                <a:lnTo>
                  <a:pt x="132981" y="85739"/>
                </a:lnTo>
                <a:cubicBezTo>
                  <a:pt x="130215" y="79219"/>
                  <a:pt x="128606" y="71986"/>
                  <a:pt x="128606" y="64310"/>
                </a:cubicBezTo>
                <a:cubicBezTo>
                  <a:pt x="128606" y="44216"/>
                  <a:pt x="139501" y="27697"/>
                  <a:pt x="153875" y="16894"/>
                </a:cubicBezTo>
                <a:lnTo>
                  <a:pt x="153857" y="16875"/>
                </a:lnTo>
              </a:path>
            </a:pathLst>
          </a:custGeom>
          <a:solidFill>
            <a:srgbClr val="ED5E29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6196013" y="3089003"/>
            <a:ext cx="257175" cy="457200"/>
          </a:xfrm>
          <a:custGeom>
            <a:avLst/>
            <a:gdLst/>
            <a:ahLst/>
            <a:cxnLst/>
            <a:rect l="l" t="t" r="r" b="b"/>
            <a:pathLst>
              <a:path w="257175" h="457200">
                <a:moveTo>
                  <a:pt x="42863" y="128588"/>
                </a:moveTo>
                <a:cubicBezTo>
                  <a:pt x="42863" y="81244"/>
                  <a:pt x="81244" y="42863"/>
                  <a:pt x="128588" y="42863"/>
                </a:cubicBezTo>
                <a:cubicBezTo>
                  <a:pt x="175931" y="42863"/>
                  <a:pt x="214312" y="81244"/>
                  <a:pt x="214312" y="128588"/>
                </a:cubicBezTo>
                <a:cubicBezTo>
                  <a:pt x="214312" y="175931"/>
                  <a:pt x="175931" y="214313"/>
                  <a:pt x="128588" y="214313"/>
                </a:cubicBezTo>
                <a:cubicBezTo>
                  <a:pt x="81244" y="214313"/>
                  <a:pt x="42863" y="175931"/>
                  <a:pt x="42863" y="128588"/>
                </a:cubicBezTo>
                <a:moveTo>
                  <a:pt x="150018" y="255387"/>
                </a:moveTo>
                <a:cubicBezTo>
                  <a:pt x="210829" y="245206"/>
                  <a:pt x="257175" y="192253"/>
                  <a:pt x="257175" y="128588"/>
                </a:cubicBezTo>
                <a:cubicBezTo>
                  <a:pt x="257175" y="57598"/>
                  <a:pt x="199578" y="0"/>
                  <a:pt x="128588" y="0"/>
                </a:cubicBezTo>
                <a:cubicBezTo>
                  <a:pt x="57597" y="0"/>
                  <a:pt x="0" y="57598"/>
                  <a:pt x="0" y="128588"/>
                </a:cubicBezTo>
                <a:cubicBezTo>
                  <a:pt x="0" y="192344"/>
                  <a:pt x="46346" y="245210"/>
                  <a:pt x="107157" y="255387"/>
                </a:cubicBezTo>
                <a:lnTo>
                  <a:pt x="107157" y="435766"/>
                </a:lnTo>
                <a:cubicBezTo>
                  <a:pt x="107157" y="447645"/>
                  <a:pt x="116711" y="457200"/>
                  <a:pt x="128588" y="457200"/>
                </a:cubicBezTo>
                <a:cubicBezTo>
                  <a:pt x="140464" y="457200"/>
                  <a:pt x="150018" y="447645"/>
                  <a:pt x="150018" y="435771"/>
                </a:cubicBezTo>
                <a:lnTo>
                  <a:pt x="150018" y="255387"/>
                </a:lnTo>
              </a:path>
            </a:pathLst>
          </a:custGeom>
          <a:solidFill>
            <a:srgbClr val="ED5E29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6096000" y="2030160"/>
            <a:ext cx="457200" cy="320040"/>
          </a:xfrm>
          <a:custGeom>
            <a:avLst/>
            <a:gdLst/>
            <a:ahLst/>
            <a:cxnLst/>
            <a:rect l="l" t="t" r="r" b="b"/>
            <a:pathLst>
              <a:path w="457200" h="320040">
                <a:moveTo>
                  <a:pt x="17145" y="0"/>
                </a:moveTo>
                <a:cubicBezTo>
                  <a:pt x="26646" y="0"/>
                  <a:pt x="34290" y="7643"/>
                  <a:pt x="34290" y="17145"/>
                </a:cubicBezTo>
                <a:lnTo>
                  <a:pt x="34290" y="34289"/>
                </a:lnTo>
                <a:lnTo>
                  <a:pt x="422910" y="34289"/>
                </a:lnTo>
                <a:lnTo>
                  <a:pt x="422910" y="17145"/>
                </a:lnTo>
                <a:cubicBezTo>
                  <a:pt x="422910" y="7643"/>
                  <a:pt x="430554" y="0"/>
                  <a:pt x="440055" y="0"/>
                </a:cubicBezTo>
                <a:cubicBezTo>
                  <a:pt x="449556" y="0"/>
                  <a:pt x="457200" y="7643"/>
                  <a:pt x="457200" y="17145"/>
                </a:cubicBezTo>
                <a:lnTo>
                  <a:pt x="457200" y="34289"/>
                </a:lnTo>
                <a:lnTo>
                  <a:pt x="457200" y="68578"/>
                </a:lnTo>
                <a:lnTo>
                  <a:pt x="457200" y="160017"/>
                </a:lnTo>
                <a:lnTo>
                  <a:pt x="457200" y="194306"/>
                </a:lnTo>
                <a:lnTo>
                  <a:pt x="457200" y="302892"/>
                </a:lnTo>
                <a:cubicBezTo>
                  <a:pt x="457200" y="312394"/>
                  <a:pt x="449556" y="320037"/>
                  <a:pt x="440055" y="320037"/>
                </a:cubicBezTo>
                <a:cubicBezTo>
                  <a:pt x="430554" y="320037"/>
                  <a:pt x="422910" y="312394"/>
                  <a:pt x="422910" y="302892"/>
                </a:cubicBezTo>
                <a:lnTo>
                  <a:pt x="422910" y="194306"/>
                </a:lnTo>
                <a:lnTo>
                  <a:pt x="34290" y="194306"/>
                </a:lnTo>
                <a:lnTo>
                  <a:pt x="34290" y="302892"/>
                </a:lnTo>
                <a:cubicBezTo>
                  <a:pt x="34290" y="312394"/>
                  <a:pt x="26646" y="320037"/>
                  <a:pt x="17145" y="320037"/>
                </a:cubicBezTo>
                <a:cubicBezTo>
                  <a:pt x="7644" y="320037"/>
                  <a:pt x="0" y="312394"/>
                  <a:pt x="0" y="302892"/>
                </a:cubicBezTo>
                <a:lnTo>
                  <a:pt x="0" y="17141"/>
                </a:lnTo>
                <a:cubicBezTo>
                  <a:pt x="0" y="7639"/>
                  <a:pt x="7644" y="-3"/>
                  <a:pt x="17145" y="-3"/>
                </a:cubicBezTo>
                <a:lnTo>
                  <a:pt x="17145" y="0"/>
                </a:lnTo>
                <a:moveTo>
                  <a:pt x="422910" y="160020"/>
                </a:moveTo>
                <a:lnTo>
                  <a:pt x="422910" y="68581"/>
                </a:lnTo>
                <a:lnTo>
                  <a:pt x="407763" y="68581"/>
                </a:lnTo>
                <a:lnTo>
                  <a:pt x="362043" y="160020"/>
                </a:lnTo>
                <a:lnTo>
                  <a:pt x="422910" y="160020"/>
                </a:lnTo>
                <a:moveTo>
                  <a:pt x="34290" y="160020"/>
                </a:moveTo>
                <a:lnTo>
                  <a:pt x="49437" y="160020"/>
                </a:lnTo>
                <a:lnTo>
                  <a:pt x="95157" y="68581"/>
                </a:lnTo>
                <a:lnTo>
                  <a:pt x="34295" y="68581"/>
                </a:lnTo>
                <a:lnTo>
                  <a:pt x="34290" y="160020"/>
                </a:lnTo>
                <a:moveTo>
                  <a:pt x="278037" y="68581"/>
                </a:moveTo>
                <a:lnTo>
                  <a:pt x="224961" y="68581"/>
                </a:lnTo>
                <a:lnTo>
                  <a:pt x="179241" y="160020"/>
                </a:lnTo>
                <a:lnTo>
                  <a:pt x="232317" y="160020"/>
                </a:lnTo>
                <a:lnTo>
                  <a:pt x="278037" y="68581"/>
                </a:lnTo>
                <a:moveTo>
                  <a:pt x="270608" y="160020"/>
                </a:moveTo>
                <a:lnTo>
                  <a:pt x="323684" y="160020"/>
                </a:lnTo>
                <a:lnTo>
                  <a:pt x="369404" y="68581"/>
                </a:lnTo>
                <a:lnTo>
                  <a:pt x="316328" y="68581"/>
                </a:lnTo>
                <a:lnTo>
                  <a:pt x="270608" y="160020"/>
                </a:lnTo>
                <a:moveTo>
                  <a:pt x="133448" y="68581"/>
                </a:moveTo>
                <a:lnTo>
                  <a:pt x="87728" y="160020"/>
                </a:lnTo>
                <a:lnTo>
                  <a:pt x="140804" y="160020"/>
                </a:lnTo>
                <a:lnTo>
                  <a:pt x="186524" y="68581"/>
                </a:lnTo>
                <a:lnTo>
                  <a:pt x="133448" y="68581"/>
                </a:lnTo>
              </a:path>
            </a:pathLst>
          </a:custGeom>
          <a:solidFill>
            <a:srgbClr val="ED5E29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6096000" y="862732"/>
            <a:ext cx="457200" cy="400050"/>
          </a:xfrm>
          <a:custGeom>
            <a:avLst/>
            <a:gdLst/>
            <a:ahLst/>
            <a:cxnLst/>
            <a:rect l="l" t="t" r="r" b="b"/>
            <a:pathLst>
              <a:path w="457200" h="400050">
                <a:moveTo>
                  <a:pt x="85725" y="28576"/>
                </a:moveTo>
                <a:cubicBezTo>
                  <a:pt x="85725" y="12770"/>
                  <a:pt x="98495" y="0"/>
                  <a:pt x="114300" y="0"/>
                </a:cubicBezTo>
                <a:lnTo>
                  <a:pt x="142875" y="0"/>
                </a:lnTo>
                <a:cubicBezTo>
                  <a:pt x="158680" y="0"/>
                  <a:pt x="171450" y="12770"/>
                  <a:pt x="171450" y="28576"/>
                </a:cubicBezTo>
                <a:lnTo>
                  <a:pt x="171450" y="42861"/>
                </a:lnTo>
                <a:lnTo>
                  <a:pt x="85725" y="42861"/>
                </a:lnTo>
                <a:lnTo>
                  <a:pt x="85725" y="28576"/>
                </a:lnTo>
                <a:moveTo>
                  <a:pt x="53223" y="112514"/>
                </a:moveTo>
                <a:cubicBezTo>
                  <a:pt x="57511" y="88759"/>
                  <a:pt x="78227" y="71437"/>
                  <a:pt x="102427" y="71437"/>
                </a:cubicBezTo>
                <a:lnTo>
                  <a:pt x="178596" y="71437"/>
                </a:lnTo>
                <a:cubicBezTo>
                  <a:pt x="190474" y="71437"/>
                  <a:pt x="200030" y="80990"/>
                  <a:pt x="200030" y="92868"/>
                </a:cubicBezTo>
                <a:lnTo>
                  <a:pt x="200030" y="114298"/>
                </a:lnTo>
                <a:lnTo>
                  <a:pt x="257180" y="114298"/>
                </a:lnTo>
                <a:lnTo>
                  <a:pt x="257180" y="92868"/>
                </a:lnTo>
                <a:cubicBezTo>
                  <a:pt x="257180" y="80990"/>
                  <a:pt x="266735" y="71437"/>
                  <a:pt x="278613" y="71437"/>
                </a:cubicBezTo>
                <a:lnTo>
                  <a:pt x="354783" y="71437"/>
                </a:lnTo>
                <a:cubicBezTo>
                  <a:pt x="378982" y="71437"/>
                  <a:pt x="399698" y="88759"/>
                  <a:pt x="403986" y="112514"/>
                </a:cubicBezTo>
                <a:lnTo>
                  <a:pt x="408453" y="136893"/>
                </a:lnTo>
                <a:cubicBezTo>
                  <a:pt x="411667" y="154663"/>
                  <a:pt x="418096" y="171717"/>
                  <a:pt x="427386" y="187255"/>
                </a:cubicBezTo>
                <a:lnTo>
                  <a:pt x="429709" y="191184"/>
                </a:lnTo>
                <a:cubicBezTo>
                  <a:pt x="447658" y="221188"/>
                  <a:pt x="457214" y="255476"/>
                  <a:pt x="457214" y="290392"/>
                </a:cubicBezTo>
                <a:lnTo>
                  <a:pt x="457214" y="350044"/>
                </a:lnTo>
                <a:cubicBezTo>
                  <a:pt x="457214" y="377635"/>
                  <a:pt x="434802" y="400050"/>
                  <a:pt x="407210" y="400050"/>
                </a:cubicBezTo>
                <a:lnTo>
                  <a:pt x="307197" y="400050"/>
                </a:lnTo>
                <a:cubicBezTo>
                  <a:pt x="279605" y="400050"/>
                  <a:pt x="257193" y="377635"/>
                  <a:pt x="257193" y="350044"/>
                </a:cubicBezTo>
                <a:lnTo>
                  <a:pt x="257193" y="228601"/>
                </a:lnTo>
                <a:lnTo>
                  <a:pt x="200043" y="228601"/>
                </a:lnTo>
                <a:lnTo>
                  <a:pt x="200043" y="350044"/>
                </a:lnTo>
                <a:cubicBezTo>
                  <a:pt x="200043" y="377635"/>
                  <a:pt x="177631" y="400050"/>
                  <a:pt x="150039" y="400050"/>
                </a:cubicBezTo>
                <a:lnTo>
                  <a:pt x="50027" y="400050"/>
                </a:lnTo>
                <a:cubicBezTo>
                  <a:pt x="22435" y="400050"/>
                  <a:pt x="23" y="377635"/>
                  <a:pt x="23" y="350044"/>
                </a:cubicBezTo>
                <a:lnTo>
                  <a:pt x="23" y="290392"/>
                </a:lnTo>
                <a:cubicBezTo>
                  <a:pt x="23" y="255388"/>
                  <a:pt x="9487" y="221100"/>
                  <a:pt x="27528" y="191096"/>
                </a:cubicBezTo>
                <a:lnTo>
                  <a:pt x="29851" y="187167"/>
                </a:lnTo>
                <a:cubicBezTo>
                  <a:pt x="39136" y="171629"/>
                  <a:pt x="45569" y="154575"/>
                  <a:pt x="48783" y="136805"/>
                </a:cubicBezTo>
                <a:lnTo>
                  <a:pt x="53250" y="112426"/>
                </a:lnTo>
                <a:lnTo>
                  <a:pt x="53223" y="112514"/>
                </a:lnTo>
                <a:moveTo>
                  <a:pt x="102422" y="114298"/>
                </a:moveTo>
                <a:cubicBezTo>
                  <a:pt x="98938" y="114298"/>
                  <a:pt x="95994" y="116799"/>
                  <a:pt x="95367" y="120191"/>
                </a:cubicBezTo>
                <a:lnTo>
                  <a:pt x="90901" y="144570"/>
                </a:lnTo>
                <a:cubicBezTo>
                  <a:pt x="86795" y="167429"/>
                  <a:pt x="78579" y="189308"/>
                  <a:pt x="66609" y="209310"/>
                </a:cubicBezTo>
                <a:lnTo>
                  <a:pt x="64287" y="213239"/>
                </a:lnTo>
                <a:cubicBezTo>
                  <a:pt x="50269" y="236546"/>
                  <a:pt x="42858" y="263157"/>
                  <a:pt x="42858" y="290392"/>
                </a:cubicBezTo>
                <a:lnTo>
                  <a:pt x="42858" y="350044"/>
                </a:lnTo>
                <a:cubicBezTo>
                  <a:pt x="42858" y="353972"/>
                  <a:pt x="46072" y="357189"/>
                  <a:pt x="50004" y="357189"/>
                </a:cubicBezTo>
                <a:lnTo>
                  <a:pt x="150016" y="357189"/>
                </a:lnTo>
                <a:cubicBezTo>
                  <a:pt x="153944" y="357189"/>
                  <a:pt x="157163" y="353972"/>
                  <a:pt x="157163" y="350044"/>
                </a:cubicBezTo>
                <a:lnTo>
                  <a:pt x="157163" y="114298"/>
                </a:lnTo>
                <a:lnTo>
                  <a:pt x="102422" y="114298"/>
                </a:lnTo>
                <a:moveTo>
                  <a:pt x="354778" y="114298"/>
                </a:moveTo>
                <a:lnTo>
                  <a:pt x="300038" y="114298"/>
                </a:lnTo>
                <a:lnTo>
                  <a:pt x="300038" y="350044"/>
                </a:lnTo>
                <a:cubicBezTo>
                  <a:pt x="300038" y="353972"/>
                  <a:pt x="303252" y="357189"/>
                  <a:pt x="307184" y="357189"/>
                </a:cubicBezTo>
                <a:lnTo>
                  <a:pt x="407196" y="357189"/>
                </a:lnTo>
                <a:cubicBezTo>
                  <a:pt x="411123" y="357189"/>
                  <a:pt x="414342" y="353972"/>
                  <a:pt x="414342" y="350044"/>
                </a:cubicBezTo>
                <a:lnTo>
                  <a:pt x="414342" y="290392"/>
                </a:lnTo>
                <a:cubicBezTo>
                  <a:pt x="414342" y="263245"/>
                  <a:pt x="406931" y="236546"/>
                  <a:pt x="393000" y="213239"/>
                </a:cubicBezTo>
                <a:lnTo>
                  <a:pt x="390677" y="209310"/>
                </a:lnTo>
                <a:cubicBezTo>
                  <a:pt x="378712" y="189396"/>
                  <a:pt x="370497" y="167429"/>
                  <a:pt x="366299" y="144570"/>
                </a:cubicBezTo>
                <a:lnTo>
                  <a:pt x="361833" y="120191"/>
                </a:lnTo>
                <a:cubicBezTo>
                  <a:pt x="361206" y="116799"/>
                  <a:pt x="358262" y="114298"/>
                  <a:pt x="354778" y="114298"/>
                </a:cubicBezTo>
                <a:lnTo>
                  <a:pt x="354778" y="114298"/>
                </a:lnTo>
                <a:moveTo>
                  <a:pt x="314325" y="0"/>
                </a:moveTo>
                <a:lnTo>
                  <a:pt x="342900" y="0"/>
                </a:lnTo>
                <a:cubicBezTo>
                  <a:pt x="358705" y="0"/>
                  <a:pt x="371475" y="12770"/>
                  <a:pt x="371475" y="28576"/>
                </a:cubicBezTo>
                <a:lnTo>
                  <a:pt x="371475" y="42861"/>
                </a:lnTo>
                <a:lnTo>
                  <a:pt x="285750" y="42861"/>
                </a:lnTo>
                <a:lnTo>
                  <a:pt x="285750" y="28576"/>
                </a:lnTo>
                <a:cubicBezTo>
                  <a:pt x="285750" y="12770"/>
                  <a:pt x="298520" y="0"/>
                  <a:pt x="314325" y="0"/>
                </a:cubicBezTo>
                <a:lnTo>
                  <a:pt x="314325" y="0"/>
                </a:lnTo>
              </a:path>
            </a:pathLst>
          </a:custGeom>
          <a:solidFill>
            <a:srgbClr val="ED5E29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6955733" y="4216426"/>
            <a:ext cx="4590983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401"/>
              </a:spcBef>
              <a:buNone/>
            </a:pPr>
            <a:r>
              <a:rPr lang="en-US" sz="1495" b="1" dirty="0">
                <a:solidFill>
                  <a:srgbClr val="CAC3B7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MECE coverage check</a:t>
            </a:r>
            <a:endParaRPr lang="en-US" sz="1495" dirty="0"/>
          </a:p>
          <a:p>
            <a:pPr algn="l" marL="142875" indent="0">
              <a:lnSpc>
                <a:spcPct val="90000"/>
              </a:lnSpc>
              <a:spcBef>
                <a:spcPts val="1401"/>
              </a:spcBef>
              <a:buNone/>
            </a:pPr>
            <a:r>
              <a:rPr lang="en-US" sz="1271" dirty="0">
                <a:solidFill>
                  <a:srgbClr val="CAC3B7">
                    <a:alpha val="90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ensure every issue is placed once (no overlap) and all are addressed (no omissions)</a:t>
            </a:r>
            <a:endParaRPr lang="en-US" sz="1495" dirty="0"/>
          </a:p>
        </p:txBody>
      </p:sp>
      <p:sp>
        <p:nvSpPr>
          <p:cNvPr id="12" name="Text 10"/>
          <p:cNvSpPr/>
          <p:nvPr/>
        </p:nvSpPr>
        <p:spPr>
          <a:xfrm>
            <a:off x="6955733" y="3089003"/>
            <a:ext cx="4592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1600" b="1" dirty="0">
                <a:solidFill>
                  <a:srgbClr val="CAC3B7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Action Title: Resolution</a:t>
            </a:r>
            <a:endParaRPr lang="en-US" sz="1600" dirty="0"/>
          </a:p>
          <a:p>
            <a:pPr algn="l" marL="142875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1360" dirty="0">
                <a:solidFill>
                  <a:srgbClr val="CAC3B7">
                    <a:alpha val="90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the strategic response mapped to the root causes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955733" y="1961580"/>
            <a:ext cx="4590983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401"/>
              </a:spcBef>
              <a:buNone/>
            </a:pPr>
            <a:r>
              <a:rPr lang="en-US" sz="1495" b="1" dirty="0">
                <a:solidFill>
                  <a:srgbClr val="CAC3B7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Action Title: Complication</a:t>
            </a:r>
            <a:endParaRPr lang="en-US" sz="1495" dirty="0"/>
          </a:p>
          <a:p>
            <a:pPr algn="l" marL="142875" indent="0">
              <a:lnSpc>
                <a:spcPct val="90000"/>
              </a:lnSpc>
              <a:spcBef>
                <a:spcPts val="1401"/>
              </a:spcBef>
              <a:buNone/>
            </a:pPr>
            <a:r>
              <a:rPr lang="en-US" sz="1271" dirty="0">
                <a:solidFill>
                  <a:srgbClr val="CAC3B7">
                    <a:alpha val="90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what blocks performance (gaps, frictions, constraints, competitors)</a:t>
            </a:r>
            <a:endParaRPr lang="en-US" sz="1495" dirty="0"/>
          </a:p>
        </p:txBody>
      </p:sp>
      <p:sp>
        <p:nvSpPr>
          <p:cNvPr id="14" name="Text 12"/>
          <p:cNvSpPr/>
          <p:nvPr/>
        </p:nvSpPr>
        <p:spPr>
          <a:xfrm>
            <a:off x="6955733" y="834157"/>
            <a:ext cx="4590983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401"/>
              </a:spcBef>
              <a:buNone/>
            </a:pPr>
            <a:r>
              <a:rPr lang="en-US" sz="1495" b="1" dirty="0">
                <a:solidFill>
                  <a:srgbClr val="CAC3B7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Action Title: Situation</a:t>
            </a:r>
            <a:endParaRPr lang="en-US" sz="1495" dirty="0"/>
          </a:p>
          <a:p>
            <a:pPr algn="l" marL="142875" indent="0">
              <a:lnSpc>
                <a:spcPct val="90000"/>
              </a:lnSpc>
              <a:spcBef>
                <a:spcPts val="1401"/>
              </a:spcBef>
              <a:buNone/>
            </a:pPr>
            <a:r>
              <a:rPr lang="en-US" sz="1271" dirty="0">
                <a:solidFill>
                  <a:srgbClr val="CAC3B7">
                    <a:alpha val="90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current state across market, customer, operations, and capabilities</a:t>
            </a:r>
            <a:endParaRPr lang="en-US" sz="1495" dirty="0"/>
          </a:p>
        </p:txBody>
      </p:sp>
      <p:sp>
        <p:nvSpPr>
          <p:cNvPr id="15" name="Text 13"/>
          <p:cNvSpPr/>
          <p:nvPr/>
        </p:nvSpPr>
        <p:spPr>
          <a:xfrm>
            <a:off x="6955733" y="5343849"/>
            <a:ext cx="4592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1600" b="1" dirty="0">
                <a:solidFill>
                  <a:srgbClr val="CAC3B7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Decision ask</a:t>
            </a:r>
            <a:endParaRPr lang="en-US" sz="1600" dirty="0"/>
          </a:p>
          <a:p>
            <a:pPr algn="l" marL="142875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1360" dirty="0">
                <a:solidFill>
                  <a:srgbClr val="CAC3B7">
                    <a:alpha val="90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what the client should approve, change, or prioritize next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44500" y="4445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3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042650" y="6400800"/>
            <a:ext cx="72027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ED5E2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5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444500" y="6400800"/>
            <a:ext cx="5770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Comprehensive Strategic Business Review and Growth Planning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0" y="0"/>
            <a:ext cx="12192000" cy="4023360"/>
          </a:xfrm>
          <a:prstGeom prst="rect">
            <a:avLst/>
          </a:prstGeom>
          <a:solidFill>
            <a:srgbClr val="ED5E29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444496" y="1332457"/>
            <a:ext cx="112824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4219" b="1" dirty="0">
                <a:solidFill>
                  <a:srgbClr val="FFFFFF"/>
                </a:solidFill>
                <a:latin typeface="Cal Sans" pitchFamily="34" charset="0"/>
                <a:ea typeface="Cal Sans" pitchFamily="34" charset="-122"/>
                <a:cs typeface="Cal Sans" pitchFamily="34" charset="-120"/>
              </a:rPr>
              <a:t>Action Title: Diagnostic Findings (Root Causes)</a:t>
            </a:r>
            <a:endParaRPr lang="en-US" sz="4219" dirty="0"/>
          </a:p>
        </p:txBody>
      </p:sp>
      <p:sp>
        <p:nvSpPr>
          <p:cNvPr id="6" name="Text 4"/>
          <p:cNvSpPr/>
          <p:nvPr/>
        </p:nvSpPr>
        <p:spPr>
          <a:xfrm>
            <a:off x="502921" y="3026338"/>
            <a:ext cx="2103120" cy="3200400"/>
          </a:xfrm>
          <a:custGeom>
            <a:avLst/>
            <a:gdLst/>
            <a:ahLst/>
            <a:cxnLst/>
            <a:rect l="l" t="t" r="r" b="b"/>
            <a:pathLst>
              <a:path w="2103120" h="3200400">
                <a:moveTo>
                  <a:pt x="0" y="0"/>
                </a:moveTo>
                <a:lnTo>
                  <a:pt x="2103120" y="0"/>
                </a:lnTo>
                <a:lnTo>
                  <a:pt x="2103120" y="3200400"/>
                </a:lnTo>
                <a:lnTo>
                  <a:pt x="0" y="3200400"/>
                </a:lnTo>
                <a:lnTo>
                  <a:pt x="0" y="0"/>
                </a:lnTo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485775" dist="139700" dir="2700000">
              <a:srgbClr val="000000">
                <a:alpha val="8000"/>
              </a:srgbClr>
            </a:outerShdw>
          </a:effectLst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2773681" y="3026338"/>
            <a:ext cx="2103120" cy="3200400"/>
          </a:xfrm>
          <a:custGeom>
            <a:avLst/>
            <a:gdLst/>
            <a:ahLst/>
            <a:cxnLst/>
            <a:rect l="l" t="t" r="r" b="b"/>
            <a:pathLst>
              <a:path w="2103120" h="3200400">
                <a:moveTo>
                  <a:pt x="0" y="0"/>
                </a:moveTo>
                <a:lnTo>
                  <a:pt x="2103120" y="0"/>
                </a:lnTo>
                <a:lnTo>
                  <a:pt x="2103120" y="3200400"/>
                </a:lnTo>
                <a:lnTo>
                  <a:pt x="0" y="3200400"/>
                </a:lnTo>
                <a:lnTo>
                  <a:pt x="0" y="0"/>
                </a:lnTo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485775" dist="139700" dir="2700000">
              <a:srgbClr val="000000">
                <a:alpha val="8000"/>
              </a:srgbClr>
            </a:outerShdw>
          </a:effectLst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5044441" y="3026338"/>
            <a:ext cx="2103120" cy="3200400"/>
          </a:xfrm>
          <a:custGeom>
            <a:avLst/>
            <a:gdLst/>
            <a:ahLst/>
            <a:cxnLst/>
            <a:rect l="l" t="t" r="r" b="b"/>
            <a:pathLst>
              <a:path w="2103120" h="3200400">
                <a:moveTo>
                  <a:pt x="0" y="0"/>
                </a:moveTo>
                <a:lnTo>
                  <a:pt x="2103120" y="0"/>
                </a:lnTo>
                <a:lnTo>
                  <a:pt x="2103120" y="3200400"/>
                </a:lnTo>
                <a:lnTo>
                  <a:pt x="0" y="3200400"/>
                </a:lnTo>
                <a:lnTo>
                  <a:pt x="0" y="0"/>
                </a:lnTo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485775" dist="139700" dir="2700000">
              <a:srgbClr val="000000">
                <a:alpha val="8000"/>
              </a:srgbClr>
            </a:outerShdw>
          </a:effectLst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7315201" y="3026338"/>
            <a:ext cx="2103120" cy="3200400"/>
          </a:xfrm>
          <a:custGeom>
            <a:avLst/>
            <a:gdLst/>
            <a:ahLst/>
            <a:cxnLst/>
            <a:rect l="l" t="t" r="r" b="b"/>
            <a:pathLst>
              <a:path w="2103120" h="3200400">
                <a:moveTo>
                  <a:pt x="0" y="0"/>
                </a:moveTo>
                <a:lnTo>
                  <a:pt x="2103120" y="0"/>
                </a:lnTo>
                <a:lnTo>
                  <a:pt x="2103120" y="3200400"/>
                </a:lnTo>
                <a:lnTo>
                  <a:pt x="0" y="3200400"/>
                </a:lnTo>
                <a:lnTo>
                  <a:pt x="0" y="0"/>
                </a:lnTo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485775" dist="139700" dir="2700000">
              <a:srgbClr val="000000">
                <a:alpha val="8000"/>
              </a:srgbClr>
            </a:outerShdw>
          </a:effectLst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9585959" y="3026338"/>
            <a:ext cx="2103120" cy="3200400"/>
          </a:xfrm>
          <a:custGeom>
            <a:avLst/>
            <a:gdLst/>
            <a:ahLst/>
            <a:cxnLst/>
            <a:rect l="l" t="t" r="r" b="b"/>
            <a:pathLst>
              <a:path w="2103120" h="3200400">
                <a:moveTo>
                  <a:pt x="0" y="0"/>
                </a:moveTo>
                <a:lnTo>
                  <a:pt x="2103120" y="0"/>
                </a:lnTo>
                <a:lnTo>
                  <a:pt x="2103120" y="3200400"/>
                </a:lnTo>
                <a:lnTo>
                  <a:pt x="0" y="3200400"/>
                </a:lnTo>
                <a:lnTo>
                  <a:pt x="0" y="0"/>
                </a:lnTo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485775" dist="139700" dir="2700000">
              <a:srgbClr val="000000">
                <a:alpha val="8000"/>
              </a:srgbClr>
            </a:outerShdw>
          </a:effectLst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9814559" y="3716319"/>
            <a:ext cx="165692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722"/>
              </a:spcBef>
              <a:buNone/>
            </a:pPr>
            <a:r>
              <a:rPr lang="en-US" sz="867" b="1" dirty="0">
                <a:solidFill>
                  <a:srgbClr val="131313"/>
                </a:solidFill>
                <a:latin typeface="Cal Sans" pitchFamily="34" charset="0"/>
                <a:ea typeface="Cal Sans" pitchFamily="34" charset="-122"/>
                <a:cs typeface="Cal Sans" pitchFamily="34" charset="-120"/>
              </a:rPr>
              <a:t>Prioritization — rank root causes by magnitude, controllability, and urgency</a:t>
            </a:r>
            <a:endParaRPr lang="en-US" sz="867" dirty="0"/>
          </a:p>
        </p:txBody>
      </p:sp>
      <p:sp>
        <p:nvSpPr>
          <p:cNvPr id="12" name="Text 10"/>
          <p:cNvSpPr/>
          <p:nvPr/>
        </p:nvSpPr>
        <p:spPr>
          <a:xfrm>
            <a:off x="9814559" y="4202602"/>
            <a:ext cx="165989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100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Action Title: Prioritization — rank root causes by magnitude, controllability, and urgency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9814559" y="3288652"/>
            <a:ext cx="320040" cy="256505"/>
          </a:xfrm>
          <a:custGeom>
            <a:avLst/>
            <a:gdLst/>
            <a:ahLst/>
            <a:cxnLst/>
            <a:rect l="l" t="t" r="r" b="b"/>
            <a:pathLst>
              <a:path w="320040" h="256505">
                <a:moveTo>
                  <a:pt x="260493" y="24047"/>
                </a:moveTo>
                <a:lnTo>
                  <a:pt x="197020" y="24047"/>
                </a:lnTo>
                <a:cubicBezTo>
                  <a:pt x="190859" y="9870"/>
                  <a:pt x="176729" y="0"/>
                  <a:pt x="160298" y="0"/>
                </a:cubicBezTo>
                <a:cubicBezTo>
                  <a:pt x="143868" y="0"/>
                  <a:pt x="129738" y="9870"/>
                  <a:pt x="123577" y="24047"/>
                </a:cubicBezTo>
                <a:lnTo>
                  <a:pt x="60104" y="24047"/>
                </a:lnTo>
                <a:cubicBezTo>
                  <a:pt x="53440" y="24047"/>
                  <a:pt x="48080" y="29408"/>
                  <a:pt x="48080" y="36072"/>
                </a:cubicBezTo>
                <a:cubicBezTo>
                  <a:pt x="48080" y="42736"/>
                  <a:pt x="53440" y="48097"/>
                  <a:pt x="60104" y="48097"/>
                </a:cubicBezTo>
                <a:lnTo>
                  <a:pt x="121023" y="48097"/>
                </a:lnTo>
                <a:cubicBezTo>
                  <a:pt x="123929" y="62426"/>
                  <a:pt x="134500" y="73999"/>
                  <a:pt x="148278" y="78306"/>
                </a:cubicBezTo>
                <a:lnTo>
                  <a:pt x="148278" y="232460"/>
                </a:lnTo>
                <a:lnTo>
                  <a:pt x="60104" y="232460"/>
                </a:lnTo>
                <a:cubicBezTo>
                  <a:pt x="53440" y="232460"/>
                  <a:pt x="48080" y="237821"/>
                  <a:pt x="48080" y="244485"/>
                </a:cubicBezTo>
                <a:cubicBezTo>
                  <a:pt x="48080" y="251149"/>
                  <a:pt x="53440" y="256510"/>
                  <a:pt x="60104" y="256510"/>
                </a:cubicBezTo>
                <a:lnTo>
                  <a:pt x="160302" y="256510"/>
                </a:lnTo>
                <a:lnTo>
                  <a:pt x="260500" y="256510"/>
                </a:lnTo>
                <a:cubicBezTo>
                  <a:pt x="267163" y="256510"/>
                  <a:pt x="272524" y="251149"/>
                  <a:pt x="272524" y="244488"/>
                </a:cubicBezTo>
                <a:cubicBezTo>
                  <a:pt x="272524" y="237824"/>
                  <a:pt x="267163" y="232465"/>
                  <a:pt x="260500" y="232465"/>
                </a:cubicBezTo>
                <a:lnTo>
                  <a:pt x="172326" y="232465"/>
                </a:lnTo>
                <a:lnTo>
                  <a:pt x="172326" y="78311"/>
                </a:lnTo>
                <a:cubicBezTo>
                  <a:pt x="186103" y="74002"/>
                  <a:pt x="196674" y="62431"/>
                  <a:pt x="199580" y="48102"/>
                </a:cubicBezTo>
                <a:lnTo>
                  <a:pt x="260500" y="48102"/>
                </a:lnTo>
                <a:cubicBezTo>
                  <a:pt x="267163" y="48102"/>
                  <a:pt x="272524" y="42741"/>
                  <a:pt x="272524" y="36080"/>
                </a:cubicBezTo>
                <a:cubicBezTo>
                  <a:pt x="272524" y="29416"/>
                  <a:pt x="267163" y="24058"/>
                  <a:pt x="260500" y="24058"/>
                </a:cubicBezTo>
                <a:lnTo>
                  <a:pt x="260493" y="24047"/>
                </a:lnTo>
                <a:moveTo>
                  <a:pt x="256483" y="98093"/>
                </a:moveTo>
                <a:lnTo>
                  <a:pt x="292753" y="160315"/>
                </a:lnTo>
                <a:lnTo>
                  <a:pt x="220162" y="160315"/>
                </a:lnTo>
                <a:lnTo>
                  <a:pt x="256483" y="98093"/>
                </a:lnTo>
                <a:moveTo>
                  <a:pt x="193362" y="168883"/>
                </a:moveTo>
                <a:cubicBezTo>
                  <a:pt x="198774" y="191378"/>
                  <a:pt x="224975" y="208410"/>
                  <a:pt x="256486" y="208410"/>
                </a:cubicBezTo>
                <a:cubicBezTo>
                  <a:pt x="287998" y="208410"/>
                  <a:pt x="314199" y="191376"/>
                  <a:pt x="319611" y="168883"/>
                </a:cubicBezTo>
                <a:cubicBezTo>
                  <a:pt x="320914" y="163373"/>
                  <a:pt x="319109" y="157712"/>
                  <a:pt x="316254" y="152800"/>
                </a:cubicBezTo>
                <a:lnTo>
                  <a:pt x="268562" y="71039"/>
                </a:lnTo>
                <a:cubicBezTo>
                  <a:pt x="266056" y="66730"/>
                  <a:pt x="261447" y="64126"/>
                  <a:pt x="256486" y="64126"/>
                </a:cubicBezTo>
                <a:cubicBezTo>
                  <a:pt x="251526" y="64126"/>
                  <a:pt x="246917" y="66781"/>
                  <a:pt x="244411" y="71039"/>
                </a:cubicBezTo>
                <a:lnTo>
                  <a:pt x="196719" y="152851"/>
                </a:lnTo>
                <a:cubicBezTo>
                  <a:pt x="193864" y="157761"/>
                  <a:pt x="192059" y="163422"/>
                  <a:pt x="193362" y="168934"/>
                </a:cubicBezTo>
                <a:lnTo>
                  <a:pt x="193362" y="168883"/>
                </a:lnTo>
                <a:moveTo>
                  <a:pt x="27232" y="160316"/>
                </a:moveTo>
                <a:lnTo>
                  <a:pt x="63502" y="98093"/>
                </a:lnTo>
                <a:lnTo>
                  <a:pt x="99824" y="160316"/>
                </a:lnTo>
                <a:lnTo>
                  <a:pt x="27232" y="160316"/>
                </a:lnTo>
                <a:moveTo>
                  <a:pt x="63506" y="208410"/>
                </a:moveTo>
                <a:cubicBezTo>
                  <a:pt x="95017" y="208410"/>
                  <a:pt x="121218" y="191376"/>
                  <a:pt x="126630" y="168883"/>
                </a:cubicBezTo>
                <a:cubicBezTo>
                  <a:pt x="127933" y="163373"/>
                  <a:pt x="126128" y="157712"/>
                  <a:pt x="123273" y="152800"/>
                </a:cubicBezTo>
                <a:lnTo>
                  <a:pt x="75581" y="71039"/>
                </a:lnTo>
                <a:cubicBezTo>
                  <a:pt x="73075" y="66730"/>
                  <a:pt x="68466" y="64126"/>
                  <a:pt x="63506" y="64126"/>
                </a:cubicBezTo>
                <a:cubicBezTo>
                  <a:pt x="58545" y="64126"/>
                  <a:pt x="53936" y="66781"/>
                  <a:pt x="51430" y="71039"/>
                </a:cubicBezTo>
                <a:lnTo>
                  <a:pt x="3786" y="152851"/>
                </a:lnTo>
                <a:cubicBezTo>
                  <a:pt x="931" y="157761"/>
                  <a:pt x="-874" y="163422"/>
                  <a:pt x="429" y="168934"/>
                </a:cubicBezTo>
                <a:cubicBezTo>
                  <a:pt x="5841" y="191378"/>
                  <a:pt x="32042" y="208413"/>
                  <a:pt x="63502" y="208413"/>
                </a:cubicBezTo>
                <a:lnTo>
                  <a:pt x="63506" y="208410"/>
                </a:lnTo>
                <a:moveTo>
                  <a:pt x="160295" y="24047"/>
                </a:moveTo>
                <a:cubicBezTo>
                  <a:pt x="169151" y="24047"/>
                  <a:pt x="176326" y="31224"/>
                  <a:pt x="176326" y="40079"/>
                </a:cubicBezTo>
                <a:cubicBezTo>
                  <a:pt x="176326" y="48933"/>
                  <a:pt x="169148" y="56110"/>
                  <a:pt x="160295" y="56110"/>
                </a:cubicBezTo>
                <a:cubicBezTo>
                  <a:pt x="151440" y="56110"/>
                  <a:pt x="144265" y="48933"/>
                  <a:pt x="144265" y="40079"/>
                </a:cubicBezTo>
                <a:cubicBezTo>
                  <a:pt x="144265" y="31224"/>
                  <a:pt x="151443" y="24047"/>
                  <a:pt x="160295" y="24047"/>
                </a:cubicBezTo>
                <a:lnTo>
                  <a:pt x="160295" y="24047"/>
                </a:lnTo>
              </a:path>
            </a:pathLst>
          </a:custGeom>
          <a:solidFill>
            <a:srgbClr val="131313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7543801" y="3716319"/>
            <a:ext cx="165692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722"/>
              </a:spcBef>
              <a:buNone/>
            </a:pPr>
            <a:r>
              <a:rPr lang="en-US" sz="867" b="1" dirty="0">
                <a:solidFill>
                  <a:srgbClr val="131313"/>
                </a:solidFill>
                <a:latin typeface="Cal Sans" pitchFamily="34" charset="0"/>
                <a:ea typeface="Cal Sans" pitchFamily="34" charset="-122"/>
                <a:cs typeface="Cal Sans" pitchFamily="34" charset="-120"/>
              </a:rPr>
              <a:t>MECE diagnostic buckets — commercial, operational, people/process, technology/data</a:t>
            </a:r>
            <a:endParaRPr lang="en-US" sz="867" dirty="0"/>
          </a:p>
        </p:txBody>
      </p:sp>
      <p:sp>
        <p:nvSpPr>
          <p:cNvPr id="15" name="Text 13"/>
          <p:cNvSpPr/>
          <p:nvPr/>
        </p:nvSpPr>
        <p:spPr>
          <a:xfrm>
            <a:off x="7543801" y="4202602"/>
            <a:ext cx="165989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100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Action Title: MECE diagnostic buckets — commercial, operational, people/process, technology/data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7543801" y="3256927"/>
            <a:ext cx="320040" cy="319954"/>
          </a:xfrm>
          <a:custGeom>
            <a:avLst/>
            <a:gdLst/>
            <a:ahLst/>
            <a:cxnLst/>
            <a:rect l="l" t="t" r="r" b="b"/>
            <a:pathLst>
              <a:path w="320040" h="319954">
                <a:moveTo>
                  <a:pt x="230006" y="130004"/>
                </a:moveTo>
                <a:cubicBezTo>
                  <a:pt x="230006" y="74773"/>
                  <a:pt x="185233" y="30002"/>
                  <a:pt x="130003" y="30002"/>
                </a:cubicBezTo>
                <a:cubicBezTo>
                  <a:pt x="74774" y="30002"/>
                  <a:pt x="30001" y="74773"/>
                  <a:pt x="30001" y="130004"/>
                </a:cubicBezTo>
                <a:cubicBezTo>
                  <a:pt x="30001" y="185234"/>
                  <a:pt x="74774" y="230005"/>
                  <a:pt x="130003" y="230005"/>
                </a:cubicBezTo>
                <a:cubicBezTo>
                  <a:pt x="185233" y="230005"/>
                  <a:pt x="230006" y="185234"/>
                  <a:pt x="230006" y="130004"/>
                </a:cubicBezTo>
                <a:lnTo>
                  <a:pt x="230006" y="130004"/>
                </a:lnTo>
                <a:moveTo>
                  <a:pt x="210692" y="231944"/>
                </a:moveTo>
                <a:cubicBezTo>
                  <a:pt x="188568" y="249507"/>
                  <a:pt x="160503" y="260007"/>
                  <a:pt x="130003" y="260007"/>
                </a:cubicBezTo>
                <a:cubicBezTo>
                  <a:pt x="58190" y="260007"/>
                  <a:pt x="0" y="201817"/>
                  <a:pt x="0" y="130004"/>
                </a:cubicBezTo>
                <a:cubicBezTo>
                  <a:pt x="0" y="58190"/>
                  <a:pt x="58190" y="0"/>
                  <a:pt x="130003" y="0"/>
                </a:cubicBezTo>
                <a:cubicBezTo>
                  <a:pt x="201817" y="0"/>
                  <a:pt x="260007" y="58190"/>
                  <a:pt x="260007" y="130004"/>
                </a:cubicBezTo>
                <a:cubicBezTo>
                  <a:pt x="260007" y="160505"/>
                  <a:pt x="249506" y="188568"/>
                  <a:pt x="231943" y="210693"/>
                </a:cubicBezTo>
                <a:lnTo>
                  <a:pt x="315633" y="294383"/>
                </a:lnTo>
                <a:cubicBezTo>
                  <a:pt x="321509" y="300258"/>
                  <a:pt x="321509" y="309760"/>
                  <a:pt x="315633" y="315571"/>
                </a:cubicBezTo>
                <a:cubicBezTo>
                  <a:pt x="309757" y="321384"/>
                  <a:pt x="300258" y="321445"/>
                  <a:pt x="294447" y="315571"/>
                </a:cubicBezTo>
                <a:lnTo>
                  <a:pt x="210692" y="231944"/>
                </a:lnTo>
              </a:path>
            </a:pathLst>
          </a:custGeom>
          <a:solidFill>
            <a:srgbClr val="131313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5273041" y="3716319"/>
            <a:ext cx="165692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722"/>
              </a:spcBef>
              <a:buNone/>
            </a:pPr>
            <a:r>
              <a:rPr lang="en-US" sz="867" b="1" dirty="0">
                <a:solidFill>
                  <a:srgbClr val="131313"/>
                </a:solidFill>
                <a:latin typeface="Cal Sans" pitchFamily="34" charset="0"/>
                <a:ea typeface="Cal Sans" pitchFamily="34" charset="-122"/>
                <a:cs typeface="Cal Sans" pitchFamily="34" charset="-120"/>
              </a:rPr>
              <a:t>Key findings — top 3–5 findings with quantified impact where possible</a:t>
            </a:r>
            <a:endParaRPr lang="en-US" sz="867" dirty="0"/>
          </a:p>
        </p:txBody>
      </p:sp>
      <p:sp>
        <p:nvSpPr>
          <p:cNvPr id="18" name="Text 16"/>
          <p:cNvSpPr/>
          <p:nvPr/>
        </p:nvSpPr>
        <p:spPr>
          <a:xfrm>
            <a:off x="5273041" y="4202602"/>
            <a:ext cx="165989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100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Action Title: Key findings — top 3–5 findings with quantified impact where possible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5273041" y="3256884"/>
            <a:ext cx="320040" cy="320040"/>
          </a:xfrm>
          <a:custGeom>
            <a:avLst/>
            <a:gdLst/>
            <a:ahLst/>
            <a:cxnLst/>
            <a:rect l="l" t="t" r="r" b="b"/>
            <a:pathLst>
              <a:path w="320040" h="320040">
                <a:moveTo>
                  <a:pt x="171449" y="34289"/>
                </a:moveTo>
                <a:lnTo>
                  <a:pt x="171449" y="285748"/>
                </a:lnTo>
                <a:lnTo>
                  <a:pt x="148588" y="285748"/>
                </a:lnTo>
                <a:lnTo>
                  <a:pt x="148588" y="34289"/>
                </a:lnTo>
                <a:lnTo>
                  <a:pt x="171449" y="34289"/>
                </a:lnTo>
                <a:moveTo>
                  <a:pt x="148591" y="0"/>
                </a:moveTo>
                <a:cubicBezTo>
                  <a:pt x="129661" y="0"/>
                  <a:pt x="114302" y="15359"/>
                  <a:pt x="114302" y="34289"/>
                </a:cubicBezTo>
                <a:lnTo>
                  <a:pt x="114302" y="285748"/>
                </a:lnTo>
                <a:cubicBezTo>
                  <a:pt x="114302" y="304678"/>
                  <a:pt x="129661" y="320037"/>
                  <a:pt x="148591" y="320037"/>
                </a:cubicBezTo>
                <a:lnTo>
                  <a:pt x="171452" y="320037"/>
                </a:lnTo>
                <a:cubicBezTo>
                  <a:pt x="190382" y="320037"/>
                  <a:pt x="205741" y="304678"/>
                  <a:pt x="205741" y="285748"/>
                </a:cubicBezTo>
                <a:lnTo>
                  <a:pt x="205741" y="34289"/>
                </a:lnTo>
                <a:cubicBezTo>
                  <a:pt x="205741" y="15359"/>
                  <a:pt x="190382" y="0"/>
                  <a:pt x="171452" y="0"/>
                </a:cubicBezTo>
                <a:lnTo>
                  <a:pt x="148591" y="0"/>
                </a:lnTo>
                <a:moveTo>
                  <a:pt x="57150" y="171449"/>
                </a:moveTo>
                <a:lnTo>
                  <a:pt x="57150" y="285748"/>
                </a:lnTo>
                <a:lnTo>
                  <a:pt x="34289" y="285748"/>
                </a:lnTo>
                <a:lnTo>
                  <a:pt x="34289" y="171449"/>
                </a:lnTo>
                <a:lnTo>
                  <a:pt x="57150" y="171449"/>
                </a:lnTo>
                <a:moveTo>
                  <a:pt x="34289" y="137160"/>
                </a:moveTo>
                <a:cubicBezTo>
                  <a:pt x="15359" y="137160"/>
                  <a:pt x="0" y="152518"/>
                  <a:pt x="0" y="171449"/>
                </a:cubicBezTo>
                <a:lnTo>
                  <a:pt x="0" y="285748"/>
                </a:lnTo>
                <a:cubicBezTo>
                  <a:pt x="0" y="304678"/>
                  <a:pt x="15359" y="320037"/>
                  <a:pt x="34289" y="320037"/>
                </a:cubicBezTo>
                <a:lnTo>
                  <a:pt x="57150" y="320037"/>
                </a:lnTo>
                <a:cubicBezTo>
                  <a:pt x="76080" y="320037"/>
                  <a:pt x="91439" y="304678"/>
                  <a:pt x="91439" y="285748"/>
                </a:cubicBezTo>
                <a:lnTo>
                  <a:pt x="91439" y="171449"/>
                </a:lnTo>
                <a:cubicBezTo>
                  <a:pt x="91439" y="152518"/>
                  <a:pt x="76080" y="137160"/>
                  <a:pt x="57150" y="137160"/>
                </a:cubicBezTo>
                <a:lnTo>
                  <a:pt x="34289" y="137160"/>
                </a:lnTo>
                <a:moveTo>
                  <a:pt x="262890" y="80010"/>
                </a:moveTo>
                <a:lnTo>
                  <a:pt x="285751" y="80010"/>
                </a:lnTo>
                <a:lnTo>
                  <a:pt x="285751" y="285751"/>
                </a:lnTo>
                <a:lnTo>
                  <a:pt x="262890" y="285751"/>
                </a:lnTo>
                <a:lnTo>
                  <a:pt x="262890" y="80010"/>
                </a:lnTo>
                <a:moveTo>
                  <a:pt x="228601" y="80010"/>
                </a:moveTo>
                <a:lnTo>
                  <a:pt x="228601" y="285751"/>
                </a:lnTo>
                <a:cubicBezTo>
                  <a:pt x="228601" y="304681"/>
                  <a:pt x="243960" y="320040"/>
                  <a:pt x="262890" y="320040"/>
                </a:cubicBezTo>
                <a:lnTo>
                  <a:pt x="285751" y="320040"/>
                </a:lnTo>
                <a:cubicBezTo>
                  <a:pt x="304681" y="320040"/>
                  <a:pt x="320040" y="304681"/>
                  <a:pt x="320040" y="285751"/>
                </a:cubicBezTo>
                <a:lnTo>
                  <a:pt x="320040" y="80010"/>
                </a:lnTo>
                <a:cubicBezTo>
                  <a:pt x="320040" y="61080"/>
                  <a:pt x="304681" y="45721"/>
                  <a:pt x="285751" y="45721"/>
                </a:cubicBezTo>
                <a:lnTo>
                  <a:pt x="262890" y="45721"/>
                </a:lnTo>
                <a:cubicBezTo>
                  <a:pt x="243960" y="45721"/>
                  <a:pt x="228601" y="61080"/>
                  <a:pt x="228601" y="80010"/>
                </a:cubicBezTo>
                <a:lnTo>
                  <a:pt x="228601" y="80010"/>
                </a:lnTo>
              </a:path>
            </a:pathLst>
          </a:custGeom>
          <a:solidFill>
            <a:srgbClr val="131313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3002281" y="3716319"/>
            <a:ext cx="165692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722"/>
              </a:spcBef>
              <a:buNone/>
            </a:pPr>
            <a:r>
              <a:rPr lang="en-US" sz="867" b="1" dirty="0">
                <a:solidFill>
                  <a:srgbClr val="131313"/>
                </a:solidFill>
                <a:latin typeface="Cal Sans" pitchFamily="34" charset="0"/>
                <a:ea typeface="Cal Sans" pitchFamily="34" charset="-122"/>
                <a:cs typeface="Cal Sans" pitchFamily="34" charset="-120"/>
              </a:rPr>
              <a:t>Root-cause tree — map symptoms to drivers to underlying causes</a:t>
            </a:r>
            <a:endParaRPr lang="en-US" sz="867" dirty="0"/>
          </a:p>
        </p:txBody>
      </p:sp>
      <p:sp>
        <p:nvSpPr>
          <p:cNvPr id="21" name="Text 19"/>
          <p:cNvSpPr/>
          <p:nvPr/>
        </p:nvSpPr>
        <p:spPr>
          <a:xfrm>
            <a:off x="3002281" y="4202602"/>
            <a:ext cx="165989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100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Action Title: Root-cause tree — map symptoms to drivers to underlying causes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3022266" y="3256884"/>
            <a:ext cx="280071" cy="320040"/>
          </a:xfrm>
          <a:custGeom>
            <a:avLst/>
            <a:gdLst/>
            <a:ahLst/>
            <a:cxnLst/>
            <a:rect l="l" t="t" r="r" b="b"/>
            <a:pathLst>
              <a:path w="280071" h="320040">
                <a:moveTo>
                  <a:pt x="151149" y="4938"/>
                </a:moveTo>
                <a:cubicBezTo>
                  <a:pt x="148337" y="1811"/>
                  <a:pt x="144273" y="0"/>
                  <a:pt x="140021" y="0"/>
                </a:cubicBezTo>
                <a:cubicBezTo>
                  <a:pt x="135770" y="0"/>
                  <a:pt x="131709" y="1811"/>
                  <a:pt x="128894" y="4938"/>
                </a:cubicBezTo>
                <a:lnTo>
                  <a:pt x="38882" y="104951"/>
                </a:lnTo>
                <a:cubicBezTo>
                  <a:pt x="34944" y="109326"/>
                  <a:pt x="33945" y="115701"/>
                  <a:pt x="36320" y="121078"/>
                </a:cubicBezTo>
                <a:cubicBezTo>
                  <a:pt x="38695" y="126454"/>
                  <a:pt x="44072" y="130016"/>
                  <a:pt x="50009" y="130016"/>
                </a:cubicBezTo>
                <a:lnTo>
                  <a:pt x="57387" y="130016"/>
                </a:lnTo>
                <a:lnTo>
                  <a:pt x="18630" y="175273"/>
                </a:lnTo>
                <a:cubicBezTo>
                  <a:pt x="14819" y="179712"/>
                  <a:pt x="13942" y="185962"/>
                  <a:pt x="16381" y="191275"/>
                </a:cubicBezTo>
                <a:cubicBezTo>
                  <a:pt x="18818" y="196588"/>
                  <a:pt x="24134" y="200025"/>
                  <a:pt x="30007" y="200025"/>
                </a:cubicBezTo>
                <a:lnTo>
                  <a:pt x="45007" y="200025"/>
                </a:lnTo>
                <a:lnTo>
                  <a:pt x="3002" y="256032"/>
                </a:lnTo>
                <a:cubicBezTo>
                  <a:pt x="-437" y="260596"/>
                  <a:pt x="-935" y="266657"/>
                  <a:pt x="1566" y="271720"/>
                </a:cubicBezTo>
                <a:cubicBezTo>
                  <a:pt x="4067" y="276783"/>
                  <a:pt x="9318" y="280035"/>
                  <a:pt x="15003" y="280035"/>
                </a:cubicBezTo>
                <a:lnTo>
                  <a:pt x="100013" y="280035"/>
                </a:lnTo>
                <a:lnTo>
                  <a:pt x="125015" y="280035"/>
                </a:lnTo>
                <a:lnTo>
                  <a:pt x="125015" y="305040"/>
                </a:lnTo>
                <a:cubicBezTo>
                  <a:pt x="125015" y="313354"/>
                  <a:pt x="131703" y="320043"/>
                  <a:pt x="140016" y="320043"/>
                </a:cubicBezTo>
                <a:cubicBezTo>
                  <a:pt x="148328" y="320043"/>
                  <a:pt x="155016" y="313354"/>
                  <a:pt x="155016" y="305043"/>
                </a:cubicBezTo>
                <a:lnTo>
                  <a:pt x="155016" y="280041"/>
                </a:lnTo>
                <a:lnTo>
                  <a:pt x="180018" y="280041"/>
                </a:lnTo>
                <a:lnTo>
                  <a:pt x="265028" y="280041"/>
                </a:lnTo>
                <a:cubicBezTo>
                  <a:pt x="270716" y="280041"/>
                  <a:pt x="275903" y="276854"/>
                  <a:pt x="278466" y="271727"/>
                </a:cubicBezTo>
                <a:cubicBezTo>
                  <a:pt x="281028" y="266600"/>
                  <a:pt x="280465" y="260538"/>
                  <a:pt x="277029" y="256038"/>
                </a:cubicBezTo>
                <a:lnTo>
                  <a:pt x="235024" y="200031"/>
                </a:lnTo>
                <a:lnTo>
                  <a:pt x="250025" y="200031"/>
                </a:lnTo>
                <a:cubicBezTo>
                  <a:pt x="255900" y="200031"/>
                  <a:pt x="261213" y="196594"/>
                  <a:pt x="263650" y="191282"/>
                </a:cubicBezTo>
                <a:cubicBezTo>
                  <a:pt x="266087" y="185969"/>
                  <a:pt x="265213" y="179719"/>
                  <a:pt x="261401" y="175280"/>
                </a:cubicBezTo>
                <a:lnTo>
                  <a:pt x="222645" y="130023"/>
                </a:lnTo>
                <a:lnTo>
                  <a:pt x="230022" y="130023"/>
                </a:lnTo>
                <a:cubicBezTo>
                  <a:pt x="235959" y="130023"/>
                  <a:pt x="241337" y="126522"/>
                  <a:pt x="243712" y="121148"/>
                </a:cubicBezTo>
                <a:cubicBezTo>
                  <a:pt x="246087" y="115771"/>
                  <a:pt x="245149" y="109396"/>
                  <a:pt x="241149" y="105021"/>
                </a:cubicBezTo>
                <a:lnTo>
                  <a:pt x="151137" y="5009"/>
                </a:lnTo>
                <a:lnTo>
                  <a:pt x="151149" y="4938"/>
                </a:lnTo>
                <a:moveTo>
                  <a:pt x="155025" y="250031"/>
                </a:moveTo>
                <a:lnTo>
                  <a:pt x="155025" y="135018"/>
                </a:lnTo>
                <a:cubicBezTo>
                  <a:pt x="155025" y="126704"/>
                  <a:pt x="148337" y="120018"/>
                  <a:pt x="140024" y="120018"/>
                </a:cubicBezTo>
                <a:cubicBezTo>
                  <a:pt x="131712" y="120018"/>
                  <a:pt x="125024" y="126707"/>
                  <a:pt x="125024" y="135022"/>
                </a:cubicBezTo>
                <a:lnTo>
                  <a:pt x="125024" y="250038"/>
                </a:lnTo>
                <a:lnTo>
                  <a:pt x="100022" y="250038"/>
                </a:lnTo>
                <a:lnTo>
                  <a:pt x="45016" y="250038"/>
                </a:lnTo>
                <a:lnTo>
                  <a:pt x="87021" y="194031"/>
                </a:lnTo>
                <a:cubicBezTo>
                  <a:pt x="90460" y="189467"/>
                  <a:pt x="90959" y="183405"/>
                  <a:pt x="88458" y="178342"/>
                </a:cubicBezTo>
                <a:cubicBezTo>
                  <a:pt x="85956" y="173279"/>
                  <a:pt x="80705" y="170028"/>
                  <a:pt x="75020" y="170028"/>
                </a:cubicBezTo>
                <a:lnTo>
                  <a:pt x="62643" y="170028"/>
                </a:lnTo>
                <a:lnTo>
                  <a:pt x="101400" y="124771"/>
                </a:lnTo>
                <a:cubicBezTo>
                  <a:pt x="105211" y="120332"/>
                  <a:pt x="106088" y="114081"/>
                  <a:pt x="103649" y="108769"/>
                </a:cubicBezTo>
                <a:cubicBezTo>
                  <a:pt x="101212" y="103456"/>
                  <a:pt x="95896" y="100019"/>
                  <a:pt x="90023" y="100019"/>
                </a:cubicBezTo>
                <a:lnTo>
                  <a:pt x="83710" y="100019"/>
                </a:lnTo>
                <a:lnTo>
                  <a:pt x="140030" y="37448"/>
                </a:lnTo>
                <a:lnTo>
                  <a:pt x="196349" y="100019"/>
                </a:lnTo>
                <a:lnTo>
                  <a:pt x="190036" y="100019"/>
                </a:lnTo>
                <a:cubicBezTo>
                  <a:pt x="184161" y="100019"/>
                  <a:pt x="178848" y="103456"/>
                  <a:pt x="176411" y="108769"/>
                </a:cubicBezTo>
                <a:cubicBezTo>
                  <a:pt x="173974" y="114081"/>
                  <a:pt x="174848" y="120332"/>
                  <a:pt x="178660" y="124771"/>
                </a:cubicBezTo>
                <a:lnTo>
                  <a:pt x="217416" y="170028"/>
                </a:lnTo>
                <a:lnTo>
                  <a:pt x="205040" y="170028"/>
                </a:lnTo>
                <a:cubicBezTo>
                  <a:pt x="199352" y="170028"/>
                  <a:pt x="194165" y="173215"/>
                  <a:pt x="191602" y="178342"/>
                </a:cubicBezTo>
                <a:cubicBezTo>
                  <a:pt x="189039" y="183469"/>
                  <a:pt x="189602" y="189531"/>
                  <a:pt x="193039" y="194031"/>
                </a:cubicBezTo>
                <a:lnTo>
                  <a:pt x="235044" y="250038"/>
                </a:lnTo>
                <a:lnTo>
                  <a:pt x="180038" y="250038"/>
                </a:lnTo>
                <a:lnTo>
                  <a:pt x="155025" y="250031"/>
                </a:lnTo>
              </a:path>
            </a:pathLst>
          </a:custGeom>
          <a:solidFill>
            <a:srgbClr val="131313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731521" y="3716319"/>
            <a:ext cx="165692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722"/>
              </a:spcBef>
              <a:buNone/>
            </a:pPr>
            <a:r>
              <a:rPr lang="en-US" sz="867" b="1" dirty="0">
                <a:solidFill>
                  <a:srgbClr val="131313"/>
                </a:solidFill>
                <a:latin typeface="Cal Sans" pitchFamily="34" charset="0"/>
                <a:ea typeface="Cal Sans" pitchFamily="34" charset="-122"/>
                <a:cs typeface="Cal Sans" pitchFamily="34" charset="-120"/>
              </a:rPr>
              <a:t>Hypotheses &amp; tests — diagnostic questions, evidence sources, and validation approach</a:t>
            </a:r>
            <a:endParaRPr lang="en-US" sz="867" dirty="0"/>
          </a:p>
        </p:txBody>
      </p:sp>
      <p:sp>
        <p:nvSpPr>
          <p:cNvPr id="24" name="Text 22"/>
          <p:cNvSpPr/>
          <p:nvPr/>
        </p:nvSpPr>
        <p:spPr>
          <a:xfrm>
            <a:off x="731521" y="4202602"/>
            <a:ext cx="165989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100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Action Title: Hypotheses &amp; tests — diagnostic questions, evidence sources, and validation approach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760951" y="3252046"/>
            <a:ext cx="205714" cy="320040"/>
          </a:xfrm>
          <a:custGeom>
            <a:avLst/>
            <a:gdLst/>
            <a:ahLst/>
            <a:cxnLst/>
            <a:rect l="l" t="t" r="r" b="b"/>
            <a:pathLst>
              <a:path w="205714" h="320040">
                <a:moveTo>
                  <a:pt x="34297" y="91391"/>
                </a:moveTo>
                <a:cubicBezTo>
                  <a:pt x="34297" y="59809"/>
                  <a:pt x="59877" y="34228"/>
                  <a:pt x="91459" y="34228"/>
                </a:cubicBezTo>
                <a:lnTo>
                  <a:pt x="114324" y="34228"/>
                </a:lnTo>
                <a:cubicBezTo>
                  <a:pt x="145907" y="34228"/>
                  <a:pt x="171486" y="59809"/>
                  <a:pt x="171486" y="91391"/>
                </a:cubicBezTo>
                <a:lnTo>
                  <a:pt x="171486" y="94677"/>
                </a:lnTo>
                <a:cubicBezTo>
                  <a:pt x="171486" y="111899"/>
                  <a:pt x="162911" y="127974"/>
                  <a:pt x="148548" y="137480"/>
                </a:cubicBezTo>
                <a:lnTo>
                  <a:pt x="111178" y="162417"/>
                </a:lnTo>
                <a:cubicBezTo>
                  <a:pt x="95316" y="172991"/>
                  <a:pt x="85742" y="190856"/>
                  <a:pt x="85742" y="210004"/>
                </a:cubicBezTo>
                <a:lnTo>
                  <a:pt x="85742" y="211434"/>
                </a:lnTo>
                <a:cubicBezTo>
                  <a:pt x="85742" y="220936"/>
                  <a:pt x="93388" y="228582"/>
                  <a:pt x="102890" y="228582"/>
                </a:cubicBezTo>
                <a:cubicBezTo>
                  <a:pt x="112394" y="228582"/>
                  <a:pt x="120038" y="220936"/>
                  <a:pt x="120038" y="211434"/>
                </a:cubicBezTo>
                <a:lnTo>
                  <a:pt x="120038" y="210004"/>
                </a:lnTo>
                <a:cubicBezTo>
                  <a:pt x="120038" y="202358"/>
                  <a:pt x="123826" y="195212"/>
                  <a:pt x="130184" y="190997"/>
                </a:cubicBezTo>
                <a:lnTo>
                  <a:pt x="167554" y="166059"/>
                </a:lnTo>
                <a:cubicBezTo>
                  <a:pt x="191419" y="150124"/>
                  <a:pt x="205710" y="123401"/>
                  <a:pt x="205710" y="94748"/>
                </a:cubicBezTo>
                <a:lnTo>
                  <a:pt x="205710" y="91461"/>
                </a:lnTo>
                <a:cubicBezTo>
                  <a:pt x="205710" y="40943"/>
                  <a:pt x="164767" y="0"/>
                  <a:pt x="114250" y="0"/>
                </a:cubicBezTo>
                <a:lnTo>
                  <a:pt x="91384" y="0"/>
                </a:lnTo>
                <a:cubicBezTo>
                  <a:pt x="40939" y="-70"/>
                  <a:pt x="-4" y="40872"/>
                  <a:pt x="-4" y="91387"/>
                </a:cubicBezTo>
                <a:cubicBezTo>
                  <a:pt x="-4" y="100889"/>
                  <a:pt x="7642" y="108535"/>
                  <a:pt x="17144" y="108535"/>
                </a:cubicBezTo>
                <a:cubicBezTo>
                  <a:pt x="26648" y="108535"/>
                  <a:pt x="34292" y="100889"/>
                  <a:pt x="34292" y="91387"/>
                </a:cubicBezTo>
                <a:lnTo>
                  <a:pt x="34297" y="91391"/>
                </a:lnTo>
                <a:moveTo>
                  <a:pt x="102892" y="320040"/>
                </a:moveTo>
                <a:cubicBezTo>
                  <a:pt x="115521" y="320040"/>
                  <a:pt x="125757" y="309802"/>
                  <a:pt x="125757" y="297176"/>
                </a:cubicBezTo>
                <a:cubicBezTo>
                  <a:pt x="125757" y="284548"/>
                  <a:pt x="115521" y="274313"/>
                  <a:pt x="102892" y="274313"/>
                </a:cubicBezTo>
                <a:cubicBezTo>
                  <a:pt x="90263" y="274313"/>
                  <a:pt x="80027" y="284551"/>
                  <a:pt x="80027" y="297176"/>
                </a:cubicBezTo>
                <a:cubicBezTo>
                  <a:pt x="80027" y="309805"/>
                  <a:pt x="90263" y="320040"/>
                  <a:pt x="102892" y="320040"/>
                </a:cubicBezTo>
              </a:path>
            </a:pathLst>
          </a:custGeom>
          <a:solidFill>
            <a:srgbClr val="131313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6" name="Text 24"/>
          <p:cNvSpPr/>
          <p:nvPr/>
        </p:nvSpPr>
        <p:spPr>
          <a:xfrm>
            <a:off x="444500" y="4445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313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042650" y="6400800"/>
            <a:ext cx="72027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ED5E2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6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444500" y="6400800"/>
            <a:ext cx="5770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F4F3F1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Comprehensive Strategic Business Review and Growth Planning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5848342" y="2151003"/>
            <a:ext cx="45719" cy="548640"/>
          </a:xfrm>
          <a:prstGeom prst="rect">
            <a:avLst/>
          </a:prstGeom>
          <a:solidFill>
            <a:srgbClr val="F8BFA9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5848342" y="3032953"/>
            <a:ext cx="45719" cy="548640"/>
          </a:xfrm>
          <a:prstGeom prst="rect">
            <a:avLst/>
          </a:prstGeom>
          <a:solidFill>
            <a:srgbClr val="F49E7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5848342" y="3914903"/>
            <a:ext cx="45719" cy="548640"/>
          </a:xfrm>
          <a:prstGeom prst="rect">
            <a:avLst/>
          </a:prstGeom>
          <a:solidFill>
            <a:srgbClr val="ED5E29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5848342" y="4796853"/>
            <a:ext cx="45719" cy="548640"/>
          </a:xfrm>
          <a:prstGeom prst="rect">
            <a:avLst/>
          </a:prstGeom>
          <a:solidFill>
            <a:srgbClr val="C0401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5848342" y="5678803"/>
            <a:ext cx="45719" cy="548640"/>
          </a:xfrm>
          <a:prstGeom prst="rect">
            <a:avLst/>
          </a:prstGeom>
          <a:solidFill>
            <a:srgbClr val="802B0B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6139861" y="5678803"/>
            <a:ext cx="55041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 Sans" pitchFamily="34" charset="0"/>
                <a:ea typeface="Cal Sans" pitchFamily="34" charset="-122"/>
                <a:cs typeface="Cal Sans" pitchFamily="34" charset="-120"/>
              </a:rPr>
              <a:t>Action Title: Portfolio logic</a:t>
            </a:r>
            <a:endParaRPr lang="en-US" sz="1400" dirty="0"/>
          </a:p>
          <a:p>
            <a:pPr algn="l" marL="142875" indent="0">
              <a:lnSpc>
                <a:spcPct val="90000"/>
              </a:lnSpc>
              <a:buNone/>
            </a:pPr>
            <a:r>
              <a:rPr lang="en-US" sz="1190" dirty="0">
                <a:solidFill>
                  <a:srgbClr val="FFFFFF">
                    <a:alpha val="90000"/>
                  </a:srgbClr>
                </a:solidFill>
                <a:latin typeface="Cal Sans" pitchFamily="34" charset="0"/>
                <a:ea typeface="Cal Sans" pitchFamily="34" charset="-122"/>
                <a:cs typeface="Cal Sans" pitchFamily="34" charset="-120"/>
              </a:rPr>
              <a:t>Ensure each initiative belongs to exactly one pillar and covers all needs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139861" y="4796853"/>
            <a:ext cx="55041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 Sans" pitchFamily="34" charset="0"/>
                <a:ea typeface="Cal Sans" pitchFamily="34" charset="-122"/>
                <a:cs typeface="Cal Sans" pitchFamily="34" charset="-120"/>
              </a:rPr>
              <a:t>Action Title: Pillar 3</a:t>
            </a:r>
            <a:endParaRPr lang="en-US" sz="1400" dirty="0"/>
          </a:p>
          <a:p>
            <a:pPr algn="l" marL="142875" indent="0">
              <a:lnSpc>
                <a:spcPct val="90000"/>
              </a:lnSpc>
              <a:buNone/>
            </a:pPr>
            <a:r>
              <a:rPr lang="en-US" sz="1190" dirty="0">
                <a:solidFill>
                  <a:srgbClr val="FFFFFF">
                    <a:alpha val="90000"/>
                  </a:srgbClr>
                </a:solidFill>
                <a:latin typeface="Cal Sans" pitchFamily="34" charset="0"/>
                <a:ea typeface="Cal Sans" pitchFamily="34" charset="-122"/>
                <a:cs typeface="Cal Sans" pitchFamily="34" charset="-120"/>
              </a:rPr>
              <a:t>Capability &amp; platform build (people/process/technology enablement)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139861" y="3914903"/>
            <a:ext cx="55041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 Sans" pitchFamily="34" charset="0"/>
                <a:ea typeface="Cal Sans" pitchFamily="34" charset="-122"/>
                <a:cs typeface="Cal Sans" pitchFamily="34" charset="-120"/>
              </a:rPr>
              <a:t>Action Title: Pillar 2</a:t>
            </a:r>
            <a:endParaRPr lang="en-US" sz="1400" dirty="0"/>
          </a:p>
          <a:p>
            <a:pPr algn="l" marL="142875" indent="0">
              <a:lnSpc>
                <a:spcPct val="90000"/>
              </a:lnSpc>
              <a:buNone/>
            </a:pPr>
            <a:r>
              <a:rPr lang="en-US" sz="1190" dirty="0">
                <a:solidFill>
                  <a:srgbClr val="FFFFFF">
                    <a:alpha val="90000"/>
                  </a:srgbClr>
                </a:solidFill>
                <a:latin typeface="Cal Sans" pitchFamily="34" charset="0"/>
                <a:ea typeface="Cal Sans" pitchFamily="34" charset="-122"/>
                <a:cs typeface="Cal Sans" pitchFamily="34" charset="-120"/>
              </a:rPr>
              <a:t>Operational excellence / cost-to-serve optimization (define scope and boundaries)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139861" y="3032953"/>
            <a:ext cx="55041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 Sans" pitchFamily="34" charset="0"/>
                <a:ea typeface="Cal Sans" pitchFamily="34" charset="-122"/>
                <a:cs typeface="Cal Sans" pitchFamily="34" charset="-120"/>
              </a:rPr>
              <a:t>Action Title: Pillar 1</a:t>
            </a:r>
            <a:endParaRPr lang="en-US" sz="1400" dirty="0"/>
          </a:p>
          <a:p>
            <a:pPr algn="l" marL="142875" indent="0">
              <a:lnSpc>
                <a:spcPct val="90000"/>
              </a:lnSpc>
              <a:buNone/>
            </a:pPr>
            <a:r>
              <a:rPr lang="en-US" sz="1190" dirty="0">
                <a:solidFill>
                  <a:srgbClr val="FFFFFF">
                    <a:alpha val="90000"/>
                  </a:srgbClr>
                </a:solidFill>
                <a:latin typeface="Cal Sans" pitchFamily="34" charset="0"/>
                <a:ea typeface="Cal Sans" pitchFamily="34" charset="-122"/>
                <a:cs typeface="Cal Sans" pitchFamily="34" charset="-120"/>
              </a:rPr>
              <a:t>Commercial growth / customer value creation (define scope and boundaries)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139861" y="2151003"/>
            <a:ext cx="55041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 Sans" pitchFamily="34" charset="0"/>
                <a:ea typeface="Cal Sans" pitchFamily="34" charset="-122"/>
                <a:cs typeface="Cal Sans" pitchFamily="34" charset="-120"/>
              </a:rPr>
              <a:t>Action Title: Strategic North Star</a:t>
            </a:r>
            <a:endParaRPr lang="en-US" sz="1400" dirty="0"/>
          </a:p>
          <a:p>
            <a:pPr algn="l" marL="142875" indent="0">
              <a:lnSpc>
                <a:spcPct val="90000"/>
              </a:lnSpc>
              <a:buNone/>
            </a:pPr>
            <a:r>
              <a:rPr lang="en-US" sz="1190" dirty="0">
                <a:solidFill>
                  <a:srgbClr val="FFFFFF">
                    <a:alpha val="90000"/>
                  </a:srgbClr>
                </a:solidFill>
                <a:latin typeface="Cal Sans" pitchFamily="34" charset="0"/>
                <a:ea typeface="Cal Sans" pitchFamily="34" charset="-122"/>
                <a:cs typeface="Cal Sans" pitchFamily="34" charset="-120"/>
              </a:rPr>
              <a:t>The single guiding objective that aligns all pillars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2540874" y="1751598"/>
            <a:ext cx="1081004" cy="987465"/>
          </a:xfrm>
          <a:custGeom>
            <a:avLst/>
            <a:gdLst/>
            <a:ahLst/>
            <a:cxnLst/>
            <a:rect l="l" t="t" r="r" b="b"/>
            <a:pathLst>
              <a:path w="1081004" h="987465">
                <a:moveTo>
                  <a:pt x="1063449" y="788125"/>
                </a:moveTo>
                <a:lnTo>
                  <a:pt x="657802" y="68086"/>
                </a:lnTo>
                <a:cubicBezTo>
                  <a:pt x="606141" y="-23512"/>
                  <a:pt x="474096" y="-22494"/>
                  <a:pt x="423959" y="69952"/>
                </a:cubicBezTo>
                <a:cubicBezTo>
                  <a:pt x="332874" y="237683"/>
                  <a:pt x="190289" y="488687"/>
                  <a:pt x="18139" y="786931"/>
                </a:cubicBezTo>
                <a:cubicBezTo>
                  <a:pt x="-33349" y="875980"/>
                  <a:pt x="30884" y="987465"/>
                  <a:pt x="133872" y="987465"/>
                </a:cubicBezTo>
                <a:lnTo>
                  <a:pt x="947208" y="987465"/>
                </a:lnTo>
                <a:cubicBezTo>
                  <a:pt x="1049514" y="987465"/>
                  <a:pt x="1113748" y="877343"/>
                  <a:pt x="1063622" y="788293"/>
                </a:cubicBezTo>
                <a:lnTo>
                  <a:pt x="1063449" y="788125"/>
                </a:lnTo>
              </a:path>
            </a:pathLst>
          </a:custGeom>
          <a:solidFill>
            <a:srgbClr val="F8BFA9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2041451" y="2790896"/>
            <a:ext cx="2063227" cy="805008"/>
          </a:xfrm>
          <a:custGeom>
            <a:avLst/>
            <a:gdLst/>
            <a:ahLst/>
            <a:cxnLst/>
            <a:rect l="l" t="t" r="r" b="b"/>
            <a:pathLst>
              <a:path w="2063227" h="805008">
                <a:moveTo>
                  <a:pt x="332675" y="66276"/>
                </a:moveTo>
                <a:cubicBezTo>
                  <a:pt x="233083" y="237405"/>
                  <a:pt x="127384" y="418226"/>
                  <a:pt x="18631" y="603627"/>
                </a:cubicBezTo>
                <a:cubicBezTo>
                  <a:pt x="-33713" y="692677"/>
                  <a:pt x="30536" y="805008"/>
                  <a:pt x="133841" y="805008"/>
                </a:cubicBezTo>
                <a:lnTo>
                  <a:pt x="1929427" y="805008"/>
                </a:lnTo>
                <a:cubicBezTo>
                  <a:pt x="2031721" y="805008"/>
                  <a:pt x="2095970" y="694883"/>
                  <a:pt x="2045834" y="605841"/>
                </a:cubicBezTo>
                <a:lnTo>
                  <a:pt x="1742828" y="67983"/>
                </a:lnTo>
                <a:cubicBezTo>
                  <a:pt x="1719205" y="26010"/>
                  <a:pt x="1674680" y="8"/>
                  <a:pt x="1626421" y="8"/>
                </a:cubicBezTo>
                <a:lnTo>
                  <a:pt x="448215" y="8"/>
                </a:lnTo>
                <a:cubicBezTo>
                  <a:pt x="400637" y="8"/>
                  <a:pt x="356608" y="25326"/>
                  <a:pt x="332819" y="66284"/>
                </a:cubicBezTo>
                <a:lnTo>
                  <a:pt x="332675" y="66276"/>
                </a:lnTo>
              </a:path>
            </a:pathLst>
          </a:custGeom>
          <a:solidFill>
            <a:srgbClr val="F49E7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1536368" y="3647567"/>
            <a:ext cx="3050943" cy="805008"/>
          </a:xfrm>
          <a:custGeom>
            <a:avLst/>
            <a:gdLst/>
            <a:ahLst/>
            <a:cxnLst/>
            <a:rect l="l" t="t" r="r" b="b"/>
            <a:pathLst>
              <a:path w="3050943" h="805008">
                <a:moveTo>
                  <a:pt x="336092" y="65769"/>
                </a:moveTo>
                <a:cubicBezTo>
                  <a:pt x="230560" y="245061"/>
                  <a:pt x="123838" y="425704"/>
                  <a:pt x="18824" y="603458"/>
                </a:cubicBezTo>
                <a:cubicBezTo>
                  <a:pt x="-33865" y="692508"/>
                  <a:pt x="30387" y="805008"/>
                  <a:pt x="133875" y="805008"/>
                </a:cubicBezTo>
                <a:lnTo>
                  <a:pt x="2917159" y="805008"/>
                </a:lnTo>
                <a:cubicBezTo>
                  <a:pt x="3019457" y="805008"/>
                  <a:pt x="3083710" y="694883"/>
                  <a:pt x="3033583" y="605841"/>
                </a:cubicBezTo>
                <a:lnTo>
                  <a:pt x="2730594" y="67983"/>
                </a:lnTo>
                <a:cubicBezTo>
                  <a:pt x="2706980" y="26010"/>
                  <a:pt x="2662436" y="8"/>
                  <a:pt x="2614170" y="8"/>
                </a:cubicBezTo>
                <a:lnTo>
                  <a:pt x="451326" y="8"/>
                </a:lnTo>
                <a:cubicBezTo>
                  <a:pt x="403914" y="8"/>
                  <a:pt x="360225" y="24988"/>
                  <a:pt x="336275" y="65777"/>
                </a:cubicBezTo>
                <a:lnTo>
                  <a:pt x="336092" y="65769"/>
                </a:lnTo>
              </a:path>
            </a:pathLst>
          </a:custGeom>
          <a:solidFill>
            <a:srgbClr val="ED5E29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1028295" y="4504407"/>
            <a:ext cx="4041647" cy="805178"/>
          </a:xfrm>
          <a:custGeom>
            <a:avLst/>
            <a:gdLst/>
            <a:ahLst/>
            <a:cxnLst/>
            <a:rect l="l" t="t" r="r" b="b"/>
            <a:pathLst>
              <a:path w="4041647" h="805178">
                <a:moveTo>
                  <a:pt x="4024268" y="605840"/>
                </a:moveTo>
                <a:lnTo>
                  <a:pt x="3721266" y="67981"/>
                </a:lnTo>
                <a:cubicBezTo>
                  <a:pt x="3697662" y="26007"/>
                  <a:pt x="3653124" y="8"/>
                  <a:pt x="3604866" y="8"/>
                </a:cubicBezTo>
                <a:lnTo>
                  <a:pt x="453149" y="8"/>
                </a:lnTo>
                <a:cubicBezTo>
                  <a:pt x="405903" y="8"/>
                  <a:pt x="362212" y="24993"/>
                  <a:pt x="338084" y="65606"/>
                </a:cubicBezTo>
                <a:cubicBezTo>
                  <a:pt x="226777" y="253559"/>
                  <a:pt x="119188" y="434715"/>
                  <a:pt x="18915" y="603296"/>
                </a:cubicBezTo>
                <a:cubicBezTo>
                  <a:pt x="-33950" y="692348"/>
                  <a:pt x="30151" y="805186"/>
                  <a:pt x="133779" y="805186"/>
                </a:cubicBezTo>
                <a:lnTo>
                  <a:pt x="3907828" y="805186"/>
                </a:lnTo>
                <a:cubicBezTo>
                  <a:pt x="4010122" y="805186"/>
                  <a:pt x="4074384" y="695062"/>
                  <a:pt x="4024227" y="606017"/>
                </a:cubicBezTo>
                <a:lnTo>
                  <a:pt x="4024268" y="605840"/>
                </a:lnTo>
              </a:path>
            </a:pathLst>
          </a:custGeom>
          <a:solidFill>
            <a:srgbClr val="C0401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513885" y="5361417"/>
            <a:ext cx="5042937" cy="811977"/>
          </a:xfrm>
          <a:custGeom>
            <a:avLst/>
            <a:gdLst/>
            <a:ahLst/>
            <a:cxnLst/>
            <a:rect l="l" t="t" r="r" b="b"/>
            <a:pathLst>
              <a:path w="5042937" h="811977">
                <a:moveTo>
                  <a:pt x="343676" y="65259"/>
                </a:moveTo>
                <a:cubicBezTo>
                  <a:pt x="209433" y="290769"/>
                  <a:pt x="97278" y="478896"/>
                  <a:pt x="19113" y="609917"/>
                </a:cubicBezTo>
                <a:cubicBezTo>
                  <a:pt x="-34090" y="698966"/>
                  <a:pt x="30157" y="811977"/>
                  <a:pt x="133840" y="811977"/>
                </a:cubicBezTo>
                <a:lnTo>
                  <a:pt x="4909148" y="811977"/>
                </a:lnTo>
                <a:cubicBezTo>
                  <a:pt x="5011469" y="811977"/>
                  <a:pt x="5075666" y="701857"/>
                  <a:pt x="5025539" y="612807"/>
                </a:cubicBezTo>
                <a:lnTo>
                  <a:pt x="4718626" y="67979"/>
                </a:lnTo>
                <a:cubicBezTo>
                  <a:pt x="4695025" y="26000"/>
                  <a:pt x="4650496" y="0"/>
                  <a:pt x="4602235" y="0"/>
                </a:cubicBezTo>
                <a:lnTo>
                  <a:pt x="458554" y="0"/>
                </a:lnTo>
                <a:cubicBezTo>
                  <a:pt x="411504" y="0"/>
                  <a:pt x="367781" y="24985"/>
                  <a:pt x="343676" y="65429"/>
                </a:cubicBezTo>
                <a:lnTo>
                  <a:pt x="343676" y="65259"/>
                </a:lnTo>
              </a:path>
            </a:pathLst>
          </a:custGeom>
          <a:solidFill>
            <a:srgbClr val="802B0B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2852473" y="5584525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60" h="365760">
                <a:moveTo>
                  <a:pt x="320040" y="0"/>
                </a:moveTo>
                <a:cubicBezTo>
                  <a:pt x="345259" y="0"/>
                  <a:pt x="365760" y="20501"/>
                  <a:pt x="365760" y="45720"/>
                </a:cubicBezTo>
                <a:lnTo>
                  <a:pt x="365760" y="137160"/>
                </a:lnTo>
                <a:cubicBezTo>
                  <a:pt x="365760" y="143447"/>
                  <a:pt x="360617" y="148590"/>
                  <a:pt x="354330" y="148590"/>
                </a:cubicBezTo>
                <a:lnTo>
                  <a:pt x="317183" y="148590"/>
                </a:lnTo>
                <a:cubicBezTo>
                  <a:pt x="312469" y="148590"/>
                  <a:pt x="308610" y="152449"/>
                  <a:pt x="308610" y="157163"/>
                </a:cubicBezTo>
                <a:lnTo>
                  <a:pt x="308610" y="160020"/>
                </a:lnTo>
                <a:cubicBezTo>
                  <a:pt x="308610" y="172664"/>
                  <a:pt x="298394" y="182880"/>
                  <a:pt x="285750" y="182880"/>
                </a:cubicBezTo>
                <a:cubicBezTo>
                  <a:pt x="273106" y="182880"/>
                  <a:pt x="262890" y="172664"/>
                  <a:pt x="262890" y="160020"/>
                </a:cubicBezTo>
                <a:lnTo>
                  <a:pt x="262890" y="157163"/>
                </a:lnTo>
                <a:cubicBezTo>
                  <a:pt x="262890" y="152449"/>
                  <a:pt x="259031" y="148590"/>
                  <a:pt x="254317" y="148590"/>
                </a:cubicBezTo>
                <a:lnTo>
                  <a:pt x="228600" y="148590"/>
                </a:lnTo>
                <a:cubicBezTo>
                  <a:pt x="222313" y="148590"/>
                  <a:pt x="217170" y="143447"/>
                  <a:pt x="217170" y="137160"/>
                </a:cubicBezTo>
                <a:lnTo>
                  <a:pt x="217170" y="114300"/>
                </a:lnTo>
                <a:cubicBezTo>
                  <a:pt x="217170" y="108013"/>
                  <a:pt x="222313" y="102870"/>
                  <a:pt x="228600" y="102870"/>
                </a:cubicBezTo>
                <a:lnTo>
                  <a:pt x="240030" y="102870"/>
                </a:lnTo>
                <a:cubicBezTo>
                  <a:pt x="252674" y="102870"/>
                  <a:pt x="262890" y="92654"/>
                  <a:pt x="262890" y="80010"/>
                </a:cubicBezTo>
                <a:cubicBezTo>
                  <a:pt x="262890" y="67366"/>
                  <a:pt x="252674" y="57150"/>
                  <a:pt x="240030" y="57150"/>
                </a:cubicBezTo>
                <a:lnTo>
                  <a:pt x="228600" y="57150"/>
                </a:lnTo>
                <a:cubicBezTo>
                  <a:pt x="222313" y="57150"/>
                  <a:pt x="217170" y="52007"/>
                  <a:pt x="217170" y="45720"/>
                </a:cubicBezTo>
                <a:lnTo>
                  <a:pt x="217170" y="11430"/>
                </a:lnTo>
                <a:cubicBezTo>
                  <a:pt x="217170" y="5143"/>
                  <a:pt x="222313" y="0"/>
                  <a:pt x="228600" y="0"/>
                </a:cubicBezTo>
                <a:lnTo>
                  <a:pt x="320040" y="0"/>
                </a:lnTo>
              </a:path>
              <a:path w="365760" h="365760">
                <a:moveTo>
                  <a:pt x="0" y="171450"/>
                </a:moveTo>
                <a:lnTo>
                  <a:pt x="0" y="91440"/>
                </a:lnTo>
                <a:cubicBezTo>
                  <a:pt x="0" y="66221"/>
                  <a:pt x="20501" y="45720"/>
                  <a:pt x="45720" y="45720"/>
                </a:cubicBezTo>
                <a:lnTo>
                  <a:pt x="148590" y="45720"/>
                </a:lnTo>
                <a:cubicBezTo>
                  <a:pt x="154877" y="45720"/>
                  <a:pt x="160020" y="50863"/>
                  <a:pt x="160020" y="57150"/>
                </a:cubicBezTo>
                <a:lnTo>
                  <a:pt x="160020" y="94297"/>
                </a:lnTo>
                <a:cubicBezTo>
                  <a:pt x="160020" y="99011"/>
                  <a:pt x="163879" y="102870"/>
                  <a:pt x="168593" y="102870"/>
                </a:cubicBezTo>
                <a:lnTo>
                  <a:pt x="171450" y="102870"/>
                </a:lnTo>
                <a:cubicBezTo>
                  <a:pt x="184094" y="102870"/>
                  <a:pt x="194310" y="113086"/>
                  <a:pt x="194310" y="125730"/>
                </a:cubicBezTo>
                <a:cubicBezTo>
                  <a:pt x="194310" y="138374"/>
                  <a:pt x="184094" y="148590"/>
                  <a:pt x="171450" y="148590"/>
                </a:cubicBezTo>
                <a:lnTo>
                  <a:pt x="168593" y="148590"/>
                </a:lnTo>
                <a:cubicBezTo>
                  <a:pt x="163879" y="148590"/>
                  <a:pt x="160020" y="152449"/>
                  <a:pt x="160020" y="157163"/>
                </a:cubicBezTo>
                <a:lnTo>
                  <a:pt x="160020" y="194310"/>
                </a:lnTo>
                <a:cubicBezTo>
                  <a:pt x="160020" y="200597"/>
                  <a:pt x="154877" y="205740"/>
                  <a:pt x="148590" y="205740"/>
                </a:cubicBezTo>
                <a:lnTo>
                  <a:pt x="125730" y="205740"/>
                </a:lnTo>
                <a:cubicBezTo>
                  <a:pt x="119443" y="205740"/>
                  <a:pt x="114300" y="200597"/>
                  <a:pt x="114300" y="194310"/>
                </a:cubicBezTo>
                <a:lnTo>
                  <a:pt x="114300" y="182880"/>
                </a:lnTo>
                <a:cubicBezTo>
                  <a:pt x="114300" y="170236"/>
                  <a:pt x="104084" y="160020"/>
                  <a:pt x="91440" y="160020"/>
                </a:cubicBezTo>
                <a:cubicBezTo>
                  <a:pt x="78796" y="160020"/>
                  <a:pt x="68580" y="170236"/>
                  <a:pt x="68580" y="182880"/>
                </a:cubicBezTo>
                <a:lnTo>
                  <a:pt x="68580" y="194310"/>
                </a:lnTo>
                <a:cubicBezTo>
                  <a:pt x="68580" y="200597"/>
                  <a:pt x="63437" y="205740"/>
                  <a:pt x="57150" y="205740"/>
                </a:cubicBezTo>
                <a:lnTo>
                  <a:pt x="34290" y="205740"/>
                </a:lnTo>
                <a:lnTo>
                  <a:pt x="34290" y="314327"/>
                </a:lnTo>
                <a:cubicBezTo>
                  <a:pt x="34290" y="323829"/>
                  <a:pt x="41934" y="331474"/>
                  <a:pt x="51437" y="331474"/>
                </a:cubicBezTo>
                <a:lnTo>
                  <a:pt x="160024" y="331474"/>
                </a:lnTo>
                <a:lnTo>
                  <a:pt x="160024" y="305757"/>
                </a:lnTo>
                <a:cubicBezTo>
                  <a:pt x="160024" y="301042"/>
                  <a:pt x="156165" y="297184"/>
                  <a:pt x="151450" y="297184"/>
                </a:cubicBezTo>
                <a:lnTo>
                  <a:pt x="148594" y="297184"/>
                </a:lnTo>
                <a:cubicBezTo>
                  <a:pt x="135949" y="297184"/>
                  <a:pt x="125734" y="286968"/>
                  <a:pt x="125734" y="274324"/>
                </a:cubicBezTo>
                <a:cubicBezTo>
                  <a:pt x="125734" y="261679"/>
                  <a:pt x="135949" y="251464"/>
                  <a:pt x="148594" y="251464"/>
                </a:cubicBezTo>
                <a:lnTo>
                  <a:pt x="151450" y="251464"/>
                </a:lnTo>
                <a:cubicBezTo>
                  <a:pt x="156165" y="251464"/>
                  <a:pt x="160024" y="247605"/>
                  <a:pt x="160024" y="242890"/>
                </a:cubicBezTo>
                <a:lnTo>
                  <a:pt x="160024" y="217174"/>
                </a:lnTo>
                <a:cubicBezTo>
                  <a:pt x="160024" y="210886"/>
                  <a:pt x="165166" y="205744"/>
                  <a:pt x="171454" y="205744"/>
                </a:cubicBezTo>
                <a:lnTo>
                  <a:pt x="205744" y="205744"/>
                </a:lnTo>
                <a:cubicBezTo>
                  <a:pt x="212031" y="205744"/>
                  <a:pt x="217174" y="210886"/>
                  <a:pt x="217174" y="217174"/>
                </a:cubicBezTo>
                <a:lnTo>
                  <a:pt x="217174" y="228604"/>
                </a:lnTo>
                <a:cubicBezTo>
                  <a:pt x="217174" y="241248"/>
                  <a:pt x="227389" y="251464"/>
                  <a:pt x="240034" y="251464"/>
                </a:cubicBezTo>
                <a:cubicBezTo>
                  <a:pt x="252678" y="251464"/>
                  <a:pt x="262894" y="241248"/>
                  <a:pt x="262894" y="228604"/>
                </a:cubicBezTo>
                <a:lnTo>
                  <a:pt x="262894" y="217174"/>
                </a:lnTo>
                <a:cubicBezTo>
                  <a:pt x="262894" y="210886"/>
                  <a:pt x="268036" y="205744"/>
                  <a:pt x="274324" y="205744"/>
                </a:cubicBezTo>
                <a:lnTo>
                  <a:pt x="308614" y="205744"/>
                </a:lnTo>
                <a:cubicBezTo>
                  <a:pt x="314901" y="205744"/>
                  <a:pt x="320044" y="210886"/>
                  <a:pt x="320044" y="217174"/>
                </a:cubicBezTo>
                <a:lnTo>
                  <a:pt x="320044" y="320044"/>
                </a:lnTo>
                <a:cubicBezTo>
                  <a:pt x="320044" y="345263"/>
                  <a:pt x="299543" y="365764"/>
                  <a:pt x="274324" y="365764"/>
                </a:cubicBezTo>
                <a:lnTo>
                  <a:pt x="182884" y="365764"/>
                </a:lnTo>
                <a:lnTo>
                  <a:pt x="171454" y="365764"/>
                </a:lnTo>
                <a:lnTo>
                  <a:pt x="51440" y="365764"/>
                </a:lnTo>
                <a:cubicBezTo>
                  <a:pt x="23010" y="365764"/>
                  <a:pt x="7" y="342761"/>
                  <a:pt x="7" y="314330"/>
                </a:cubicBezTo>
                <a:lnTo>
                  <a:pt x="7" y="194317"/>
                </a:lnTo>
                <a:lnTo>
                  <a:pt x="0" y="171450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2866238" y="4746976"/>
            <a:ext cx="365760" cy="320040"/>
          </a:xfrm>
          <a:custGeom>
            <a:avLst/>
            <a:gdLst/>
            <a:ahLst/>
            <a:cxnLst/>
            <a:rect l="l" t="t" r="r" b="b"/>
            <a:pathLst>
              <a:path w="365760" h="320040">
                <a:moveTo>
                  <a:pt x="131447" y="34289"/>
                </a:moveTo>
                <a:lnTo>
                  <a:pt x="234317" y="34289"/>
                </a:lnTo>
                <a:cubicBezTo>
                  <a:pt x="237459" y="34289"/>
                  <a:pt x="240034" y="36862"/>
                  <a:pt x="240034" y="40005"/>
                </a:cubicBezTo>
                <a:lnTo>
                  <a:pt x="240034" y="68581"/>
                </a:lnTo>
                <a:lnTo>
                  <a:pt x="125734" y="68581"/>
                </a:lnTo>
                <a:lnTo>
                  <a:pt x="125734" y="40005"/>
                </a:lnTo>
                <a:cubicBezTo>
                  <a:pt x="125734" y="36862"/>
                  <a:pt x="128305" y="34289"/>
                  <a:pt x="131450" y="34289"/>
                </a:cubicBezTo>
                <a:lnTo>
                  <a:pt x="131447" y="34289"/>
                </a:lnTo>
                <a:moveTo>
                  <a:pt x="91440" y="40005"/>
                </a:moveTo>
                <a:lnTo>
                  <a:pt x="91440" y="68581"/>
                </a:lnTo>
                <a:lnTo>
                  <a:pt x="71367" y="68581"/>
                </a:lnTo>
                <a:cubicBezTo>
                  <a:pt x="62296" y="68581"/>
                  <a:pt x="53580" y="72223"/>
                  <a:pt x="47150" y="78653"/>
                </a:cubicBezTo>
                <a:lnTo>
                  <a:pt x="10073" y="115656"/>
                </a:lnTo>
                <a:cubicBezTo>
                  <a:pt x="3643" y="122086"/>
                  <a:pt x="0" y="130800"/>
                  <a:pt x="0" y="139873"/>
                </a:cubicBezTo>
                <a:lnTo>
                  <a:pt x="0" y="211454"/>
                </a:lnTo>
                <a:lnTo>
                  <a:pt x="0" y="274319"/>
                </a:lnTo>
                <a:cubicBezTo>
                  <a:pt x="0" y="299535"/>
                  <a:pt x="20501" y="320040"/>
                  <a:pt x="45720" y="320040"/>
                </a:cubicBezTo>
                <a:lnTo>
                  <a:pt x="320040" y="320040"/>
                </a:lnTo>
                <a:cubicBezTo>
                  <a:pt x="345259" y="320040"/>
                  <a:pt x="365760" y="299538"/>
                  <a:pt x="365760" y="274319"/>
                </a:cubicBezTo>
                <a:lnTo>
                  <a:pt x="365760" y="211454"/>
                </a:lnTo>
                <a:lnTo>
                  <a:pt x="365760" y="139944"/>
                </a:lnTo>
                <a:cubicBezTo>
                  <a:pt x="365760" y="130871"/>
                  <a:pt x="362117" y="122156"/>
                  <a:pt x="355687" y="115726"/>
                </a:cubicBezTo>
                <a:lnTo>
                  <a:pt x="318610" y="78650"/>
                </a:lnTo>
                <a:cubicBezTo>
                  <a:pt x="312180" y="72220"/>
                  <a:pt x="303464" y="68578"/>
                  <a:pt x="294393" y="68578"/>
                </a:cubicBezTo>
                <a:lnTo>
                  <a:pt x="274320" y="68578"/>
                </a:lnTo>
                <a:lnTo>
                  <a:pt x="274320" y="40002"/>
                </a:lnTo>
                <a:cubicBezTo>
                  <a:pt x="274320" y="17929"/>
                  <a:pt x="256390" y="-3"/>
                  <a:pt x="234317" y="-3"/>
                </a:cubicBezTo>
                <a:lnTo>
                  <a:pt x="131447" y="-3"/>
                </a:lnTo>
                <a:cubicBezTo>
                  <a:pt x="109373" y="-3"/>
                  <a:pt x="91444" y="17929"/>
                  <a:pt x="91444" y="40002"/>
                </a:cubicBezTo>
                <a:lnTo>
                  <a:pt x="91440" y="40005"/>
                </a:lnTo>
                <a:moveTo>
                  <a:pt x="331470" y="194309"/>
                </a:moveTo>
                <a:lnTo>
                  <a:pt x="262890" y="194309"/>
                </a:lnTo>
                <a:lnTo>
                  <a:pt x="262890" y="182880"/>
                </a:lnTo>
                <a:cubicBezTo>
                  <a:pt x="262890" y="173378"/>
                  <a:pt x="255246" y="165736"/>
                  <a:pt x="245747" y="165736"/>
                </a:cubicBezTo>
                <a:cubicBezTo>
                  <a:pt x="236244" y="165736"/>
                  <a:pt x="228604" y="173378"/>
                  <a:pt x="228604" y="182880"/>
                </a:cubicBezTo>
                <a:lnTo>
                  <a:pt x="228604" y="194309"/>
                </a:lnTo>
                <a:lnTo>
                  <a:pt x="137164" y="194309"/>
                </a:lnTo>
                <a:lnTo>
                  <a:pt x="137164" y="182880"/>
                </a:lnTo>
                <a:cubicBezTo>
                  <a:pt x="137164" y="173378"/>
                  <a:pt x="129519" y="165736"/>
                  <a:pt x="120020" y="165736"/>
                </a:cubicBezTo>
                <a:cubicBezTo>
                  <a:pt x="110518" y="165736"/>
                  <a:pt x="102877" y="173378"/>
                  <a:pt x="102877" y="182880"/>
                </a:cubicBezTo>
                <a:lnTo>
                  <a:pt x="102877" y="194309"/>
                </a:lnTo>
                <a:lnTo>
                  <a:pt x="34297" y="194309"/>
                </a:lnTo>
                <a:lnTo>
                  <a:pt x="34297" y="139944"/>
                </a:lnTo>
                <a:lnTo>
                  <a:pt x="71374" y="102867"/>
                </a:lnTo>
                <a:lnTo>
                  <a:pt x="294404" y="102867"/>
                </a:lnTo>
                <a:lnTo>
                  <a:pt x="331481" y="139944"/>
                </a:lnTo>
                <a:lnTo>
                  <a:pt x="331470" y="194309"/>
                </a:lnTo>
                <a:moveTo>
                  <a:pt x="34290" y="228601"/>
                </a:moveTo>
                <a:lnTo>
                  <a:pt x="102870" y="228601"/>
                </a:lnTo>
                <a:lnTo>
                  <a:pt x="102870" y="240030"/>
                </a:lnTo>
                <a:cubicBezTo>
                  <a:pt x="102870" y="249532"/>
                  <a:pt x="110514" y="257175"/>
                  <a:pt x="120017" y="257175"/>
                </a:cubicBezTo>
                <a:cubicBezTo>
                  <a:pt x="129519" y="257175"/>
                  <a:pt x="137164" y="249532"/>
                  <a:pt x="137164" y="240030"/>
                </a:cubicBezTo>
                <a:lnTo>
                  <a:pt x="137164" y="228601"/>
                </a:lnTo>
                <a:lnTo>
                  <a:pt x="228604" y="228601"/>
                </a:lnTo>
                <a:lnTo>
                  <a:pt x="228604" y="240030"/>
                </a:lnTo>
                <a:cubicBezTo>
                  <a:pt x="228604" y="249532"/>
                  <a:pt x="236248" y="257175"/>
                  <a:pt x="245750" y="257175"/>
                </a:cubicBezTo>
                <a:cubicBezTo>
                  <a:pt x="255253" y="257175"/>
                  <a:pt x="262897" y="249532"/>
                  <a:pt x="262897" y="240030"/>
                </a:cubicBezTo>
                <a:lnTo>
                  <a:pt x="262897" y="228601"/>
                </a:lnTo>
                <a:lnTo>
                  <a:pt x="331477" y="228601"/>
                </a:lnTo>
                <a:lnTo>
                  <a:pt x="331477" y="274322"/>
                </a:lnTo>
                <a:cubicBezTo>
                  <a:pt x="331477" y="280608"/>
                  <a:pt x="326335" y="285751"/>
                  <a:pt x="320047" y="285751"/>
                </a:cubicBezTo>
                <a:lnTo>
                  <a:pt x="45727" y="285751"/>
                </a:lnTo>
                <a:cubicBezTo>
                  <a:pt x="39440" y="285751"/>
                  <a:pt x="34297" y="280608"/>
                  <a:pt x="34297" y="274322"/>
                </a:cubicBezTo>
                <a:lnTo>
                  <a:pt x="34290" y="228601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2886714" y="3867191"/>
            <a:ext cx="350251" cy="365760"/>
          </a:xfrm>
          <a:custGeom>
            <a:avLst/>
            <a:gdLst/>
            <a:ahLst/>
            <a:cxnLst/>
            <a:rect l="l" t="t" r="r" b="b"/>
            <a:pathLst>
              <a:path w="350251" h="365760">
                <a:moveTo>
                  <a:pt x="175129" y="0"/>
                </a:moveTo>
                <a:cubicBezTo>
                  <a:pt x="187272" y="0"/>
                  <a:pt x="199132" y="1214"/>
                  <a:pt x="210704" y="3431"/>
                </a:cubicBezTo>
                <a:cubicBezTo>
                  <a:pt x="216346" y="4502"/>
                  <a:pt x="226276" y="7787"/>
                  <a:pt x="231705" y="17791"/>
                </a:cubicBezTo>
                <a:cubicBezTo>
                  <a:pt x="233134" y="20435"/>
                  <a:pt x="234276" y="23218"/>
                  <a:pt x="234990" y="26221"/>
                </a:cubicBezTo>
                <a:lnTo>
                  <a:pt x="241634" y="53726"/>
                </a:lnTo>
                <a:cubicBezTo>
                  <a:pt x="242636" y="57870"/>
                  <a:pt x="249634" y="61941"/>
                  <a:pt x="253708" y="60727"/>
                </a:cubicBezTo>
                <a:lnTo>
                  <a:pt x="280855" y="52724"/>
                </a:lnTo>
                <a:cubicBezTo>
                  <a:pt x="283714" y="51868"/>
                  <a:pt x="286642" y="51437"/>
                  <a:pt x="289570" y="51367"/>
                </a:cubicBezTo>
                <a:cubicBezTo>
                  <a:pt x="301072" y="51009"/>
                  <a:pt x="308858" y="58083"/>
                  <a:pt x="312644" y="62369"/>
                </a:cubicBezTo>
                <a:cubicBezTo>
                  <a:pt x="328434" y="80299"/>
                  <a:pt x="340577" y="101374"/>
                  <a:pt x="348293" y="124018"/>
                </a:cubicBezTo>
                <a:cubicBezTo>
                  <a:pt x="350149" y="129446"/>
                  <a:pt x="352293" y="139592"/>
                  <a:pt x="346363" y="149307"/>
                </a:cubicBezTo>
                <a:cubicBezTo>
                  <a:pt x="344790" y="151878"/>
                  <a:pt x="342864" y="154307"/>
                  <a:pt x="340647" y="156450"/>
                </a:cubicBezTo>
                <a:lnTo>
                  <a:pt x="320143" y="175953"/>
                </a:lnTo>
                <a:cubicBezTo>
                  <a:pt x="317142" y="178809"/>
                  <a:pt x="317142" y="187024"/>
                  <a:pt x="320143" y="189884"/>
                </a:cubicBezTo>
                <a:lnTo>
                  <a:pt x="340647" y="209387"/>
                </a:lnTo>
                <a:cubicBezTo>
                  <a:pt x="342860" y="211530"/>
                  <a:pt x="344790" y="213959"/>
                  <a:pt x="346363" y="216530"/>
                </a:cubicBezTo>
                <a:cubicBezTo>
                  <a:pt x="352219" y="226245"/>
                  <a:pt x="350079" y="236391"/>
                  <a:pt x="348293" y="241819"/>
                </a:cubicBezTo>
                <a:cubicBezTo>
                  <a:pt x="340577" y="264463"/>
                  <a:pt x="328434" y="285469"/>
                  <a:pt x="312644" y="303468"/>
                </a:cubicBezTo>
                <a:cubicBezTo>
                  <a:pt x="308858" y="307754"/>
                  <a:pt x="300998" y="314824"/>
                  <a:pt x="289570" y="314470"/>
                </a:cubicBezTo>
                <a:cubicBezTo>
                  <a:pt x="286642" y="314396"/>
                  <a:pt x="283714" y="313899"/>
                  <a:pt x="280855" y="313113"/>
                </a:cubicBezTo>
                <a:lnTo>
                  <a:pt x="253708" y="305040"/>
                </a:lnTo>
                <a:cubicBezTo>
                  <a:pt x="249634" y="303826"/>
                  <a:pt x="242636" y="307897"/>
                  <a:pt x="241634" y="312041"/>
                </a:cubicBezTo>
                <a:lnTo>
                  <a:pt x="234990" y="339546"/>
                </a:lnTo>
                <a:cubicBezTo>
                  <a:pt x="234276" y="342545"/>
                  <a:pt x="233134" y="345406"/>
                  <a:pt x="231705" y="347977"/>
                </a:cubicBezTo>
                <a:cubicBezTo>
                  <a:pt x="226202" y="357977"/>
                  <a:pt x="216273" y="361192"/>
                  <a:pt x="210704" y="362337"/>
                </a:cubicBezTo>
                <a:cubicBezTo>
                  <a:pt x="199131" y="364549"/>
                  <a:pt x="187272" y="365764"/>
                  <a:pt x="175129" y="365764"/>
                </a:cubicBezTo>
                <a:cubicBezTo>
                  <a:pt x="162986" y="365764"/>
                  <a:pt x="151126" y="364549"/>
                  <a:pt x="139554" y="362333"/>
                </a:cubicBezTo>
                <a:cubicBezTo>
                  <a:pt x="133911" y="361261"/>
                  <a:pt x="123982" y="357977"/>
                  <a:pt x="118553" y="347973"/>
                </a:cubicBezTo>
                <a:cubicBezTo>
                  <a:pt x="117124" y="345329"/>
                  <a:pt x="115982" y="342545"/>
                  <a:pt x="115268" y="339543"/>
                </a:cubicBezTo>
                <a:lnTo>
                  <a:pt x="108623" y="312037"/>
                </a:lnTo>
                <a:cubicBezTo>
                  <a:pt x="107622" y="307893"/>
                  <a:pt x="100624" y="303822"/>
                  <a:pt x="96550" y="305037"/>
                </a:cubicBezTo>
                <a:lnTo>
                  <a:pt x="69402" y="313036"/>
                </a:lnTo>
                <a:cubicBezTo>
                  <a:pt x="66544" y="313892"/>
                  <a:pt x="63616" y="314323"/>
                  <a:pt x="60688" y="314393"/>
                </a:cubicBezTo>
                <a:cubicBezTo>
                  <a:pt x="49186" y="314751"/>
                  <a:pt x="41400" y="307678"/>
                  <a:pt x="37613" y="303391"/>
                </a:cubicBezTo>
                <a:cubicBezTo>
                  <a:pt x="21898" y="285461"/>
                  <a:pt x="9681" y="264386"/>
                  <a:pt x="1965" y="241742"/>
                </a:cubicBezTo>
                <a:cubicBezTo>
                  <a:pt x="109" y="236314"/>
                  <a:pt x="-2035" y="226168"/>
                  <a:pt x="3895" y="216453"/>
                </a:cubicBezTo>
                <a:cubicBezTo>
                  <a:pt x="5467" y="213882"/>
                  <a:pt x="7394" y="211453"/>
                  <a:pt x="9611" y="209310"/>
                </a:cubicBezTo>
                <a:lnTo>
                  <a:pt x="30115" y="189808"/>
                </a:lnTo>
                <a:cubicBezTo>
                  <a:pt x="33116" y="186951"/>
                  <a:pt x="33116" y="178736"/>
                  <a:pt x="30115" y="175876"/>
                </a:cubicBezTo>
                <a:lnTo>
                  <a:pt x="9541" y="156373"/>
                </a:lnTo>
                <a:cubicBezTo>
                  <a:pt x="7327" y="154230"/>
                  <a:pt x="5397" y="151801"/>
                  <a:pt x="3825" y="149230"/>
                </a:cubicBezTo>
                <a:cubicBezTo>
                  <a:pt x="-2031" y="139516"/>
                  <a:pt x="109" y="129369"/>
                  <a:pt x="1968" y="124011"/>
                </a:cubicBezTo>
                <a:cubicBezTo>
                  <a:pt x="9684" y="101367"/>
                  <a:pt x="21828" y="80361"/>
                  <a:pt x="37617" y="62362"/>
                </a:cubicBezTo>
                <a:cubicBezTo>
                  <a:pt x="41403" y="58075"/>
                  <a:pt x="49263" y="51005"/>
                  <a:pt x="60691" y="51360"/>
                </a:cubicBezTo>
                <a:cubicBezTo>
                  <a:pt x="63620" y="51433"/>
                  <a:pt x="66548" y="51931"/>
                  <a:pt x="69406" y="52717"/>
                </a:cubicBezTo>
                <a:lnTo>
                  <a:pt x="96554" y="60720"/>
                </a:lnTo>
                <a:cubicBezTo>
                  <a:pt x="100627" y="61934"/>
                  <a:pt x="107625" y="57863"/>
                  <a:pt x="108627" y="53719"/>
                </a:cubicBezTo>
                <a:lnTo>
                  <a:pt x="115271" y="26214"/>
                </a:lnTo>
                <a:cubicBezTo>
                  <a:pt x="115986" y="23215"/>
                  <a:pt x="117127" y="20355"/>
                  <a:pt x="118556" y="17783"/>
                </a:cubicBezTo>
                <a:cubicBezTo>
                  <a:pt x="124059" y="7783"/>
                  <a:pt x="133988" y="4568"/>
                  <a:pt x="139557" y="3424"/>
                </a:cubicBezTo>
                <a:cubicBezTo>
                  <a:pt x="151130" y="1211"/>
                  <a:pt x="162989" y="-7"/>
                  <a:pt x="175132" y="-7"/>
                </a:cubicBezTo>
                <a:lnTo>
                  <a:pt x="175129" y="0"/>
                </a:lnTo>
                <a:moveTo>
                  <a:pt x="148055" y="36719"/>
                </a:moveTo>
                <a:lnTo>
                  <a:pt x="141981" y="61792"/>
                </a:lnTo>
                <a:cubicBezTo>
                  <a:pt x="136409" y="84867"/>
                  <a:pt x="109622" y="100295"/>
                  <a:pt x="86831" y="93653"/>
                </a:cubicBezTo>
                <a:lnTo>
                  <a:pt x="62183" y="86367"/>
                </a:lnTo>
                <a:cubicBezTo>
                  <a:pt x="50398" y="100156"/>
                  <a:pt x="41109" y="116158"/>
                  <a:pt x="35036" y="133301"/>
                </a:cubicBezTo>
                <a:lnTo>
                  <a:pt x="53753" y="151088"/>
                </a:lnTo>
                <a:cubicBezTo>
                  <a:pt x="70898" y="167375"/>
                  <a:pt x="70898" y="198381"/>
                  <a:pt x="53753" y="214668"/>
                </a:cubicBezTo>
                <a:lnTo>
                  <a:pt x="35036" y="232455"/>
                </a:lnTo>
                <a:cubicBezTo>
                  <a:pt x="41109" y="249602"/>
                  <a:pt x="50394" y="265600"/>
                  <a:pt x="62183" y="279389"/>
                </a:cubicBezTo>
                <a:lnTo>
                  <a:pt x="86901" y="272103"/>
                </a:lnTo>
                <a:cubicBezTo>
                  <a:pt x="109618" y="265388"/>
                  <a:pt x="136479" y="280889"/>
                  <a:pt x="142051" y="303965"/>
                </a:cubicBezTo>
                <a:lnTo>
                  <a:pt x="148125" y="329038"/>
                </a:lnTo>
                <a:cubicBezTo>
                  <a:pt x="165697" y="332253"/>
                  <a:pt x="184771" y="332253"/>
                  <a:pt x="202347" y="329038"/>
                </a:cubicBezTo>
                <a:lnTo>
                  <a:pt x="208420" y="303965"/>
                </a:lnTo>
                <a:cubicBezTo>
                  <a:pt x="213993" y="280889"/>
                  <a:pt x="240780" y="265461"/>
                  <a:pt x="263571" y="272103"/>
                </a:cubicBezTo>
                <a:lnTo>
                  <a:pt x="288288" y="279389"/>
                </a:lnTo>
                <a:cubicBezTo>
                  <a:pt x="300074" y="265600"/>
                  <a:pt x="309362" y="249598"/>
                  <a:pt x="315436" y="232455"/>
                </a:cubicBezTo>
                <a:lnTo>
                  <a:pt x="296718" y="214668"/>
                </a:lnTo>
                <a:cubicBezTo>
                  <a:pt x="279574" y="198381"/>
                  <a:pt x="279574" y="167375"/>
                  <a:pt x="296718" y="151088"/>
                </a:cubicBezTo>
                <a:lnTo>
                  <a:pt x="315436" y="133301"/>
                </a:lnTo>
                <a:cubicBezTo>
                  <a:pt x="309362" y="116158"/>
                  <a:pt x="300077" y="100152"/>
                  <a:pt x="288288" y="86367"/>
                </a:cubicBezTo>
                <a:lnTo>
                  <a:pt x="263571" y="93653"/>
                </a:lnTo>
                <a:cubicBezTo>
                  <a:pt x="240853" y="100368"/>
                  <a:pt x="213993" y="84867"/>
                  <a:pt x="208420" y="61792"/>
                </a:cubicBezTo>
                <a:lnTo>
                  <a:pt x="202347" y="36719"/>
                </a:lnTo>
                <a:cubicBezTo>
                  <a:pt x="184775" y="33504"/>
                  <a:pt x="165700" y="33504"/>
                  <a:pt x="148125" y="36719"/>
                </a:cubicBezTo>
                <a:lnTo>
                  <a:pt x="148055" y="36719"/>
                </a:lnTo>
                <a:moveTo>
                  <a:pt x="140839" y="182880"/>
                </a:moveTo>
                <a:cubicBezTo>
                  <a:pt x="140839" y="201819"/>
                  <a:pt x="156191" y="217170"/>
                  <a:pt x="175129" y="217170"/>
                </a:cubicBezTo>
                <a:cubicBezTo>
                  <a:pt x="194067" y="217170"/>
                  <a:pt x="209418" y="201819"/>
                  <a:pt x="209418" y="182880"/>
                </a:cubicBezTo>
                <a:cubicBezTo>
                  <a:pt x="209418" y="163941"/>
                  <a:pt x="194067" y="148590"/>
                  <a:pt x="175129" y="148590"/>
                </a:cubicBezTo>
                <a:cubicBezTo>
                  <a:pt x="156191" y="148590"/>
                  <a:pt x="140839" y="163941"/>
                  <a:pt x="140839" y="182880"/>
                </a:cubicBezTo>
                <a:lnTo>
                  <a:pt x="140839" y="182880"/>
                </a:lnTo>
                <a:moveTo>
                  <a:pt x="175129" y="251460"/>
                </a:moveTo>
                <a:cubicBezTo>
                  <a:pt x="137253" y="251460"/>
                  <a:pt x="106550" y="220754"/>
                  <a:pt x="106550" y="182880"/>
                </a:cubicBezTo>
                <a:cubicBezTo>
                  <a:pt x="106550" y="145006"/>
                  <a:pt x="137253" y="114300"/>
                  <a:pt x="175129" y="114300"/>
                </a:cubicBezTo>
                <a:cubicBezTo>
                  <a:pt x="213005" y="114300"/>
                  <a:pt x="243708" y="145006"/>
                  <a:pt x="243708" y="182880"/>
                </a:cubicBezTo>
                <a:cubicBezTo>
                  <a:pt x="243708" y="220754"/>
                  <a:pt x="213005" y="251460"/>
                  <a:pt x="175129" y="251460"/>
                </a:cubicBez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2890184" y="3010520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60" h="365760">
                <a:moveTo>
                  <a:pt x="195941" y="39188"/>
                </a:moveTo>
                <a:lnTo>
                  <a:pt x="195941" y="326569"/>
                </a:lnTo>
                <a:lnTo>
                  <a:pt x="169815" y="326569"/>
                </a:lnTo>
                <a:lnTo>
                  <a:pt x="169815" y="39188"/>
                </a:lnTo>
                <a:lnTo>
                  <a:pt x="195941" y="39188"/>
                </a:lnTo>
                <a:moveTo>
                  <a:pt x="169819" y="0"/>
                </a:moveTo>
                <a:cubicBezTo>
                  <a:pt x="148184" y="0"/>
                  <a:pt x="130631" y="17553"/>
                  <a:pt x="130631" y="39188"/>
                </a:cubicBezTo>
                <a:lnTo>
                  <a:pt x="130631" y="326569"/>
                </a:lnTo>
                <a:cubicBezTo>
                  <a:pt x="130631" y="348204"/>
                  <a:pt x="148184" y="365756"/>
                  <a:pt x="169819" y="365756"/>
                </a:cubicBezTo>
                <a:lnTo>
                  <a:pt x="195945" y="365756"/>
                </a:lnTo>
                <a:cubicBezTo>
                  <a:pt x="217580" y="365756"/>
                  <a:pt x="235133" y="348204"/>
                  <a:pt x="235133" y="326569"/>
                </a:cubicBezTo>
                <a:lnTo>
                  <a:pt x="235133" y="39188"/>
                </a:lnTo>
                <a:cubicBezTo>
                  <a:pt x="235133" y="17553"/>
                  <a:pt x="217580" y="0"/>
                  <a:pt x="195945" y="0"/>
                </a:cubicBezTo>
                <a:lnTo>
                  <a:pt x="169819" y="0"/>
                </a:lnTo>
                <a:moveTo>
                  <a:pt x="65314" y="195941"/>
                </a:moveTo>
                <a:lnTo>
                  <a:pt x="65314" y="326569"/>
                </a:lnTo>
                <a:lnTo>
                  <a:pt x="39188" y="326569"/>
                </a:lnTo>
                <a:lnTo>
                  <a:pt x="39188" y="195941"/>
                </a:lnTo>
                <a:lnTo>
                  <a:pt x="65314" y="195941"/>
                </a:lnTo>
                <a:moveTo>
                  <a:pt x="39188" y="156754"/>
                </a:moveTo>
                <a:cubicBezTo>
                  <a:pt x="17553" y="156754"/>
                  <a:pt x="0" y="174307"/>
                  <a:pt x="0" y="195941"/>
                </a:cubicBezTo>
                <a:lnTo>
                  <a:pt x="0" y="326569"/>
                </a:lnTo>
                <a:cubicBezTo>
                  <a:pt x="0" y="348204"/>
                  <a:pt x="17553" y="365756"/>
                  <a:pt x="39188" y="365756"/>
                </a:cubicBezTo>
                <a:lnTo>
                  <a:pt x="65314" y="365756"/>
                </a:lnTo>
                <a:cubicBezTo>
                  <a:pt x="86948" y="365756"/>
                  <a:pt x="104501" y="348204"/>
                  <a:pt x="104501" y="326569"/>
                </a:cubicBezTo>
                <a:lnTo>
                  <a:pt x="104501" y="195941"/>
                </a:lnTo>
                <a:cubicBezTo>
                  <a:pt x="104501" y="174307"/>
                  <a:pt x="86948" y="156754"/>
                  <a:pt x="65314" y="156754"/>
                </a:cubicBezTo>
                <a:lnTo>
                  <a:pt x="39188" y="156754"/>
                </a:lnTo>
                <a:moveTo>
                  <a:pt x="300446" y="91440"/>
                </a:moveTo>
                <a:lnTo>
                  <a:pt x="326572" y="91440"/>
                </a:lnTo>
                <a:lnTo>
                  <a:pt x="326572" y="326572"/>
                </a:lnTo>
                <a:lnTo>
                  <a:pt x="300446" y="326572"/>
                </a:lnTo>
                <a:lnTo>
                  <a:pt x="300446" y="91440"/>
                </a:lnTo>
                <a:moveTo>
                  <a:pt x="261259" y="91440"/>
                </a:moveTo>
                <a:lnTo>
                  <a:pt x="261259" y="326572"/>
                </a:lnTo>
                <a:cubicBezTo>
                  <a:pt x="261259" y="348207"/>
                  <a:pt x="278812" y="365760"/>
                  <a:pt x="300446" y="365760"/>
                </a:cubicBezTo>
                <a:lnTo>
                  <a:pt x="326573" y="365760"/>
                </a:lnTo>
                <a:cubicBezTo>
                  <a:pt x="348207" y="365760"/>
                  <a:pt x="365760" y="348207"/>
                  <a:pt x="365760" y="326572"/>
                </a:cubicBezTo>
                <a:lnTo>
                  <a:pt x="365760" y="91440"/>
                </a:lnTo>
                <a:cubicBezTo>
                  <a:pt x="365760" y="69805"/>
                  <a:pt x="348207" y="52252"/>
                  <a:pt x="326573" y="52252"/>
                </a:cubicBezTo>
                <a:lnTo>
                  <a:pt x="300446" y="52252"/>
                </a:lnTo>
                <a:cubicBezTo>
                  <a:pt x="278812" y="52252"/>
                  <a:pt x="261259" y="69805"/>
                  <a:pt x="261259" y="91440"/>
                </a:cubicBezTo>
                <a:lnTo>
                  <a:pt x="261259" y="91440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2898532" y="2163785"/>
            <a:ext cx="365689" cy="365760"/>
          </a:xfrm>
          <a:custGeom>
            <a:avLst/>
            <a:gdLst/>
            <a:ahLst/>
            <a:cxnLst/>
            <a:rect l="l" t="t" r="r" b="b"/>
            <a:pathLst>
              <a:path w="365689" h="365760">
                <a:moveTo>
                  <a:pt x="199494" y="12791"/>
                </a:moveTo>
                <a:cubicBezTo>
                  <a:pt x="197563" y="5289"/>
                  <a:pt x="190707" y="0"/>
                  <a:pt x="182917" y="0"/>
                </a:cubicBezTo>
                <a:cubicBezTo>
                  <a:pt x="175128" y="0"/>
                  <a:pt x="168272" y="5289"/>
                  <a:pt x="166341" y="12791"/>
                </a:cubicBezTo>
                <a:lnTo>
                  <a:pt x="134544" y="134545"/>
                </a:lnTo>
                <a:lnTo>
                  <a:pt x="12792" y="166340"/>
                </a:lnTo>
                <a:cubicBezTo>
                  <a:pt x="5288" y="168268"/>
                  <a:pt x="4" y="175130"/>
                  <a:pt x="4" y="182917"/>
                </a:cubicBezTo>
                <a:cubicBezTo>
                  <a:pt x="4" y="190704"/>
                  <a:pt x="5292" y="197565"/>
                  <a:pt x="12792" y="199493"/>
                </a:cubicBezTo>
                <a:lnTo>
                  <a:pt x="134544" y="231219"/>
                </a:lnTo>
                <a:lnTo>
                  <a:pt x="166268" y="352973"/>
                </a:lnTo>
                <a:cubicBezTo>
                  <a:pt x="168268" y="360548"/>
                  <a:pt x="175055" y="365764"/>
                  <a:pt x="182844" y="365764"/>
                </a:cubicBezTo>
                <a:cubicBezTo>
                  <a:pt x="190633" y="365764"/>
                  <a:pt x="197490" y="360475"/>
                  <a:pt x="199421" y="352973"/>
                </a:cubicBezTo>
                <a:lnTo>
                  <a:pt x="231144" y="231219"/>
                </a:lnTo>
                <a:lnTo>
                  <a:pt x="352897" y="199493"/>
                </a:lnTo>
                <a:cubicBezTo>
                  <a:pt x="360470" y="197492"/>
                  <a:pt x="365685" y="190704"/>
                  <a:pt x="365685" y="182917"/>
                </a:cubicBezTo>
                <a:cubicBezTo>
                  <a:pt x="365685" y="175130"/>
                  <a:pt x="360397" y="168268"/>
                  <a:pt x="352897" y="166340"/>
                </a:cubicBezTo>
                <a:lnTo>
                  <a:pt x="231287" y="134545"/>
                </a:lnTo>
                <a:lnTo>
                  <a:pt x="199494" y="12791"/>
                </a:lnTo>
                <a:moveTo>
                  <a:pt x="165196" y="152906"/>
                </a:moveTo>
                <a:lnTo>
                  <a:pt x="182917" y="85028"/>
                </a:lnTo>
                <a:lnTo>
                  <a:pt x="200639" y="152906"/>
                </a:lnTo>
                <a:cubicBezTo>
                  <a:pt x="202211" y="158908"/>
                  <a:pt x="206925" y="163623"/>
                  <a:pt x="212929" y="165196"/>
                </a:cubicBezTo>
                <a:lnTo>
                  <a:pt x="280809" y="182917"/>
                </a:lnTo>
                <a:lnTo>
                  <a:pt x="212929" y="200638"/>
                </a:lnTo>
                <a:cubicBezTo>
                  <a:pt x="206929" y="202210"/>
                  <a:pt x="202211" y="206925"/>
                  <a:pt x="200639" y="212927"/>
                </a:cubicBezTo>
                <a:lnTo>
                  <a:pt x="182917" y="280805"/>
                </a:lnTo>
                <a:lnTo>
                  <a:pt x="165196" y="212927"/>
                </a:lnTo>
                <a:cubicBezTo>
                  <a:pt x="163624" y="206925"/>
                  <a:pt x="158910" y="202210"/>
                  <a:pt x="152905" y="200638"/>
                </a:cubicBezTo>
                <a:lnTo>
                  <a:pt x="85026" y="182917"/>
                </a:lnTo>
                <a:lnTo>
                  <a:pt x="152905" y="165196"/>
                </a:lnTo>
                <a:cubicBezTo>
                  <a:pt x="158906" y="163623"/>
                  <a:pt x="163624" y="158908"/>
                  <a:pt x="165196" y="152906"/>
                </a:cubicBezTo>
                <a:lnTo>
                  <a:pt x="165196" y="152906"/>
                </a:lnTo>
                <a:moveTo>
                  <a:pt x="50732" y="50731"/>
                </a:moveTo>
                <a:cubicBezTo>
                  <a:pt x="44014" y="57446"/>
                  <a:pt x="44014" y="68309"/>
                  <a:pt x="50732" y="74952"/>
                </a:cubicBezTo>
                <a:lnTo>
                  <a:pt x="85030" y="109249"/>
                </a:lnTo>
                <a:cubicBezTo>
                  <a:pt x="91748" y="115964"/>
                  <a:pt x="102609" y="115964"/>
                  <a:pt x="109253" y="109249"/>
                </a:cubicBezTo>
                <a:cubicBezTo>
                  <a:pt x="115898" y="102534"/>
                  <a:pt x="115971" y="91671"/>
                  <a:pt x="109253" y="85028"/>
                </a:cubicBezTo>
                <a:lnTo>
                  <a:pt x="75028" y="50731"/>
                </a:lnTo>
                <a:cubicBezTo>
                  <a:pt x="68311" y="44016"/>
                  <a:pt x="57450" y="44016"/>
                  <a:pt x="50805" y="50731"/>
                </a:cubicBezTo>
                <a:lnTo>
                  <a:pt x="50732" y="50731"/>
                </a:lnTo>
                <a:moveTo>
                  <a:pt x="315099" y="50731"/>
                </a:moveTo>
                <a:cubicBezTo>
                  <a:pt x="308381" y="44016"/>
                  <a:pt x="297521" y="44016"/>
                  <a:pt x="290876" y="50731"/>
                </a:cubicBezTo>
                <a:lnTo>
                  <a:pt x="256578" y="85028"/>
                </a:lnTo>
                <a:cubicBezTo>
                  <a:pt x="249860" y="91744"/>
                  <a:pt x="249860" y="102607"/>
                  <a:pt x="256578" y="109249"/>
                </a:cubicBezTo>
                <a:cubicBezTo>
                  <a:pt x="263296" y="115895"/>
                  <a:pt x="274157" y="115964"/>
                  <a:pt x="280801" y="109249"/>
                </a:cubicBezTo>
                <a:lnTo>
                  <a:pt x="315099" y="74952"/>
                </a:lnTo>
                <a:cubicBezTo>
                  <a:pt x="321817" y="68236"/>
                  <a:pt x="321817" y="57373"/>
                  <a:pt x="315099" y="50731"/>
                </a:cubicBezTo>
                <a:lnTo>
                  <a:pt x="315099" y="50731"/>
                </a:lnTo>
                <a:moveTo>
                  <a:pt x="315099" y="290808"/>
                </a:moveTo>
                <a:lnTo>
                  <a:pt x="280801" y="256511"/>
                </a:lnTo>
                <a:cubicBezTo>
                  <a:pt x="274084" y="249796"/>
                  <a:pt x="263223" y="249796"/>
                  <a:pt x="256578" y="256511"/>
                </a:cubicBezTo>
                <a:cubicBezTo>
                  <a:pt x="249934" y="263226"/>
                  <a:pt x="249860" y="274089"/>
                  <a:pt x="256578" y="280732"/>
                </a:cubicBezTo>
                <a:lnTo>
                  <a:pt x="290876" y="315029"/>
                </a:lnTo>
                <a:cubicBezTo>
                  <a:pt x="297594" y="321744"/>
                  <a:pt x="308455" y="321744"/>
                  <a:pt x="315099" y="315029"/>
                </a:cubicBezTo>
                <a:cubicBezTo>
                  <a:pt x="321744" y="308314"/>
                  <a:pt x="321817" y="297451"/>
                  <a:pt x="315099" y="290808"/>
                </a:cubicBezTo>
                <a:moveTo>
                  <a:pt x="50732" y="315102"/>
                </a:moveTo>
                <a:cubicBezTo>
                  <a:pt x="57450" y="321818"/>
                  <a:pt x="68311" y="321818"/>
                  <a:pt x="74955" y="315102"/>
                </a:cubicBezTo>
                <a:lnTo>
                  <a:pt x="109253" y="280805"/>
                </a:lnTo>
                <a:cubicBezTo>
                  <a:pt x="115971" y="274090"/>
                  <a:pt x="115971" y="263227"/>
                  <a:pt x="109253" y="256584"/>
                </a:cubicBezTo>
                <a:cubicBezTo>
                  <a:pt x="102535" y="249938"/>
                  <a:pt x="91674" y="249869"/>
                  <a:pt x="85030" y="256584"/>
                </a:cubicBezTo>
                <a:lnTo>
                  <a:pt x="50732" y="290808"/>
                </a:lnTo>
                <a:cubicBezTo>
                  <a:pt x="44014" y="297524"/>
                  <a:pt x="44014" y="308387"/>
                  <a:pt x="50732" y="315029"/>
                </a:cubicBezTo>
                <a:lnTo>
                  <a:pt x="50732" y="315102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5848342" y="560092"/>
            <a:ext cx="5936359" cy="11915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2929" b="1" dirty="0">
                <a:solidFill>
                  <a:srgbClr val="F4F3F1"/>
                </a:solidFill>
                <a:latin typeface="Cal Sans" pitchFamily="34" charset="0"/>
                <a:ea typeface="Cal Sans" pitchFamily="34" charset="-122"/>
                <a:cs typeface="Cal Sans" pitchFamily="34" charset="-120"/>
              </a:rPr>
              <a:t>Action Title: Strategic Pillars (MECE Recommendation Architecture)</a:t>
            </a:r>
            <a:endParaRPr lang="en-US" sz="2929" dirty="0"/>
          </a:p>
        </p:txBody>
      </p:sp>
      <p:sp>
        <p:nvSpPr>
          <p:cNvPr id="25" name="Text 23"/>
          <p:cNvSpPr/>
          <p:nvPr/>
        </p:nvSpPr>
        <p:spPr>
          <a:xfrm>
            <a:off x="444500" y="4445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313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042650" y="6400800"/>
            <a:ext cx="72027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ED5E2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7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444500" y="6400800"/>
            <a:ext cx="5770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F4F3F1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Comprehensive Strategic Business Review and Growth Planning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445587" y="1332456"/>
            <a:ext cx="11029639" cy="1364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4475" b="1" dirty="0">
                <a:solidFill>
                  <a:srgbClr val="F4F3F1"/>
                </a:solidFill>
                <a:latin typeface="Cal Sans" pitchFamily="34" charset="0"/>
                <a:ea typeface="Cal Sans" pitchFamily="34" charset="-122"/>
                <a:cs typeface="Cal Sans" pitchFamily="34" charset="-120"/>
              </a:rPr>
              <a:t>Action Title: Initiative Portfolio (From Pillars to Plays)</a:t>
            </a:r>
            <a:endParaRPr lang="en-US" sz="4475" dirty="0"/>
          </a:p>
        </p:txBody>
      </p:sp>
      <p:sp>
        <p:nvSpPr>
          <p:cNvPr id="5" name="Text 3"/>
          <p:cNvSpPr/>
          <p:nvPr/>
        </p:nvSpPr>
        <p:spPr>
          <a:xfrm>
            <a:off x="9826173" y="3699862"/>
            <a:ext cx="193802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1400" b="1" dirty="0">
                <a:solidFill>
                  <a:srgbClr val="F4F3F1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MECE mapping</a:t>
            </a:r>
            <a:endParaRPr lang="en-US" sz="1400" dirty="0"/>
          </a:p>
          <a:p>
            <a:pPr algn="l" marL="142875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1190" dirty="0">
                <a:solidFill>
                  <a:srgbClr val="F4F3F1">
                    <a:alpha val="90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Confirm no initiative is duplicated across pillars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445587" y="3699862"/>
            <a:ext cx="193802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1400" b="1" dirty="0">
                <a:solidFill>
                  <a:srgbClr val="F4F3F1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Plays &amp; initiatives</a:t>
            </a:r>
            <a:endParaRPr lang="en-US" sz="1400" dirty="0"/>
          </a:p>
          <a:p>
            <a:pPr algn="l" marL="142875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1190" dirty="0">
                <a:solidFill>
                  <a:srgbClr val="F4F3F1">
                    <a:alpha val="90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List the key initiatives under each strategic pillar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2790734" y="3699862"/>
            <a:ext cx="193802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1400" b="1" dirty="0">
                <a:solidFill>
                  <a:srgbClr val="F4F3F1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Value logic</a:t>
            </a:r>
            <a:endParaRPr lang="en-US" sz="1400" dirty="0"/>
          </a:p>
          <a:p>
            <a:pPr algn="l" marL="142875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1190" dirty="0">
                <a:solidFill>
                  <a:srgbClr val="F4F3F1">
                    <a:alpha val="90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For each initiative, state value driver and expected outcome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135881" y="3699862"/>
            <a:ext cx="193802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1400" b="1" dirty="0">
                <a:solidFill>
                  <a:srgbClr val="F4F3F1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Ownership model</a:t>
            </a:r>
            <a:endParaRPr lang="en-US" sz="1400" dirty="0"/>
          </a:p>
          <a:p>
            <a:pPr algn="l" marL="142875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1190" dirty="0">
                <a:solidFill>
                  <a:srgbClr val="F4F3F1">
                    <a:alpha val="90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Accountable leaders/teams and decision rights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481028" y="3699862"/>
            <a:ext cx="193802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1400" b="1" dirty="0">
                <a:solidFill>
                  <a:srgbClr val="F4F3F1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Dependencies</a:t>
            </a:r>
            <a:endParaRPr lang="en-US" sz="1400" dirty="0"/>
          </a:p>
          <a:p>
            <a:pPr algn="l" marL="142875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1190" dirty="0">
                <a:solidFill>
                  <a:srgbClr val="F4F3F1">
                    <a:alpha val="90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Cross-initiative and cross-department dependencies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9826173" y="3020180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60" h="365760">
                <a:moveTo>
                  <a:pt x="320040" y="0"/>
                </a:moveTo>
                <a:cubicBezTo>
                  <a:pt x="345259" y="0"/>
                  <a:pt x="365760" y="20501"/>
                  <a:pt x="365760" y="45720"/>
                </a:cubicBezTo>
                <a:lnTo>
                  <a:pt x="365760" y="137160"/>
                </a:lnTo>
                <a:cubicBezTo>
                  <a:pt x="365760" y="143447"/>
                  <a:pt x="360617" y="148590"/>
                  <a:pt x="354330" y="148590"/>
                </a:cubicBezTo>
                <a:lnTo>
                  <a:pt x="317183" y="148590"/>
                </a:lnTo>
                <a:cubicBezTo>
                  <a:pt x="312469" y="148590"/>
                  <a:pt x="308610" y="152449"/>
                  <a:pt x="308610" y="157163"/>
                </a:cubicBezTo>
                <a:lnTo>
                  <a:pt x="308610" y="160020"/>
                </a:lnTo>
                <a:cubicBezTo>
                  <a:pt x="308610" y="172664"/>
                  <a:pt x="298394" y="182880"/>
                  <a:pt x="285750" y="182880"/>
                </a:cubicBezTo>
                <a:cubicBezTo>
                  <a:pt x="273106" y="182880"/>
                  <a:pt x="262890" y="172664"/>
                  <a:pt x="262890" y="160020"/>
                </a:cubicBezTo>
                <a:lnTo>
                  <a:pt x="262890" y="157163"/>
                </a:lnTo>
                <a:cubicBezTo>
                  <a:pt x="262890" y="152449"/>
                  <a:pt x="259031" y="148590"/>
                  <a:pt x="254317" y="148590"/>
                </a:cubicBezTo>
                <a:lnTo>
                  <a:pt x="228600" y="148590"/>
                </a:lnTo>
                <a:cubicBezTo>
                  <a:pt x="222313" y="148590"/>
                  <a:pt x="217170" y="143447"/>
                  <a:pt x="217170" y="137160"/>
                </a:cubicBezTo>
                <a:lnTo>
                  <a:pt x="217170" y="114300"/>
                </a:lnTo>
                <a:cubicBezTo>
                  <a:pt x="217170" y="108013"/>
                  <a:pt x="222313" y="102870"/>
                  <a:pt x="228600" y="102870"/>
                </a:cubicBezTo>
                <a:lnTo>
                  <a:pt x="240030" y="102870"/>
                </a:lnTo>
                <a:cubicBezTo>
                  <a:pt x="252674" y="102870"/>
                  <a:pt x="262890" y="92654"/>
                  <a:pt x="262890" y="80010"/>
                </a:cubicBezTo>
                <a:cubicBezTo>
                  <a:pt x="262890" y="67366"/>
                  <a:pt x="252674" y="57150"/>
                  <a:pt x="240030" y="57150"/>
                </a:cubicBezTo>
                <a:lnTo>
                  <a:pt x="228600" y="57150"/>
                </a:lnTo>
                <a:cubicBezTo>
                  <a:pt x="222313" y="57150"/>
                  <a:pt x="217170" y="52007"/>
                  <a:pt x="217170" y="45720"/>
                </a:cubicBezTo>
                <a:lnTo>
                  <a:pt x="217170" y="11430"/>
                </a:lnTo>
                <a:cubicBezTo>
                  <a:pt x="217170" y="5143"/>
                  <a:pt x="222313" y="0"/>
                  <a:pt x="228600" y="0"/>
                </a:cubicBezTo>
                <a:lnTo>
                  <a:pt x="320040" y="0"/>
                </a:lnTo>
              </a:path>
              <a:path w="365760" h="365760">
                <a:moveTo>
                  <a:pt x="0" y="171450"/>
                </a:moveTo>
                <a:lnTo>
                  <a:pt x="0" y="91440"/>
                </a:lnTo>
                <a:cubicBezTo>
                  <a:pt x="0" y="66221"/>
                  <a:pt x="20501" y="45720"/>
                  <a:pt x="45720" y="45720"/>
                </a:cubicBezTo>
                <a:lnTo>
                  <a:pt x="148590" y="45720"/>
                </a:lnTo>
                <a:cubicBezTo>
                  <a:pt x="154877" y="45720"/>
                  <a:pt x="160020" y="50863"/>
                  <a:pt x="160020" y="57150"/>
                </a:cubicBezTo>
                <a:lnTo>
                  <a:pt x="160020" y="94297"/>
                </a:lnTo>
                <a:cubicBezTo>
                  <a:pt x="160020" y="99011"/>
                  <a:pt x="163879" y="102870"/>
                  <a:pt x="168593" y="102870"/>
                </a:cubicBezTo>
                <a:lnTo>
                  <a:pt x="171450" y="102870"/>
                </a:lnTo>
                <a:cubicBezTo>
                  <a:pt x="184094" y="102870"/>
                  <a:pt x="194310" y="113086"/>
                  <a:pt x="194310" y="125730"/>
                </a:cubicBezTo>
                <a:cubicBezTo>
                  <a:pt x="194310" y="138374"/>
                  <a:pt x="184094" y="148590"/>
                  <a:pt x="171450" y="148590"/>
                </a:cubicBezTo>
                <a:lnTo>
                  <a:pt x="168593" y="148590"/>
                </a:lnTo>
                <a:cubicBezTo>
                  <a:pt x="163879" y="148590"/>
                  <a:pt x="160020" y="152449"/>
                  <a:pt x="160020" y="157163"/>
                </a:cubicBezTo>
                <a:lnTo>
                  <a:pt x="160020" y="194310"/>
                </a:lnTo>
                <a:cubicBezTo>
                  <a:pt x="160020" y="200597"/>
                  <a:pt x="154877" y="205740"/>
                  <a:pt x="148590" y="205740"/>
                </a:cubicBezTo>
                <a:lnTo>
                  <a:pt x="125730" y="205740"/>
                </a:lnTo>
                <a:cubicBezTo>
                  <a:pt x="119443" y="205740"/>
                  <a:pt x="114300" y="200597"/>
                  <a:pt x="114300" y="194310"/>
                </a:cubicBezTo>
                <a:lnTo>
                  <a:pt x="114300" y="182880"/>
                </a:lnTo>
                <a:cubicBezTo>
                  <a:pt x="114300" y="170236"/>
                  <a:pt x="104084" y="160020"/>
                  <a:pt x="91440" y="160020"/>
                </a:cubicBezTo>
                <a:cubicBezTo>
                  <a:pt x="78796" y="160020"/>
                  <a:pt x="68580" y="170236"/>
                  <a:pt x="68580" y="182880"/>
                </a:cubicBezTo>
                <a:lnTo>
                  <a:pt x="68580" y="194310"/>
                </a:lnTo>
                <a:cubicBezTo>
                  <a:pt x="68580" y="200597"/>
                  <a:pt x="63437" y="205740"/>
                  <a:pt x="57150" y="205740"/>
                </a:cubicBezTo>
                <a:lnTo>
                  <a:pt x="34290" y="205740"/>
                </a:lnTo>
                <a:lnTo>
                  <a:pt x="34290" y="314327"/>
                </a:lnTo>
                <a:cubicBezTo>
                  <a:pt x="34290" y="323829"/>
                  <a:pt x="41934" y="331474"/>
                  <a:pt x="51437" y="331474"/>
                </a:cubicBezTo>
                <a:lnTo>
                  <a:pt x="160024" y="331474"/>
                </a:lnTo>
                <a:lnTo>
                  <a:pt x="160024" y="305757"/>
                </a:lnTo>
                <a:cubicBezTo>
                  <a:pt x="160024" y="301042"/>
                  <a:pt x="156165" y="297184"/>
                  <a:pt x="151450" y="297184"/>
                </a:cubicBezTo>
                <a:lnTo>
                  <a:pt x="148594" y="297184"/>
                </a:lnTo>
                <a:cubicBezTo>
                  <a:pt x="135949" y="297184"/>
                  <a:pt x="125734" y="286968"/>
                  <a:pt x="125734" y="274324"/>
                </a:cubicBezTo>
                <a:cubicBezTo>
                  <a:pt x="125734" y="261679"/>
                  <a:pt x="135949" y="251464"/>
                  <a:pt x="148594" y="251464"/>
                </a:cubicBezTo>
                <a:lnTo>
                  <a:pt x="151450" y="251464"/>
                </a:lnTo>
                <a:cubicBezTo>
                  <a:pt x="156165" y="251464"/>
                  <a:pt x="160024" y="247605"/>
                  <a:pt x="160024" y="242890"/>
                </a:cubicBezTo>
                <a:lnTo>
                  <a:pt x="160024" y="217174"/>
                </a:lnTo>
                <a:cubicBezTo>
                  <a:pt x="160024" y="210886"/>
                  <a:pt x="165166" y="205744"/>
                  <a:pt x="171454" y="205744"/>
                </a:cubicBezTo>
                <a:lnTo>
                  <a:pt x="205744" y="205744"/>
                </a:lnTo>
                <a:cubicBezTo>
                  <a:pt x="212031" y="205744"/>
                  <a:pt x="217174" y="210886"/>
                  <a:pt x="217174" y="217174"/>
                </a:cubicBezTo>
                <a:lnTo>
                  <a:pt x="217174" y="228604"/>
                </a:lnTo>
                <a:cubicBezTo>
                  <a:pt x="217174" y="241248"/>
                  <a:pt x="227389" y="251464"/>
                  <a:pt x="240034" y="251464"/>
                </a:cubicBezTo>
                <a:cubicBezTo>
                  <a:pt x="252678" y="251464"/>
                  <a:pt x="262894" y="241248"/>
                  <a:pt x="262894" y="228604"/>
                </a:cubicBezTo>
                <a:lnTo>
                  <a:pt x="262894" y="217174"/>
                </a:lnTo>
                <a:cubicBezTo>
                  <a:pt x="262894" y="210886"/>
                  <a:pt x="268036" y="205744"/>
                  <a:pt x="274324" y="205744"/>
                </a:cubicBezTo>
                <a:lnTo>
                  <a:pt x="308614" y="205744"/>
                </a:lnTo>
                <a:cubicBezTo>
                  <a:pt x="314901" y="205744"/>
                  <a:pt x="320044" y="210886"/>
                  <a:pt x="320044" y="217174"/>
                </a:cubicBezTo>
                <a:lnTo>
                  <a:pt x="320044" y="320044"/>
                </a:lnTo>
                <a:cubicBezTo>
                  <a:pt x="320044" y="345263"/>
                  <a:pt x="299543" y="365764"/>
                  <a:pt x="274324" y="365764"/>
                </a:cubicBezTo>
                <a:lnTo>
                  <a:pt x="182884" y="365764"/>
                </a:lnTo>
                <a:lnTo>
                  <a:pt x="171454" y="365764"/>
                </a:lnTo>
                <a:lnTo>
                  <a:pt x="51440" y="365764"/>
                </a:lnTo>
                <a:cubicBezTo>
                  <a:pt x="23010" y="365764"/>
                  <a:pt x="7" y="342761"/>
                  <a:pt x="7" y="314330"/>
                </a:cubicBezTo>
                <a:lnTo>
                  <a:pt x="7" y="194317"/>
                </a:lnTo>
                <a:lnTo>
                  <a:pt x="0" y="171450"/>
                </a:lnTo>
              </a:path>
            </a:pathLst>
          </a:custGeom>
          <a:solidFill>
            <a:srgbClr val="ED5E29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7481028" y="3061344"/>
            <a:ext cx="365760" cy="283433"/>
          </a:xfrm>
          <a:custGeom>
            <a:avLst/>
            <a:gdLst/>
            <a:ahLst/>
            <a:cxnLst/>
            <a:rect l="l" t="t" r="r" b="b"/>
            <a:pathLst>
              <a:path w="365760" h="283433">
                <a:moveTo>
                  <a:pt x="340274" y="148507"/>
                </a:moveTo>
                <a:cubicBezTo>
                  <a:pt x="374257" y="114527"/>
                  <a:pt x="374257" y="59442"/>
                  <a:pt x="340274" y="25458"/>
                </a:cubicBezTo>
                <a:cubicBezTo>
                  <a:pt x="307926" y="-6890"/>
                  <a:pt x="255984" y="-8645"/>
                  <a:pt x="221519" y="21527"/>
                </a:cubicBezTo>
                <a:lnTo>
                  <a:pt x="217832" y="24792"/>
                </a:lnTo>
                <a:cubicBezTo>
                  <a:pt x="211786" y="30052"/>
                  <a:pt x="211183" y="39244"/>
                  <a:pt x="216442" y="45290"/>
                </a:cubicBezTo>
                <a:cubicBezTo>
                  <a:pt x="221702" y="51335"/>
                  <a:pt x="230893" y="51942"/>
                  <a:pt x="236939" y="46681"/>
                </a:cubicBezTo>
                <a:lnTo>
                  <a:pt x="240626" y="43416"/>
                </a:lnTo>
                <a:cubicBezTo>
                  <a:pt x="263603" y="23341"/>
                  <a:pt x="298190" y="24491"/>
                  <a:pt x="319777" y="46078"/>
                </a:cubicBezTo>
                <a:cubicBezTo>
                  <a:pt x="342392" y="68693"/>
                  <a:pt x="342392" y="105395"/>
                  <a:pt x="319777" y="128069"/>
                </a:cubicBezTo>
                <a:lnTo>
                  <a:pt x="251270" y="196518"/>
                </a:lnTo>
                <a:cubicBezTo>
                  <a:pt x="228655" y="219133"/>
                  <a:pt x="191892" y="219133"/>
                  <a:pt x="169277" y="196518"/>
                </a:cubicBezTo>
                <a:cubicBezTo>
                  <a:pt x="147690" y="174932"/>
                  <a:pt x="146542" y="140345"/>
                  <a:pt x="166618" y="117367"/>
                </a:cubicBezTo>
                <a:lnTo>
                  <a:pt x="169460" y="114102"/>
                </a:lnTo>
                <a:cubicBezTo>
                  <a:pt x="174720" y="108056"/>
                  <a:pt x="174116" y="98924"/>
                  <a:pt x="168070" y="93604"/>
                </a:cubicBezTo>
                <a:cubicBezTo>
                  <a:pt x="162024" y="88284"/>
                  <a:pt x="152895" y="88947"/>
                  <a:pt x="147573" y="94995"/>
                </a:cubicBezTo>
                <a:lnTo>
                  <a:pt x="144731" y="98261"/>
                </a:lnTo>
                <a:cubicBezTo>
                  <a:pt x="114618" y="132726"/>
                  <a:pt x="116374" y="184668"/>
                  <a:pt x="148722" y="217016"/>
                </a:cubicBezTo>
                <a:cubicBezTo>
                  <a:pt x="182704" y="250997"/>
                  <a:pt x="237788" y="250997"/>
                  <a:pt x="271771" y="217016"/>
                </a:cubicBezTo>
                <a:lnTo>
                  <a:pt x="340274" y="148507"/>
                </a:lnTo>
                <a:moveTo>
                  <a:pt x="25486" y="134965"/>
                </a:moveTo>
                <a:cubicBezTo>
                  <a:pt x="-8497" y="168946"/>
                  <a:pt x="-8497" y="224031"/>
                  <a:pt x="25486" y="257952"/>
                </a:cubicBezTo>
                <a:cubicBezTo>
                  <a:pt x="57896" y="290363"/>
                  <a:pt x="109838" y="292055"/>
                  <a:pt x="144303" y="261883"/>
                </a:cubicBezTo>
                <a:lnTo>
                  <a:pt x="147990" y="258618"/>
                </a:lnTo>
                <a:cubicBezTo>
                  <a:pt x="154036" y="253358"/>
                  <a:pt x="154640" y="244166"/>
                  <a:pt x="149380" y="238120"/>
                </a:cubicBezTo>
                <a:cubicBezTo>
                  <a:pt x="144120" y="232075"/>
                  <a:pt x="134929" y="231468"/>
                  <a:pt x="128883" y="236729"/>
                </a:cubicBezTo>
                <a:lnTo>
                  <a:pt x="125196" y="239994"/>
                </a:lnTo>
                <a:cubicBezTo>
                  <a:pt x="102219" y="260069"/>
                  <a:pt x="67633" y="258919"/>
                  <a:pt x="46045" y="237332"/>
                </a:cubicBezTo>
                <a:cubicBezTo>
                  <a:pt x="23431" y="214717"/>
                  <a:pt x="23431" y="178016"/>
                  <a:pt x="46045" y="155341"/>
                </a:cubicBezTo>
                <a:lnTo>
                  <a:pt x="114552" y="86954"/>
                </a:lnTo>
                <a:cubicBezTo>
                  <a:pt x="137167" y="64339"/>
                  <a:pt x="173871" y="64339"/>
                  <a:pt x="196545" y="86954"/>
                </a:cubicBezTo>
                <a:cubicBezTo>
                  <a:pt x="218132" y="108541"/>
                  <a:pt x="219280" y="143128"/>
                  <a:pt x="199204" y="166106"/>
                </a:cubicBezTo>
                <a:lnTo>
                  <a:pt x="195938" y="169793"/>
                </a:lnTo>
                <a:cubicBezTo>
                  <a:pt x="190678" y="175839"/>
                  <a:pt x="191282" y="184971"/>
                  <a:pt x="197328" y="190291"/>
                </a:cubicBezTo>
                <a:cubicBezTo>
                  <a:pt x="203374" y="195611"/>
                  <a:pt x="212503" y="194948"/>
                  <a:pt x="217825" y="188899"/>
                </a:cubicBezTo>
                <a:lnTo>
                  <a:pt x="221091" y="185212"/>
                </a:lnTo>
                <a:cubicBezTo>
                  <a:pt x="251263" y="150746"/>
                  <a:pt x="249511" y="98805"/>
                  <a:pt x="217159" y="66397"/>
                </a:cubicBezTo>
                <a:cubicBezTo>
                  <a:pt x="183176" y="32416"/>
                  <a:pt x="128093" y="32416"/>
                  <a:pt x="94110" y="66397"/>
                </a:cubicBezTo>
                <a:lnTo>
                  <a:pt x="25486" y="134965"/>
                </a:lnTo>
              </a:path>
            </a:pathLst>
          </a:custGeom>
          <a:solidFill>
            <a:srgbClr val="ED5E29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5135881" y="3020180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60" h="365760">
                <a:moveTo>
                  <a:pt x="182880" y="34290"/>
                </a:moveTo>
                <a:cubicBezTo>
                  <a:pt x="165664" y="34290"/>
                  <a:pt x="150660" y="43935"/>
                  <a:pt x="143089" y="58222"/>
                </a:cubicBezTo>
                <a:cubicBezTo>
                  <a:pt x="139230" y="65508"/>
                  <a:pt x="130730" y="69008"/>
                  <a:pt x="122873" y="66579"/>
                </a:cubicBezTo>
                <a:cubicBezTo>
                  <a:pt x="107442" y="61865"/>
                  <a:pt x="89940" y="65581"/>
                  <a:pt x="77797" y="77793"/>
                </a:cubicBezTo>
                <a:cubicBezTo>
                  <a:pt x="65654" y="90010"/>
                  <a:pt x="61868" y="107438"/>
                  <a:pt x="66583" y="122870"/>
                </a:cubicBezTo>
                <a:cubicBezTo>
                  <a:pt x="69012" y="130726"/>
                  <a:pt x="65511" y="139230"/>
                  <a:pt x="58225" y="143016"/>
                </a:cubicBezTo>
                <a:cubicBezTo>
                  <a:pt x="43939" y="150660"/>
                  <a:pt x="34294" y="165660"/>
                  <a:pt x="34294" y="182876"/>
                </a:cubicBezTo>
                <a:cubicBezTo>
                  <a:pt x="34294" y="200093"/>
                  <a:pt x="43939" y="215096"/>
                  <a:pt x="58225" y="222667"/>
                </a:cubicBezTo>
                <a:cubicBezTo>
                  <a:pt x="65511" y="226526"/>
                  <a:pt x="69012" y="235026"/>
                  <a:pt x="66583" y="242883"/>
                </a:cubicBezTo>
                <a:cubicBezTo>
                  <a:pt x="61868" y="258314"/>
                  <a:pt x="65584" y="275816"/>
                  <a:pt x="77797" y="287959"/>
                </a:cubicBezTo>
                <a:cubicBezTo>
                  <a:pt x="90013" y="300102"/>
                  <a:pt x="107442" y="303888"/>
                  <a:pt x="122873" y="299173"/>
                </a:cubicBezTo>
                <a:cubicBezTo>
                  <a:pt x="130730" y="296745"/>
                  <a:pt x="139234" y="300245"/>
                  <a:pt x="143019" y="307531"/>
                </a:cubicBezTo>
                <a:cubicBezTo>
                  <a:pt x="150591" y="321818"/>
                  <a:pt x="165594" y="331463"/>
                  <a:pt x="182810" y="331463"/>
                </a:cubicBezTo>
                <a:cubicBezTo>
                  <a:pt x="200027" y="331463"/>
                  <a:pt x="215030" y="321818"/>
                  <a:pt x="222602" y="307531"/>
                </a:cubicBezTo>
                <a:cubicBezTo>
                  <a:pt x="226460" y="300245"/>
                  <a:pt x="234887" y="296745"/>
                  <a:pt x="242748" y="299173"/>
                </a:cubicBezTo>
                <a:cubicBezTo>
                  <a:pt x="258179" y="303888"/>
                  <a:pt x="275681" y="300172"/>
                  <a:pt x="287824" y="287959"/>
                </a:cubicBezTo>
                <a:cubicBezTo>
                  <a:pt x="299967" y="275743"/>
                  <a:pt x="303753" y="258314"/>
                  <a:pt x="299038" y="242883"/>
                </a:cubicBezTo>
                <a:cubicBezTo>
                  <a:pt x="296609" y="235026"/>
                  <a:pt x="300110" y="226523"/>
                  <a:pt x="307396" y="222737"/>
                </a:cubicBezTo>
                <a:cubicBezTo>
                  <a:pt x="321682" y="215166"/>
                  <a:pt x="331327" y="200162"/>
                  <a:pt x="331327" y="182946"/>
                </a:cubicBezTo>
                <a:cubicBezTo>
                  <a:pt x="331327" y="165729"/>
                  <a:pt x="321682" y="150726"/>
                  <a:pt x="307396" y="143155"/>
                </a:cubicBezTo>
                <a:cubicBezTo>
                  <a:pt x="300110" y="139296"/>
                  <a:pt x="296609" y="130869"/>
                  <a:pt x="299038" y="123009"/>
                </a:cubicBezTo>
                <a:cubicBezTo>
                  <a:pt x="303753" y="107577"/>
                  <a:pt x="300037" y="90076"/>
                  <a:pt x="287824" y="77932"/>
                </a:cubicBezTo>
                <a:cubicBezTo>
                  <a:pt x="275607" y="65789"/>
                  <a:pt x="258322" y="61857"/>
                  <a:pt x="242890" y="66576"/>
                </a:cubicBezTo>
                <a:cubicBezTo>
                  <a:pt x="235034" y="69004"/>
                  <a:pt x="226530" y="65504"/>
                  <a:pt x="222675" y="58218"/>
                </a:cubicBezTo>
                <a:cubicBezTo>
                  <a:pt x="215103" y="43931"/>
                  <a:pt x="200100" y="34286"/>
                  <a:pt x="182884" y="34286"/>
                </a:cubicBezTo>
                <a:lnTo>
                  <a:pt x="182880" y="34290"/>
                </a:lnTo>
                <a:moveTo>
                  <a:pt x="119944" y="31005"/>
                </a:moveTo>
                <a:cubicBezTo>
                  <a:pt x="134446" y="12147"/>
                  <a:pt x="157233" y="0"/>
                  <a:pt x="182880" y="0"/>
                </a:cubicBezTo>
                <a:cubicBezTo>
                  <a:pt x="208527" y="0"/>
                  <a:pt x="231314" y="12143"/>
                  <a:pt x="245816" y="31005"/>
                </a:cubicBezTo>
                <a:cubicBezTo>
                  <a:pt x="269390" y="27933"/>
                  <a:pt x="294108" y="35435"/>
                  <a:pt x="312253" y="53580"/>
                </a:cubicBezTo>
                <a:cubicBezTo>
                  <a:pt x="330398" y="71726"/>
                  <a:pt x="337900" y="96444"/>
                  <a:pt x="334828" y="120017"/>
                </a:cubicBezTo>
                <a:cubicBezTo>
                  <a:pt x="353617" y="134446"/>
                  <a:pt x="365760" y="157237"/>
                  <a:pt x="365760" y="182884"/>
                </a:cubicBezTo>
                <a:cubicBezTo>
                  <a:pt x="365760" y="208531"/>
                  <a:pt x="353617" y="231318"/>
                  <a:pt x="334755" y="245820"/>
                </a:cubicBezTo>
                <a:cubicBezTo>
                  <a:pt x="337827" y="269393"/>
                  <a:pt x="330325" y="294111"/>
                  <a:pt x="312180" y="312257"/>
                </a:cubicBezTo>
                <a:cubicBezTo>
                  <a:pt x="294035" y="330402"/>
                  <a:pt x="269316" y="337904"/>
                  <a:pt x="245743" y="334831"/>
                </a:cubicBezTo>
                <a:cubicBezTo>
                  <a:pt x="231314" y="353621"/>
                  <a:pt x="208523" y="365764"/>
                  <a:pt x="182880" y="365764"/>
                </a:cubicBezTo>
                <a:cubicBezTo>
                  <a:pt x="157233" y="365764"/>
                  <a:pt x="134446" y="353621"/>
                  <a:pt x="119944" y="334758"/>
                </a:cubicBezTo>
                <a:cubicBezTo>
                  <a:pt x="96370" y="337831"/>
                  <a:pt x="71652" y="330329"/>
                  <a:pt x="53507" y="312184"/>
                </a:cubicBezTo>
                <a:cubicBezTo>
                  <a:pt x="35362" y="294038"/>
                  <a:pt x="27860" y="269320"/>
                  <a:pt x="30932" y="245747"/>
                </a:cubicBezTo>
                <a:cubicBezTo>
                  <a:pt x="12143" y="231318"/>
                  <a:pt x="0" y="208527"/>
                  <a:pt x="0" y="182884"/>
                </a:cubicBezTo>
                <a:cubicBezTo>
                  <a:pt x="0" y="157237"/>
                  <a:pt x="12143" y="134450"/>
                  <a:pt x="31005" y="119947"/>
                </a:cubicBezTo>
                <a:cubicBezTo>
                  <a:pt x="27933" y="96374"/>
                  <a:pt x="35435" y="71656"/>
                  <a:pt x="53580" y="53511"/>
                </a:cubicBezTo>
                <a:cubicBezTo>
                  <a:pt x="71725" y="35365"/>
                  <a:pt x="96444" y="27864"/>
                  <a:pt x="120017" y="30936"/>
                </a:cubicBezTo>
                <a:lnTo>
                  <a:pt x="119944" y="31005"/>
                </a:lnTo>
              </a:path>
            </a:pathLst>
          </a:custGeom>
          <a:solidFill>
            <a:srgbClr val="ED5E29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2790734" y="3060820"/>
            <a:ext cx="365760" cy="284480"/>
          </a:xfrm>
          <a:custGeom>
            <a:avLst/>
            <a:gdLst/>
            <a:ahLst/>
            <a:cxnLst/>
            <a:rect l="l" t="t" r="r" b="b"/>
            <a:pathLst>
              <a:path w="365760" h="284480">
                <a:moveTo>
                  <a:pt x="30479" y="50800"/>
                </a:moveTo>
                <a:cubicBezTo>
                  <a:pt x="30479" y="39560"/>
                  <a:pt x="39561" y="30479"/>
                  <a:pt x="50800" y="30479"/>
                </a:cubicBezTo>
                <a:cubicBezTo>
                  <a:pt x="62040" y="30479"/>
                  <a:pt x="71122" y="39560"/>
                  <a:pt x="71122" y="50800"/>
                </a:cubicBezTo>
                <a:lnTo>
                  <a:pt x="71122" y="233680"/>
                </a:lnTo>
                <a:cubicBezTo>
                  <a:pt x="71122" y="261747"/>
                  <a:pt x="93854" y="284480"/>
                  <a:pt x="121922" y="284480"/>
                </a:cubicBezTo>
                <a:lnTo>
                  <a:pt x="314963" y="284480"/>
                </a:lnTo>
                <a:cubicBezTo>
                  <a:pt x="343032" y="284480"/>
                  <a:pt x="365764" y="261747"/>
                  <a:pt x="365764" y="233680"/>
                </a:cubicBezTo>
                <a:lnTo>
                  <a:pt x="365764" y="203201"/>
                </a:lnTo>
                <a:cubicBezTo>
                  <a:pt x="365764" y="186374"/>
                  <a:pt x="352110" y="172722"/>
                  <a:pt x="335285" y="172722"/>
                </a:cubicBezTo>
                <a:lnTo>
                  <a:pt x="334904" y="172722"/>
                </a:lnTo>
                <a:lnTo>
                  <a:pt x="334524" y="172722"/>
                </a:lnTo>
                <a:lnTo>
                  <a:pt x="334144" y="172722"/>
                </a:lnTo>
                <a:lnTo>
                  <a:pt x="333763" y="172722"/>
                </a:lnTo>
                <a:lnTo>
                  <a:pt x="333383" y="172722"/>
                </a:lnTo>
                <a:lnTo>
                  <a:pt x="333002" y="172722"/>
                </a:lnTo>
                <a:lnTo>
                  <a:pt x="332622" y="172722"/>
                </a:lnTo>
                <a:lnTo>
                  <a:pt x="332241" y="172722"/>
                </a:lnTo>
                <a:lnTo>
                  <a:pt x="331861" y="172722"/>
                </a:lnTo>
                <a:lnTo>
                  <a:pt x="331481" y="172722"/>
                </a:lnTo>
                <a:lnTo>
                  <a:pt x="331100" y="172722"/>
                </a:lnTo>
                <a:lnTo>
                  <a:pt x="330720" y="172722"/>
                </a:lnTo>
                <a:lnTo>
                  <a:pt x="330339" y="172722"/>
                </a:lnTo>
                <a:lnTo>
                  <a:pt x="329959" y="172722"/>
                </a:lnTo>
                <a:lnTo>
                  <a:pt x="329578" y="172722"/>
                </a:lnTo>
                <a:lnTo>
                  <a:pt x="329198" y="172722"/>
                </a:lnTo>
                <a:lnTo>
                  <a:pt x="328818" y="172722"/>
                </a:lnTo>
                <a:lnTo>
                  <a:pt x="328437" y="172722"/>
                </a:lnTo>
                <a:lnTo>
                  <a:pt x="328057" y="172722"/>
                </a:lnTo>
                <a:lnTo>
                  <a:pt x="327676" y="172722"/>
                </a:lnTo>
                <a:lnTo>
                  <a:pt x="327358" y="172722"/>
                </a:lnTo>
                <a:lnTo>
                  <a:pt x="326978" y="172722"/>
                </a:lnTo>
                <a:lnTo>
                  <a:pt x="326659" y="172722"/>
                </a:lnTo>
                <a:lnTo>
                  <a:pt x="326279" y="172722"/>
                </a:lnTo>
                <a:lnTo>
                  <a:pt x="325961" y="172722"/>
                </a:lnTo>
                <a:lnTo>
                  <a:pt x="325643" y="172722"/>
                </a:lnTo>
                <a:lnTo>
                  <a:pt x="325324" y="172722"/>
                </a:lnTo>
                <a:lnTo>
                  <a:pt x="325006" y="172722"/>
                </a:lnTo>
                <a:lnTo>
                  <a:pt x="324688" y="172722"/>
                </a:lnTo>
                <a:lnTo>
                  <a:pt x="324370" y="172722"/>
                </a:lnTo>
                <a:lnTo>
                  <a:pt x="324051" y="172722"/>
                </a:lnTo>
                <a:lnTo>
                  <a:pt x="323733" y="172722"/>
                </a:lnTo>
                <a:lnTo>
                  <a:pt x="323415" y="172722"/>
                </a:lnTo>
                <a:lnTo>
                  <a:pt x="323097" y="172722"/>
                </a:lnTo>
                <a:lnTo>
                  <a:pt x="322778" y="172722"/>
                </a:lnTo>
                <a:lnTo>
                  <a:pt x="322460" y="172722"/>
                </a:lnTo>
                <a:lnTo>
                  <a:pt x="322142" y="172722"/>
                </a:lnTo>
                <a:lnTo>
                  <a:pt x="321824" y="172722"/>
                </a:lnTo>
                <a:lnTo>
                  <a:pt x="321506" y="172722"/>
                </a:lnTo>
                <a:lnTo>
                  <a:pt x="321187" y="172722"/>
                </a:lnTo>
                <a:lnTo>
                  <a:pt x="320869" y="172722"/>
                </a:lnTo>
                <a:lnTo>
                  <a:pt x="320551" y="172722"/>
                </a:lnTo>
                <a:lnTo>
                  <a:pt x="320233" y="172722"/>
                </a:lnTo>
                <a:lnTo>
                  <a:pt x="319914" y="172722"/>
                </a:lnTo>
                <a:lnTo>
                  <a:pt x="319596" y="172722"/>
                </a:lnTo>
                <a:lnTo>
                  <a:pt x="319278" y="172722"/>
                </a:lnTo>
                <a:lnTo>
                  <a:pt x="318960" y="172722"/>
                </a:lnTo>
                <a:lnTo>
                  <a:pt x="318641" y="172722"/>
                </a:lnTo>
                <a:lnTo>
                  <a:pt x="318323" y="172722"/>
                </a:lnTo>
                <a:lnTo>
                  <a:pt x="318005" y="172722"/>
                </a:lnTo>
                <a:lnTo>
                  <a:pt x="317687" y="172722"/>
                </a:lnTo>
                <a:lnTo>
                  <a:pt x="317369" y="172722"/>
                </a:lnTo>
                <a:lnTo>
                  <a:pt x="317050" y="172722"/>
                </a:lnTo>
                <a:lnTo>
                  <a:pt x="316732" y="172722"/>
                </a:lnTo>
                <a:lnTo>
                  <a:pt x="316414" y="172722"/>
                </a:lnTo>
                <a:lnTo>
                  <a:pt x="316096" y="172722"/>
                </a:lnTo>
                <a:lnTo>
                  <a:pt x="315777" y="172722"/>
                </a:lnTo>
                <a:lnTo>
                  <a:pt x="315459" y="172722"/>
                </a:lnTo>
                <a:lnTo>
                  <a:pt x="315141" y="172722"/>
                </a:lnTo>
                <a:lnTo>
                  <a:pt x="314823" y="172722"/>
                </a:lnTo>
                <a:lnTo>
                  <a:pt x="314504" y="172722"/>
                </a:lnTo>
                <a:lnTo>
                  <a:pt x="314186" y="172722"/>
                </a:lnTo>
                <a:lnTo>
                  <a:pt x="313868" y="172722"/>
                </a:lnTo>
                <a:lnTo>
                  <a:pt x="313550" y="172722"/>
                </a:lnTo>
                <a:lnTo>
                  <a:pt x="313232" y="172722"/>
                </a:lnTo>
                <a:lnTo>
                  <a:pt x="312913" y="172722"/>
                </a:lnTo>
                <a:lnTo>
                  <a:pt x="312595" y="172722"/>
                </a:lnTo>
                <a:lnTo>
                  <a:pt x="312277" y="172722"/>
                </a:lnTo>
                <a:lnTo>
                  <a:pt x="311959" y="172722"/>
                </a:lnTo>
                <a:lnTo>
                  <a:pt x="311640" y="172722"/>
                </a:lnTo>
                <a:lnTo>
                  <a:pt x="311322" y="172722"/>
                </a:lnTo>
                <a:lnTo>
                  <a:pt x="311004" y="172722"/>
                </a:lnTo>
                <a:lnTo>
                  <a:pt x="310686" y="172722"/>
                </a:lnTo>
                <a:lnTo>
                  <a:pt x="310367" y="172722"/>
                </a:lnTo>
                <a:lnTo>
                  <a:pt x="310049" y="172722"/>
                </a:lnTo>
                <a:lnTo>
                  <a:pt x="309731" y="172722"/>
                </a:lnTo>
                <a:lnTo>
                  <a:pt x="309413" y="172722"/>
                </a:lnTo>
                <a:lnTo>
                  <a:pt x="309095" y="172722"/>
                </a:lnTo>
                <a:lnTo>
                  <a:pt x="308776" y="172722"/>
                </a:lnTo>
                <a:lnTo>
                  <a:pt x="308458" y="172722"/>
                </a:lnTo>
                <a:lnTo>
                  <a:pt x="308140" y="172722"/>
                </a:lnTo>
                <a:lnTo>
                  <a:pt x="307822" y="172722"/>
                </a:lnTo>
                <a:lnTo>
                  <a:pt x="307503" y="172722"/>
                </a:lnTo>
                <a:lnTo>
                  <a:pt x="307185" y="172722"/>
                </a:lnTo>
                <a:lnTo>
                  <a:pt x="306867" y="172722"/>
                </a:lnTo>
                <a:lnTo>
                  <a:pt x="306549" y="172722"/>
                </a:lnTo>
                <a:lnTo>
                  <a:pt x="306230" y="172722"/>
                </a:lnTo>
                <a:lnTo>
                  <a:pt x="305912" y="172722"/>
                </a:lnTo>
                <a:lnTo>
                  <a:pt x="305594" y="172722"/>
                </a:lnTo>
                <a:lnTo>
                  <a:pt x="305276" y="172722"/>
                </a:lnTo>
                <a:lnTo>
                  <a:pt x="304958" y="172722"/>
                </a:lnTo>
                <a:lnTo>
                  <a:pt x="304639" y="172722"/>
                </a:lnTo>
                <a:lnTo>
                  <a:pt x="304321" y="172722"/>
                </a:lnTo>
                <a:lnTo>
                  <a:pt x="304003" y="172722"/>
                </a:lnTo>
                <a:lnTo>
                  <a:pt x="303685" y="172722"/>
                </a:lnTo>
                <a:lnTo>
                  <a:pt x="303366" y="172722"/>
                </a:lnTo>
                <a:lnTo>
                  <a:pt x="303048" y="172722"/>
                </a:lnTo>
                <a:lnTo>
                  <a:pt x="302730" y="172722"/>
                </a:lnTo>
                <a:lnTo>
                  <a:pt x="302412" y="172722"/>
                </a:lnTo>
                <a:lnTo>
                  <a:pt x="302093" y="172722"/>
                </a:lnTo>
                <a:lnTo>
                  <a:pt x="301775" y="172722"/>
                </a:lnTo>
                <a:lnTo>
                  <a:pt x="301457" y="172722"/>
                </a:lnTo>
                <a:lnTo>
                  <a:pt x="301139" y="172722"/>
                </a:lnTo>
                <a:lnTo>
                  <a:pt x="300821" y="172722"/>
                </a:lnTo>
                <a:lnTo>
                  <a:pt x="300502" y="172722"/>
                </a:lnTo>
                <a:lnTo>
                  <a:pt x="300184" y="172722"/>
                </a:lnTo>
                <a:lnTo>
                  <a:pt x="299866" y="172722"/>
                </a:lnTo>
                <a:lnTo>
                  <a:pt x="299548" y="172722"/>
                </a:lnTo>
                <a:lnTo>
                  <a:pt x="299229" y="172722"/>
                </a:lnTo>
                <a:lnTo>
                  <a:pt x="298911" y="172722"/>
                </a:lnTo>
                <a:lnTo>
                  <a:pt x="298593" y="172722"/>
                </a:lnTo>
                <a:lnTo>
                  <a:pt x="298275" y="172722"/>
                </a:lnTo>
                <a:lnTo>
                  <a:pt x="297956" y="172722"/>
                </a:lnTo>
                <a:lnTo>
                  <a:pt x="297638" y="172722"/>
                </a:lnTo>
                <a:lnTo>
                  <a:pt x="297320" y="172722"/>
                </a:lnTo>
                <a:lnTo>
                  <a:pt x="297002" y="172722"/>
                </a:lnTo>
                <a:lnTo>
                  <a:pt x="296684" y="172722"/>
                </a:lnTo>
                <a:lnTo>
                  <a:pt x="296365" y="172722"/>
                </a:lnTo>
                <a:lnTo>
                  <a:pt x="296047" y="172722"/>
                </a:lnTo>
                <a:lnTo>
                  <a:pt x="295729" y="172722"/>
                </a:lnTo>
                <a:lnTo>
                  <a:pt x="295411" y="172722"/>
                </a:lnTo>
                <a:lnTo>
                  <a:pt x="295092" y="172722"/>
                </a:lnTo>
                <a:lnTo>
                  <a:pt x="294774" y="172722"/>
                </a:lnTo>
                <a:lnTo>
                  <a:pt x="294456" y="172722"/>
                </a:lnTo>
                <a:lnTo>
                  <a:pt x="294138" y="172722"/>
                </a:lnTo>
                <a:lnTo>
                  <a:pt x="293819" y="172722"/>
                </a:lnTo>
                <a:lnTo>
                  <a:pt x="293501" y="172722"/>
                </a:lnTo>
                <a:lnTo>
                  <a:pt x="293183" y="172722"/>
                </a:lnTo>
                <a:lnTo>
                  <a:pt x="292865" y="172722"/>
                </a:lnTo>
                <a:lnTo>
                  <a:pt x="292547" y="172722"/>
                </a:lnTo>
                <a:lnTo>
                  <a:pt x="292228" y="172722"/>
                </a:lnTo>
                <a:lnTo>
                  <a:pt x="291910" y="172722"/>
                </a:lnTo>
                <a:lnTo>
                  <a:pt x="291592" y="172722"/>
                </a:lnTo>
                <a:lnTo>
                  <a:pt x="291274" y="172722"/>
                </a:lnTo>
                <a:lnTo>
                  <a:pt x="290955" y="172722"/>
                </a:lnTo>
                <a:lnTo>
                  <a:pt x="290637" y="172722"/>
                </a:lnTo>
                <a:lnTo>
                  <a:pt x="290319" y="172722"/>
                </a:lnTo>
                <a:lnTo>
                  <a:pt x="290001" y="172722"/>
                </a:lnTo>
                <a:lnTo>
                  <a:pt x="289682" y="172722"/>
                </a:lnTo>
                <a:lnTo>
                  <a:pt x="289364" y="172722"/>
                </a:lnTo>
                <a:lnTo>
                  <a:pt x="289046" y="172722"/>
                </a:lnTo>
                <a:lnTo>
                  <a:pt x="288728" y="172722"/>
                </a:lnTo>
                <a:lnTo>
                  <a:pt x="288410" y="172722"/>
                </a:lnTo>
                <a:lnTo>
                  <a:pt x="288091" y="172722"/>
                </a:lnTo>
                <a:lnTo>
                  <a:pt x="287773" y="172722"/>
                </a:lnTo>
                <a:lnTo>
                  <a:pt x="287455" y="172722"/>
                </a:lnTo>
                <a:lnTo>
                  <a:pt x="287137" y="172722"/>
                </a:lnTo>
                <a:lnTo>
                  <a:pt x="286818" y="172722"/>
                </a:lnTo>
                <a:lnTo>
                  <a:pt x="286500" y="172722"/>
                </a:lnTo>
                <a:lnTo>
                  <a:pt x="286182" y="172722"/>
                </a:lnTo>
                <a:lnTo>
                  <a:pt x="285864" y="172722"/>
                </a:lnTo>
                <a:lnTo>
                  <a:pt x="285545" y="172722"/>
                </a:lnTo>
                <a:lnTo>
                  <a:pt x="285227" y="172722"/>
                </a:lnTo>
                <a:lnTo>
                  <a:pt x="284909" y="172722"/>
                </a:lnTo>
                <a:lnTo>
                  <a:pt x="284591" y="172722"/>
                </a:lnTo>
                <a:lnTo>
                  <a:pt x="284273" y="172722"/>
                </a:lnTo>
                <a:lnTo>
                  <a:pt x="283954" y="172722"/>
                </a:lnTo>
                <a:lnTo>
                  <a:pt x="283636" y="172722"/>
                </a:lnTo>
                <a:lnTo>
                  <a:pt x="283318" y="172722"/>
                </a:lnTo>
                <a:lnTo>
                  <a:pt x="283000" y="172722"/>
                </a:lnTo>
                <a:lnTo>
                  <a:pt x="282681" y="172722"/>
                </a:lnTo>
                <a:lnTo>
                  <a:pt x="282363" y="172722"/>
                </a:lnTo>
                <a:lnTo>
                  <a:pt x="282045" y="172722"/>
                </a:lnTo>
                <a:lnTo>
                  <a:pt x="281727" y="172722"/>
                </a:lnTo>
                <a:lnTo>
                  <a:pt x="281409" y="172722"/>
                </a:lnTo>
                <a:lnTo>
                  <a:pt x="281090" y="172722"/>
                </a:lnTo>
                <a:lnTo>
                  <a:pt x="280772" y="172722"/>
                </a:lnTo>
                <a:lnTo>
                  <a:pt x="280454" y="172722"/>
                </a:lnTo>
                <a:lnTo>
                  <a:pt x="280136" y="172722"/>
                </a:lnTo>
                <a:lnTo>
                  <a:pt x="279817" y="172722"/>
                </a:lnTo>
                <a:lnTo>
                  <a:pt x="279499" y="172722"/>
                </a:lnTo>
                <a:lnTo>
                  <a:pt x="279181" y="172722"/>
                </a:lnTo>
                <a:lnTo>
                  <a:pt x="278863" y="172722"/>
                </a:lnTo>
                <a:lnTo>
                  <a:pt x="278544" y="172722"/>
                </a:lnTo>
                <a:lnTo>
                  <a:pt x="278226" y="172722"/>
                </a:lnTo>
                <a:lnTo>
                  <a:pt x="277908" y="172722"/>
                </a:lnTo>
                <a:lnTo>
                  <a:pt x="277590" y="172722"/>
                </a:lnTo>
                <a:lnTo>
                  <a:pt x="277272" y="172722"/>
                </a:lnTo>
                <a:lnTo>
                  <a:pt x="276953" y="172722"/>
                </a:lnTo>
                <a:lnTo>
                  <a:pt x="276635" y="172722"/>
                </a:lnTo>
                <a:lnTo>
                  <a:pt x="276317" y="172722"/>
                </a:lnTo>
                <a:lnTo>
                  <a:pt x="275999" y="172722"/>
                </a:lnTo>
                <a:lnTo>
                  <a:pt x="275680" y="172722"/>
                </a:lnTo>
                <a:lnTo>
                  <a:pt x="275362" y="172722"/>
                </a:lnTo>
                <a:lnTo>
                  <a:pt x="275044" y="172722"/>
                </a:lnTo>
                <a:lnTo>
                  <a:pt x="274726" y="172722"/>
                </a:lnTo>
                <a:lnTo>
                  <a:pt x="274407" y="172722"/>
                </a:lnTo>
                <a:lnTo>
                  <a:pt x="274089" y="172722"/>
                </a:lnTo>
                <a:lnTo>
                  <a:pt x="273771" y="172722"/>
                </a:lnTo>
                <a:lnTo>
                  <a:pt x="273453" y="172722"/>
                </a:lnTo>
                <a:lnTo>
                  <a:pt x="273135" y="172722"/>
                </a:lnTo>
                <a:lnTo>
                  <a:pt x="272816" y="172722"/>
                </a:lnTo>
                <a:lnTo>
                  <a:pt x="272498" y="172722"/>
                </a:lnTo>
                <a:lnTo>
                  <a:pt x="272180" y="172722"/>
                </a:lnTo>
                <a:lnTo>
                  <a:pt x="271862" y="172722"/>
                </a:lnTo>
                <a:lnTo>
                  <a:pt x="271543" y="172722"/>
                </a:lnTo>
                <a:lnTo>
                  <a:pt x="271225" y="172722"/>
                </a:lnTo>
                <a:lnTo>
                  <a:pt x="270907" y="172722"/>
                </a:lnTo>
                <a:lnTo>
                  <a:pt x="270589" y="172722"/>
                </a:lnTo>
                <a:lnTo>
                  <a:pt x="270270" y="172722"/>
                </a:lnTo>
                <a:lnTo>
                  <a:pt x="269952" y="172722"/>
                </a:lnTo>
                <a:lnTo>
                  <a:pt x="269634" y="172722"/>
                </a:lnTo>
                <a:lnTo>
                  <a:pt x="269316" y="172722"/>
                </a:lnTo>
                <a:lnTo>
                  <a:pt x="268998" y="172722"/>
                </a:lnTo>
                <a:lnTo>
                  <a:pt x="268679" y="172722"/>
                </a:lnTo>
                <a:lnTo>
                  <a:pt x="268361" y="172722"/>
                </a:lnTo>
                <a:lnTo>
                  <a:pt x="268043" y="172722"/>
                </a:lnTo>
                <a:lnTo>
                  <a:pt x="267725" y="172722"/>
                </a:lnTo>
                <a:lnTo>
                  <a:pt x="267406" y="172722"/>
                </a:lnTo>
                <a:lnTo>
                  <a:pt x="267088" y="172722"/>
                </a:lnTo>
                <a:lnTo>
                  <a:pt x="266770" y="172722"/>
                </a:lnTo>
                <a:lnTo>
                  <a:pt x="266452" y="172722"/>
                </a:lnTo>
                <a:lnTo>
                  <a:pt x="266133" y="172722"/>
                </a:lnTo>
                <a:lnTo>
                  <a:pt x="265815" y="172722"/>
                </a:lnTo>
                <a:lnTo>
                  <a:pt x="265497" y="172722"/>
                </a:lnTo>
                <a:lnTo>
                  <a:pt x="265179" y="172722"/>
                </a:lnTo>
                <a:lnTo>
                  <a:pt x="264861" y="172722"/>
                </a:lnTo>
                <a:lnTo>
                  <a:pt x="264542" y="172722"/>
                </a:lnTo>
                <a:lnTo>
                  <a:pt x="264224" y="172722"/>
                </a:lnTo>
                <a:lnTo>
                  <a:pt x="263906" y="172722"/>
                </a:lnTo>
                <a:lnTo>
                  <a:pt x="263588" y="172722"/>
                </a:lnTo>
                <a:lnTo>
                  <a:pt x="263269" y="172722"/>
                </a:lnTo>
                <a:lnTo>
                  <a:pt x="262951" y="172722"/>
                </a:lnTo>
                <a:lnTo>
                  <a:pt x="262633" y="172722"/>
                </a:lnTo>
                <a:lnTo>
                  <a:pt x="262315" y="172722"/>
                </a:lnTo>
                <a:lnTo>
                  <a:pt x="261996" y="172722"/>
                </a:lnTo>
                <a:lnTo>
                  <a:pt x="261678" y="172722"/>
                </a:lnTo>
                <a:lnTo>
                  <a:pt x="261360" y="172722"/>
                </a:lnTo>
                <a:lnTo>
                  <a:pt x="261042" y="172722"/>
                </a:lnTo>
                <a:lnTo>
                  <a:pt x="260724" y="172722"/>
                </a:lnTo>
                <a:lnTo>
                  <a:pt x="260405" y="172722"/>
                </a:lnTo>
                <a:lnTo>
                  <a:pt x="260087" y="172722"/>
                </a:lnTo>
                <a:lnTo>
                  <a:pt x="259769" y="172722"/>
                </a:lnTo>
                <a:lnTo>
                  <a:pt x="259451" y="172722"/>
                </a:lnTo>
                <a:lnTo>
                  <a:pt x="259132" y="172722"/>
                </a:lnTo>
                <a:lnTo>
                  <a:pt x="258814" y="172722"/>
                </a:lnTo>
                <a:lnTo>
                  <a:pt x="258496" y="172722"/>
                </a:lnTo>
                <a:lnTo>
                  <a:pt x="258178" y="172722"/>
                </a:lnTo>
                <a:lnTo>
                  <a:pt x="257859" y="172722"/>
                </a:lnTo>
                <a:lnTo>
                  <a:pt x="257541" y="172722"/>
                </a:lnTo>
                <a:lnTo>
                  <a:pt x="257223" y="172722"/>
                </a:lnTo>
                <a:lnTo>
                  <a:pt x="256905" y="172722"/>
                </a:lnTo>
                <a:lnTo>
                  <a:pt x="256587" y="172722"/>
                </a:lnTo>
                <a:lnTo>
                  <a:pt x="256268" y="172722"/>
                </a:lnTo>
                <a:lnTo>
                  <a:pt x="255950" y="172722"/>
                </a:lnTo>
                <a:lnTo>
                  <a:pt x="255632" y="172722"/>
                </a:lnTo>
                <a:lnTo>
                  <a:pt x="255314" y="172722"/>
                </a:lnTo>
                <a:lnTo>
                  <a:pt x="254995" y="172722"/>
                </a:lnTo>
                <a:lnTo>
                  <a:pt x="254677" y="172722"/>
                </a:lnTo>
                <a:lnTo>
                  <a:pt x="254359" y="172722"/>
                </a:lnTo>
                <a:lnTo>
                  <a:pt x="254041" y="172722"/>
                </a:lnTo>
                <a:lnTo>
                  <a:pt x="253722" y="172722"/>
                </a:lnTo>
                <a:lnTo>
                  <a:pt x="253404" y="172722"/>
                </a:lnTo>
                <a:lnTo>
                  <a:pt x="253086" y="172722"/>
                </a:lnTo>
                <a:lnTo>
                  <a:pt x="252768" y="172722"/>
                </a:lnTo>
                <a:lnTo>
                  <a:pt x="252450" y="172722"/>
                </a:lnTo>
                <a:lnTo>
                  <a:pt x="252131" y="172722"/>
                </a:lnTo>
                <a:lnTo>
                  <a:pt x="251813" y="172722"/>
                </a:lnTo>
                <a:lnTo>
                  <a:pt x="251495" y="172722"/>
                </a:lnTo>
                <a:lnTo>
                  <a:pt x="251177" y="172722"/>
                </a:lnTo>
                <a:lnTo>
                  <a:pt x="250858" y="172722"/>
                </a:lnTo>
                <a:lnTo>
                  <a:pt x="250540" y="172722"/>
                </a:lnTo>
                <a:lnTo>
                  <a:pt x="250222" y="172722"/>
                </a:lnTo>
                <a:lnTo>
                  <a:pt x="249904" y="172722"/>
                </a:lnTo>
                <a:lnTo>
                  <a:pt x="249585" y="172722"/>
                </a:lnTo>
                <a:lnTo>
                  <a:pt x="249267" y="172722"/>
                </a:lnTo>
                <a:lnTo>
                  <a:pt x="248949" y="172722"/>
                </a:lnTo>
                <a:lnTo>
                  <a:pt x="248631" y="172722"/>
                </a:lnTo>
                <a:lnTo>
                  <a:pt x="248313" y="172722"/>
                </a:lnTo>
                <a:lnTo>
                  <a:pt x="247994" y="172722"/>
                </a:lnTo>
                <a:lnTo>
                  <a:pt x="247676" y="172722"/>
                </a:lnTo>
                <a:lnTo>
                  <a:pt x="247358" y="172722"/>
                </a:lnTo>
                <a:lnTo>
                  <a:pt x="247040" y="172722"/>
                </a:lnTo>
                <a:lnTo>
                  <a:pt x="246721" y="172722"/>
                </a:lnTo>
                <a:lnTo>
                  <a:pt x="246403" y="172722"/>
                </a:lnTo>
                <a:lnTo>
                  <a:pt x="246085" y="172722"/>
                </a:lnTo>
                <a:lnTo>
                  <a:pt x="245767" y="172722"/>
                </a:lnTo>
                <a:lnTo>
                  <a:pt x="245448" y="172722"/>
                </a:lnTo>
                <a:lnTo>
                  <a:pt x="245130" y="172722"/>
                </a:lnTo>
                <a:lnTo>
                  <a:pt x="244812" y="172722"/>
                </a:lnTo>
                <a:lnTo>
                  <a:pt x="244494" y="172722"/>
                </a:lnTo>
                <a:lnTo>
                  <a:pt x="244176" y="172722"/>
                </a:lnTo>
                <a:lnTo>
                  <a:pt x="243857" y="172722"/>
                </a:lnTo>
                <a:lnTo>
                  <a:pt x="243539" y="172722"/>
                </a:lnTo>
                <a:lnTo>
                  <a:pt x="243221" y="172722"/>
                </a:lnTo>
                <a:lnTo>
                  <a:pt x="242903" y="172722"/>
                </a:lnTo>
                <a:lnTo>
                  <a:pt x="242584" y="172722"/>
                </a:lnTo>
                <a:lnTo>
                  <a:pt x="242266" y="172722"/>
                </a:lnTo>
                <a:lnTo>
                  <a:pt x="241948" y="172722"/>
                </a:lnTo>
                <a:lnTo>
                  <a:pt x="241630" y="172722"/>
                </a:lnTo>
                <a:lnTo>
                  <a:pt x="241311" y="172722"/>
                </a:lnTo>
                <a:lnTo>
                  <a:pt x="240993" y="172722"/>
                </a:lnTo>
                <a:lnTo>
                  <a:pt x="240675" y="172722"/>
                </a:lnTo>
                <a:lnTo>
                  <a:pt x="240357" y="172722"/>
                </a:lnTo>
                <a:lnTo>
                  <a:pt x="240039" y="172722"/>
                </a:lnTo>
                <a:lnTo>
                  <a:pt x="239720" y="172722"/>
                </a:lnTo>
                <a:lnTo>
                  <a:pt x="239402" y="172722"/>
                </a:lnTo>
                <a:lnTo>
                  <a:pt x="239084" y="172722"/>
                </a:lnTo>
                <a:lnTo>
                  <a:pt x="238766" y="172722"/>
                </a:lnTo>
                <a:lnTo>
                  <a:pt x="238447" y="172722"/>
                </a:lnTo>
                <a:lnTo>
                  <a:pt x="238129" y="172722"/>
                </a:lnTo>
                <a:lnTo>
                  <a:pt x="237811" y="172722"/>
                </a:lnTo>
                <a:lnTo>
                  <a:pt x="237493" y="172722"/>
                </a:lnTo>
                <a:lnTo>
                  <a:pt x="237175" y="172722"/>
                </a:lnTo>
                <a:lnTo>
                  <a:pt x="236856" y="172722"/>
                </a:lnTo>
                <a:lnTo>
                  <a:pt x="236538" y="172722"/>
                </a:lnTo>
                <a:lnTo>
                  <a:pt x="236220" y="172722"/>
                </a:lnTo>
                <a:lnTo>
                  <a:pt x="235902" y="172722"/>
                </a:lnTo>
                <a:lnTo>
                  <a:pt x="235583" y="172722"/>
                </a:lnTo>
                <a:lnTo>
                  <a:pt x="235265" y="172722"/>
                </a:lnTo>
                <a:lnTo>
                  <a:pt x="234947" y="172722"/>
                </a:lnTo>
                <a:lnTo>
                  <a:pt x="234629" y="172722"/>
                </a:lnTo>
                <a:lnTo>
                  <a:pt x="234310" y="172722"/>
                </a:lnTo>
                <a:lnTo>
                  <a:pt x="233992" y="172722"/>
                </a:lnTo>
                <a:lnTo>
                  <a:pt x="233674" y="172722"/>
                </a:lnTo>
                <a:lnTo>
                  <a:pt x="233356" y="172722"/>
                </a:lnTo>
                <a:lnTo>
                  <a:pt x="233038" y="172722"/>
                </a:lnTo>
                <a:lnTo>
                  <a:pt x="232719" y="172722"/>
                </a:lnTo>
                <a:lnTo>
                  <a:pt x="232401" y="172722"/>
                </a:lnTo>
                <a:lnTo>
                  <a:pt x="232083" y="172722"/>
                </a:lnTo>
                <a:lnTo>
                  <a:pt x="231765" y="172722"/>
                </a:lnTo>
                <a:lnTo>
                  <a:pt x="231446" y="172722"/>
                </a:lnTo>
                <a:lnTo>
                  <a:pt x="231128" y="172722"/>
                </a:lnTo>
                <a:lnTo>
                  <a:pt x="230810" y="172722"/>
                </a:lnTo>
                <a:lnTo>
                  <a:pt x="230492" y="172722"/>
                </a:lnTo>
                <a:lnTo>
                  <a:pt x="230173" y="172722"/>
                </a:lnTo>
                <a:lnTo>
                  <a:pt x="229855" y="172722"/>
                </a:lnTo>
                <a:lnTo>
                  <a:pt x="229537" y="172722"/>
                </a:lnTo>
                <a:lnTo>
                  <a:pt x="229219" y="172722"/>
                </a:lnTo>
                <a:lnTo>
                  <a:pt x="228901" y="172722"/>
                </a:lnTo>
                <a:lnTo>
                  <a:pt x="228582" y="172722"/>
                </a:lnTo>
                <a:lnTo>
                  <a:pt x="228264" y="172722"/>
                </a:lnTo>
                <a:lnTo>
                  <a:pt x="227946" y="172722"/>
                </a:lnTo>
                <a:lnTo>
                  <a:pt x="227628" y="172722"/>
                </a:lnTo>
                <a:lnTo>
                  <a:pt x="227309" y="172722"/>
                </a:lnTo>
                <a:lnTo>
                  <a:pt x="226991" y="172722"/>
                </a:lnTo>
                <a:lnTo>
                  <a:pt x="226673" y="172722"/>
                </a:lnTo>
                <a:lnTo>
                  <a:pt x="226355" y="172722"/>
                </a:lnTo>
                <a:lnTo>
                  <a:pt x="226036" y="172722"/>
                </a:lnTo>
                <a:lnTo>
                  <a:pt x="225718" y="172722"/>
                </a:lnTo>
                <a:lnTo>
                  <a:pt x="225400" y="172722"/>
                </a:lnTo>
                <a:lnTo>
                  <a:pt x="225082" y="172722"/>
                </a:lnTo>
                <a:lnTo>
                  <a:pt x="224764" y="172722"/>
                </a:lnTo>
                <a:lnTo>
                  <a:pt x="224445" y="172722"/>
                </a:lnTo>
                <a:lnTo>
                  <a:pt x="224127" y="172722"/>
                </a:lnTo>
                <a:lnTo>
                  <a:pt x="223809" y="172722"/>
                </a:lnTo>
                <a:lnTo>
                  <a:pt x="223491" y="172722"/>
                </a:lnTo>
                <a:lnTo>
                  <a:pt x="223172" y="172722"/>
                </a:lnTo>
                <a:lnTo>
                  <a:pt x="222854" y="172722"/>
                </a:lnTo>
                <a:lnTo>
                  <a:pt x="222536" y="172722"/>
                </a:lnTo>
                <a:lnTo>
                  <a:pt x="222218" y="172722"/>
                </a:lnTo>
                <a:lnTo>
                  <a:pt x="221899" y="172722"/>
                </a:lnTo>
                <a:lnTo>
                  <a:pt x="221581" y="172722"/>
                </a:lnTo>
                <a:lnTo>
                  <a:pt x="221263" y="172722"/>
                </a:lnTo>
                <a:lnTo>
                  <a:pt x="220945" y="172722"/>
                </a:lnTo>
                <a:lnTo>
                  <a:pt x="220627" y="172722"/>
                </a:lnTo>
                <a:lnTo>
                  <a:pt x="220308" y="172722"/>
                </a:lnTo>
                <a:lnTo>
                  <a:pt x="219990" y="172722"/>
                </a:lnTo>
                <a:lnTo>
                  <a:pt x="219672" y="172722"/>
                </a:lnTo>
                <a:lnTo>
                  <a:pt x="219354" y="172722"/>
                </a:lnTo>
                <a:lnTo>
                  <a:pt x="219035" y="172722"/>
                </a:lnTo>
                <a:lnTo>
                  <a:pt x="218717" y="172722"/>
                </a:lnTo>
                <a:lnTo>
                  <a:pt x="218399" y="172722"/>
                </a:lnTo>
                <a:lnTo>
                  <a:pt x="218081" y="172722"/>
                </a:lnTo>
                <a:lnTo>
                  <a:pt x="217762" y="172722"/>
                </a:lnTo>
                <a:lnTo>
                  <a:pt x="217444" y="172722"/>
                </a:lnTo>
                <a:lnTo>
                  <a:pt x="217126" y="172722"/>
                </a:lnTo>
                <a:lnTo>
                  <a:pt x="216808" y="172722"/>
                </a:lnTo>
                <a:lnTo>
                  <a:pt x="216490" y="172722"/>
                </a:lnTo>
                <a:lnTo>
                  <a:pt x="216171" y="172722"/>
                </a:lnTo>
                <a:lnTo>
                  <a:pt x="215853" y="172722"/>
                </a:lnTo>
                <a:lnTo>
                  <a:pt x="215535" y="172722"/>
                </a:lnTo>
                <a:lnTo>
                  <a:pt x="215217" y="172722"/>
                </a:lnTo>
                <a:lnTo>
                  <a:pt x="214898" y="172722"/>
                </a:lnTo>
                <a:lnTo>
                  <a:pt x="214580" y="172722"/>
                </a:lnTo>
                <a:lnTo>
                  <a:pt x="214262" y="172722"/>
                </a:lnTo>
                <a:lnTo>
                  <a:pt x="213944" y="172722"/>
                </a:lnTo>
                <a:lnTo>
                  <a:pt x="213625" y="172722"/>
                </a:lnTo>
                <a:lnTo>
                  <a:pt x="213307" y="172722"/>
                </a:lnTo>
                <a:lnTo>
                  <a:pt x="212989" y="172722"/>
                </a:lnTo>
                <a:lnTo>
                  <a:pt x="212671" y="172722"/>
                </a:lnTo>
                <a:lnTo>
                  <a:pt x="212353" y="172722"/>
                </a:lnTo>
                <a:lnTo>
                  <a:pt x="212034" y="172722"/>
                </a:lnTo>
                <a:lnTo>
                  <a:pt x="211716" y="172722"/>
                </a:lnTo>
                <a:lnTo>
                  <a:pt x="211398" y="172722"/>
                </a:lnTo>
                <a:lnTo>
                  <a:pt x="211080" y="172722"/>
                </a:lnTo>
                <a:lnTo>
                  <a:pt x="210761" y="172722"/>
                </a:lnTo>
                <a:lnTo>
                  <a:pt x="210443" y="172722"/>
                </a:lnTo>
                <a:lnTo>
                  <a:pt x="210125" y="172722"/>
                </a:lnTo>
                <a:lnTo>
                  <a:pt x="209807" y="172722"/>
                </a:lnTo>
                <a:lnTo>
                  <a:pt x="209488" y="172722"/>
                </a:lnTo>
                <a:lnTo>
                  <a:pt x="209170" y="172722"/>
                </a:lnTo>
                <a:lnTo>
                  <a:pt x="208852" y="172722"/>
                </a:lnTo>
                <a:lnTo>
                  <a:pt x="208534" y="172722"/>
                </a:lnTo>
                <a:lnTo>
                  <a:pt x="208216" y="172722"/>
                </a:lnTo>
                <a:lnTo>
                  <a:pt x="207897" y="172722"/>
                </a:lnTo>
                <a:lnTo>
                  <a:pt x="207579" y="172722"/>
                </a:lnTo>
                <a:lnTo>
                  <a:pt x="207261" y="172722"/>
                </a:lnTo>
                <a:lnTo>
                  <a:pt x="206943" y="172722"/>
                </a:lnTo>
                <a:lnTo>
                  <a:pt x="206624" y="172722"/>
                </a:lnTo>
                <a:lnTo>
                  <a:pt x="206306" y="172722"/>
                </a:lnTo>
                <a:lnTo>
                  <a:pt x="205988" y="172722"/>
                </a:lnTo>
                <a:lnTo>
                  <a:pt x="205670" y="172722"/>
                </a:lnTo>
                <a:lnTo>
                  <a:pt x="205351" y="172722"/>
                </a:lnTo>
                <a:lnTo>
                  <a:pt x="205033" y="172722"/>
                </a:lnTo>
                <a:lnTo>
                  <a:pt x="204715" y="172722"/>
                </a:lnTo>
                <a:lnTo>
                  <a:pt x="204397" y="172722"/>
                </a:lnTo>
                <a:lnTo>
                  <a:pt x="204079" y="172722"/>
                </a:lnTo>
                <a:lnTo>
                  <a:pt x="203760" y="172722"/>
                </a:lnTo>
                <a:lnTo>
                  <a:pt x="203442" y="172722"/>
                </a:lnTo>
                <a:lnTo>
                  <a:pt x="203124" y="172722"/>
                </a:lnTo>
                <a:lnTo>
                  <a:pt x="202806" y="172722"/>
                </a:lnTo>
                <a:lnTo>
                  <a:pt x="202487" y="172722"/>
                </a:lnTo>
                <a:lnTo>
                  <a:pt x="202169" y="172722"/>
                </a:lnTo>
                <a:lnTo>
                  <a:pt x="201851" y="172722"/>
                </a:lnTo>
                <a:lnTo>
                  <a:pt x="201533" y="172722"/>
                </a:lnTo>
                <a:lnTo>
                  <a:pt x="201214" y="172722"/>
                </a:lnTo>
                <a:lnTo>
                  <a:pt x="200896" y="172722"/>
                </a:lnTo>
                <a:lnTo>
                  <a:pt x="200578" y="172722"/>
                </a:lnTo>
                <a:lnTo>
                  <a:pt x="200260" y="172722"/>
                </a:lnTo>
                <a:lnTo>
                  <a:pt x="199942" y="172722"/>
                </a:lnTo>
                <a:lnTo>
                  <a:pt x="199623" y="172722"/>
                </a:lnTo>
                <a:lnTo>
                  <a:pt x="199305" y="172722"/>
                </a:lnTo>
                <a:lnTo>
                  <a:pt x="198987" y="172722"/>
                </a:lnTo>
                <a:lnTo>
                  <a:pt x="198669" y="172722"/>
                </a:lnTo>
                <a:lnTo>
                  <a:pt x="198350" y="172722"/>
                </a:lnTo>
                <a:lnTo>
                  <a:pt x="198032" y="172722"/>
                </a:lnTo>
                <a:lnTo>
                  <a:pt x="197714" y="172722"/>
                </a:lnTo>
                <a:lnTo>
                  <a:pt x="197396" y="172722"/>
                </a:lnTo>
                <a:lnTo>
                  <a:pt x="197077" y="172722"/>
                </a:lnTo>
                <a:lnTo>
                  <a:pt x="196759" y="172722"/>
                </a:lnTo>
                <a:lnTo>
                  <a:pt x="196441" y="172722"/>
                </a:lnTo>
                <a:lnTo>
                  <a:pt x="196123" y="172722"/>
                </a:lnTo>
                <a:lnTo>
                  <a:pt x="195805" y="172722"/>
                </a:lnTo>
                <a:lnTo>
                  <a:pt x="195486" y="172722"/>
                </a:lnTo>
                <a:lnTo>
                  <a:pt x="195168" y="172722"/>
                </a:lnTo>
                <a:lnTo>
                  <a:pt x="194850" y="172722"/>
                </a:lnTo>
                <a:lnTo>
                  <a:pt x="194532" y="172722"/>
                </a:lnTo>
                <a:lnTo>
                  <a:pt x="194213" y="172722"/>
                </a:lnTo>
                <a:lnTo>
                  <a:pt x="193895" y="172722"/>
                </a:lnTo>
                <a:lnTo>
                  <a:pt x="193577" y="172722"/>
                </a:lnTo>
                <a:lnTo>
                  <a:pt x="193259" y="172722"/>
                </a:lnTo>
                <a:lnTo>
                  <a:pt x="192940" y="172722"/>
                </a:lnTo>
                <a:lnTo>
                  <a:pt x="192622" y="172722"/>
                </a:lnTo>
                <a:lnTo>
                  <a:pt x="192304" y="172722"/>
                </a:lnTo>
                <a:lnTo>
                  <a:pt x="191986" y="172722"/>
                </a:lnTo>
                <a:lnTo>
                  <a:pt x="191668" y="172722"/>
                </a:lnTo>
                <a:lnTo>
                  <a:pt x="191349" y="172722"/>
                </a:lnTo>
                <a:lnTo>
                  <a:pt x="191031" y="172722"/>
                </a:lnTo>
                <a:lnTo>
                  <a:pt x="190713" y="172722"/>
                </a:lnTo>
                <a:lnTo>
                  <a:pt x="190395" y="172722"/>
                </a:lnTo>
                <a:lnTo>
                  <a:pt x="190076" y="172722"/>
                </a:lnTo>
                <a:lnTo>
                  <a:pt x="189758" y="172722"/>
                </a:lnTo>
                <a:lnTo>
                  <a:pt x="189440" y="172722"/>
                </a:lnTo>
                <a:lnTo>
                  <a:pt x="189122" y="172722"/>
                </a:lnTo>
                <a:lnTo>
                  <a:pt x="188804" y="172722"/>
                </a:lnTo>
                <a:lnTo>
                  <a:pt x="188485" y="172722"/>
                </a:lnTo>
                <a:lnTo>
                  <a:pt x="188167" y="172722"/>
                </a:lnTo>
                <a:lnTo>
                  <a:pt x="187849" y="172722"/>
                </a:lnTo>
                <a:lnTo>
                  <a:pt x="187531" y="172722"/>
                </a:lnTo>
                <a:lnTo>
                  <a:pt x="187212" y="172722"/>
                </a:lnTo>
                <a:lnTo>
                  <a:pt x="186894" y="172722"/>
                </a:lnTo>
                <a:lnTo>
                  <a:pt x="186576" y="172722"/>
                </a:lnTo>
                <a:lnTo>
                  <a:pt x="186258" y="172722"/>
                </a:lnTo>
                <a:lnTo>
                  <a:pt x="185939" y="172722"/>
                </a:lnTo>
                <a:lnTo>
                  <a:pt x="185621" y="172722"/>
                </a:lnTo>
                <a:lnTo>
                  <a:pt x="185303" y="172722"/>
                </a:lnTo>
                <a:lnTo>
                  <a:pt x="184985" y="172722"/>
                </a:lnTo>
                <a:lnTo>
                  <a:pt x="184667" y="172722"/>
                </a:lnTo>
                <a:lnTo>
                  <a:pt x="184348" y="172722"/>
                </a:lnTo>
                <a:lnTo>
                  <a:pt x="184030" y="172722"/>
                </a:lnTo>
                <a:lnTo>
                  <a:pt x="183712" y="172722"/>
                </a:lnTo>
                <a:lnTo>
                  <a:pt x="183394" y="172722"/>
                </a:lnTo>
                <a:lnTo>
                  <a:pt x="183075" y="172722"/>
                </a:lnTo>
                <a:lnTo>
                  <a:pt x="182757" y="172722"/>
                </a:lnTo>
                <a:lnTo>
                  <a:pt x="182439" y="172722"/>
                </a:lnTo>
                <a:lnTo>
                  <a:pt x="182121" y="172722"/>
                </a:lnTo>
                <a:lnTo>
                  <a:pt x="181802" y="172722"/>
                </a:lnTo>
                <a:lnTo>
                  <a:pt x="181484" y="172722"/>
                </a:lnTo>
                <a:lnTo>
                  <a:pt x="181166" y="172722"/>
                </a:lnTo>
                <a:lnTo>
                  <a:pt x="180848" y="172722"/>
                </a:lnTo>
                <a:lnTo>
                  <a:pt x="180530" y="172722"/>
                </a:lnTo>
                <a:lnTo>
                  <a:pt x="180211" y="172722"/>
                </a:lnTo>
                <a:lnTo>
                  <a:pt x="179893" y="172722"/>
                </a:lnTo>
                <a:lnTo>
                  <a:pt x="179575" y="172722"/>
                </a:lnTo>
                <a:lnTo>
                  <a:pt x="179257" y="172722"/>
                </a:lnTo>
                <a:lnTo>
                  <a:pt x="178938" y="172722"/>
                </a:lnTo>
                <a:lnTo>
                  <a:pt x="178620" y="172722"/>
                </a:lnTo>
                <a:lnTo>
                  <a:pt x="178302" y="172722"/>
                </a:lnTo>
                <a:lnTo>
                  <a:pt x="177984" y="172722"/>
                </a:lnTo>
                <a:lnTo>
                  <a:pt x="177665" y="172722"/>
                </a:lnTo>
                <a:lnTo>
                  <a:pt x="177347" y="172722"/>
                </a:lnTo>
                <a:lnTo>
                  <a:pt x="176967" y="172722"/>
                </a:lnTo>
                <a:lnTo>
                  <a:pt x="176586" y="172722"/>
                </a:lnTo>
                <a:lnTo>
                  <a:pt x="176206" y="172722"/>
                </a:lnTo>
                <a:lnTo>
                  <a:pt x="175825" y="172722"/>
                </a:lnTo>
                <a:lnTo>
                  <a:pt x="175445" y="172722"/>
                </a:lnTo>
                <a:lnTo>
                  <a:pt x="175065" y="172722"/>
                </a:lnTo>
                <a:lnTo>
                  <a:pt x="174684" y="172722"/>
                </a:lnTo>
                <a:lnTo>
                  <a:pt x="174304" y="172722"/>
                </a:lnTo>
                <a:lnTo>
                  <a:pt x="173923" y="172722"/>
                </a:lnTo>
                <a:lnTo>
                  <a:pt x="173543" y="172722"/>
                </a:lnTo>
                <a:lnTo>
                  <a:pt x="173162" y="172722"/>
                </a:lnTo>
                <a:lnTo>
                  <a:pt x="172782" y="172722"/>
                </a:lnTo>
                <a:lnTo>
                  <a:pt x="172402" y="172722"/>
                </a:lnTo>
                <a:lnTo>
                  <a:pt x="172021" y="172722"/>
                </a:lnTo>
                <a:lnTo>
                  <a:pt x="171641" y="172722"/>
                </a:lnTo>
                <a:lnTo>
                  <a:pt x="171260" y="172722"/>
                </a:lnTo>
                <a:lnTo>
                  <a:pt x="170880" y="172722"/>
                </a:lnTo>
                <a:lnTo>
                  <a:pt x="170500" y="172722"/>
                </a:lnTo>
                <a:lnTo>
                  <a:pt x="170119" y="172722"/>
                </a:lnTo>
                <a:lnTo>
                  <a:pt x="169739" y="172722"/>
                </a:lnTo>
                <a:cubicBezTo>
                  <a:pt x="152910" y="172722"/>
                  <a:pt x="139260" y="186374"/>
                  <a:pt x="139260" y="203201"/>
                </a:cubicBezTo>
                <a:lnTo>
                  <a:pt x="139260" y="233680"/>
                </a:lnTo>
                <a:cubicBezTo>
                  <a:pt x="139260" y="244920"/>
                  <a:pt x="130178" y="254001"/>
                  <a:pt x="118938" y="254001"/>
                </a:cubicBezTo>
                <a:cubicBezTo>
                  <a:pt x="107699" y="254001"/>
                  <a:pt x="98617" y="244920"/>
                  <a:pt x="98617" y="233680"/>
                </a:cubicBezTo>
                <a:lnTo>
                  <a:pt x="98617" y="50800"/>
                </a:lnTo>
                <a:cubicBezTo>
                  <a:pt x="98617" y="43560"/>
                  <a:pt x="97091" y="36704"/>
                  <a:pt x="94363" y="30479"/>
                </a:cubicBezTo>
                <a:lnTo>
                  <a:pt x="253684" y="30479"/>
                </a:lnTo>
                <a:cubicBezTo>
                  <a:pt x="264924" y="30479"/>
                  <a:pt x="274006" y="39560"/>
                  <a:pt x="274006" y="50800"/>
                </a:cubicBezTo>
                <a:lnTo>
                  <a:pt x="274006" y="152399"/>
                </a:lnTo>
                <a:lnTo>
                  <a:pt x="304485" y="152399"/>
                </a:lnTo>
                <a:lnTo>
                  <a:pt x="304485" y="50800"/>
                </a:lnTo>
                <a:cubicBezTo>
                  <a:pt x="304485" y="22733"/>
                  <a:pt x="281753" y="0"/>
                  <a:pt x="253684" y="0"/>
                </a:cubicBezTo>
                <a:lnTo>
                  <a:pt x="50483" y="0"/>
                </a:lnTo>
                <a:cubicBezTo>
                  <a:pt x="22414" y="0"/>
                  <a:pt x="-318" y="22733"/>
                  <a:pt x="-318" y="50800"/>
                </a:cubicBezTo>
                <a:lnTo>
                  <a:pt x="-318" y="81279"/>
                </a:lnTo>
                <a:cubicBezTo>
                  <a:pt x="-318" y="98106"/>
                  <a:pt x="13336" y="111758"/>
                  <a:pt x="30161" y="111758"/>
                </a:cubicBezTo>
                <a:lnTo>
                  <a:pt x="50483" y="111758"/>
                </a:lnTo>
                <a:lnTo>
                  <a:pt x="50483" y="81279"/>
                </a:lnTo>
                <a:lnTo>
                  <a:pt x="30161" y="81279"/>
                </a:lnTo>
                <a:lnTo>
                  <a:pt x="30479" y="50800"/>
                </a:lnTo>
                <a:moveTo>
                  <a:pt x="314960" y="254001"/>
                </a:moveTo>
                <a:lnTo>
                  <a:pt x="168465" y="254001"/>
                </a:lnTo>
                <a:cubicBezTo>
                  <a:pt x="171198" y="247779"/>
                  <a:pt x="172719" y="240920"/>
                  <a:pt x="172719" y="233680"/>
                </a:cubicBezTo>
                <a:lnTo>
                  <a:pt x="172719" y="203201"/>
                </a:lnTo>
                <a:lnTo>
                  <a:pt x="172719" y="203201"/>
                </a:lnTo>
                <a:lnTo>
                  <a:pt x="173100" y="203201"/>
                </a:lnTo>
                <a:lnTo>
                  <a:pt x="173480" y="203201"/>
                </a:lnTo>
                <a:lnTo>
                  <a:pt x="173860" y="203201"/>
                </a:lnTo>
                <a:lnTo>
                  <a:pt x="174241" y="203201"/>
                </a:lnTo>
                <a:lnTo>
                  <a:pt x="174621" y="203201"/>
                </a:lnTo>
                <a:lnTo>
                  <a:pt x="175002" y="203201"/>
                </a:lnTo>
                <a:lnTo>
                  <a:pt x="175382" y="203201"/>
                </a:lnTo>
                <a:lnTo>
                  <a:pt x="175763" y="203201"/>
                </a:lnTo>
                <a:lnTo>
                  <a:pt x="176143" y="203201"/>
                </a:lnTo>
                <a:lnTo>
                  <a:pt x="176523" y="203201"/>
                </a:lnTo>
                <a:lnTo>
                  <a:pt x="176904" y="203201"/>
                </a:lnTo>
                <a:lnTo>
                  <a:pt x="177284" y="203201"/>
                </a:lnTo>
                <a:lnTo>
                  <a:pt x="177665" y="203201"/>
                </a:lnTo>
                <a:lnTo>
                  <a:pt x="178045" y="203201"/>
                </a:lnTo>
                <a:lnTo>
                  <a:pt x="178426" y="203201"/>
                </a:lnTo>
                <a:lnTo>
                  <a:pt x="178806" y="203201"/>
                </a:lnTo>
                <a:lnTo>
                  <a:pt x="179186" y="203201"/>
                </a:lnTo>
                <a:lnTo>
                  <a:pt x="179567" y="203201"/>
                </a:lnTo>
                <a:lnTo>
                  <a:pt x="179947" y="203201"/>
                </a:lnTo>
                <a:lnTo>
                  <a:pt x="180328" y="203201"/>
                </a:lnTo>
                <a:lnTo>
                  <a:pt x="180646" y="203201"/>
                </a:lnTo>
                <a:lnTo>
                  <a:pt x="180964" y="203201"/>
                </a:lnTo>
                <a:lnTo>
                  <a:pt x="181282" y="203201"/>
                </a:lnTo>
                <a:lnTo>
                  <a:pt x="181601" y="203201"/>
                </a:lnTo>
                <a:lnTo>
                  <a:pt x="181919" y="203201"/>
                </a:lnTo>
                <a:lnTo>
                  <a:pt x="182237" y="203201"/>
                </a:lnTo>
                <a:lnTo>
                  <a:pt x="182555" y="203201"/>
                </a:lnTo>
                <a:lnTo>
                  <a:pt x="182874" y="203201"/>
                </a:lnTo>
                <a:lnTo>
                  <a:pt x="183192" y="203201"/>
                </a:lnTo>
                <a:lnTo>
                  <a:pt x="183510" y="203201"/>
                </a:lnTo>
                <a:lnTo>
                  <a:pt x="183828" y="203201"/>
                </a:lnTo>
                <a:lnTo>
                  <a:pt x="184146" y="203201"/>
                </a:lnTo>
                <a:lnTo>
                  <a:pt x="184465" y="203201"/>
                </a:lnTo>
                <a:lnTo>
                  <a:pt x="184783" y="203201"/>
                </a:lnTo>
                <a:lnTo>
                  <a:pt x="185101" y="203201"/>
                </a:lnTo>
                <a:lnTo>
                  <a:pt x="185419" y="203201"/>
                </a:lnTo>
                <a:lnTo>
                  <a:pt x="185738" y="203201"/>
                </a:lnTo>
                <a:lnTo>
                  <a:pt x="186056" y="203201"/>
                </a:lnTo>
                <a:lnTo>
                  <a:pt x="186374" y="203201"/>
                </a:lnTo>
                <a:lnTo>
                  <a:pt x="186692" y="203201"/>
                </a:lnTo>
                <a:lnTo>
                  <a:pt x="187011" y="203201"/>
                </a:lnTo>
                <a:lnTo>
                  <a:pt x="187329" y="203201"/>
                </a:lnTo>
                <a:lnTo>
                  <a:pt x="187647" y="203201"/>
                </a:lnTo>
                <a:lnTo>
                  <a:pt x="187965" y="203201"/>
                </a:lnTo>
                <a:lnTo>
                  <a:pt x="188283" y="203201"/>
                </a:lnTo>
                <a:lnTo>
                  <a:pt x="188602" y="203201"/>
                </a:lnTo>
                <a:lnTo>
                  <a:pt x="188920" y="203201"/>
                </a:lnTo>
                <a:lnTo>
                  <a:pt x="189238" y="203201"/>
                </a:lnTo>
                <a:lnTo>
                  <a:pt x="189556" y="203201"/>
                </a:lnTo>
                <a:lnTo>
                  <a:pt x="189875" y="203201"/>
                </a:lnTo>
                <a:lnTo>
                  <a:pt x="190193" y="203201"/>
                </a:lnTo>
                <a:lnTo>
                  <a:pt x="190511" y="203201"/>
                </a:lnTo>
                <a:lnTo>
                  <a:pt x="190829" y="203201"/>
                </a:lnTo>
                <a:lnTo>
                  <a:pt x="191148" y="203201"/>
                </a:lnTo>
                <a:lnTo>
                  <a:pt x="191466" y="203201"/>
                </a:lnTo>
                <a:lnTo>
                  <a:pt x="191784" y="203201"/>
                </a:lnTo>
                <a:lnTo>
                  <a:pt x="192102" y="203201"/>
                </a:lnTo>
                <a:lnTo>
                  <a:pt x="192420" y="203201"/>
                </a:lnTo>
                <a:lnTo>
                  <a:pt x="192739" y="203201"/>
                </a:lnTo>
                <a:lnTo>
                  <a:pt x="193057" y="203201"/>
                </a:lnTo>
                <a:lnTo>
                  <a:pt x="193375" y="203201"/>
                </a:lnTo>
                <a:lnTo>
                  <a:pt x="193693" y="203201"/>
                </a:lnTo>
                <a:lnTo>
                  <a:pt x="194012" y="203201"/>
                </a:lnTo>
                <a:lnTo>
                  <a:pt x="194330" y="203201"/>
                </a:lnTo>
                <a:lnTo>
                  <a:pt x="194648" y="203201"/>
                </a:lnTo>
                <a:lnTo>
                  <a:pt x="194966" y="203201"/>
                </a:lnTo>
                <a:lnTo>
                  <a:pt x="195285" y="203201"/>
                </a:lnTo>
                <a:lnTo>
                  <a:pt x="195603" y="203201"/>
                </a:lnTo>
                <a:lnTo>
                  <a:pt x="195921" y="203201"/>
                </a:lnTo>
                <a:lnTo>
                  <a:pt x="196239" y="203201"/>
                </a:lnTo>
                <a:lnTo>
                  <a:pt x="196557" y="203201"/>
                </a:lnTo>
                <a:lnTo>
                  <a:pt x="196876" y="203201"/>
                </a:lnTo>
                <a:lnTo>
                  <a:pt x="197194" y="203201"/>
                </a:lnTo>
                <a:lnTo>
                  <a:pt x="197512" y="203201"/>
                </a:lnTo>
                <a:lnTo>
                  <a:pt x="197830" y="203201"/>
                </a:lnTo>
                <a:lnTo>
                  <a:pt x="198149" y="203201"/>
                </a:lnTo>
                <a:lnTo>
                  <a:pt x="198467" y="203201"/>
                </a:lnTo>
                <a:lnTo>
                  <a:pt x="198785" y="203201"/>
                </a:lnTo>
                <a:lnTo>
                  <a:pt x="199103" y="203201"/>
                </a:lnTo>
                <a:lnTo>
                  <a:pt x="199421" y="203201"/>
                </a:lnTo>
                <a:lnTo>
                  <a:pt x="199740" y="203201"/>
                </a:lnTo>
                <a:lnTo>
                  <a:pt x="200058" y="203201"/>
                </a:lnTo>
                <a:lnTo>
                  <a:pt x="200376" y="203201"/>
                </a:lnTo>
                <a:lnTo>
                  <a:pt x="200694" y="203201"/>
                </a:lnTo>
                <a:lnTo>
                  <a:pt x="201013" y="203201"/>
                </a:lnTo>
                <a:lnTo>
                  <a:pt x="201331" y="203201"/>
                </a:lnTo>
                <a:lnTo>
                  <a:pt x="201649" y="203201"/>
                </a:lnTo>
                <a:lnTo>
                  <a:pt x="201967" y="203201"/>
                </a:lnTo>
                <a:lnTo>
                  <a:pt x="202286" y="203201"/>
                </a:lnTo>
                <a:lnTo>
                  <a:pt x="202604" y="203201"/>
                </a:lnTo>
                <a:lnTo>
                  <a:pt x="202922" y="203201"/>
                </a:lnTo>
                <a:lnTo>
                  <a:pt x="203240" y="203201"/>
                </a:lnTo>
                <a:lnTo>
                  <a:pt x="203558" y="203201"/>
                </a:lnTo>
                <a:lnTo>
                  <a:pt x="203877" y="203201"/>
                </a:lnTo>
                <a:lnTo>
                  <a:pt x="204195" y="203201"/>
                </a:lnTo>
                <a:lnTo>
                  <a:pt x="204513" y="203201"/>
                </a:lnTo>
                <a:lnTo>
                  <a:pt x="204831" y="203201"/>
                </a:lnTo>
                <a:lnTo>
                  <a:pt x="205150" y="203201"/>
                </a:lnTo>
                <a:lnTo>
                  <a:pt x="205468" y="203201"/>
                </a:lnTo>
                <a:lnTo>
                  <a:pt x="205786" y="203201"/>
                </a:lnTo>
                <a:lnTo>
                  <a:pt x="206104" y="203201"/>
                </a:lnTo>
                <a:lnTo>
                  <a:pt x="206423" y="203201"/>
                </a:lnTo>
                <a:lnTo>
                  <a:pt x="206741" y="203201"/>
                </a:lnTo>
                <a:lnTo>
                  <a:pt x="207059" y="203201"/>
                </a:lnTo>
                <a:lnTo>
                  <a:pt x="207377" y="203201"/>
                </a:lnTo>
                <a:lnTo>
                  <a:pt x="207695" y="203201"/>
                </a:lnTo>
                <a:lnTo>
                  <a:pt x="208014" y="203201"/>
                </a:lnTo>
                <a:lnTo>
                  <a:pt x="208332" y="203201"/>
                </a:lnTo>
                <a:lnTo>
                  <a:pt x="208650" y="203201"/>
                </a:lnTo>
                <a:lnTo>
                  <a:pt x="208968" y="203201"/>
                </a:lnTo>
                <a:lnTo>
                  <a:pt x="209287" y="203201"/>
                </a:lnTo>
                <a:lnTo>
                  <a:pt x="209605" y="203201"/>
                </a:lnTo>
                <a:lnTo>
                  <a:pt x="209923" y="203201"/>
                </a:lnTo>
                <a:lnTo>
                  <a:pt x="210241" y="203201"/>
                </a:lnTo>
                <a:lnTo>
                  <a:pt x="210560" y="203201"/>
                </a:lnTo>
                <a:lnTo>
                  <a:pt x="210878" y="203201"/>
                </a:lnTo>
                <a:lnTo>
                  <a:pt x="211196" y="203201"/>
                </a:lnTo>
                <a:lnTo>
                  <a:pt x="211514" y="203201"/>
                </a:lnTo>
                <a:lnTo>
                  <a:pt x="211832" y="203201"/>
                </a:lnTo>
                <a:lnTo>
                  <a:pt x="212151" y="203201"/>
                </a:lnTo>
                <a:lnTo>
                  <a:pt x="212469" y="203201"/>
                </a:lnTo>
                <a:lnTo>
                  <a:pt x="212787" y="203201"/>
                </a:lnTo>
                <a:lnTo>
                  <a:pt x="213105" y="203201"/>
                </a:lnTo>
                <a:lnTo>
                  <a:pt x="213424" y="203201"/>
                </a:lnTo>
                <a:lnTo>
                  <a:pt x="213742" y="203201"/>
                </a:lnTo>
                <a:lnTo>
                  <a:pt x="214060" y="203201"/>
                </a:lnTo>
                <a:lnTo>
                  <a:pt x="214378" y="203201"/>
                </a:lnTo>
                <a:lnTo>
                  <a:pt x="214697" y="203201"/>
                </a:lnTo>
                <a:lnTo>
                  <a:pt x="215015" y="203201"/>
                </a:lnTo>
                <a:lnTo>
                  <a:pt x="215333" y="203201"/>
                </a:lnTo>
                <a:lnTo>
                  <a:pt x="215651" y="203201"/>
                </a:lnTo>
                <a:lnTo>
                  <a:pt x="215969" y="203201"/>
                </a:lnTo>
                <a:lnTo>
                  <a:pt x="216288" y="203201"/>
                </a:lnTo>
                <a:lnTo>
                  <a:pt x="216606" y="203201"/>
                </a:lnTo>
                <a:lnTo>
                  <a:pt x="216924" y="203201"/>
                </a:lnTo>
                <a:lnTo>
                  <a:pt x="217242" y="203201"/>
                </a:lnTo>
                <a:lnTo>
                  <a:pt x="217561" y="203201"/>
                </a:lnTo>
                <a:lnTo>
                  <a:pt x="217879" y="203201"/>
                </a:lnTo>
                <a:lnTo>
                  <a:pt x="218197" y="203201"/>
                </a:lnTo>
                <a:lnTo>
                  <a:pt x="218515" y="203201"/>
                </a:lnTo>
                <a:lnTo>
                  <a:pt x="218834" y="203201"/>
                </a:lnTo>
                <a:lnTo>
                  <a:pt x="219152" y="203201"/>
                </a:lnTo>
                <a:lnTo>
                  <a:pt x="219470" y="203201"/>
                </a:lnTo>
                <a:lnTo>
                  <a:pt x="219788" y="203201"/>
                </a:lnTo>
                <a:lnTo>
                  <a:pt x="220106" y="203201"/>
                </a:lnTo>
                <a:lnTo>
                  <a:pt x="220425" y="203201"/>
                </a:lnTo>
                <a:lnTo>
                  <a:pt x="220743" y="203201"/>
                </a:lnTo>
                <a:lnTo>
                  <a:pt x="221061" y="203201"/>
                </a:lnTo>
                <a:lnTo>
                  <a:pt x="221379" y="203201"/>
                </a:lnTo>
                <a:lnTo>
                  <a:pt x="221698" y="203201"/>
                </a:lnTo>
                <a:lnTo>
                  <a:pt x="222016" y="203201"/>
                </a:lnTo>
                <a:lnTo>
                  <a:pt x="222334" y="203201"/>
                </a:lnTo>
                <a:lnTo>
                  <a:pt x="222652" y="203201"/>
                </a:lnTo>
                <a:lnTo>
                  <a:pt x="222971" y="203201"/>
                </a:lnTo>
                <a:lnTo>
                  <a:pt x="223289" y="203201"/>
                </a:lnTo>
                <a:lnTo>
                  <a:pt x="223607" y="203201"/>
                </a:lnTo>
                <a:lnTo>
                  <a:pt x="223925" y="203201"/>
                </a:lnTo>
                <a:lnTo>
                  <a:pt x="224243" y="203201"/>
                </a:lnTo>
                <a:lnTo>
                  <a:pt x="224562" y="203201"/>
                </a:lnTo>
                <a:lnTo>
                  <a:pt x="224880" y="203201"/>
                </a:lnTo>
                <a:lnTo>
                  <a:pt x="225198" y="203201"/>
                </a:lnTo>
                <a:lnTo>
                  <a:pt x="225516" y="203201"/>
                </a:lnTo>
                <a:lnTo>
                  <a:pt x="225835" y="203201"/>
                </a:lnTo>
                <a:lnTo>
                  <a:pt x="226153" y="203201"/>
                </a:lnTo>
                <a:lnTo>
                  <a:pt x="226471" y="203201"/>
                </a:lnTo>
                <a:lnTo>
                  <a:pt x="226789" y="203201"/>
                </a:lnTo>
                <a:lnTo>
                  <a:pt x="227108" y="203201"/>
                </a:lnTo>
                <a:lnTo>
                  <a:pt x="227426" y="203201"/>
                </a:lnTo>
                <a:lnTo>
                  <a:pt x="227744" y="203201"/>
                </a:lnTo>
                <a:lnTo>
                  <a:pt x="228062" y="203201"/>
                </a:lnTo>
                <a:lnTo>
                  <a:pt x="228380" y="203201"/>
                </a:lnTo>
                <a:lnTo>
                  <a:pt x="228699" y="203201"/>
                </a:lnTo>
                <a:lnTo>
                  <a:pt x="229017" y="203201"/>
                </a:lnTo>
                <a:lnTo>
                  <a:pt x="229335" y="203201"/>
                </a:lnTo>
                <a:lnTo>
                  <a:pt x="229653" y="203201"/>
                </a:lnTo>
                <a:lnTo>
                  <a:pt x="229972" y="203201"/>
                </a:lnTo>
                <a:lnTo>
                  <a:pt x="230290" y="203201"/>
                </a:lnTo>
                <a:lnTo>
                  <a:pt x="230608" y="203201"/>
                </a:lnTo>
                <a:lnTo>
                  <a:pt x="230926" y="203201"/>
                </a:lnTo>
                <a:lnTo>
                  <a:pt x="231245" y="203201"/>
                </a:lnTo>
                <a:lnTo>
                  <a:pt x="231563" y="203201"/>
                </a:lnTo>
                <a:lnTo>
                  <a:pt x="231881" y="203201"/>
                </a:lnTo>
                <a:lnTo>
                  <a:pt x="232199" y="203201"/>
                </a:lnTo>
                <a:lnTo>
                  <a:pt x="232517" y="203201"/>
                </a:lnTo>
                <a:lnTo>
                  <a:pt x="232836" y="203201"/>
                </a:lnTo>
                <a:lnTo>
                  <a:pt x="233154" y="203201"/>
                </a:lnTo>
                <a:lnTo>
                  <a:pt x="233472" y="203201"/>
                </a:lnTo>
                <a:lnTo>
                  <a:pt x="233790" y="203201"/>
                </a:lnTo>
                <a:lnTo>
                  <a:pt x="234109" y="203201"/>
                </a:lnTo>
                <a:lnTo>
                  <a:pt x="234427" y="203201"/>
                </a:lnTo>
                <a:lnTo>
                  <a:pt x="234745" y="203201"/>
                </a:lnTo>
                <a:lnTo>
                  <a:pt x="235063" y="203201"/>
                </a:lnTo>
                <a:lnTo>
                  <a:pt x="235382" y="203201"/>
                </a:lnTo>
                <a:lnTo>
                  <a:pt x="235700" y="203201"/>
                </a:lnTo>
                <a:lnTo>
                  <a:pt x="236018" y="203201"/>
                </a:lnTo>
                <a:lnTo>
                  <a:pt x="236336" y="203201"/>
                </a:lnTo>
                <a:lnTo>
                  <a:pt x="236654" y="203201"/>
                </a:lnTo>
                <a:lnTo>
                  <a:pt x="236973" y="203201"/>
                </a:lnTo>
                <a:lnTo>
                  <a:pt x="237291" y="203201"/>
                </a:lnTo>
                <a:lnTo>
                  <a:pt x="237609" y="203201"/>
                </a:lnTo>
                <a:lnTo>
                  <a:pt x="237927" y="203201"/>
                </a:lnTo>
                <a:lnTo>
                  <a:pt x="238246" y="203201"/>
                </a:lnTo>
                <a:lnTo>
                  <a:pt x="238564" y="203201"/>
                </a:lnTo>
                <a:lnTo>
                  <a:pt x="238882" y="203201"/>
                </a:lnTo>
                <a:lnTo>
                  <a:pt x="239200" y="203201"/>
                </a:lnTo>
                <a:lnTo>
                  <a:pt x="239519" y="203201"/>
                </a:lnTo>
                <a:lnTo>
                  <a:pt x="239837" y="203201"/>
                </a:lnTo>
                <a:lnTo>
                  <a:pt x="240155" y="203201"/>
                </a:lnTo>
                <a:lnTo>
                  <a:pt x="240473" y="203201"/>
                </a:lnTo>
                <a:lnTo>
                  <a:pt x="240791" y="203201"/>
                </a:lnTo>
                <a:lnTo>
                  <a:pt x="241110" y="203201"/>
                </a:lnTo>
                <a:lnTo>
                  <a:pt x="241428" y="203201"/>
                </a:lnTo>
                <a:lnTo>
                  <a:pt x="241746" y="203201"/>
                </a:lnTo>
                <a:lnTo>
                  <a:pt x="242064" y="203201"/>
                </a:lnTo>
                <a:lnTo>
                  <a:pt x="242383" y="203201"/>
                </a:lnTo>
                <a:lnTo>
                  <a:pt x="242701" y="203201"/>
                </a:lnTo>
                <a:lnTo>
                  <a:pt x="243019" y="203201"/>
                </a:lnTo>
                <a:lnTo>
                  <a:pt x="243337" y="203201"/>
                </a:lnTo>
                <a:lnTo>
                  <a:pt x="243656" y="203201"/>
                </a:lnTo>
                <a:lnTo>
                  <a:pt x="243974" y="203201"/>
                </a:lnTo>
                <a:lnTo>
                  <a:pt x="244292" y="203201"/>
                </a:lnTo>
                <a:lnTo>
                  <a:pt x="244610" y="203201"/>
                </a:lnTo>
                <a:lnTo>
                  <a:pt x="244928" y="203201"/>
                </a:lnTo>
                <a:lnTo>
                  <a:pt x="245247" y="203201"/>
                </a:lnTo>
                <a:lnTo>
                  <a:pt x="245565" y="203201"/>
                </a:lnTo>
                <a:lnTo>
                  <a:pt x="245883" y="203201"/>
                </a:lnTo>
                <a:lnTo>
                  <a:pt x="246201" y="203201"/>
                </a:lnTo>
                <a:lnTo>
                  <a:pt x="246520" y="203201"/>
                </a:lnTo>
                <a:lnTo>
                  <a:pt x="246838" y="203201"/>
                </a:lnTo>
                <a:lnTo>
                  <a:pt x="247156" y="203201"/>
                </a:lnTo>
                <a:lnTo>
                  <a:pt x="247474" y="203201"/>
                </a:lnTo>
                <a:lnTo>
                  <a:pt x="247792" y="203201"/>
                </a:lnTo>
                <a:lnTo>
                  <a:pt x="248111" y="203201"/>
                </a:lnTo>
                <a:lnTo>
                  <a:pt x="248429" y="203201"/>
                </a:lnTo>
                <a:lnTo>
                  <a:pt x="248747" y="203201"/>
                </a:lnTo>
                <a:lnTo>
                  <a:pt x="249065" y="203201"/>
                </a:lnTo>
                <a:lnTo>
                  <a:pt x="249384" y="203201"/>
                </a:lnTo>
                <a:lnTo>
                  <a:pt x="249702" y="203201"/>
                </a:lnTo>
                <a:lnTo>
                  <a:pt x="250020" y="203201"/>
                </a:lnTo>
                <a:lnTo>
                  <a:pt x="250338" y="203201"/>
                </a:lnTo>
                <a:lnTo>
                  <a:pt x="250657" y="203201"/>
                </a:lnTo>
                <a:lnTo>
                  <a:pt x="250975" y="203201"/>
                </a:lnTo>
                <a:lnTo>
                  <a:pt x="251293" y="203201"/>
                </a:lnTo>
                <a:lnTo>
                  <a:pt x="251611" y="203201"/>
                </a:lnTo>
                <a:lnTo>
                  <a:pt x="251929" y="203201"/>
                </a:lnTo>
                <a:lnTo>
                  <a:pt x="252248" y="203201"/>
                </a:lnTo>
                <a:lnTo>
                  <a:pt x="252566" y="203201"/>
                </a:lnTo>
                <a:lnTo>
                  <a:pt x="252884" y="203201"/>
                </a:lnTo>
                <a:lnTo>
                  <a:pt x="253202" y="203201"/>
                </a:lnTo>
                <a:lnTo>
                  <a:pt x="253521" y="203201"/>
                </a:lnTo>
                <a:lnTo>
                  <a:pt x="253839" y="203201"/>
                </a:lnTo>
                <a:lnTo>
                  <a:pt x="254157" y="203201"/>
                </a:lnTo>
                <a:lnTo>
                  <a:pt x="254475" y="203201"/>
                </a:lnTo>
                <a:lnTo>
                  <a:pt x="254794" y="203201"/>
                </a:lnTo>
                <a:lnTo>
                  <a:pt x="255112" y="203201"/>
                </a:lnTo>
                <a:lnTo>
                  <a:pt x="255430" y="203201"/>
                </a:lnTo>
                <a:lnTo>
                  <a:pt x="255748" y="203201"/>
                </a:lnTo>
                <a:lnTo>
                  <a:pt x="256066" y="203201"/>
                </a:lnTo>
                <a:lnTo>
                  <a:pt x="256385" y="203201"/>
                </a:lnTo>
                <a:lnTo>
                  <a:pt x="256703" y="203201"/>
                </a:lnTo>
                <a:lnTo>
                  <a:pt x="257021" y="203201"/>
                </a:lnTo>
                <a:lnTo>
                  <a:pt x="257339" y="203201"/>
                </a:lnTo>
                <a:lnTo>
                  <a:pt x="257658" y="203201"/>
                </a:lnTo>
                <a:lnTo>
                  <a:pt x="257976" y="203201"/>
                </a:lnTo>
                <a:lnTo>
                  <a:pt x="258294" y="203201"/>
                </a:lnTo>
                <a:lnTo>
                  <a:pt x="258612" y="203201"/>
                </a:lnTo>
                <a:lnTo>
                  <a:pt x="258931" y="203201"/>
                </a:lnTo>
                <a:lnTo>
                  <a:pt x="259249" y="203201"/>
                </a:lnTo>
                <a:lnTo>
                  <a:pt x="259567" y="203201"/>
                </a:lnTo>
                <a:lnTo>
                  <a:pt x="259885" y="203201"/>
                </a:lnTo>
                <a:lnTo>
                  <a:pt x="260203" y="203201"/>
                </a:lnTo>
                <a:lnTo>
                  <a:pt x="260522" y="203201"/>
                </a:lnTo>
                <a:lnTo>
                  <a:pt x="260840" y="203201"/>
                </a:lnTo>
                <a:lnTo>
                  <a:pt x="261158" y="203201"/>
                </a:lnTo>
                <a:lnTo>
                  <a:pt x="261476" y="203201"/>
                </a:lnTo>
                <a:lnTo>
                  <a:pt x="261795" y="203201"/>
                </a:lnTo>
                <a:lnTo>
                  <a:pt x="262113" y="203201"/>
                </a:lnTo>
                <a:lnTo>
                  <a:pt x="262431" y="203201"/>
                </a:lnTo>
                <a:lnTo>
                  <a:pt x="262749" y="203201"/>
                </a:lnTo>
                <a:lnTo>
                  <a:pt x="263068" y="203201"/>
                </a:lnTo>
                <a:lnTo>
                  <a:pt x="263386" y="203201"/>
                </a:lnTo>
                <a:lnTo>
                  <a:pt x="263704" y="203201"/>
                </a:lnTo>
                <a:lnTo>
                  <a:pt x="264022" y="203201"/>
                </a:lnTo>
                <a:lnTo>
                  <a:pt x="264340" y="203201"/>
                </a:lnTo>
                <a:lnTo>
                  <a:pt x="264659" y="203201"/>
                </a:lnTo>
                <a:lnTo>
                  <a:pt x="264977" y="203201"/>
                </a:lnTo>
                <a:lnTo>
                  <a:pt x="265295" y="203201"/>
                </a:lnTo>
                <a:lnTo>
                  <a:pt x="265613" y="203201"/>
                </a:lnTo>
                <a:lnTo>
                  <a:pt x="265932" y="203201"/>
                </a:lnTo>
                <a:lnTo>
                  <a:pt x="266250" y="203201"/>
                </a:lnTo>
                <a:lnTo>
                  <a:pt x="266568" y="203201"/>
                </a:lnTo>
                <a:lnTo>
                  <a:pt x="266886" y="203201"/>
                </a:lnTo>
                <a:lnTo>
                  <a:pt x="267205" y="203201"/>
                </a:lnTo>
                <a:lnTo>
                  <a:pt x="267523" y="203201"/>
                </a:lnTo>
                <a:lnTo>
                  <a:pt x="267841" y="203201"/>
                </a:lnTo>
                <a:lnTo>
                  <a:pt x="268159" y="203201"/>
                </a:lnTo>
                <a:lnTo>
                  <a:pt x="268477" y="203201"/>
                </a:lnTo>
                <a:lnTo>
                  <a:pt x="268796" y="203201"/>
                </a:lnTo>
                <a:lnTo>
                  <a:pt x="269114" y="203201"/>
                </a:lnTo>
                <a:lnTo>
                  <a:pt x="269432" y="203201"/>
                </a:lnTo>
                <a:lnTo>
                  <a:pt x="269750" y="203201"/>
                </a:lnTo>
                <a:lnTo>
                  <a:pt x="270069" y="203201"/>
                </a:lnTo>
                <a:lnTo>
                  <a:pt x="270387" y="203201"/>
                </a:lnTo>
                <a:lnTo>
                  <a:pt x="270705" y="203201"/>
                </a:lnTo>
                <a:lnTo>
                  <a:pt x="271023" y="203201"/>
                </a:lnTo>
                <a:lnTo>
                  <a:pt x="271342" y="203201"/>
                </a:lnTo>
                <a:lnTo>
                  <a:pt x="271660" y="203201"/>
                </a:lnTo>
                <a:lnTo>
                  <a:pt x="271978" y="203201"/>
                </a:lnTo>
                <a:lnTo>
                  <a:pt x="272296" y="203201"/>
                </a:lnTo>
                <a:lnTo>
                  <a:pt x="272614" y="203201"/>
                </a:lnTo>
                <a:lnTo>
                  <a:pt x="272933" y="203201"/>
                </a:lnTo>
                <a:lnTo>
                  <a:pt x="273251" y="203201"/>
                </a:lnTo>
                <a:lnTo>
                  <a:pt x="273569" y="203201"/>
                </a:lnTo>
                <a:lnTo>
                  <a:pt x="273887" y="203201"/>
                </a:lnTo>
                <a:lnTo>
                  <a:pt x="274206" y="203201"/>
                </a:lnTo>
                <a:lnTo>
                  <a:pt x="274524" y="203201"/>
                </a:lnTo>
                <a:lnTo>
                  <a:pt x="274842" y="203201"/>
                </a:lnTo>
                <a:lnTo>
                  <a:pt x="275160" y="203201"/>
                </a:lnTo>
                <a:lnTo>
                  <a:pt x="275479" y="203201"/>
                </a:lnTo>
                <a:lnTo>
                  <a:pt x="275797" y="203201"/>
                </a:lnTo>
                <a:lnTo>
                  <a:pt x="276115" y="203201"/>
                </a:lnTo>
                <a:lnTo>
                  <a:pt x="276433" y="203201"/>
                </a:lnTo>
                <a:lnTo>
                  <a:pt x="276751" y="203201"/>
                </a:lnTo>
                <a:lnTo>
                  <a:pt x="277070" y="203201"/>
                </a:lnTo>
                <a:lnTo>
                  <a:pt x="277388" y="203201"/>
                </a:lnTo>
                <a:lnTo>
                  <a:pt x="277706" y="203201"/>
                </a:lnTo>
                <a:lnTo>
                  <a:pt x="278024" y="203201"/>
                </a:lnTo>
                <a:lnTo>
                  <a:pt x="278343" y="203201"/>
                </a:lnTo>
                <a:lnTo>
                  <a:pt x="278661" y="203201"/>
                </a:lnTo>
                <a:lnTo>
                  <a:pt x="278979" y="203201"/>
                </a:lnTo>
                <a:lnTo>
                  <a:pt x="279297" y="203201"/>
                </a:lnTo>
                <a:lnTo>
                  <a:pt x="279616" y="203201"/>
                </a:lnTo>
                <a:lnTo>
                  <a:pt x="279934" y="203201"/>
                </a:lnTo>
                <a:lnTo>
                  <a:pt x="280252" y="203201"/>
                </a:lnTo>
                <a:lnTo>
                  <a:pt x="280570" y="203201"/>
                </a:lnTo>
                <a:lnTo>
                  <a:pt x="280888" y="203201"/>
                </a:lnTo>
                <a:lnTo>
                  <a:pt x="281207" y="203201"/>
                </a:lnTo>
                <a:lnTo>
                  <a:pt x="281525" y="203201"/>
                </a:lnTo>
                <a:lnTo>
                  <a:pt x="281843" y="203201"/>
                </a:lnTo>
                <a:lnTo>
                  <a:pt x="282161" y="203201"/>
                </a:lnTo>
                <a:lnTo>
                  <a:pt x="282480" y="203201"/>
                </a:lnTo>
                <a:lnTo>
                  <a:pt x="282798" y="203201"/>
                </a:lnTo>
                <a:lnTo>
                  <a:pt x="283116" y="203201"/>
                </a:lnTo>
                <a:lnTo>
                  <a:pt x="283434" y="203201"/>
                </a:lnTo>
                <a:lnTo>
                  <a:pt x="283753" y="203201"/>
                </a:lnTo>
                <a:lnTo>
                  <a:pt x="284071" y="203201"/>
                </a:lnTo>
                <a:lnTo>
                  <a:pt x="284389" y="203201"/>
                </a:lnTo>
                <a:lnTo>
                  <a:pt x="284707" y="203201"/>
                </a:lnTo>
                <a:lnTo>
                  <a:pt x="285025" y="203201"/>
                </a:lnTo>
                <a:lnTo>
                  <a:pt x="285344" y="203201"/>
                </a:lnTo>
                <a:lnTo>
                  <a:pt x="285662" y="203201"/>
                </a:lnTo>
                <a:lnTo>
                  <a:pt x="285980" y="203201"/>
                </a:lnTo>
                <a:lnTo>
                  <a:pt x="286298" y="203201"/>
                </a:lnTo>
                <a:lnTo>
                  <a:pt x="286617" y="203201"/>
                </a:lnTo>
                <a:lnTo>
                  <a:pt x="286935" y="203201"/>
                </a:lnTo>
                <a:lnTo>
                  <a:pt x="287253" y="203201"/>
                </a:lnTo>
                <a:lnTo>
                  <a:pt x="287571" y="203201"/>
                </a:lnTo>
                <a:lnTo>
                  <a:pt x="287890" y="203201"/>
                </a:lnTo>
                <a:lnTo>
                  <a:pt x="288208" y="203201"/>
                </a:lnTo>
                <a:lnTo>
                  <a:pt x="288526" y="203201"/>
                </a:lnTo>
                <a:lnTo>
                  <a:pt x="288844" y="203201"/>
                </a:lnTo>
                <a:lnTo>
                  <a:pt x="289162" y="203201"/>
                </a:lnTo>
                <a:lnTo>
                  <a:pt x="289481" y="203201"/>
                </a:lnTo>
                <a:lnTo>
                  <a:pt x="289799" y="203201"/>
                </a:lnTo>
                <a:lnTo>
                  <a:pt x="290117" y="203201"/>
                </a:lnTo>
                <a:lnTo>
                  <a:pt x="290435" y="203201"/>
                </a:lnTo>
                <a:lnTo>
                  <a:pt x="290754" y="203201"/>
                </a:lnTo>
                <a:lnTo>
                  <a:pt x="291072" y="203201"/>
                </a:lnTo>
                <a:lnTo>
                  <a:pt x="291390" y="203201"/>
                </a:lnTo>
                <a:lnTo>
                  <a:pt x="291708" y="203201"/>
                </a:lnTo>
                <a:lnTo>
                  <a:pt x="292026" y="203201"/>
                </a:lnTo>
                <a:lnTo>
                  <a:pt x="292345" y="203201"/>
                </a:lnTo>
                <a:lnTo>
                  <a:pt x="292663" y="203201"/>
                </a:lnTo>
                <a:lnTo>
                  <a:pt x="292981" y="203201"/>
                </a:lnTo>
                <a:lnTo>
                  <a:pt x="293299" y="203201"/>
                </a:lnTo>
                <a:lnTo>
                  <a:pt x="293618" y="203201"/>
                </a:lnTo>
                <a:lnTo>
                  <a:pt x="293936" y="203201"/>
                </a:lnTo>
                <a:lnTo>
                  <a:pt x="294254" y="203201"/>
                </a:lnTo>
                <a:lnTo>
                  <a:pt x="294572" y="203201"/>
                </a:lnTo>
                <a:lnTo>
                  <a:pt x="294891" y="203201"/>
                </a:lnTo>
                <a:lnTo>
                  <a:pt x="295209" y="203201"/>
                </a:lnTo>
                <a:lnTo>
                  <a:pt x="295527" y="203201"/>
                </a:lnTo>
                <a:lnTo>
                  <a:pt x="295845" y="203201"/>
                </a:lnTo>
                <a:lnTo>
                  <a:pt x="296163" y="203201"/>
                </a:lnTo>
                <a:lnTo>
                  <a:pt x="296482" y="203201"/>
                </a:lnTo>
                <a:lnTo>
                  <a:pt x="296800" y="203201"/>
                </a:lnTo>
                <a:lnTo>
                  <a:pt x="297118" y="203201"/>
                </a:lnTo>
                <a:lnTo>
                  <a:pt x="297436" y="203201"/>
                </a:lnTo>
                <a:lnTo>
                  <a:pt x="297755" y="203201"/>
                </a:lnTo>
                <a:lnTo>
                  <a:pt x="298073" y="203201"/>
                </a:lnTo>
                <a:lnTo>
                  <a:pt x="298391" y="203201"/>
                </a:lnTo>
                <a:lnTo>
                  <a:pt x="298709" y="203201"/>
                </a:lnTo>
                <a:lnTo>
                  <a:pt x="299028" y="203201"/>
                </a:lnTo>
                <a:lnTo>
                  <a:pt x="299346" y="203201"/>
                </a:lnTo>
                <a:lnTo>
                  <a:pt x="299664" y="203201"/>
                </a:lnTo>
                <a:lnTo>
                  <a:pt x="299982" y="203201"/>
                </a:lnTo>
                <a:lnTo>
                  <a:pt x="300300" y="203201"/>
                </a:lnTo>
                <a:lnTo>
                  <a:pt x="300619" y="203201"/>
                </a:lnTo>
                <a:lnTo>
                  <a:pt x="300937" y="203201"/>
                </a:lnTo>
                <a:lnTo>
                  <a:pt x="301255" y="203201"/>
                </a:lnTo>
                <a:lnTo>
                  <a:pt x="301573" y="203201"/>
                </a:lnTo>
                <a:lnTo>
                  <a:pt x="301892" y="203201"/>
                </a:lnTo>
                <a:lnTo>
                  <a:pt x="302210" y="203201"/>
                </a:lnTo>
                <a:lnTo>
                  <a:pt x="302528" y="203201"/>
                </a:lnTo>
                <a:lnTo>
                  <a:pt x="302846" y="203201"/>
                </a:lnTo>
                <a:lnTo>
                  <a:pt x="303165" y="203201"/>
                </a:lnTo>
                <a:lnTo>
                  <a:pt x="303483" y="203201"/>
                </a:lnTo>
                <a:lnTo>
                  <a:pt x="303801" y="203201"/>
                </a:lnTo>
                <a:lnTo>
                  <a:pt x="304119" y="203201"/>
                </a:lnTo>
                <a:lnTo>
                  <a:pt x="304437" y="203201"/>
                </a:lnTo>
                <a:lnTo>
                  <a:pt x="304756" y="203201"/>
                </a:lnTo>
                <a:lnTo>
                  <a:pt x="305074" y="203201"/>
                </a:lnTo>
                <a:lnTo>
                  <a:pt x="305392" y="203201"/>
                </a:lnTo>
                <a:lnTo>
                  <a:pt x="305710" y="203201"/>
                </a:lnTo>
                <a:lnTo>
                  <a:pt x="306029" y="203201"/>
                </a:lnTo>
                <a:lnTo>
                  <a:pt x="306347" y="203201"/>
                </a:lnTo>
                <a:lnTo>
                  <a:pt x="306665" y="203201"/>
                </a:lnTo>
                <a:lnTo>
                  <a:pt x="306983" y="203201"/>
                </a:lnTo>
                <a:lnTo>
                  <a:pt x="307302" y="203201"/>
                </a:lnTo>
                <a:lnTo>
                  <a:pt x="307620" y="203201"/>
                </a:lnTo>
                <a:lnTo>
                  <a:pt x="307938" y="203201"/>
                </a:lnTo>
                <a:lnTo>
                  <a:pt x="308256" y="203201"/>
                </a:lnTo>
                <a:lnTo>
                  <a:pt x="308574" y="203201"/>
                </a:lnTo>
                <a:lnTo>
                  <a:pt x="308893" y="203201"/>
                </a:lnTo>
                <a:lnTo>
                  <a:pt x="309211" y="203201"/>
                </a:lnTo>
                <a:lnTo>
                  <a:pt x="309529" y="203201"/>
                </a:lnTo>
                <a:lnTo>
                  <a:pt x="309847" y="203201"/>
                </a:lnTo>
                <a:lnTo>
                  <a:pt x="310166" y="203201"/>
                </a:lnTo>
                <a:lnTo>
                  <a:pt x="310484" y="203201"/>
                </a:lnTo>
                <a:lnTo>
                  <a:pt x="310802" y="203201"/>
                </a:lnTo>
                <a:lnTo>
                  <a:pt x="311120" y="203201"/>
                </a:lnTo>
                <a:lnTo>
                  <a:pt x="311439" y="203201"/>
                </a:lnTo>
                <a:lnTo>
                  <a:pt x="311757" y="203201"/>
                </a:lnTo>
                <a:lnTo>
                  <a:pt x="312075" y="203201"/>
                </a:lnTo>
                <a:lnTo>
                  <a:pt x="312393" y="203201"/>
                </a:lnTo>
                <a:lnTo>
                  <a:pt x="312711" y="203201"/>
                </a:lnTo>
                <a:lnTo>
                  <a:pt x="313030" y="203201"/>
                </a:lnTo>
                <a:lnTo>
                  <a:pt x="313348" y="203201"/>
                </a:lnTo>
                <a:lnTo>
                  <a:pt x="313666" y="203201"/>
                </a:lnTo>
                <a:lnTo>
                  <a:pt x="313984" y="203201"/>
                </a:lnTo>
                <a:lnTo>
                  <a:pt x="314303" y="203201"/>
                </a:lnTo>
                <a:lnTo>
                  <a:pt x="314621" y="203201"/>
                </a:lnTo>
                <a:lnTo>
                  <a:pt x="314939" y="203201"/>
                </a:lnTo>
                <a:lnTo>
                  <a:pt x="315257" y="203201"/>
                </a:lnTo>
                <a:lnTo>
                  <a:pt x="315576" y="203201"/>
                </a:lnTo>
                <a:lnTo>
                  <a:pt x="315894" y="203201"/>
                </a:lnTo>
                <a:lnTo>
                  <a:pt x="316212" y="203201"/>
                </a:lnTo>
                <a:lnTo>
                  <a:pt x="316530" y="203201"/>
                </a:lnTo>
                <a:lnTo>
                  <a:pt x="316848" y="203201"/>
                </a:lnTo>
                <a:lnTo>
                  <a:pt x="317167" y="203201"/>
                </a:lnTo>
                <a:lnTo>
                  <a:pt x="317485" y="203201"/>
                </a:lnTo>
                <a:lnTo>
                  <a:pt x="317803" y="203201"/>
                </a:lnTo>
                <a:lnTo>
                  <a:pt x="318121" y="203201"/>
                </a:lnTo>
                <a:lnTo>
                  <a:pt x="318440" y="203201"/>
                </a:lnTo>
                <a:lnTo>
                  <a:pt x="318758" y="203201"/>
                </a:lnTo>
                <a:lnTo>
                  <a:pt x="319076" y="203201"/>
                </a:lnTo>
                <a:lnTo>
                  <a:pt x="319394" y="203201"/>
                </a:lnTo>
                <a:lnTo>
                  <a:pt x="319713" y="203201"/>
                </a:lnTo>
                <a:lnTo>
                  <a:pt x="320031" y="203201"/>
                </a:lnTo>
                <a:lnTo>
                  <a:pt x="320349" y="203201"/>
                </a:lnTo>
                <a:lnTo>
                  <a:pt x="320667" y="203201"/>
                </a:lnTo>
                <a:lnTo>
                  <a:pt x="320985" y="203201"/>
                </a:lnTo>
                <a:lnTo>
                  <a:pt x="321304" y="203201"/>
                </a:lnTo>
                <a:lnTo>
                  <a:pt x="321622" y="203201"/>
                </a:lnTo>
                <a:lnTo>
                  <a:pt x="321940" y="203201"/>
                </a:lnTo>
                <a:lnTo>
                  <a:pt x="322258" y="203201"/>
                </a:lnTo>
                <a:lnTo>
                  <a:pt x="322577" y="203201"/>
                </a:lnTo>
                <a:lnTo>
                  <a:pt x="322895" y="203201"/>
                </a:lnTo>
                <a:lnTo>
                  <a:pt x="323213" y="203201"/>
                </a:lnTo>
                <a:lnTo>
                  <a:pt x="323531" y="203201"/>
                </a:lnTo>
                <a:lnTo>
                  <a:pt x="323850" y="203201"/>
                </a:lnTo>
                <a:lnTo>
                  <a:pt x="324168" y="203201"/>
                </a:lnTo>
                <a:lnTo>
                  <a:pt x="324486" y="203201"/>
                </a:lnTo>
                <a:lnTo>
                  <a:pt x="324804" y="203201"/>
                </a:lnTo>
                <a:lnTo>
                  <a:pt x="325122" y="203201"/>
                </a:lnTo>
                <a:lnTo>
                  <a:pt x="325441" y="203201"/>
                </a:lnTo>
                <a:lnTo>
                  <a:pt x="325759" y="203201"/>
                </a:lnTo>
                <a:lnTo>
                  <a:pt x="326077" y="203201"/>
                </a:lnTo>
                <a:lnTo>
                  <a:pt x="326395" y="203201"/>
                </a:lnTo>
                <a:lnTo>
                  <a:pt x="326714" y="203201"/>
                </a:lnTo>
                <a:lnTo>
                  <a:pt x="327032" y="203201"/>
                </a:lnTo>
                <a:lnTo>
                  <a:pt x="327350" y="203201"/>
                </a:lnTo>
                <a:lnTo>
                  <a:pt x="327668" y="203201"/>
                </a:lnTo>
                <a:lnTo>
                  <a:pt x="327987" y="203201"/>
                </a:lnTo>
                <a:lnTo>
                  <a:pt x="328305" y="203201"/>
                </a:lnTo>
                <a:lnTo>
                  <a:pt x="328623" y="203201"/>
                </a:lnTo>
                <a:lnTo>
                  <a:pt x="328941" y="203201"/>
                </a:lnTo>
                <a:lnTo>
                  <a:pt x="329259" y="203201"/>
                </a:lnTo>
                <a:lnTo>
                  <a:pt x="329640" y="203201"/>
                </a:lnTo>
                <a:lnTo>
                  <a:pt x="329958" y="203201"/>
                </a:lnTo>
                <a:lnTo>
                  <a:pt x="330339" y="203201"/>
                </a:lnTo>
                <a:lnTo>
                  <a:pt x="330657" y="203201"/>
                </a:lnTo>
                <a:lnTo>
                  <a:pt x="331037" y="203201"/>
                </a:lnTo>
                <a:lnTo>
                  <a:pt x="331418" y="203201"/>
                </a:lnTo>
                <a:lnTo>
                  <a:pt x="331798" y="203201"/>
                </a:lnTo>
                <a:lnTo>
                  <a:pt x="332178" y="203201"/>
                </a:lnTo>
                <a:lnTo>
                  <a:pt x="332559" y="203201"/>
                </a:lnTo>
                <a:lnTo>
                  <a:pt x="332939" y="203201"/>
                </a:lnTo>
                <a:lnTo>
                  <a:pt x="333320" y="203201"/>
                </a:lnTo>
                <a:lnTo>
                  <a:pt x="333700" y="203201"/>
                </a:lnTo>
                <a:lnTo>
                  <a:pt x="334081" y="203201"/>
                </a:lnTo>
                <a:lnTo>
                  <a:pt x="334461" y="203201"/>
                </a:lnTo>
                <a:lnTo>
                  <a:pt x="334841" y="203201"/>
                </a:lnTo>
                <a:lnTo>
                  <a:pt x="335222" y="203201"/>
                </a:lnTo>
                <a:lnTo>
                  <a:pt x="335602" y="203201"/>
                </a:lnTo>
                <a:lnTo>
                  <a:pt x="335983" y="203201"/>
                </a:lnTo>
                <a:lnTo>
                  <a:pt x="336363" y="203201"/>
                </a:lnTo>
                <a:lnTo>
                  <a:pt x="336744" y="203201"/>
                </a:lnTo>
                <a:lnTo>
                  <a:pt x="337124" y="203201"/>
                </a:lnTo>
                <a:lnTo>
                  <a:pt x="337504" y="203201"/>
                </a:lnTo>
                <a:lnTo>
                  <a:pt x="337885" y="203201"/>
                </a:lnTo>
                <a:lnTo>
                  <a:pt x="338265" y="203201"/>
                </a:lnTo>
                <a:lnTo>
                  <a:pt x="338265" y="203201"/>
                </a:lnTo>
                <a:lnTo>
                  <a:pt x="338265" y="233680"/>
                </a:lnTo>
                <a:cubicBezTo>
                  <a:pt x="338265" y="244920"/>
                  <a:pt x="329184" y="254001"/>
                  <a:pt x="317944" y="254001"/>
                </a:cubicBezTo>
                <a:lnTo>
                  <a:pt x="314960" y="254001"/>
                </a:lnTo>
              </a:path>
            </a:pathLst>
          </a:custGeom>
          <a:solidFill>
            <a:srgbClr val="ED5E29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468447" y="3015342"/>
            <a:ext cx="320040" cy="365760"/>
          </a:xfrm>
          <a:custGeom>
            <a:avLst/>
            <a:gdLst/>
            <a:ahLst/>
            <a:cxnLst/>
            <a:rect l="l" t="t" r="r" b="b"/>
            <a:pathLst>
              <a:path w="320040" h="365760">
                <a:moveTo>
                  <a:pt x="34289" y="17147"/>
                </a:moveTo>
                <a:cubicBezTo>
                  <a:pt x="34289" y="7644"/>
                  <a:pt x="26646" y="4"/>
                  <a:pt x="17145" y="4"/>
                </a:cubicBezTo>
                <a:cubicBezTo>
                  <a:pt x="7643" y="4"/>
                  <a:pt x="0" y="7648"/>
                  <a:pt x="0" y="17150"/>
                </a:cubicBezTo>
                <a:lnTo>
                  <a:pt x="0" y="45727"/>
                </a:lnTo>
                <a:lnTo>
                  <a:pt x="0" y="250396"/>
                </a:lnTo>
                <a:lnTo>
                  <a:pt x="0" y="285757"/>
                </a:lnTo>
                <a:lnTo>
                  <a:pt x="0" y="348624"/>
                </a:lnTo>
                <a:cubicBezTo>
                  <a:pt x="0" y="358126"/>
                  <a:pt x="7643" y="365771"/>
                  <a:pt x="17145" y="365771"/>
                </a:cubicBezTo>
                <a:cubicBezTo>
                  <a:pt x="26646" y="365771"/>
                  <a:pt x="34289" y="358126"/>
                  <a:pt x="34289" y="348628"/>
                </a:cubicBezTo>
                <a:lnTo>
                  <a:pt x="34289" y="277191"/>
                </a:lnTo>
                <a:lnTo>
                  <a:pt x="91653" y="262831"/>
                </a:lnTo>
                <a:cubicBezTo>
                  <a:pt x="121013" y="255472"/>
                  <a:pt x="152089" y="258903"/>
                  <a:pt x="179165" y="272403"/>
                </a:cubicBezTo>
                <a:cubicBezTo>
                  <a:pt x="210740" y="288190"/>
                  <a:pt x="247388" y="290121"/>
                  <a:pt x="280390" y="277689"/>
                </a:cubicBezTo>
                <a:lnTo>
                  <a:pt x="305180" y="268402"/>
                </a:lnTo>
                <a:cubicBezTo>
                  <a:pt x="314110" y="265044"/>
                  <a:pt x="320040" y="256544"/>
                  <a:pt x="320040" y="246972"/>
                </a:cubicBezTo>
                <a:lnTo>
                  <a:pt x="320040" y="47161"/>
                </a:lnTo>
                <a:cubicBezTo>
                  <a:pt x="320040" y="30731"/>
                  <a:pt x="302751" y="20014"/>
                  <a:pt x="288036" y="27373"/>
                </a:cubicBezTo>
                <a:lnTo>
                  <a:pt x="281177" y="30801"/>
                </a:lnTo>
                <a:cubicBezTo>
                  <a:pt x="248101" y="47373"/>
                  <a:pt x="209168" y="47373"/>
                  <a:pt x="176092" y="30801"/>
                </a:cubicBezTo>
                <a:cubicBezTo>
                  <a:pt x="151017" y="18226"/>
                  <a:pt x="122230" y="15084"/>
                  <a:pt x="95010" y="21872"/>
                </a:cubicBezTo>
                <a:lnTo>
                  <a:pt x="34289" y="37161"/>
                </a:lnTo>
                <a:lnTo>
                  <a:pt x="34289" y="17147"/>
                </a:lnTo>
                <a:moveTo>
                  <a:pt x="34289" y="72508"/>
                </a:moveTo>
                <a:lnTo>
                  <a:pt x="103296" y="55219"/>
                </a:lnTo>
                <a:cubicBezTo>
                  <a:pt x="122585" y="50431"/>
                  <a:pt x="142943" y="52648"/>
                  <a:pt x="160730" y="61506"/>
                </a:cubicBezTo>
                <a:cubicBezTo>
                  <a:pt x="199948" y="81082"/>
                  <a:pt x="245528" y="82724"/>
                  <a:pt x="285748" y="66364"/>
                </a:cubicBezTo>
                <a:lnTo>
                  <a:pt x="285748" y="239101"/>
                </a:lnTo>
                <a:lnTo>
                  <a:pt x="268318" y="245601"/>
                </a:lnTo>
                <a:cubicBezTo>
                  <a:pt x="244245" y="254602"/>
                  <a:pt x="217454" y="253245"/>
                  <a:pt x="194453" y="241742"/>
                </a:cubicBezTo>
                <a:cubicBezTo>
                  <a:pt x="160020" y="224525"/>
                  <a:pt x="120658" y="220239"/>
                  <a:pt x="83297" y="229525"/>
                </a:cubicBezTo>
                <a:lnTo>
                  <a:pt x="34289" y="241811"/>
                </a:lnTo>
                <a:lnTo>
                  <a:pt x="34289" y="72508"/>
                </a:lnTo>
              </a:path>
            </a:pathLst>
          </a:custGeom>
          <a:solidFill>
            <a:srgbClr val="ED5E29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444500" y="4445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313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042650" y="6400800"/>
            <a:ext cx="72027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ED5E2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8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444500" y="6400800"/>
            <a:ext cx="5770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F4F3F1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Comprehensive Strategic Business Review and Growth Planning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447566" y="2202696"/>
            <a:ext cx="11296867" cy="2298391"/>
          </a:xfrm>
          <a:prstGeom prst="rect">
            <a:avLst/>
          </a:prstGeom>
          <a:blipFill>
            <a:blip r:embed="rId1"/>
            <a:srcRect l="0" t="0" r="0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444496" y="1332456"/>
            <a:ext cx="1134765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3516" b="1" dirty="0">
                <a:solidFill>
                  <a:srgbClr val="F4F3F1"/>
                </a:solidFill>
                <a:latin typeface="Cal Sans" pitchFamily="34" charset="0"/>
                <a:ea typeface="Cal Sans" pitchFamily="34" charset="-122"/>
                <a:cs typeface="Cal Sans" pitchFamily="34" charset="-120"/>
              </a:rPr>
              <a:t>Action Title: Implementation Roadmap (Phased Delivery)</a:t>
            </a:r>
            <a:endParaRPr lang="en-US" sz="3516" dirty="0"/>
          </a:p>
        </p:txBody>
      </p:sp>
      <p:sp>
        <p:nvSpPr>
          <p:cNvPr id="6" name="Text 4"/>
          <p:cNvSpPr/>
          <p:nvPr/>
        </p:nvSpPr>
        <p:spPr>
          <a:xfrm>
            <a:off x="898300" y="2606391"/>
            <a:ext cx="1371600" cy="1371600"/>
          </a:xfrm>
          <a:custGeom>
            <a:avLst/>
            <a:gdLst/>
            <a:ahLst/>
            <a:cxnLst/>
            <a:rect l="l" t="t" r="r" b="b"/>
            <a:pathLst>
              <a:path w="1371600" h="1371600">
                <a:moveTo>
                  <a:pt x="0" y="685800"/>
                </a:moveTo>
                <a:cubicBezTo>
                  <a:pt x="0" y="307046"/>
                  <a:pt x="307046" y="0"/>
                  <a:pt x="685800" y="0"/>
                </a:cubicBezTo>
                <a:cubicBezTo>
                  <a:pt x="1064554" y="0"/>
                  <a:pt x="1371600" y="307046"/>
                  <a:pt x="1371600" y="685800"/>
                </a:cubicBezTo>
                <a:cubicBezTo>
                  <a:pt x="1371600" y="1064554"/>
                  <a:pt x="1064554" y="1371600"/>
                  <a:pt x="685800" y="1371600"/>
                </a:cubicBezTo>
                <a:cubicBezTo>
                  <a:pt x="307046" y="1371600"/>
                  <a:pt x="0" y="1064554"/>
                  <a:pt x="0" y="685800"/>
                </a:cubicBezTo>
              </a:path>
            </a:pathLst>
          </a:custGeom>
          <a:solidFill>
            <a:srgbClr val="ED5E29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3155867" y="2606391"/>
            <a:ext cx="1371600" cy="1371600"/>
          </a:xfrm>
          <a:custGeom>
            <a:avLst/>
            <a:gdLst/>
            <a:ahLst/>
            <a:cxnLst/>
            <a:rect l="l" t="t" r="r" b="b"/>
            <a:pathLst>
              <a:path w="1371600" h="1371600">
                <a:moveTo>
                  <a:pt x="0" y="685800"/>
                </a:moveTo>
                <a:cubicBezTo>
                  <a:pt x="0" y="307046"/>
                  <a:pt x="307046" y="0"/>
                  <a:pt x="685800" y="0"/>
                </a:cubicBezTo>
                <a:cubicBezTo>
                  <a:pt x="1064554" y="0"/>
                  <a:pt x="1371600" y="307046"/>
                  <a:pt x="1371600" y="685800"/>
                </a:cubicBezTo>
                <a:cubicBezTo>
                  <a:pt x="1371600" y="1064554"/>
                  <a:pt x="1064554" y="1371600"/>
                  <a:pt x="685800" y="1371600"/>
                </a:cubicBezTo>
                <a:cubicBezTo>
                  <a:pt x="307046" y="1371600"/>
                  <a:pt x="0" y="1064554"/>
                  <a:pt x="0" y="685800"/>
                </a:cubicBezTo>
              </a:path>
            </a:pathLst>
          </a:custGeom>
          <a:solidFill>
            <a:srgbClr val="6F6452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5414764" y="2606391"/>
            <a:ext cx="1371600" cy="1371600"/>
          </a:xfrm>
          <a:custGeom>
            <a:avLst/>
            <a:gdLst/>
            <a:ahLst/>
            <a:cxnLst/>
            <a:rect l="l" t="t" r="r" b="b"/>
            <a:pathLst>
              <a:path w="1371600" h="1371600">
                <a:moveTo>
                  <a:pt x="0" y="685800"/>
                </a:moveTo>
                <a:cubicBezTo>
                  <a:pt x="0" y="307046"/>
                  <a:pt x="307046" y="0"/>
                  <a:pt x="685800" y="0"/>
                </a:cubicBezTo>
                <a:cubicBezTo>
                  <a:pt x="1064554" y="0"/>
                  <a:pt x="1371600" y="307046"/>
                  <a:pt x="1371600" y="685800"/>
                </a:cubicBezTo>
                <a:cubicBezTo>
                  <a:pt x="1371600" y="1064554"/>
                  <a:pt x="1064554" y="1371600"/>
                  <a:pt x="685800" y="1371600"/>
                </a:cubicBezTo>
                <a:cubicBezTo>
                  <a:pt x="307046" y="1371600"/>
                  <a:pt x="0" y="1064554"/>
                  <a:pt x="0" y="685800"/>
                </a:cubicBezTo>
              </a:path>
            </a:pathLst>
          </a:custGeom>
          <a:solidFill>
            <a:srgbClr val="ED5E29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7673661" y="2606391"/>
            <a:ext cx="1371600" cy="1371600"/>
          </a:xfrm>
          <a:custGeom>
            <a:avLst/>
            <a:gdLst/>
            <a:ahLst/>
            <a:cxnLst/>
            <a:rect l="l" t="t" r="r" b="b"/>
            <a:pathLst>
              <a:path w="1371600" h="1371600">
                <a:moveTo>
                  <a:pt x="0" y="685800"/>
                </a:moveTo>
                <a:cubicBezTo>
                  <a:pt x="0" y="307046"/>
                  <a:pt x="307046" y="0"/>
                  <a:pt x="685800" y="0"/>
                </a:cubicBezTo>
                <a:cubicBezTo>
                  <a:pt x="1064554" y="0"/>
                  <a:pt x="1371600" y="307046"/>
                  <a:pt x="1371600" y="685800"/>
                </a:cubicBezTo>
                <a:cubicBezTo>
                  <a:pt x="1371600" y="1064554"/>
                  <a:pt x="1064554" y="1371600"/>
                  <a:pt x="685800" y="1371600"/>
                </a:cubicBezTo>
                <a:cubicBezTo>
                  <a:pt x="307046" y="1371600"/>
                  <a:pt x="0" y="1064554"/>
                  <a:pt x="0" y="685800"/>
                </a:cubicBezTo>
              </a:path>
            </a:pathLst>
          </a:custGeom>
          <a:solidFill>
            <a:srgbClr val="6F6452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9922100" y="2606391"/>
            <a:ext cx="1371600" cy="1371600"/>
          </a:xfrm>
          <a:custGeom>
            <a:avLst/>
            <a:gdLst/>
            <a:ahLst/>
            <a:cxnLst/>
            <a:rect l="l" t="t" r="r" b="b"/>
            <a:pathLst>
              <a:path w="1371600" h="1371600">
                <a:moveTo>
                  <a:pt x="0" y="685800"/>
                </a:moveTo>
                <a:cubicBezTo>
                  <a:pt x="0" y="307046"/>
                  <a:pt x="307046" y="0"/>
                  <a:pt x="685800" y="0"/>
                </a:cubicBezTo>
                <a:cubicBezTo>
                  <a:pt x="1064554" y="0"/>
                  <a:pt x="1371600" y="307046"/>
                  <a:pt x="1371600" y="685800"/>
                </a:cubicBezTo>
                <a:cubicBezTo>
                  <a:pt x="1371600" y="1064554"/>
                  <a:pt x="1064554" y="1371600"/>
                  <a:pt x="685800" y="1371600"/>
                </a:cubicBezTo>
                <a:cubicBezTo>
                  <a:pt x="307046" y="1371600"/>
                  <a:pt x="0" y="1064554"/>
                  <a:pt x="0" y="685800"/>
                </a:cubicBezTo>
              </a:path>
            </a:pathLst>
          </a:custGeom>
          <a:solidFill>
            <a:srgbClr val="ED5E29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10287860" y="3043271"/>
            <a:ext cx="640080" cy="497840"/>
          </a:xfrm>
          <a:custGeom>
            <a:avLst/>
            <a:gdLst/>
            <a:ahLst/>
            <a:cxnLst/>
            <a:rect l="l" t="t" r="r" b="b"/>
            <a:pathLst>
              <a:path w="640080" h="497840">
                <a:moveTo>
                  <a:pt x="613408" y="0"/>
                </a:moveTo>
                <a:cubicBezTo>
                  <a:pt x="598628" y="0"/>
                  <a:pt x="586736" y="11888"/>
                  <a:pt x="586736" y="26669"/>
                </a:cubicBezTo>
                <a:lnTo>
                  <a:pt x="586736" y="33002"/>
                </a:lnTo>
                <a:lnTo>
                  <a:pt x="53338" y="178466"/>
                </a:lnTo>
                <a:lnTo>
                  <a:pt x="53338" y="168907"/>
                </a:lnTo>
                <a:cubicBezTo>
                  <a:pt x="53338" y="154126"/>
                  <a:pt x="41445" y="142238"/>
                  <a:pt x="26666" y="142238"/>
                </a:cubicBezTo>
                <a:cubicBezTo>
                  <a:pt x="11886" y="142238"/>
                  <a:pt x="-6" y="154126"/>
                  <a:pt x="-6" y="168907"/>
                </a:cubicBezTo>
                <a:lnTo>
                  <a:pt x="-6" y="193023"/>
                </a:lnTo>
                <a:lnTo>
                  <a:pt x="-6" y="213359"/>
                </a:lnTo>
                <a:lnTo>
                  <a:pt x="-6" y="284481"/>
                </a:lnTo>
                <a:lnTo>
                  <a:pt x="-6" y="304818"/>
                </a:lnTo>
                <a:lnTo>
                  <a:pt x="-6" y="328933"/>
                </a:lnTo>
                <a:cubicBezTo>
                  <a:pt x="-6" y="343714"/>
                  <a:pt x="11886" y="355602"/>
                  <a:pt x="26666" y="355602"/>
                </a:cubicBezTo>
                <a:cubicBezTo>
                  <a:pt x="41445" y="355602"/>
                  <a:pt x="53338" y="343714"/>
                  <a:pt x="53338" y="328933"/>
                </a:cubicBezTo>
                <a:lnTo>
                  <a:pt x="53338" y="319374"/>
                </a:lnTo>
                <a:lnTo>
                  <a:pt x="184023" y="355045"/>
                </a:lnTo>
                <a:cubicBezTo>
                  <a:pt x="180023" y="366380"/>
                  <a:pt x="177801" y="378493"/>
                  <a:pt x="177801" y="391158"/>
                </a:cubicBezTo>
                <a:cubicBezTo>
                  <a:pt x="177801" y="450052"/>
                  <a:pt x="225583" y="497840"/>
                  <a:pt x="284484" y="497840"/>
                </a:cubicBezTo>
                <a:cubicBezTo>
                  <a:pt x="336599" y="497840"/>
                  <a:pt x="380054" y="460502"/>
                  <a:pt x="389277" y="411052"/>
                </a:cubicBezTo>
                <a:lnTo>
                  <a:pt x="586748" y="464838"/>
                </a:lnTo>
                <a:lnTo>
                  <a:pt x="586748" y="471171"/>
                </a:lnTo>
                <a:cubicBezTo>
                  <a:pt x="586748" y="485952"/>
                  <a:pt x="598641" y="497840"/>
                  <a:pt x="613421" y="497840"/>
                </a:cubicBezTo>
                <a:cubicBezTo>
                  <a:pt x="628200" y="497840"/>
                  <a:pt x="640093" y="485952"/>
                  <a:pt x="640093" y="471171"/>
                </a:cubicBezTo>
                <a:lnTo>
                  <a:pt x="640093" y="444501"/>
                </a:lnTo>
                <a:lnTo>
                  <a:pt x="640093" y="53344"/>
                </a:lnTo>
                <a:lnTo>
                  <a:pt x="640093" y="26674"/>
                </a:lnTo>
                <a:cubicBezTo>
                  <a:pt x="640093" y="11893"/>
                  <a:pt x="628200" y="5"/>
                  <a:pt x="613421" y="5"/>
                </a:cubicBezTo>
                <a:lnTo>
                  <a:pt x="613408" y="0"/>
                </a:lnTo>
                <a:moveTo>
                  <a:pt x="586742" y="409608"/>
                </a:moveTo>
                <a:lnTo>
                  <a:pt x="53344" y="264144"/>
                </a:lnTo>
                <a:lnTo>
                  <a:pt x="53344" y="233806"/>
                </a:lnTo>
                <a:lnTo>
                  <a:pt x="586742" y="88232"/>
                </a:lnTo>
                <a:lnTo>
                  <a:pt x="586742" y="409608"/>
                </a:lnTo>
                <a:moveTo>
                  <a:pt x="231139" y="391158"/>
                </a:moveTo>
                <a:cubicBezTo>
                  <a:pt x="231139" y="383267"/>
                  <a:pt x="232803" y="375824"/>
                  <a:pt x="235921" y="369153"/>
                </a:cubicBezTo>
                <a:lnTo>
                  <a:pt x="337597" y="396823"/>
                </a:lnTo>
                <a:cubicBezTo>
                  <a:pt x="334711" y="423602"/>
                  <a:pt x="312039" y="444387"/>
                  <a:pt x="284592" y="444387"/>
                </a:cubicBezTo>
                <a:cubicBezTo>
                  <a:pt x="255142" y="444387"/>
                  <a:pt x="231254" y="420496"/>
                  <a:pt x="231254" y="391048"/>
                </a:cubicBezTo>
                <a:lnTo>
                  <a:pt x="231139" y="391158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8039421" y="2972151"/>
            <a:ext cx="640080" cy="640080"/>
          </a:xfrm>
          <a:custGeom>
            <a:avLst/>
            <a:gdLst/>
            <a:ahLst/>
            <a:cxnLst/>
            <a:rect l="l" t="t" r="r" b="b"/>
            <a:pathLst>
              <a:path w="640080" h="640080">
                <a:moveTo>
                  <a:pt x="60008" y="140017"/>
                </a:moveTo>
                <a:cubicBezTo>
                  <a:pt x="60008" y="151020"/>
                  <a:pt x="69007" y="160020"/>
                  <a:pt x="80010" y="160020"/>
                </a:cubicBezTo>
                <a:lnTo>
                  <a:pt x="560070" y="160020"/>
                </a:lnTo>
                <a:cubicBezTo>
                  <a:pt x="571073" y="160020"/>
                  <a:pt x="580073" y="151020"/>
                  <a:pt x="580073" y="140018"/>
                </a:cubicBezTo>
                <a:lnTo>
                  <a:pt x="580073" y="80637"/>
                </a:lnTo>
                <a:lnTo>
                  <a:pt x="578069" y="81386"/>
                </a:lnTo>
                <a:cubicBezTo>
                  <a:pt x="547441" y="93765"/>
                  <a:pt x="514560" y="100013"/>
                  <a:pt x="481558" y="100013"/>
                </a:cubicBezTo>
                <a:lnTo>
                  <a:pt x="158516" y="100013"/>
                </a:lnTo>
                <a:cubicBezTo>
                  <a:pt x="125385" y="100013"/>
                  <a:pt x="92632" y="93759"/>
                  <a:pt x="62004" y="81386"/>
                </a:cubicBezTo>
                <a:lnTo>
                  <a:pt x="60007" y="80637"/>
                </a:lnTo>
                <a:lnTo>
                  <a:pt x="60008" y="140017"/>
                </a:lnTo>
                <a:moveTo>
                  <a:pt x="0" y="140017"/>
                </a:moveTo>
                <a:lnTo>
                  <a:pt x="0" y="16751"/>
                </a:lnTo>
                <a:cubicBezTo>
                  <a:pt x="0" y="7502"/>
                  <a:pt x="7502" y="0"/>
                  <a:pt x="16751" y="0"/>
                </a:cubicBezTo>
                <a:cubicBezTo>
                  <a:pt x="18876" y="0"/>
                  <a:pt x="21001" y="378"/>
                  <a:pt x="23004" y="1248"/>
                </a:cubicBezTo>
                <a:lnTo>
                  <a:pt x="84260" y="25750"/>
                </a:lnTo>
                <a:cubicBezTo>
                  <a:pt x="107885" y="35128"/>
                  <a:pt x="133143" y="40005"/>
                  <a:pt x="158522" y="40005"/>
                </a:cubicBezTo>
                <a:lnTo>
                  <a:pt x="481564" y="40005"/>
                </a:lnTo>
                <a:cubicBezTo>
                  <a:pt x="507065" y="40005"/>
                  <a:pt x="532194" y="35128"/>
                  <a:pt x="555826" y="25750"/>
                </a:cubicBezTo>
                <a:lnTo>
                  <a:pt x="617082" y="1248"/>
                </a:lnTo>
                <a:cubicBezTo>
                  <a:pt x="619085" y="499"/>
                  <a:pt x="621210" y="0"/>
                  <a:pt x="623335" y="0"/>
                </a:cubicBezTo>
                <a:cubicBezTo>
                  <a:pt x="632584" y="0"/>
                  <a:pt x="640086" y="7502"/>
                  <a:pt x="640086" y="16751"/>
                </a:cubicBezTo>
                <a:lnTo>
                  <a:pt x="640086" y="140017"/>
                </a:lnTo>
                <a:cubicBezTo>
                  <a:pt x="640086" y="184151"/>
                  <a:pt x="604210" y="220028"/>
                  <a:pt x="560076" y="220028"/>
                </a:cubicBezTo>
                <a:lnTo>
                  <a:pt x="560076" y="300038"/>
                </a:lnTo>
                <a:lnTo>
                  <a:pt x="610086" y="300038"/>
                </a:lnTo>
                <a:cubicBezTo>
                  <a:pt x="626715" y="300038"/>
                  <a:pt x="640093" y="313415"/>
                  <a:pt x="640093" y="330044"/>
                </a:cubicBezTo>
                <a:cubicBezTo>
                  <a:pt x="640093" y="346674"/>
                  <a:pt x="626715" y="360051"/>
                  <a:pt x="610092" y="360051"/>
                </a:cubicBezTo>
                <a:lnTo>
                  <a:pt x="560089" y="360051"/>
                </a:lnTo>
                <a:lnTo>
                  <a:pt x="560089" y="610086"/>
                </a:lnTo>
                <a:cubicBezTo>
                  <a:pt x="560089" y="626715"/>
                  <a:pt x="546711" y="640093"/>
                  <a:pt x="530089" y="640093"/>
                </a:cubicBezTo>
                <a:cubicBezTo>
                  <a:pt x="513459" y="640093"/>
                  <a:pt x="500088" y="626715"/>
                  <a:pt x="500088" y="610092"/>
                </a:cubicBezTo>
                <a:lnTo>
                  <a:pt x="500088" y="360064"/>
                </a:lnTo>
                <a:lnTo>
                  <a:pt x="320066" y="360064"/>
                </a:lnTo>
                <a:lnTo>
                  <a:pt x="140043" y="360064"/>
                </a:lnTo>
                <a:lnTo>
                  <a:pt x="140043" y="610099"/>
                </a:lnTo>
                <a:cubicBezTo>
                  <a:pt x="140043" y="626728"/>
                  <a:pt x="126665" y="640106"/>
                  <a:pt x="110043" y="640106"/>
                </a:cubicBezTo>
                <a:cubicBezTo>
                  <a:pt x="93413" y="640106"/>
                  <a:pt x="80042" y="626728"/>
                  <a:pt x="80042" y="610105"/>
                </a:cubicBezTo>
                <a:lnTo>
                  <a:pt x="80042" y="360077"/>
                </a:lnTo>
                <a:lnTo>
                  <a:pt x="30039" y="360077"/>
                </a:lnTo>
                <a:cubicBezTo>
                  <a:pt x="13410" y="360077"/>
                  <a:pt x="39" y="346700"/>
                  <a:pt x="39" y="330077"/>
                </a:cubicBezTo>
                <a:cubicBezTo>
                  <a:pt x="39" y="313448"/>
                  <a:pt x="13416" y="300076"/>
                  <a:pt x="30046" y="300076"/>
                </a:cubicBezTo>
                <a:lnTo>
                  <a:pt x="80055" y="300076"/>
                </a:lnTo>
                <a:lnTo>
                  <a:pt x="80055" y="220066"/>
                </a:lnTo>
                <a:cubicBezTo>
                  <a:pt x="35922" y="220066"/>
                  <a:pt x="45" y="184190"/>
                  <a:pt x="45" y="140056"/>
                </a:cubicBezTo>
                <a:lnTo>
                  <a:pt x="0" y="140017"/>
                </a:lnTo>
                <a:moveTo>
                  <a:pt x="140017" y="300038"/>
                </a:moveTo>
                <a:lnTo>
                  <a:pt x="290039" y="300038"/>
                </a:lnTo>
                <a:lnTo>
                  <a:pt x="290039" y="220028"/>
                </a:lnTo>
                <a:lnTo>
                  <a:pt x="140024" y="220028"/>
                </a:lnTo>
                <a:lnTo>
                  <a:pt x="140017" y="300038"/>
                </a:lnTo>
                <a:moveTo>
                  <a:pt x="350047" y="220028"/>
                </a:moveTo>
                <a:lnTo>
                  <a:pt x="350047" y="300038"/>
                </a:lnTo>
                <a:lnTo>
                  <a:pt x="500069" y="300038"/>
                </a:lnTo>
                <a:lnTo>
                  <a:pt x="500069" y="220028"/>
                </a:lnTo>
                <a:lnTo>
                  <a:pt x="350047" y="220028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5794095" y="2972151"/>
            <a:ext cx="612939" cy="640080"/>
          </a:xfrm>
          <a:custGeom>
            <a:avLst/>
            <a:gdLst/>
            <a:ahLst/>
            <a:cxnLst/>
            <a:rect l="l" t="t" r="r" b="b"/>
            <a:pathLst>
              <a:path w="612939" h="640080">
                <a:moveTo>
                  <a:pt x="306475" y="0"/>
                </a:moveTo>
                <a:cubicBezTo>
                  <a:pt x="327726" y="0"/>
                  <a:pt x="348480" y="2125"/>
                  <a:pt x="368732" y="6004"/>
                </a:cubicBezTo>
                <a:cubicBezTo>
                  <a:pt x="378606" y="7879"/>
                  <a:pt x="395983" y="13627"/>
                  <a:pt x="405483" y="31134"/>
                </a:cubicBezTo>
                <a:cubicBezTo>
                  <a:pt x="407984" y="35761"/>
                  <a:pt x="409982" y="40632"/>
                  <a:pt x="411233" y="45887"/>
                </a:cubicBezTo>
                <a:lnTo>
                  <a:pt x="422860" y="94021"/>
                </a:lnTo>
                <a:cubicBezTo>
                  <a:pt x="424613" y="101274"/>
                  <a:pt x="436860" y="108398"/>
                  <a:pt x="443988" y="106273"/>
                </a:cubicBezTo>
                <a:lnTo>
                  <a:pt x="491497" y="92268"/>
                </a:lnTo>
                <a:cubicBezTo>
                  <a:pt x="496499" y="90770"/>
                  <a:pt x="501623" y="90014"/>
                  <a:pt x="506747" y="89893"/>
                </a:cubicBezTo>
                <a:cubicBezTo>
                  <a:pt x="526876" y="89266"/>
                  <a:pt x="540502" y="101645"/>
                  <a:pt x="547127" y="109146"/>
                </a:cubicBezTo>
                <a:cubicBezTo>
                  <a:pt x="574759" y="140523"/>
                  <a:pt x="596009" y="177405"/>
                  <a:pt x="609512" y="217032"/>
                </a:cubicBezTo>
                <a:cubicBezTo>
                  <a:pt x="612761" y="226531"/>
                  <a:pt x="616512" y="244287"/>
                  <a:pt x="606135" y="261287"/>
                </a:cubicBezTo>
                <a:cubicBezTo>
                  <a:pt x="603383" y="265787"/>
                  <a:pt x="600012" y="270037"/>
                  <a:pt x="596132" y="273788"/>
                </a:cubicBezTo>
                <a:lnTo>
                  <a:pt x="560250" y="307917"/>
                </a:lnTo>
                <a:cubicBezTo>
                  <a:pt x="554998" y="312916"/>
                  <a:pt x="554998" y="327292"/>
                  <a:pt x="560250" y="332298"/>
                </a:cubicBezTo>
                <a:lnTo>
                  <a:pt x="596132" y="366427"/>
                </a:lnTo>
                <a:cubicBezTo>
                  <a:pt x="600006" y="370178"/>
                  <a:pt x="603383" y="374428"/>
                  <a:pt x="606135" y="378927"/>
                </a:cubicBezTo>
                <a:cubicBezTo>
                  <a:pt x="616383" y="395928"/>
                  <a:pt x="612638" y="413684"/>
                  <a:pt x="609512" y="423183"/>
                </a:cubicBezTo>
                <a:cubicBezTo>
                  <a:pt x="596009" y="462810"/>
                  <a:pt x="574759" y="499570"/>
                  <a:pt x="547127" y="531068"/>
                </a:cubicBezTo>
                <a:cubicBezTo>
                  <a:pt x="540502" y="538570"/>
                  <a:pt x="526747" y="550943"/>
                  <a:pt x="506747" y="550322"/>
                </a:cubicBezTo>
                <a:cubicBezTo>
                  <a:pt x="501623" y="550194"/>
                  <a:pt x="496499" y="549323"/>
                  <a:pt x="491497" y="547947"/>
                </a:cubicBezTo>
                <a:lnTo>
                  <a:pt x="443988" y="533821"/>
                </a:lnTo>
                <a:cubicBezTo>
                  <a:pt x="436860" y="531696"/>
                  <a:pt x="424613" y="538820"/>
                  <a:pt x="422860" y="546072"/>
                </a:cubicBezTo>
                <a:lnTo>
                  <a:pt x="411233" y="594206"/>
                </a:lnTo>
                <a:cubicBezTo>
                  <a:pt x="409982" y="599454"/>
                  <a:pt x="407984" y="604460"/>
                  <a:pt x="405483" y="608960"/>
                </a:cubicBezTo>
                <a:cubicBezTo>
                  <a:pt x="395854" y="626459"/>
                  <a:pt x="378477" y="632086"/>
                  <a:pt x="368732" y="634089"/>
                </a:cubicBezTo>
                <a:cubicBezTo>
                  <a:pt x="348480" y="637962"/>
                  <a:pt x="327726" y="640087"/>
                  <a:pt x="306475" y="640087"/>
                </a:cubicBezTo>
                <a:cubicBezTo>
                  <a:pt x="285225" y="640087"/>
                  <a:pt x="264471" y="637962"/>
                  <a:pt x="244219" y="634083"/>
                </a:cubicBezTo>
                <a:cubicBezTo>
                  <a:pt x="234345" y="632207"/>
                  <a:pt x="216968" y="626459"/>
                  <a:pt x="207467" y="608953"/>
                </a:cubicBezTo>
                <a:cubicBezTo>
                  <a:pt x="204967" y="604325"/>
                  <a:pt x="202969" y="599454"/>
                  <a:pt x="201718" y="594199"/>
                </a:cubicBezTo>
                <a:lnTo>
                  <a:pt x="190091" y="546065"/>
                </a:lnTo>
                <a:cubicBezTo>
                  <a:pt x="188338" y="538813"/>
                  <a:pt x="176091" y="531689"/>
                  <a:pt x="168963" y="533814"/>
                </a:cubicBezTo>
                <a:lnTo>
                  <a:pt x="121454" y="547813"/>
                </a:lnTo>
                <a:cubicBezTo>
                  <a:pt x="116452" y="549310"/>
                  <a:pt x="111328" y="550066"/>
                  <a:pt x="106204" y="550187"/>
                </a:cubicBezTo>
                <a:cubicBezTo>
                  <a:pt x="86075" y="550815"/>
                  <a:pt x="72449" y="538435"/>
                  <a:pt x="65823" y="530934"/>
                </a:cubicBezTo>
                <a:cubicBezTo>
                  <a:pt x="38321" y="499557"/>
                  <a:pt x="16942" y="462675"/>
                  <a:pt x="3439" y="423048"/>
                </a:cubicBezTo>
                <a:cubicBezTo>
                  <a:pt x="190" y="413549"/>
                  <a:pt x="-3561" y="395793"/>
                  <a:pt x="6816" y="378793"/>
                </a:cubicBezTo>
                <a:cubicBezTo>
                  <a:pt x="9568" y="374293"/>
                  <a:pt x="12939" y="370043"/>
                  <a:pt x="16819" y="366292"/>
                </a:cubicBezTo>
                <a:lnTo>
                  <a:pt x="52700" y="332163"/>
                </a:lnTo>
                <a:cubicBezTo>
                  <a:pt x="57953" y="327164"/>
                  <a:pt x="57953" y="312788"/>
                  <a:pt x="52700" y="307782"/>
                </a:cubicBezTo>
                <a:lnTo>
                  <a:pt x="16696" y="273653"/>
                </a:lnTo>
                <a:cubicBezTo>
                  <a:pt x="12823" y="269903"/>
                  <a:pt x="9445" y="265652"/>
                  <a:pt x="6693" y="261153"/>
                </a:cubicBezTo>
                <a:cubicBezTo>
                  <a:pt x="-3555" y="244152"/>
                  <a:pt x="190" y="226396"/>
                  <a:pt x="3445" y="217019"/>
                </a:cubicBezTo>
                <a:cubicBezTo>
                  <a:pt x="16948" y="177392"/>
                  <a:pt x="38198" y="140632"/>
                  <a:pt x="65830" y="109134"/>
                </a:cubicBezTo>
                <a:cubicBezTo>
                  <a:pt x="72455" y="101632"/>
                  <a:pt x="86210" y="89259"/>
                  <a:pt x="106210" y="89880"/>
                </a:cubicBezTo>
                <a:cubicBezTo>
                  <a:pt x="111334" y="90008"/>
                  <a:pt x="116458" y="90879"/>
                  <a:pt x="121460" y="92255"/>
                </a:cubicBezTo>
                <a:lnTo>
                  <a:pt x="168969" y="106260"/>
                </a:lnTo>
                <a:cubicBezTo>
                  <a:pt x="176097" y="108385"/>
                  <a:pt x="188344" y="101261"/>
                  <a:pt x="190097" y="94009"/>
                </a:cubicBezTo>
                <a:lnTo>
                  <a:pt x="201724" y="45874"/>
                </a:lnTo>
                <a:cubicBezTo>
                  <a:pt x="202975" y="40626"/>
                  <a:pt x="204973" y="35620"/>
                  <a:pt x="207474" y="31121"/>
                </a:cubicBezTo>
                <a:cubicBezTo>
                  <a:pt x="217103" y="13621"/>
                  <a:pt x="234480" y="7995"/>
                  <a:pt x="244225" y="5991"/>
                </a:cubicBezTo>
                <a:cubicBezTo>
                  <a:pt x="264477" y="2119"/>
                  <a:pt x="285231" y="-13"/>
                  <a:pt x="306482" y="-13"/>
                </a:cubicBezTo>
                <a:lnTo>
                  <a:pt x="306475" y="0"/>
                </a:lnTo>
                <a:moveTo>
                  <a:pt x="259095" y="64258"/>
                </a:moveTo>
                <a:lnTo>
                  <a:pt x="248467" y="108135"/>
                </a:lnTo>
                <a:cubicBezTo>
                  <a:pt x="238715" y="148518"/>
                  <a:pt x="191838" y="175516"/>
                  <a:pt x="151954" y="163892"/>
                </a:cubicBezTo>
                <a:lnTo>
                  <a:pt x="108821" y="151142"/>
                </a:lnTo>
                <a:cubicBezTo>
                  <a:pt x="88196" y="175273"/>
                  <a:pt x="71941" y="203277"/>
                  <a:pt x="61312" y="233277"/>
                </a:cubicBezTo>
                <a:lnTo>
                  <a:pt x="94068" y="264404"/>
                </a:lnTo>
                <a:cubicBezTo>
                  <a:pt x="124071" y="292907"/>
                  <a:pt x="124071" y="347167"/>
                  <a:pt x="94068" y="375669"/>
                </a:cubicBezTo>
                <a:lnTo>
                  <a:pt x="61312" y="406797"/>
                </a:lnTo>
                <a:cubicBezTo>
                  <a:pt x="71941" y="436804"/>
                  <a:pt x="88190" y="464801"/>
                  <a:pt x="108821" y="488932"/>
                </a:cubicBezTo>
                <a:lnTo>
                  <a:pt x="152076" y="476181"/>
                </a:lnTo>
                <a:cubicBezTo>
                  <a:pt x="191831" y="464429"/>
                  <a:pt x="238838" y="491556"/>
                  <a:pt x="248590" y="531939"/>
                </a:cubicBezTo>
                <a:lnTo>
                  <a:pt x="259218" y="575816"/>
                </a:lnTo>
                <a:cubicBezTo>
                  <a:pt x="289969" y="581442"/>
                  <a:pt x="323350" y="581442"/>
                  <a:pt x="354107" y="575816"/>
                </a:cubicBezTo>
                <a:lnTo>
                  <a:pt x="364735" y="531939"/>
                </a:lnTo>
                <a:cubicBezTo>
                  <a:pt x="374487" y="491556"/>
                  <a:pt x="421365" y="464557"/>
                  <a:pt x="461249" y="476181"/>
                </a:cubicBezTo>
                <a:lnTo>
                  <a:pt x="504504" y="488932"/>
                </a:lnTo>
                <a:cubicBezTo>
                  <a:pt x="525129" y="464801"/>
                  <a:pt x="541384" y="436797"/>
                  <a:pt x="552013" y="406797"/>
                </a:cubicBezTo>
                <a:lnTo>
                  <a:pt x="519257" y="375669"/>
                </a:lnTo>
                <a:cubicBezTo>
                  <a:pt x="489254" y="347167"/>
                  <a:pt x="489254" y="292907"/>
                  <a:pt x="519257" y="264404"/>
                </a:cubicBezTo>
                <a:lnTo>
                  <a:pt x="552013" y="233277"/>
                </a:lnTo>
                <a:cubicBezTo>
                  <a:pt x="541384" y="203277"/>
                  <a:pt x="525135" y="175267"/>
                  <a:pt x="504504" y="151142"/>
                </a:cubicBezTo>
                <a:lnTo>
                  <a:pt x="461249" y="163892"/>
                </a:lnTo>
                <a:cubicBezTo>
                  <a:pt x="421493" y="175644"/>
                  <a:pt x="374487" y="148518"/>
                  <a:pt x="364735" y="108135"/>
                </a:cubicBezTo>
                <a:lnTo>
                  <a:pt x="354107" y="64258"/>
                </a:lnTo>
                <a:cubicBezTo>
                  <a:pt x="323356" y="58631"/>
                  <a:pt x="289975" y="58631"/>
                  <a:pt x="259218" y="64258"/>
                </a:cubicBezTo>
                <a:lnTo>
                  <a:pt x="259095" y="64258"/>
                </a:lnTo>
                <a:moveTo>
                  <a:pt x="246469" y="320040"/>
                </a:moveTo>
                <a:cubicBezTo>
                  <a:pt x="246469" y="353183"/>
                  <a:pt x="273334" y="380047"/>
                  <a:pt x="306476" y="380047"/>
                </a:cubicBezTo>
                <a:cubicBezTo>
                  <a:pt x="339617" y="380047"/>
                  <a:pt x="366482" y="353183"/>
                  <a:pt x="366482" y="320040"/>
                </a:cubicBezTo>
                <a:cubicBezTo>
                  <a:pt x="366482" y="286897"/>
                  <a:pt x="339617" y="260033"/>
                  <a:pt x="306476" y="260033"/>
                </a:cubicBezTo>
                <a:cubicBezTo>
                  <a:pt x="273334" y="260033"/>
                  <a:pt x="246469" y="286897"/>
                  <a:pt x="246469" y="320040"/>
                </a:cubicBezTo>
                <a:moveTo>
                  <a:pt x="306475" y="440055"/>
                </a:moveTo>
                <a:cubicBezTo>
                  <a:pt x="240192" y="440055"/>
                  <a:pt x="186462" y="386320"/>
                  <a:pt x="186462" y="320040"/>
                </a:cubicBezTo>
                <a:cubicBezTo>
                  <a:pt x="186462" y="253760"/>
                  <a:pt x="240192" y="200025"/>
                  <a:pt x="306475" y="200025"/>
                </a:cubicBezTo>
                <a:cubicBezTo>
                  <a:pt x="372759" y="200025"/>
                  <a:pt x="426489" y="253760"/>
                  <a:pt x="426489" y="320040"/>
                </a:cubicBezTo>
                <a:cubicBezTo>
                  <a:pt x="426489" y="386320"/>
                  <a:pt x="372759" y="440055"/>
                  <a:pt x="306475" y="440055"/>
                </a:cubicBez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3521752" y="2972151"/>
            <a:ext cx="639830" cy="640080"/>
          </a:xfrm>
          <a:custGeom>
            <a:avLst/>
            <a:gdLst/>
            <a:ahLst/>
            <a:cxnLst/>
            <a:rect l="l" t="t" r="r" b="b"/>
            <a:pathLst>
              <a:path w="639830" h="640080">
                <a:moveTo>
                  <a:pt x="460262" y="331171"/>
                </a:moveTo>
                <a:cubicBezTo>
                  <a:pt x="404648" y="368788"/>
                  <a:pt x="298660" y="416410"/>
                  <a:pt x="240672" y="441156"/>
                </a:cubicBezTo>
                <a:lnTo>
                  <a:pt x="196927" y="397413"/>
                </a:lnTo>
                <a:cubicBezTo>
                  <a:pt x="222424" y="339799"/>
                  <a:pt x="270917" y="234935"/>
                  <a:pt x="308532" y="179446"/>
                </a:cubicBezTo>
                <a:cubicBezTo>
                  <a:pt x="386272" y="64962"/>
                  <a:pt x="497877" y="52218"/>
                  <a:pt x="576992" y="62837"/>
                </a:cubicBezTo>
                <a:cubicBezTo>
                  <a:pt x="587614" y="141951"/>
                  <a:pt x="574868" y="253561"/>
                  <a:pt x="460383" y="331171"/>
                </a:cubicBezTo>
                <a:lnTo>
                  <a:pt x="460262" y="331171"/>
                </a:lnTo>
                <a:moveTo>
                  <a:pt x="148057" y="359917"/>
                </a:moveTo>
                <a:cubicBezTo>
                  <a:pt x="143559" y="369915"/>
                  <a:pt x="139560" y="378915"/>
                  <a:pt x="136309" y="386416"/>
                </a:cubicBezTo>
                <a:cubicBezTo>
                  <a:pt x="129809" y="401292"/>
                  <a:pt x="133187" y="418536"/>
                  <a:pt x="144685" y="430038"/>
                </a:cubicBezTo>
                <a:lnTo>
                  <a:pt x="208054" y="493406"/>
                </a:lnTo>
                <a:cubicBezTo>
                  <a:pt x="219430" y="504780"/>
                  <a:pt x="236424" y="508281"/>
                  <a:pt x="251172" y="502028"/>
                </a:cubicBezTo>
                <a:cubicBezTo>
                  <a:pt x="259298" y="498654"/>
                  <a:pt x="269042" y="494526"/>
                  <a:pt x="279919" y="489776"/>
                </a:cubicBezTo>
                <a:lnTo>
                  <a:pt x="279919" y="610009"/>
                </a:lnTo>
                <a:cubicBezTo>
                  <a:pt x="279919" y="620756"/>
                  <a:pt x="285671" y="630754"/>
                  <a:pt x="295045" y="636131"/>
                </a:cubicBezTo>
                <a:cubicBezTo>
                  <a:pt x="304418" y="641507"/>
                  <a:pt x="315916" y="641379"/>
                  <a:pt x="325168" y="635881"/>
                </a:cubicBezTo>
                <a:lnTo>
                  <a:pt x="435776" y="570266"/>
                </a:lnTo>
                <a:cubicBezTo>
                  <a:pt x="463147" y="554021"/>
                  <a:pt x="479892" y="524648"/>
                  <a:pt x="479892" y="492900"/>
                </a:cubicBezTo>
                <a:lnTo>
                  <a:pt x="479892" y="390289"/>
                </a:lnTo>
                <a:cubicBezTo>
                  <a:pt x="484889" y="387165"/>
                  <a:pt x="489515" y="384163"/>
                  <a:pt x="494013" y="381168"/>
                </a:cubicBezTo>
                <a:cubicBezTo>
                  <a:pt x="644993" y="278556"/>
                  <a:pt x="649991" y="126083"/>
                  <a:pt x="633240" y="35096"/>
                </a:cubicBezTo>
                <a:cubicBezTo>
                  <a:pt x="630617" y="20598"/>
                  <a:pt x="619240" y="9352"/>
                  <a:pt x="604742" y="6599"/>
                </a:cubicBezTo>
                <a:cubicBezTo>
                  <a:pt x="513758" y="-10145"/>
                  <a:pt x="361280" y="-5146"/>
                  <a:pt x="258920" y="145829"/>
                </a:cubicBezTo>
                <a:cubicBezTo>
                  <a:pt x="255919" y="150329"/>
                  <a:pt x="252797" y="154951"/>
                  <a:pt x="249796" y="159950"/>
                </a:cubicBezTo>
                <a:lnTo>
                  <a:pt x="147186" y="159950"/>
                </a:lnTo>
                <a:cubicBezTo>
                  <a:pt x="115438" y="159950"/>
                  <a:pt x="85948" y="176694"/>
                  <a:pt x="69825" y="204070"/>
                </a:cubicBezTo>
                <a:lnTo>
                  <a:pt x="4210" y="314676"/>
                </a:lnTo>
                <a:cubicBezTo>
                  <a:pt x="-1286" y="323925"/>
                  <a:pt x="-1414" y="335421"/>
                  <a:pt x="3960" y="344798"/>
                </a:cubicBezTo>
                <a:cubicBezTo>
                  <a:pt x="9335" y="354169"/>
                  <a:pt x="19208" y="359923"/>
                  <a:pt x="29957" y="359923"/>
                </a:cubicBezTo>
                <a:lnTo>
                  <a:pt x="148057" y="359917"/>
                </a:lnTo>
                <a:moveTo>
                  <a:pt x="509881" y="179946"/>
                </a:moveTo>
                <a:cubicBezTo>
                  <a:pt x="509881" y="152333"/>
                  <a:pt x="487499" y="129955"/>
                  <a:pt x="459891" y="129955"/>
                </a:cubicBezTo>
                <a:cubicBezTo>
                  <a:pt x="432282" y="129955"/>
                  <a:pt x="409901" y="152339"/>
                  <a:pt x="409901" y="179946"/>
                </a:cubicBezTo>
                <a:cubicBezTo>
                  <a:pt x="409901" y="207559"/>
                  <a:pt x="432282" y="229936"/>
                  <a:pt x="459891" y="229936"/>
                </a:cubicBezTo>
                <a:cubicBezTo>
                  <a:pt x="487499" y="229936"/>
                  <a:pt x="509881" y="207552"/>
                  <a:pt x="509881" y="179946"/>
                </a:cubicBez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1304065" y="2972151"/>
            <a:ext cx="560070" cy="640080"/>
          </a:xfrm>
          <a:custGeom>
            <a:avLst/>
            <a:gdLst/>
            <a:ahLst/>
            <a:cxnLst/>
            <a:rect l="l" t="t" r="r" b="b"/>
            <a:pathLst>
              <a:path w="560070" h="640080">
                <a:moveTo>
                  <a:pt x="60006" y="30007"/>
                </a:moveTo>
                <a:cubicBezTo>
                  <a:pt x="60006" y="13378"/>
                  <a:pt x="46631" y="6"/>
                  <a:pt x="30003" y="6"/>
                </a:cubicBezTo>
                <a:cubicBezTo>
                  <a:pt x="13374" y="6"/>
                  <a:pt x="0" y="13384"/>
                  <a:pt x="0" y="30013"/>
                </a:cubicBezTo>
                <a:lnTo>
                  <a:pt x="0" y="80023"/>
                </a:lnTo>
                <a:lnTo>
                  <a:pt x="0" y="438192"/>
                </a:lnTo>
                <a:lnTo>
                  <a:pt x="0" y="500075"/>
                </a:lnTo>
                <a:lnTo>
                  <a:pt x="0" y="610092"/>
                </a:lnTo>
                <a:cubicBezTo>
                  <a:pt x="0" y="626722"/>
                  <a:pt x="13374" y="640099"/>
                  <a:pt x="30003" y="640099"/>
                </a:cubicBezTo>
                <a:cubicBezTo>
                  <a:pt x="46631" y="640099"/>
                  <a:pt x="60006" y="626722"/>
                  <a:pt x="60006" y="610099"/>
                </a:cubicBezTo>
                <a:lnTo>
                  <a:pt x="60006" y="485085"/>
                </a:lnTo>
                <a:lnTo>
                  <a:pt x="160393" y="459955"/>
                </a:lnTo>
                <a:cubicBezTo>
                  <a:pt x="211774" y="447077"/>
                  <a:pt x="266156" y="453081"/>
                  <a:pt x="313538" y="476706"/>
                </a:cubicBezTo>
                <a:cubicBezTo>
                  <a:pt x="368795" y="504332"/>
                  <a:pt x="432928" y="507712"/>
                  <a:pt x="490683" y="485955"/>
                </a:cubicBezTo>
                <a:lnTo>
                  <a:pt x="534066" y="469704"/>
                </a:lnTo>
                <a:cubicBezTo>
                  <a:pt x="549692" y="463828"/>
                  <a:pt x="560070" y="448952"/>
                  <a:pt x="560070" y="432201"/>
                </a:cubicBezTo>
                <a:lnTo>
                  <a:pt x="560070" y="82532"/>
                </a:lnTo>
                <a:cubicBezTo>
                  <a:pt x="560070" y="53780"/>
                  <a:pt x="529815" y="35025"/>
                  <a:pt x="504063" y="47904"/>
                </a:cubicBezTo>
                <a:lnTo>
                  <a:pt x="492061" y="53901"/>
                </a:lnTo>
                <a:cubicBezTo>
                  <a:pt x="434177" y="82903"/>
                  <a:pt x="366045" y="82903"/>
                  <a:pt x="308162" y="53901"/>
                </a:cubicBezTo>
                <a:cubicBezTo>
                  <a:pt x="264280" y="31895"/>
                  <a:pt x="213902" y="26397"/>
                  <a:pt x="166268" y="38277"/>
                </a:cubicBezTo>
                <a:lnTo>
                  <a:pt x="60006" y="65032"/>
                </a:lnTo>
                <a:lnTo>
                  <a:pt x="60006" y="30007"/>
                </a:lnTo>
                <a:moveTo>
                  <a:pt x="60006" y="126889"/>
                </a:moveTo>
                <a:lnTo>
                  <a:pt x="180768" y="96633"/>
                </a:lnTo>
                <a:cubicBezTo>
                  <a:pt x="214524" y="88254"/>
                  <a:pt x="250150" y="92133"/>
                  <a:pt x="281278" y="107636"/>
                </a:cubicBezTo>
                <a:cubicBezTo>
                  <a:pt x="349909" y="141893"/>
                  <a:pt x="429675" y="144767"/>
                  <a:pt x="500058" y="116136"/>
                </a:cubicBezTo>
                <a:lnTo>
                  <a:pt x="500058" y="418427"/>
                </a:lnTo>
                <a:lnTo>
                  <a:pt x="469557" y="429801"/>
                </a:lnTo>
                <a:cubicBezTo>
                  <a:pt x="427429" y="445553"/>
                  <a:pt x="380545" y="443179"/>
                  <a:pt x="340293" y="423048"/>
                </a:cubicBezTo>
                <a:cubicBezTo>
                  <a:pt x="280035" y="392920"/>
                  <a:pt x="211152" y="385418"/>
                  <a:pt x="145769" y="401669"/>
                </a:cubicBezTo>
                <a:lnTo>
                  <a:pt x="60006" y="423170"/>
                </a:lnTo>
                <a:lnTo>
                  <a:pt x="60006" y="126889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5135879" y="4634707"/>
            <a:ext cx="19380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400" dirty="0">
                <a:solidFill>
                  <a:srgbClr val="FFFFFF"/>
                </a:solidFill>
                <a:latin typeface="Cal Sans" pitchFamily="34" charset="0"/>
                <a:ea typeface="Cal Sans" pitchFamily="34" charset="-122"/>
                <a:cs typeface="Cal Sans" pitchFamily="34" charset="-120"/>
              </a:rPr>
              <a:t>Phase 3 (6–12 months) — full rollout, process standardization, and governance</a:t>
            </a:r>
            <a:endParaRPr lang="en-US" sz="1400" dirty="0"/>
          </a:p>
          <a:p>
            <a:pPr algn="ctr" marL="142875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190" dirty="0">
                <a:solidFill>
                  <a:srgbClr val="FFFFFF">
                    <a:alpha val="90000"/>
                  </a:srgbClr>
                </a:solidFill>
                <a:latin typeface="Cal Sans" pitchFamily="34" charset="0"/>
                <a:ea typeface="Cal Sans" pitchFamily="34" charset="-122"/>
                <a:cs typeface="Cal Sans" pitchFamily="34" charset="-120"/>
              </a:rPr>
              <a:t>Implement full rollout</a:t>
            </a:r>
            <a:endParaRPr lang="en-US" sz="1400" dirty="0"/>
          </a:p>
          <a:p>
            <a:pPr algn="ctr" marL="142875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190" dirty="0">
                <a:solidFill>
                  <a:srgbClr val="FFFFFF">
                    <a:alpha val="90000"/>
                  </a:srgbClr>
                </a:solidFill>
                <a:latin typeface="Cal Sans" pitchFamily="34" charset="0"/>
                <a:ea typeface="Cal Sans" pitchFamily="34" charset="-122"/>
                <a:cs typeface="Cal Sans" pitchFamily="34" charset="-120"/>
              </a:rPr>
              <a:t>Standardize processes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2790187" y="4634707"/>
            <a:ext cx="1937335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00000"/>
              </a:lnSpc>
              <a:spcAft>
                <a:spcPts val="577"/>
              </a:spcAft>
              <a:buNone/>
            </a:pPr>
            <a:r>
              <a:rPr lang="en-US" sz="1346" dirty="0">
                <a:solidFill>
                  <a:srgbClr val="FFFFFF"/>
                </a:solidFill>
                <a:latin typeface="Cal Sans" pitchFamily="34" charset="0"/>
                <a:ea typeface="Cal Sans" pitchFamily="34" charset="-122"/>
                <a:cs typeface="Cal Sans" pitchFamily="34" charset="-120"/>
              </a:rPr>
              <a:t>Phase 2 (3–6 months) — execute pilots, build capabilities, and scale what works</a:t>
            </a:r>
            <a:endParaRPr lang="en-US" sz="1346" dirty="0"/>
          </a:p>
          <a:p>
            <a:pPr algn="ctr" marL="142875" indent="0">
              <a:lnSpc>
                <a:spcPct val="100000"/>
              </a:lnSpc>
              <a:spcAft>
                <a:spcPts val="577"/>
              </a:spcAft>
              <a:buNone/>
            </a:pPr>
            <a:r>
              <a:rPr lang="en-US" sz="1144" dirty="0">
                <a:solidFill>
                  <a:srgbClr val="FFFFFF">
                    <a:alpha val="90000"/>
                  </a:srgbClr>
                </a:solidFill>
                <a:latin typeface="Cal Sans" pitchFamily="34" charset="0"/>
                <a:ea typeface="Cal Sans" pitchFamily="34" charset="-122"/>
                <a:cs typeface="Cal Sans" pitchFamily="34" charset="-120"/>
              </a:rPr>
              <a:t>Execute pilot projects</a:t>
            </a:r>
            <a:endParaRPr lang="en-US" sz="1346" dirty="0"/>
          </a:p>
          <a:p>
            <a:pPr algn="ctr" marL="142875" indent="0">
              <a:lnSpc>
                <a:spcPct val="100000"/>
              </a:lnSpc>
              <a:spcAft>
                <a:spcPts val="577"/>
              </a:spcAft>
              <a:buNone/>
            </a:pPr>
            <a:r>
              <a:rPr lang="en-US" sz="1144" dirty="0">
                <a:solidFill>
                  <a:srgbClr val="FFFFFF">
                    <a:alpha val="90000"/>
                  </a:srgbClr>
                </a:solidFill>
                <a:latin typeface="Cal Sans" pitchFamily="34" charset="0"/>
                <a:ea typeface="Cal Sans" pitchFamily="34" charset="-122"/>
                <a:cs typeface="Cal Sans" pitchFamily="34" charset="-120"/>
              </a:rPr>
              <a:t>Build necessary capabilities</a:t>
            </a:r>
            <a:endParaRPr lang="en-US" sz="1346" dirty="0"/>
          </a:p>
        </p:txBody>
      </p:sp>
      <p:sp>
        <p:nvSpPr>
          <p:cNvPr id="18" name="Text 16"/>
          <p:cNvSpPr/>
          <p:nvPr/>
        </p:nvSpPr>
        <p:spPr>
          <a:xfrm>
            <a:off x="444495" y="4634707"/>
            <a:ext cx="193703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00000"/>
              </a:lnSpc>
              <a:spcAft>
                <a:spcPts val="567"/>
              </a:spcAft>
              <a:buNone/>
            </a:pPr>
            <a:r>
              <a:rPr lang="en-US" sz="1322" dirty="0">
                <a:solidFill>
                  <a:srgbClr val="FFFFFF"/>
                </a:solidFill>
                <a:latin typeface="Cal Sans" pitchFamily="34" charset="0"/>
                <a:ea typeface="Cal Sans" pitchFamily="34" charset="-122"/>
                <a:cs typeface="Cal Sans" pitchFamily="34" charset="-120"/>
              </a:rPr>
              <a:t>Phase 1 (–3 months) — mobilize, validate, and remove immediate blockers</a:t>
            </a:r>
            <a:endParaRPr lang="en-US" sz="1322" dirty="0"/>
          </a:p>
          <a:p>
            <a:pPr algn="ctr" marL="142875" indent="0">
              <a:lnSpc>
                <a:spcPct val="100000"/>
              </a:lnSpc>
              <a:spcAft>
                <a:spcPts val="567"/>
              </a:spcAft>
              <a:buNone/>
            </a:pPr>
            <a:r>
              <a:rPr lang="en-US" sz="1124" dirty="0">
                <a:solidFill>
                  <a:srgbClr val="FFFFFF">
                    <a:alpha val="90000"/>
                  </a:srgbClr>
                </a:solidFill>
                <a:latin typeface="Cal Sans" pitchFamily="34" charset="0"/>
                <a:ea typeface="Cal Sans" pitchFamily="34" charset="-122"/>
                <a:cs typeface="Cal Sans" pitchFamily="34" charset="-120"/>
              </a:rPr>
              <a:t>Mobilize the team and resources</a:t>
            </a:r>
            <a:endParaRPr lang="en-US" sz="1322" dirty="0"/>
          </a:p>
          <a:p>
            <a:pPr algn="ctr" marL="142875" indent="0">
              <a:lnSpc>
                <a:spcPct val="100000"/>
              </a:lnSpc>
              <a:spcAft>
                <a:spcPts val="567"/>
              </a:spcAft>
              <a:buNone/>
            </a:pPr>
            <a:r>
              <a:rPr lang="en-US" sz="1124" dirty="0">
                <a:solidFill>
                  <a:srgbClr val="FFFFFF">
                    <a:alpha val="90000"/>
                  </a:srgbClr>
                </a:solidFill>
                <a:latin typeface="Cal Sans" pitchFamily="34" charset="0"/>
                <a:ea typeface="Cal Sans" pitchFamily="34" charset="-122"/>
                <a:cs typeface="Cal Sans" pitchFamily="34" charset="-120"/>
              </a:rPr>
              <a:t>Validate initial assumptions</a:t>
            </a:r>
            <a:endParaRPr lang="en-US" sz="1322" dirty="0"/>
          </a:p>
        </p:txBody>
      </p:sp>
      <p:sp>
        <p:nvSpPr>
          <p:cNvPr id="19" name="Text 17"/>
          <p:cNvSpPr/>
          <p:nvPr/>
        </p:nvSpPr>
        <p:spPr>
          <a:xfrm>
            <a:off x="7481571" y="4634707"/>
            <a:ext cx="1935548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00000"/>
              </a:lnSpc>
              <a:spcAft>
                <a:spcPts val="517"/>
              </a:spcAft>
              <a:buNone/>
            </a:pPr>
            <a:r>
              <a:rPr lang="en-US" sz="1205" dirty="0">
                <a:solidFill>
                  <a:srgbClr val="FFFFFF"/>
                </a:solidFill>
                <a:latin typeface="Cal Sans" pitchFamily="34" charset="0"/>
                <a:ea typeface="Cal Sans" pitchFamily="34" charset="-122"/>
                <a:cs typeface="Cal Sans" pitchFamily="34" charset="-120"/>
              </a:rPr>
              <a:t>Milestone gates — define go/no-go criteria and readiness checks</a:t>
            </a:r>
            <a:endParaRPr lang="en-US" sz="1205" dirty="0"/>
          </a:p>
          <a:p>
            <a:pPr algn="ctr" marL="142875" indent="0">
              <a:lnSpc>
                <a:spcPct val="100000"/>
              </a:lnSpc>
              <a:spcAft>
                <a:spcPts val="517"/>
              </a:spcAft>
              <a:buNone/>
            </a:pPr>
            <a:r>
              <a:rPr lang="en-US" sz="1025" dirty="0">
                <a:solidFill>
                  <a:srgbClr val="FFFFFF">
                    <a:alpha val="90000"/>
                  </a:srgbClr>
                </a:solidFill>
                <a:latin typeface="Cal Sans" pitchFamily="34" charset="0"/>
                <a:ea typeface="Cal Sans" pitchFamily="34" charset="-122"/>
                <a:cs typeface="Cal Sans" pitchFamily="34" charset="-120"/>
              </a:rPr>
              <a:t>Set clear go/no-go criteria at milestones</a:t>
            </a:r>
            <a:endParaRPr lang="en-US" sz="1205" dirty="0"/>
          </a:p>
          <a:p>
            <a:pPr algn="ctr" marL="142875" indent="0">
              <a:lnSpc>
                <a:spcPct val="100000"/>
              </a:lnSpc>
              <a:spcAft>
                <a:spcPts val="517"/>
              </a:spcAft>
              <a:buNone/>
            </a:pPr>
            <a:r>
              <a:rPr lang="en-US" sz="1025" dirty="0">
                <a:solidFill>
                  <a:srgbClr val="FFFFFF">
                    <a:alpha val="90000"/>
                  </a:srgbClr>
                </a:solidFill>
                <a:latin typeface="Cal Sans" pitchFamily="34" charset="0"/>
                <a:ea typeface="Cal Sans" pitchFamily="34" charset="-122"/>
                <a:cs typeface="Cal Sans" pitchFamily="34" charset="-120"/>
              </a:rPr>
              <a:t>Conduct readiness assessments before progressing</a:t>
            </a:r>
            <a:endParaRPr lang="en-US" sz="1205" dirty="0"/>
          </a:p>
        </p:txBody>
      </p:sp>
      <p:sp>
        <p:nvSpPr>
          <p:cNvPr id="20" name="Text 18"/>
          <p:cNvSpPr/>
          <p:nvPr/>
        </p:nvSpPr>
        <p:spPr>
          <a:xfrm>
            <a:off x="9827262" y="4634707"/>
            <a:ext cx="1936858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00000"/>
              </a:lnSpc>
              <a:spcAft>
                <a:spcPts val="561"/>
              </a:spcAft>
              <a:buNone/>
            </a:pPr>
            <a:r>
              <a:rPr lang="en-US" sz="1308" dirty="0">
                <a:solidFill>
                  <a:srgbClr val="FFFFFF"/>
                </a:solidFill>
                <a:latin typeface="Cal Sans" pitchFamily="34" charset="0"/>
                <a:ea typeface="Cal Sans" pitchFamily="34" charset="-122"/>
                <a:cs typeface="Cal Sans" pitchFamily="34" charset="-120"/>
              </a:rPr>
              <a:t>Change management — communications, training, and adoption tracking</a:t>
            </a:r>
            <a:endParaRPr lang="en-US" sz="1308" dirty="0"/>
          </a:p>
          <a:p>
            <a:pPr algn="ctr" marL="142875" indent="0">
              <a:lnSpc>
                <a:spcPct val="100000"/>
              </a:lnSpc>
              <a:spcAft>
                <a:spcPts val="561"/>
              </a:spcAft>
              <a:buNone/>
            </a:pPr>
            <a:r>
              <a:rPr lang="en-US" sz="1112" dirty="0">
                <a:solidFill>
                  <a:srgbClr val="FFFFFF">
                    <a:alpha val="90000"/>
                  </a:srgbClr>
                </a:solidFill>
                <a:latin typeface="Cal Sans" pitchFamily="34" charset="0"/>
                <a:ea typeface="Cal Sans" pitchFamily="34" charset="-122"/>
                <a:cs typeface="Cal Sans" pitchFamily="34" charset="-120"/>
              </a:rPr>
              <a:t>Develop communications plan</a:t>
            </a:r>
            <a:endParaRPr lang="en-US" sz="1308" dirty="0"/>
          </a:p>
          <a:p>
            <a:pPr algn="ctr" marL="142875" indent="0">
              <a:lnSpc>
                <a:spcPct val="100000"/>
              </a:lnSpc>
              <a:spcAft>
                <a:spcPts val="561"/>
              </a:spcAft>
              <a:buNone/>
            </a:pPr>
            <a:r>
              <a:rPr lang="en-US" sz="1112" dirty="0">
                <a:solidFill>
                  <a:srgbClr val="FFFFFF">
                    <a:alpha val="90000"/>
                  </a:srgbClr>
                </a:solidFill>
                <a:latin typeface="Cal Sans" pitchFamily="34" charset="0"/>
                <a:ea typeface="Cal Sans" pitchFamily="34" charset="-122"/>
                <a:cs typeface="Cal Sans" pitchFamily="34" charset="-120"/>
              </a:rPr>
              <a:t>Provide training to stakeholders</a:t>
            </a:r>
            <a:endParaRPr lang="en-US" sz="1308" dirty="0"/>
          </a:p>
        </p:txBody>
      </p:sp>
      <p:sp>
        <p:nvSpPr>
          <p:cNvPr id="21" name="Text 19"/>
          <p:cNvSpPr/>
          <p:nvPr/>
        </p:nvSpPr>
        <p:spPr>
          <a:xfrm>
            <a:off x="444500" y="4445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3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042650" y="6400800"/>
            <a:ext cx="72027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ED5E2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9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444500" y="6400800"/>
            <a:ext cx="5770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Comprehensive Strategic Business Review and Growth Planning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444496" y="1332456"/>
            <a:ext cx="1135852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4800" b="1" dirty="0">
                <a:solidFill>
                  <a:srgbClr val="131313"/>
                </a:solidFill>
                <a:latin typeface="Cal Sans" pitchFamily="34" charset="0"/>
                <a:ea typeface="Cal Sans" pitchFamily="34" charset="-122"/>
                <a:cs typeface="Cal Sans" pitchFamily="34" charset="-120"/>
              </a:rPr>
              <a:t>Action Title: Impact Assessment (Value, Cost, Risk)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5178876" y="3976372"/>
            <a:ext cx="1879600" cy="8309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5178876" y="5055644"/>
            <a:ext cx="1846580" cy="939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1400" b="1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Risk-adjusted view</a:t>
            </a:r>
            <a:endParaRPr lang="en-US" sz="1400" dirty="0"/>
          </a:p>
          <a:p>
            <a:pPr algn="l" marL="142875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1190" dirty="0">
                <a:solidFill>
                  <a:srgbClr val="131313">
                    <a:alpha val="90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key risks, likelihood/impact, and mitigations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44495" y="3976372"/>
            <a:ext cx="1879600" cy="8309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444495" y="5055644"/>
            <a:ext cx="1846580" cy="939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1400" b="1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Quantified impact — expected outcomes</a:t>
            </a:r>
            <a:endParaRPr lang="en-US" sz="1400" dirty="0"/>
          </a:p>
          <a:p>
            <a:pPr algn="l" marL="142875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1190" dirty="0">
                <a:solidFill>
                  <a:srgbClr val="131313">
                    <a:alpha val="90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revenue, margin, cost, cycle time, quality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2811686" y="3976372"/>
            <a:ext cx="1879600" cy="8309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2811686" y="5055644"/>
            <a:ext cx="1845736" cy="939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429"/>
              </a:spcBef>
              <a:buNone/>
            </a:pPr>
            <a:r>
              <a:rPr lang="en-US" sz="1334" b="1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Investment &amp; resourcing</a:t>
            </a:r>
            <a:endParaRPr lang="en-US" sz="1334" dirty="0"/>
          </a:p>
          <a:p>
            <a:pPr algn="l" marL="142875" indent="0">
              <a:lnSpc>
                <a:spcPct val="90000"/>
              </a:lnSpc>
              <a:spcBef>
                <a:spcPts val="1429"/>
              </a:spcBef>
              <a:buNone/>
            </a:pPr>
            <a:r>
              <a:rPr lang="en-US" sz="1133" dirty="0">
                <a:solidFill>
                  <a:srgbClr val="131313">
                    <a:alpha val="90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capex/opex range and key resource requirements</a:t>
            </a:r>
            <a:endParaRPr lang="en-US" sz="1334" dirty="0"/>
          </a:p>
        </p:txBody>
      </p:sp>
      <p:sp>
        <p:nvSpPr>
          <p:cNvPr id="11" name="Text 9"/>
          <p:cNvSpPr/>
          <p:nvPr/>
        </p:nvSpPr>
        <p:spPr>
          <a:xfrm>
            <a:off x="7546066" y="3976372"/>
            <a:ext cx="1879600" cy="8309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7546066" y="5055644"/>
            <a:ext cx="1846580" cy="939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1400" b="1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KPI framework</a:t>
            </a:r>
            <a:endParaRPr lang="en-US" sz="1400" dirty="0"/>
          </a:p>
          <a:p>
            <a:pPr algn="l" marL="142875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1190" dirty="0">
                <a:solidFill>
                  <a:srgbClr val="131313">
                    <a:alpha val="90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leading indicators tied to lagging financial results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9913257" y="3976372"/>
            <a:ext cx="1879600" cy="8309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9913257" y="5055644"/>
            <a:ext cx="1846580" cy="939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1400" b="1" dirty="0">
                <a:solidFill>
                  <a:srgbClr val="13131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Sensitivity &amp; scenarios</a:t>
            </a:r>
            <a:endParaRPr lang="en-US" sz="1400" dirty="0"/>
          </a:p>
          <a:p>
            <a:pPr algn="l" marL="142875" indent="0">
              <a:lnSpc>
                <a:spcPct val="90000"/>
              </a:lnSpc>
              <a:spcBef>
                <a:spcPts val="1500"/>
              </a:spcBef>
              <a:buNone/>
            </a:pPr>
            <a:r>
              <a:rPr lang="en-US" sz="1190" dirty="0">
                <a:solidFill>
                  <a:srgbClr val="131313">
                    <a:alpha val="90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show best/base/worst case logic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44500" y="4445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SlideSpeak</dc:creator>
  <cp:lastModifiedBy>SlideSpeak</cp:lastModifiedBy>
  <cp:revision>1</cp:revision>
  <dcterms:created xsi:type="dcterms:W3CDTF">2026-07-17T13:30:44Z</dcterms:created>
  <dcterms:modified xsi:type="dcterms:W3CDTF">2026-07-17T13:30:44Z</dcterms:modified>
</cp:coreProperties>
</file>