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Reddit Sans" pitchFamily="2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
    <Relationship Id="rId17" Type="http://schemas.openxmlformats.org/officeDocument/2006/relationships/font" Target="fonts/font1.fntdata"/>
    <Relationship Id="rId18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image" Target="../media/62648bc2a539866e9a80ef53d87996d9c9f4fdb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bce54e693a8df8c8ff2dd19caa273f6c3cee8184.png"/><Relationship Id="rId2" Type="http://schemas.openxmlformats.org/officeDocument/2006/relationships/image" Target="../media/e7c4892101e9c751ca334d0ef7527760402506b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981200" y="4691074"/>
            <a:ext cx="8255000" cy="86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Comprehensive Plan to Drive Growth, Efficiency, and Risk Mitigation Through Targeted Solutions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981200" y="2346591"/>
            <a:ext cx="82905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48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455920" y="82296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85800" y="1910442"/>
            <a:ext cx="10820400" cy="4027617"/>
          </a:xfrm>
          <a:prstGeom prst="rect">
            <a:avLst/>
          </a:prstGeom>
          <a:blipFill>
            <a:blip r:embed="rId3"/>
            <a:srcRect/>
            <a:stretch>
              <a:fillRect l="0" r="0" t="100" b="10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10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85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85800" y="564101"/>
            <a:ext cx="98171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833"/>
              </a:spcBef>
              <a:buNone/>
            </a:pPr>
            <a:r>
              <a:rPr lang="en-US" sz="30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Implementation Timeline (Gantt Placeholder): From Approval to Outcomes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85800" y="908336"/>
            <a:ext cx="9801985" cy="497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Table of Contents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591800" y="367329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85800" y="2039390"/>
            <a:ext cx="9871665" cy="4115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The Opportunity: Why This Matters Now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The Problem Statement: The Cost of Inaction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Proposed Solution: What We Will Deliver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Alignment: How This Advances Leadership P…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Required Resources &amp; Budget: Investment Plan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Risk Assessment &amp; Mitigation: Protect Value and Del…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Estimated ROI: Business Impact and Payback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Implementation Timeline (Gantt Placeholder): From A…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871200" y="2039390"/>
            <a:ext cx="660400" cy="4115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03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04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05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06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07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08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09</a:t>
            </a:r>
            <a:endParaRPr lang="en-US" sz="2000" dirty="0"/>
          </a:p>
          <a:p>
            <a:pPr algn="l" marL="0" indent="0">
              <a:lnSpc>
                <a:spcPct val="130000"/>
              </a:lnSpc>
              <a:spcBef>
                <a:spcPts val="1000"/>
              </a:spcBef>
              <a:buNone/>
            </a:pPr>
            <a:r>
              <a:rPr lang="en-US" sz="20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10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36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17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55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85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30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what changes if we act now versus later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30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State the urgency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49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market demand, pipeline, churn, cycle time, compliance exposure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49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Quantify the upside with directional metrics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revenue, cost, risk, customer impact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Define the growth or efficiency opportunity in executive terms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540276" y="2361822"/>
            <a:ext cx="731449" cy="731520"/>
          </a:xfrm>
          <a:custGeom>
            <a:avLst/>
            <a:gdLst/>
            <a:ahLst/>
            <a:cxnLst/>
            <a:rect l="l" t="t" r="r" b="b"/>
            <a:pathLst>
              <a:path w="731449" h="731520">
                <a:moveTo>
                  <a:pt x="228578" y="36283"/>
                </a:moveTo>
                <a:cubicBezTo>
                  <a:pt x="204294" y="13709"/>
                  <a:pt x="171722" y="0"/>
                  <a:pt x="136006" y="0"/>
                </a:cubicBezTo>
                <a:cubicBezTo>
                  <a:pt x="60864" y="0"/>
                  <a:pt x="0" y="60862"/>
                  <a:pt x="0" y="136004"/>
                </a:cubicBezTo>
                <a:cubicBezTo>
                  <a:pt x="0" y="162866"/>
                  <a:pt x="7856" y="187862"/>
                  <a:pt x="21285" y="209003"/>
                </a:cubicBezTo>
                <a:lnTo>
                  <a:pt x="228578" y="36283"/>
                </a:lnTo>
                <a:moveTo>
                  <a:pt x="365724" y="160005"/>
                </a:moveTo>
                <a:cubicBezTo>
                  <a:pt x="504590" y="160005"/>
                  <a:pt x="617160" y="272579"/>
                  <a:pt x="617160" y="411443"/>
                </a:cubicBezTo>
                <a:cubicBezTo>
                  <a:pt x="617160" y="550308"/>
                  <a:pt x="504590" y="662882"/>
                  <a:pt x="365724" y="662882"/>
                </a:cubicBezTo>
                <a:cubicBezTo>
                  <a:pt x="226859" y="662882"/>
                  <a:pt x="114289" y="550308"/>
                  <a:pt x="114289" y="411443"/>
                </a:cubicBezTo>
                <a:cubicBezTo>
                  <a:pt x="114289" y="272579"/>
                  <a:pt x="226859" y="160005"/>
                  <a:pt x="365724" y="160005"/>
                </a:cubicBezTo>
                <a:lnTo>
                  <a:pt x="365724" y="160005"/>
                </a:lnTo>
                <a:moveTo>
                  <a:pt x="365724" y="731447"/>
                </a:moveTo>
                <a:cubicBezTo>
                  <a:pt x="441729" y="731447"/>
                  <a:pt x="511582" y="704878"/>
                  <a:pt x="566441" y="660731"/>
                </a:cubicBezTo>
                <a:lnTo>
                  <a:pt x="627159" y="721447"/>
                </a:lnTo>
                <a:cubicBezTo>
                  <a:pt x="640588" y="734878"/>
                  <a:pt x="662305" y="734878"/>
                  <a:pt x="675588" y="721447"/>
                </a:cubicBezTo>
                <a:cubicBezTo>
                  <a:pt x="688871" y="708016"/>
                  <a:pt x="689017" y="686305"/>
                  <a:pt x="675588" y="673020"/>
                </a:cubicBezTo>
                <a:lnTo>
                  <a:pt x="614870" y="612304"/>
                </a:lnTo>
                <a:cubicBezTo>
                  <a:pt x="659160" y="557447"/>
                  <a:pt x="685587" y="487587"/>
                  <a:pt x="685587" y="411582"/>
                </a:cubicBezTo>
                <a:cubicBezTo>
                  <a:pt x="685733" y="234723"/>
                  <a:pt x="542442" y="91433"/>
                  <a:pt x="365724" y="91433"/>
                </a:cubicBezTo>
                <a:cubicBezTo>
                  <a:pt x="189006" y="91433"/>
                  <a:pt x="45716" y="234723"/>
                  <a:pt x="45716" y="411443"/>
                </a:cubicBezTo>
                <a:cubicBezTo>
                  <a:pt x="45716" y="487448"/>
                  <a:pt x="72289" y="557301"/>
                  <a:pt x="116432" y="612165"/>
                </a:cubicBezTo>
                <a:lnTo>
                  <a:pt x="55714" y="672881"/>
                </a:lnTo>
                <a:cubicBezTo>
                  <a:pt x="42285" y="686312"/>
                  <a:pt x="42285" y="708024"/>
                  <a:pt x="55714" y="721308"/>
                </a:cubicBezTo>
                <a:cubicBezTo>
                  <a:pt x="69144" y="734592"/>
                  <a:pt x="90860" y="734739"/>
                  <a:pt x="104144" y="721308"/>
                </a:cubicBezTo>
                <a:lnTo>
                  <a:pt x="164861" y="660592"/>
                </a:lnTo>
                <a:cubicBezTo>
                  <a:pt x="219720" y="704878"/>
                  <a:pt x="289580" y="731308"/>
                  <a:pt x="365578" y="731308"/>
                </a:cubicBezTo>
                <a:lnTo>
                  <a:pt x="365724" y="731447"/>
                </a:lnTo>
                <a:moveTo>
                  <a:pt x="710163" y="209149"/>
                </a:moveTo>
                <a:cubicBezTo>
                  <a:pt x="723593" y="188008"/>
                  <a:pt x="731449" y="162858"/>
                  <a:pt x="731449" y="136004"/>
                </a:cubicBezTo>
                <a:cubicBezTo>
                  <a:pt x="731449" y="60862"/>
                  <a:pt x="670592" y="0"/>
                  <a:pt x="595443" y="0"/>
                </a:cubicBezTo>
                <a:cubicBezTo>
                  <a:pt x="559726" y="0"/>
                  <a:pt x="527155" y="13716"/>
                  <a:pt x="502871" y="36283"/>
                </a:cubicBezTo>
                <a:lnTo>
                  <a:pt x="710163" y="209149"/>
                </a:lnTo>
                <a:moveTo>
                  <a:pt x="400015" y="262864"/>
                </a:moveTo>
                <a:cubicBezTo>
                  <a:pt x="400015" y="243867"/>
                  <a:pt x="384727" y="228578"/>
                  <a:pt x="365732" y="228578"/>
                </a:cubicBezTo>
                <a:cubicBezTo>
                  <a:pt x="346729" y="228578"/>
                  <a:pt x="331449" y="243867"/>
                  <a:pt x="331449" y="262864"/>
                </a:cubicBezTo>
                <a:lnTo>
                  <a:pt x="331449" y="411443"/>
                </a:lnTo>
                <a:cubicBezTo>
                  <a:pt x="331449" y="420587"/>
                  <a:pt x="335018" y="429300"/>
                  <a:pt x="341448" y="435730"/>
                </a:cubicBezTo>
                <a:lnTo>
                  <a:pt x="410021" y="504303"/>
                </a:lnTo>
                <a:cubicBezTo>
                  <a:pt x="423450" y="517733"/>
                  <a:pt x="445167" y="517733"/>
                  <a:pt x="458450" y="504303"/>
                </a:cubicBezTo>
                <a:cubicBezTo>
                  <a:pt x="471733" y="490872"/>
                  <a:pt x="471879" y="469160"/>
                  <a:pt x="458450" y="455876"/>
                </a:cubicBezTo>
                <a:lnTo>
                  <a:pt x="399876" y="397303"/>
                </a:lnTo>
                <a:lnTo>
                  <a:pt x="399876" y="262872"/>
                </a:lnTo>
                <a:lnTo>
                  <a:pt x="400015" y="26286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730240" y="2407542"/>
            <a:ext cx="731520" cy="640080"/>
          </a:xfrm>
          <a:custGeom>
            <a:avLst/>
            <a:gdLst/>
            <a:ahLst/>
            <a:cxnLst/>
            <a:rect l="l" t="t" r="r" b="b"/>
            <a:pathLst>
              <a:path w="731520" h="640080">
                <a:moveTo>
                  <a:pt x="594360" y="68578"/>
                </a:moveTo>
                <a:cubicBezTo>
                  <a:pt x="606935" y="68578"/>
                  <a:pt x="617220" y="78864"/>
                  <a:pt x="617220" y="91435"/>
                </a:cubicBezTo>
                <a:cubicBezTo>
                  <a:pt x="617220" y="104007"/>
                  <a:pt x="606935" y="114293"/>
                  <a:pt x="594360" y="114293"/>
                </a:cubicBezTo>
                <a:lnTo>
                  <a:pt x="137160" y="114293"/>
                </a:lnTo>
                <a:cubicBezTo>
                  <a:pt x="124585" y="114293"/>
                  <a:pt x="114300" y="104007"/>
                  <a:pt x="114300" y="91435"/>
                </a:cubicBezTo>
                <a:cubicBezTo>
                  <a:pt x="114300" y="78864"/>
                  <a:pt x="124585" y="68578"/>
                  <a:pt x="137160" y="68578"/>
                </a:cubicBezTo>
                <a:lnTo>
                  <a:pt x="594360" y="68578"/>
                </a:lnTo>
                <a:moveTo>
                  <a:pt x="137160" y="0"/>
                </a:moveTo>
                <a:cubicBezTo>
                  <a:pt x="86722" y="0"/>
                  <a:pt x="45720" y="41004"/>
                  <a:pt x="45720" y="91442"/>
                </a:cubicBezTo>
                <a:cubicBezTo>
                  <a:pt x="45720" y="141874"/>
                  <a:pt x="86722" y="182884"/>
                  <a:pt x="137160" y="182884"/>
                </a:cubicBezTo>
                <a:lnTo>
                  <a:pt x="331474" y="182884"/>
                </a:lnTo>
                <a:lnTo>
                  <a:pt x="331474" y="205741"/>
                </a:lnTo>
                <a:lnTo>
                  <a:pt x="317326" y="219887"/>
                </a:lnTo>
                <a:lnTo>
                  <a:pt x="277180" y="260032"/>
                </a:lnTo>
                <a:lnTo>
                  <a:pt x="262894" y="274319"/>
                </a:lnTo>
                <a:lnTo>
                  <a:pt x="182887" y="274319"/>
                </a:lnTo>
                <a:cubicBezTo>
                  <a:pt x="113451" y="274319"/>
                  <a:pt x="57161" y="330614"/>
                  <a:pt x="57161" y="400050"/>
                </a:cubicBezTo>
                <a:lnTo>
                  <a:pt x="57161" y="457203"/>
                </a:lnTo>
                <a:lnTo>
                  <a:pt x="45735" y="457203"/>
                </a:lnTo>
                <a:cubicBezTo>
                  <a:pt x="20446" y="457203"/>
                  <a:pt x="15" y="477634"/>
                  <a:pt x="15" y="502924"/>
                </a:cubicBezTo>
                <a:lnTo>
                  <a:pt x="15" y="594365"/>
                </a:lnTo>
                <a:cubicBezTo>
                  <a:pt x="15" y="619655"/>
                  <a:pt x="20446" y="640086"/>
                  <a:pt x="45735" y="640086"/>
                </a:cubicBezTo>
                <a:lnTo>
                  <a:pt x="137175" y="640086"/>
                </a:lnTo>
                <a:cubicBezTo>
                  <a:pt x="162463" y="640086"/>
                  <a:pt x="182895" y="619655"/>
                  <a:pt x="182895" y="594365"/>
                </a:cubicBezTo>
                <a:lnTo>
                  <a:pt x="182895" y="502924"/>
                </a:lnTo>
                <a:cubicBezTo>
                  <a:pt x="182895" y="477634"/>
                  <a:pt x="162463" y="457203"/>
                  <a:pt x="137175" y="457203"/>
                </a:cubicBezTo>
                <a:lnTo>
                  <a:pt x="125748" y="457203"/>
                </a:lnTo>
                <a:lnTo>
                  <a:pt x="125748" y="400050"/>
                </a:lnTo>
                <a:cubicBezTo>
                  <a:pt x="125748" y="368475"/>
                  <a:pt x="151322" y="342897"/>
                  <a:pt x="182902" y="342897"/>
                </a:cubicBezTo>
                <a:lnTo>
                  <a:pt x="262915" y="342897"/>
                </a:lnTo>
                <a:lnTo>
                  <a:pt x="277063" y="357043"/>
                </a:lnTo>
                <a:lnTo>
                  <a:pt x="317209" y="397189"/>
                </a:lnTo>
                <a:lnTo>
                  <a:pt x="331495" y="411475"/>
                </a:lnTo>
                <a:lnTo>
                  <a:pt x="331495" y="457196"/>
                </a:lnTo>
                <a:lnTo>
                  <a:pt x="320069" y="457196"/>
                </a:lnTo>
                <a:cubicBezTo>
                  <a:pt x="294780" y="457196"/>
                  <a:pt x="274349" y="477628"/>
                  <a:pt x="274349" y="502917"/>
                </a:cubicBezTo>
                <a:lnTo>
                  <a:pt x="274349" y="594359"/>
                </a:lnTo>
                <a:cubicBezTo>
                  <a:pt x="274349" y="619648"/>
                  <a:pt x="294780" y="640080"/>
                  <a:pt x="320069" y="640080"/>
                </a:cubicBezTo>
                <a:lnTo>
                  <a:pt x="411509" y="640080"/>
                </a:lnTo>
                <a:cubicBezTo>
                  <a:pt x="436798" y="640080"/>
                  <a:pt x="457229" y="619649"/>
                  <a:pt x="457229" y="594359"/>
                </a:cubicBezTo>
                <a:lnTo>
                  <a:pt x="457229" y="502917"/>
                </a:lnTo>
                <a:cubicBezTo>
                  <a:pt x="457229" y="477628"/>
                  <a:pt x="436798" y="457196"/>
                  <a:pt x="411509" y="457196"/>
                </a:cubicBezTo>
                <a:lnTo>
                  <a:pt x="400083" y="457196"/>
                </a:lnTo>
                <a:lnTo>
                  <a:pt x="400083" y="411475"/>
                </a:lnTo>
                <a:lnTo>
                  <a:pt x="414230" y="397329"/>
                </a:lnTo>
                <a:lnTo>
                  <a:pt x="454376" y="357184"/>
                </a:lnTo>
                <a:lnTo>
                  <a:pt x="468662" y="342897"/>
                </a:lnTo>
                <a:lnTo>
                  <a:pt x="548676" y="342897"/>
                </a:lnTo>
                <a:cubicBezTo>
                  <a:pt x="580249" y="342897"/>
                  <a:pt x="605830" y="368475"/>
                  <a:pt x="605830" y="400050"/>
                </a:cubicBezTo>
                <a:lnTo>
                  <a:pt x="605830" y="457203"/>
                </a:lnTo>
                <a:lnTo>
                  <a:pt x="594403" y="457203"/>
                </a:lnTo>
                <a:cubicBezTo>
                  <a:pt x="569115" y="457203"/>
                  <a:pt x="548683" y="477634"/>
                  <a:pt x="548683" y="502924"/>
                </a:cubicBezTo>
                <a:lnTo>
                  <a:pt x="548683" y="594365"/>
                </a:lnTo>
                <a:cubicBezTo>
                  <a:pt x="548683" y="619655"/>
                  <a:pt x="569115" y="640086"/>
                  <a:pt x="594403" y="640086"/>
                </a:cubicBezTo>
                <a:lnTo>
                  <a:pt x="685843" y="640086"/>
                </a:lnTo>
                <a:cubicBezTo>
                  <a:pt x="711132" y="640086"/>
                  <a:pt x="731563" y="619655"/>
                  <a:pt x="731563" y="594365"/>
                </a:cubicBezTo>
                <a:lnTo>
                  <a:pt x="731563" y="502924"/>
                </a:lnTo>
                <a:cubicBezTo>
                  <a:pt x="731563" y="477634"/>
                  <a:pt x="711132" y="457203"/>
                  <a:pt x="685843" y="457203"/>
                </a:cubicBezTo>
                <a:lnTo>
                  <a:pt x="674417" y="457203"/>
                </a:lnTo>
                <a:lnTo>
                  <a:pt x="674417" y="400050"/>
                </a:lnTo>
                <a:cubicBezTo>
                  <a:pt x="674417" y="330614"/>
                  <a:pt x="618126" y="274319"/>
                  <a:pt x="548691" y="274319"/>
                </a:cubicBezTo>
                <a:lnTo>
                  <a:pt x="468684" y="274319"/>
                </a:lnTo>
                <a:lnTo>
                  <a:pt x="454537" y="260173"/>
                </a:lnTo>
                <a:lnTo>
                  <a:pt x="414391" y="220027"/>
                </a:lnTo>
                <a:lnTo>
                  <a:pt x="400104" y="205741"/>
                </a:lnTo>
                <a:lnTo>
                  <a:pt x="400104" y="182884"/>
                </a:lnTo>
                <a:lnTo>
                  <a:pt x="594418" y="182884"/>
                </a:lnTo>
                <a:cubicBezTo>
                  <a:pt x="644856" y="182884"/>
                  <a:pt x="685858" y="141880"/>
                  <a:pt x="685858" y="91442"/>
                </a:cubicBezTo>
                <a:cubicBezTo>
                  <a:pt x="685858" y="41010"/>
                  <a:pt x="644856" y="0"/>
                  <a:pt x="594418" y="0"/>
                </a:cubicBezTo>
                <a:lnTo>
                  <a:pt x="137160" y="0"/>
                </a:lnTo>
                <a:moveTo>
                  <a:pt x="68580" y="571502"/>
                </a:moveTo>
                <a:lnTo>
                  <a:pt x="68580" y="525781"/>
                </a:lnTo>
                <a:lnTo>
                  <a:pt x="114300" y="525781"/>
                </a:lnTo>
                <a:lnTo>
                  <a:pt x="114300" y="571502"/>
                </a:lnTo>
                <a:lnTo>
                  <a:pt x="68580" y="571502"/>
                </a:lnTo>
                <a:moveTo>
                  <a:pt x="342900" y="571502"/>
                </a:moveTo>
                <a:lnTo>
                  <a:pt x="342900" y="525781"/>
                </a:lnTo>
                <a:lnTo>
                  <a:pt x="388620" y="525781"/>
                </a:lnTo>
                <a:lnTo>
                  <a:pt x="388620" y="571502"/>
                </a:lnTo>
                <a:lnTo>
                  <a:pt x="342900" y="571502"/>
                </a:lnTo>
                <a:moveTo>
                  <a:pt x="617220" y="571502"/>
                </a:moveTo>
                <a:lnTo>
                  <a:pt x="617220" y="525781"/>
                </a:lnTo>
                <a:lnTo>
                  <a:pt x="662940" y="525781"/>
                </a:lnTo>
                <a:lnTo>
                  <a:pt x="662940" y="571502"/>
                </a:lnTo>
                <a:lnTo>
                  <a:pt x="617220" y="571502"/>
                </a:lnTo>
                <a:moveTo>
                  <a:pt x="325614" y="308608"/>
                </a:moveTo>
                <a:lnTo>
                  <a:pt x="365760" y="268462"/>
                </a:lnTo>
                <a:lnTo>
                  <a:pt x="405906" y="308608"/>
                </a:lnTo>
                <a:lnTo>
                  <a:pt x="365760" y="348754"/>
                </a:lnTo>
                <a:lnTo>
                  <a:pt x="325614" y="308608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2080271" y="2361822"/>
            <a:ext cx="411459" cy="731520"/>
          </a:xfrm>
          <a:custGeom>
            <a:avLst/>
            <a:gdLst/>
            <a:ahLst/>
            <a:cxnLst/>
            <a:rect l="l" t="t" r="r" b="b"/>
            <a:pathLst>
              <a:path w="411459" h="731520">
                <a:moveTo>
                  <a:pt x="240045" y="34294"/>
                </a:moveTo>
                <a:cubicBezTo>
                  <a:pt x="240045" y="15289"/>
                  <a:pt x="224755" y="0"/>
                  <a:pt x="205750" y="0"/>
                </a:cubicBezTo>
                <a:cubicBezTo>
                  <a:pt x="186745" y="0"/>
                  <a:pt x="171455" y="15289"/>
                  <a:pt x="171455" y="34294"/>
                </a:cubicBezTo>
                <a:lnTo>
                  <a:pt x="171455" y="102457"/>
                </a:lnTo>
                <a:cubicBezTo>
                  <a:pt x="167023" y="102603"/>
                  <a:pt x="162596" y="102888"/>
                  <a:pt x="158165" y="103313"/>
                </a:cubicBezTo>
                <a:cubicBezTo>
                  <a:pt x="125009" y="106026"/>
                  <a:pt x="90714" y="113890"/>
                  <a:pt x="62134" y="132039"/>
                </a:cubicBezTo>
                <a:cubicBezTo>
                  <a:pt x="32411" y="150905"/>
                  <a:pt x="10690" y="180056"/>
                  <a:pt x="2831" y="220356"/>
                </a:cubicBezTo>
                <a:cubicBezTo>
                  <a:pt x="-2745" y="249368"/>
                  <a:pt x="-29" y="275805"/>
                  <a:pt x="11550" y="299235"/>
                </a:cubicBezTo>
                <a:cubicBezTo>
                  <a:pt x="22980" y="322103"/>
                  <a:pt x="41417" y="338679"/>
                  <a:pt x="61278" y="350969"/>
                </a:cubicBezTo>
                <a:cubicBezTo>
                  <a:pt x="98717" y="374121"/>
                  <a:pt x="149734" y="387120"/>
                  <a:pt x="194036" y="398415"/>
                </a:cubicBezTo>
                <a:lnTo>
                  <a:pt x="197323" y="399271"/>
                </a:lnTo>
                <a:cubicBezTo>
                  <a:pt x="245768" y="411560"/>
                  <a:pt x="286778" y="422277"/>
                  <a:pt x="314075" y="439285"/>
                </a:cubicBezTo>
                <a:cubicBezTo>
                  <a:pt x="326937" y="447288"/>
                  <a:pt x="334512" y="455291"/>
                  <a:pt x="338511" y="463433"/>
                </a:cubicBezTo>
                <a:cubicBezTo>
                  <a:pt x="342371" y="471004"/>
                  <a:pt x="344514" y="481721"/>
                  <a:pt x="341371" y="498443"/>
                </a:cubicBezTo>
                <a:cubicBezTo>
                  <a:pt x="337227" y="519452"/>
                  <a:pt x="322222" y="536885"/>
                  <a:pt x="292070" y="548318"/>
                </a:cubicBezTo>
                <a:cubicBezTo>
                  <a:pt x="261202" y="560037"/>
                  <a:pt x="217760" y="563892"/>
                  <a:pt x="166888" y="556753"/>
                </a:cubicBezTo>
                <a:cubicBezTo>
                  <a:pt x="134592" y="552034"/>
                  <a:pt x="78572" y="538604"/>
                  <a:pt x="48276" y="525173"/>
                </a:cubicBezTo>
                <a:cubicBezTo>
                  <a:pt x="30987" y="517455"/>
                  <a:pt x="10694" y="525319"/>
                  <a:pt x="2975" y="542605"/>
                </a:cubicBezTo>
                <a:cubicBezTo>
                  <a:pt x="-4740" y="559898"/>
                  <a:pt x="3119" y="580190"/>
                  <a:pt x="20408" y="587908"/>
                </a:cubicBezTo>
                <a:cubicBezTo>
                  <a:pt x="58563" y="604769"/>
                  <a:pt x="121582" y="619349"/>
                  <a:pt x="157165" y="624491"/>
                </a:cubicBezTo>
                <a:lnTo>
                  <a:pt x="157309" y="624491"/>
                </a:lnTo>
                <a:cubicBezTo>
                  <a:pt x="162024" y="625208"/>
                  <a:pt x="166739" y="625779"/>
                  <a:pt x="171455" y="626203"/>
                </a:cubicBezTo>
                <a:lnTo>
                  <a:pt x="171455" y="697226"/>
                </a:lnTo>
                <a:cubicBezTo>
                  <a:pt x="171455" y="716231"/>
                  <a:pt x="186745" y="731520"/>
                  <a:pt x="205750" y="731520"/>
                </a:cubicBezTo>
                <a:cubicBezTo>
                  <a:pt x="224755" y="731520"/>
                  <a:pt x="240045" y="716231"/>
                  <a:pt x="240045" y="697226"/>
                </a:cubicBezTo>
                <a:lnTo>
                  <a:pt x="240045" y="627776"/>
                </a:lnTo>
                <a:cubicBezTo>
                  <a:pt x="267625" y="625918"/>
                  <a:pt x="293489" y="620775"/>
                  <a:pt x="316498" y="612055"/>
                </a:cubicBezTo>
                <a:cubicBezTo>
                  <a:pt x="362084" y="594762"/>
                  <a:pt x="398955" y="561756"/>
                  <a:pt x="408669" y="511164"/>
                </a:cubicBezTo>
                <a:cubicBezTo>
                  <a:pt x="414244" y="482152"/>
                  <a:pt x="411529" y="455715"/>
                  <a:pt x="399950" y="432284"/>
                </a:cubicBezTo>
                <a:cubicBezTo>
                  <a:pt x="388520" y="409417"/>
                  <a:pt x="370083" y="392841"/>
                  <a:pt x="350221" y="380551"/>
                </a:cubicBezTo>
                <a:cubicBezTo>
                  <a:pt x="312783" y="357399"/>
                  <a:pt x="261766" y="344399"/>
                  <a:pt x="217464" y="333105"/>
                </a:cubicBezTo>
                <a:lnTo>
                  <a:pt x="214177" y="332249"/>
                </a:lnTo>
                <a:cubicBezTo>
                  <a:pt x="165732" y="319959"/>
                  <a:pt x="124721" y="309243"/>
                  <a:pt x="97425" y="292235"/>
                </a:cubicBezTo>
                <a:cubicBezTo>
                  <a:pt x="84563" y="284232"/>
                  <a:pt x="76988" y="276229"/>
                  <a:pt x="72989" y="268087"/>
                </a:cubicBezTo>
                <a:cubicBezTo>
                  <a:pt x="69129" y="260516"/>
                  <a:pt x="66986" y="249799"/>
                  <a:pt x="70129" y="233077"/>
                </a:cubicBezTo>
                <a:cubicBezTo>
                  <a:pt x="74273" y="211928"/>
                  <a:pt x="84563" y="198783"/>
                  <a:pt x="98997" y="189632"/>
                </a:cubicBezTo>
                <a:cubicBezTo>
                  <a:pt x="114575" y="179771"/>
                  <a:pt x="136580" y="173626"/>
                  <a:pt x="163732" y="171483"/>
                </a:cubicBezTo>
                <a:cubicBezTo>
                  <a:pt x="218464" y="167050"/>
                  <a:pt x="282483" y="179054"/>
                  <a:pt x="326497" y="189346"/>
                </a:cubicBezTo>
                <a:cubicBezTo>
                  <a:pt x="344930" y="193779"/>
                  <a:pt x="363368" y="182346"/>
                  <a:pt x="367795" y="163911"/>
                </a:cubicBezTo>
                <a:cubicBezTo>
                  <a:pt x="372226" y="145477"/>
                  <a:pt x="360648" y="127182"/>
                  <a:pt x="342215" y="122895"/>
                </a:cubicBezTo>
                <a:cubicBezTo>
                  <a:pt x="315490" y="116604"/>
                  <a:pt x="279052" y="109033"/>
                  <a:pt x="240037" y="105031"/>
                </a:cubicBezTo>
                <a:lnTo>
                  <a:pt x="240045" y="3429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5800" y="564101"/>
            <a:ext cx="982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The Opportunity: Why This Matters Now</a:t>
            </a:r>
            <a:endParaRPr 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85800" y="1892301"/>
            <a:ext cx="3474720" cy="4206240"/>
          </a:xfrm>
          <a:custGeom>
            <a:avLst/>
            <a:gdLst/>
            <a:ahLst/>
            <a:cxnLst/>
            <a:rect l="l" t="t" r="r" b="b"/>
            <a:pathLst>
              <a:path w="3474720" h="4206240">
                <a:moveTo>
                  <a:pt x="147537" y="4206240"/>
                </a:moveTo>
                <a:cubicBezTo>
                  <a:pt x="66054" y="4206240"/>
                  <a:pt x="0" y="4140202"/>
                  <a:pt x="0" y="4058685"/>
                </a:cubicBezTo>
                <a:lnTo>
                  <a:pt x="0" y="147513"/>
                </a:lnTo>
                <a:cubicBezTo>
                  <a:pt x="0" y="66038"/>
                  <a:pt x="66054" y="-42"/>
                  <a:pt x="147537" y="-42"/>
                </a:cubicBezTo>
                <a:lnTo>
                  <a:pt x="3327183" y="-42"/>
                </a:lnTo>
                <a:cubicBezTo>
                  <a:pt x="3408666" y="-42"/>
                  <a:pt x="3474720" y="65996"/>
                  <a:pt x="3474720" y="147513"/>
                </a:cubicBezTo>
                <a:lnTo>
                  <a:pt x="3474720" y="4058685"/>
                </a:lnTo>
                <a:cubicBezTo>
                  <a:pt x="3474720" y="4140160"/>
                  <a:pt x="3408666" y="4206240"/>
                  <a:pt x="3327183" y="4206240"/>
                </a:cubicBezTo>
                <a:lnTo>
                  <a:pt x="147537" y="4206240"/>
                </a:lnTo>
              </a:path>
            </a:pathLst>
          </a:custGeom>
          <a:solidFill>
            <a:srgbClr val="F9D2E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360097" y="1892300"/>
            <a:ext cx="3474720" cy="4206240"/>
          </a:xfrm>
          <a:custGeom>
            <a:avLst/>
            <a:gdLst/>
            <a:ahLst/>
            <a:cxnLst/>
            <a:rect l="l" t="t" r="r" b="b"/>
            <a:pathLst>
              <a:path w="3474720" h="4206240">
                <a:moveTo>
                  <a:pt x="172937" y="4206240"/>
                </a:moveTo>
                <a:cubicBezTo>
                  <a:pt x="77417" y="4206240"/>
                  <a:pt x="0" y="4128803"/>
                  <a:pt x="0" y="4033321"/>
                </a:cubicBezTo>
                <a:lnTo>
                  <a:pt x="0" y="172961"/>
                </a:lnTo>
                <a:cubicBezTo>
                  <a:pt x="0" y="77437"/>
                  <a:pt x="77417" y="42"/>
                  <a:pt x="172937" y="42"/>
                </a:cubicBezTo>
                <a:lnTo>
                  <a:pt x="3301783" y="42"/>
                </a:lnTo>
                <a:cubicBezTo>
                  <a:pt x="3397303" y="42"/>
                  <a:pt x="3474720" y="77479"/>
                  <a:pt x="3474720" y="172961"/>
                </a:cubicBezTo>
                <a:lnTo>
                  <a:pt x="3474720" y="4033321"/>
                </a:lnTo>
                <a:cubicBezTo>
                  <a:pt x="3474720" y="4128845"/>
                  <a:pt x="3397303" y="4206240"/>
                  <a:pt x="3301783" y="4206240"/>
                </a:cubicBezTo>
                <a:lnTo>
                  <a:pt x="172937" y="4206240"/>
                </a:lnTo>
              </a:path>
            </a:pathLst>
          </a:custGeom>
          <a:solidFill>
            <a:srgbClr val="F9D2E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034395" y="1892300"/>
            <a:ext cx="3474720" cy="4206240"/>
          </a:xfrm>
          <a:custGeom>
            <a:avLst/>
            <a:gdLst/>
            <a:ahLst/>
            <a:cxnLst/>
            <a:rect l="l" t="t" r="r" b="b"/>
            <a:pathLst>
              <a:path w="3474720" h="4206240">
                <a:moveTo>
                  <a:pt x="155494" y="4206240"/>
                </a:moveTo>
                <a:cubicBezTo>
                  <a:pt x="69633" y="4206240"/>
                  <a:pt x="0" y="4136627"/>
                  <a:pt x="0" y="4050735"/>
                </a:cubicBezTo>
                <a:lnTo>
                  <a:pt x="0" y="155463"/>
                </a:lnTo>
                <a:cubicBezTo>
                  <a:pt x="0" y="69571"/>
                  <a:pt x="69633" y="-42"/>
                  <a:pt x="155494" y="-42"/>
                </a:cubicBezTo>
                <a:lnTo>
                  <a:pt x="3319226" y="-42"/>
                </a:lnTo>
                <a:cubicBezTo>
                  <a:pt x="3405087" y="-42"/>
                  <a:pt x="3474720" y="69571"/>
                  <a:pt x="3474720" y="155463"/>
                </a:cubicBezTo>
                <a:lnTo>
                  <a:pt x="3474720" y="4050735"/>
                </a:lnTo>
                <a:cubicBezTo>
                  <a:pt x="3474720" y="4136627"/>
                  <a:pt x="3405087" y="4206240"/>
                  <a:pt x="3319226" y="4206240"/>
                </a:cubicBezTo>
                <a:lnTo>
                  <a:pt x="155494" y="4206240"/>
                </a:lnTo>
              </a:path>
            </a:pathLst>
          </a:custGeom>
          <a:solidFill>
            <a:srgbClr val="F9D2E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14400" y="3335191"/>
            <a:ext cx="30353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Describe the current state gap: where performance is falling short and why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2943" y="2733023"/>
            <a:ext cx="30345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11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Describe the current state gap: where performance is falling short and why</a:t>
            </a:r>
            <a:endParaRPr lang="en-US" sz="1113" dirty="0"/>
          </a:p>
        </p:txBody>
      </p:sp>
      <p:sp>
        <p:nvSpPr>
          <p:cNvPr id="9" name="Text 7"/>
          <p:cNvSpPr/>
          <p:nvPr/>
        </p:nvSpPr>
        <p:spPr>
          <a:xfrm>
            <a:off x="4588697" y="3335192"/>
            <a:ext cx="30353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Highlight root causes: process, technology, data, capacity, or governance constraints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87240" y="2733023"/>
            <a:ext cx="30345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11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Highlight root causes: process, technology, data, capacity, or governance constraints</a:t>
            </a:r>
            <a:endParaRPr lang="en-US" sz="1113" dirty="0"/>
          </a:p>
        </p:txBody>
      </p:sp>
      <p:sp>
        <p:nvSpPr>
          <p:cNvPr id="11" name="Text 9"/>
          <p:cNvSpPr/>
          <p:nvPr/>
        </p:nvSpPr>
        <p:spPr>
          <a:xfrm>
            <a:off x="8262995" y="3335192"/>
            <a:ext cx="30353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Make the business impact explicit: customer friction, operational drag, revenue leakage, and brand risk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62995" y="2733023"/>
            <a:ext cx="30345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11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Make the business impact explicit: customer friction, operational drag, revenue leakage, and brand risk</a:t>
            </a:r>
            <a:endParaRPr lang="en-US" sz="1113" dirty="0"/>
          </a:p>
        </p:txBody>
      </p:sp>
      <p:sp>
        <p:nvSpPr>
          <p:cNvPr id="13" name="Text 11"/>
          <p:cNvSpPr/>
          <p:nvPr/>
        </p:nvSpPr>
        <p:spPr>
          <a:xfrm>
            <a:off x="11190287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4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85800" y="6309360"/>
            <a:ext cx="102781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262995" y="2190052"/>
            <a:ext cx="365760" cy="243840"/>
          </a:xfrm>
          <a:custGeom>
            <a:avLst/>
            <a:gdLst/>
            <a:ahLst/>
            <a:cxnLst/>
            <a:rect l="l" t="t" r="r" b="b"/>
            <a:pathLst>
              <a:path w="365760" h="243840">
                <a:moveTo>
                  <a:pt x="71118" y="30480"/>
                </a:moveTo>
                <a:cubicBezTo>
                  <a:pt x="71118" y="52896"/>
                  <a:pt x="52893" y="71121"/>
                  <a:pt x="30479" y="71121"/>
                </a:cubicBezTo>
                <a:lnTo>
                  <a:pt x="30479" y="172722"/>
                </a:lnTo>
                <a:cubicBezTo>
                  <a:pt x="52893" y="172722"/>
                  <a:pt x="71118" y="190946"/>
                  <a:pt x="71118" y="213362"/>
                </a:cubicBezTo>
                <a:lnTo>
                  <a:pt x="294638" y="213362"/>
                </a:lnTo>
                <a:cubicBezTo>
                  <a:pt x="294638" y="190946"/>
                  <a:pt x="312864" y="172722"/>
                  <a:pt x="335278" y="172722"/>
                </a:cubicBezTo>
                <a:lnTo>
                  <a:pt x="335278" y="71121"/>
                </a:lnTo>
                <a:cubicBezTo>
                  <a:pt x="312864" y="71121"/>
                  <a:pt x="294638" y="52896"/>
                  <a:pt x="294638" y="30480"/>
                </a:cubicBezTo>
                <a:lnTo>
                  <a:pt x="71118" y="30480"/>
                </a:lnTo>
                <a:moveTo>
                  <a:pt x="0" y="40641"/>
                </a:moveTo>
                <a:cubicBezTo>
                  <a:pt x="0" y="18225"/>
                  <a:pt x="18226" y="0"/>
                  <a:pt x="40640" y="0"/>
                </a:cubicBezTo>
                <a:lnTo>
                  <a:pt x="325120" y="0"/>
                </a:lnTo>
                <a:cubicBezTo>
                  <a:pt x="347534" y="0"/>
                  <a:pt x="365760" y="18225"/>
                  <a:pt x="365760" y="40641"/>
                </a:cubicBezTo>
                <a:lnTo>
                  <a:pt x="365760" y="203202"/>
                </a:lnTo>
                <a:cubicBezTo>
                  <a:pt x="365760" y="225618"/>
                  <a:pt x="347534" y="243842"/>
                  <a:pt x="325120" y="243842"/>
                </a:cubicBezTo>
                <a:lnTo>
                  <a:pt x="40640" y="243842"/>
                </a:lnTo>
                <a:cubicBezTo>
                  <a:pt x="18226" y="243842"/>
                  <a:pt x="0" y="225618"/>
                  <a:pt x="0" y="203202"/>
                </a:cubicBezTo>
                <a:lnTo>
                  <a:pt x="0" y="40641"/>
                </a:lnTo>
                <a:moveTo>
                  <a:pt x="182880" y="60960"/>
                </a:moveTo>
                <a:cubicBezTo>
                  <a:pt x="216548" y="60960"/>
                  <a:pt x="243841" y="88253"/>
                  <a:pt x="243841" y="121920"/>
                </a:cubicBezTo>
                <a:cubicBezTo>
                  <a:pt x="243841" y="155587"/>
                  <a:pt x="216548" y="182880"/>
                  <a:pt x="182880" y="182880"/>
                </a:cubicBezTo>
                <a:cubicBezTo>
                  <a:pt x="149212" y="182880"/>
                  <a:pt x="121919" y="155587"/>
                  <a:pt x="121919" y="121920"/>
                </a:cubicBezTo>
                <a:cubicBezTo>
                  <a:pt x="121919" y="88253"/>
                  <a:pt x="149212" y="60960"/>
                  <a:pt x="182880" y="60960"/>
                </a:cubicBezTo>
                <a:lnTo>
                  <a:pt x="182880" y="6096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601288" y="2145573"/>
            <a:ext cx="350251" cy="365760"/>
          </a:xfrm>
          <a:custGeom>
            <a:avLst/>
            <a:gdLst/>
            <a:ahLst/>
            <a:cxnLst/>
            <a:rect l="l" t="t" r="r" b="b"/>
            <a:pathLst>
              <a:path w="350251" h="365760">
                <a:moveTo>
                  <a:pt x="175129" y="0"/>
                </a:moveTo>
                <a:cubicBezTo>
                  <a:pt x="187272" y="0"/>
                  <a:pt x="199132" y="1214"/>
                  <a:pt x="210704" y="3431"/>
                </a:cubicBezTo>
                <a:cubicBezTo>
                  <a:pt x="216346" y="4502"/>
                  <a:pt x="226276" y="7787"/>
                  <a:pt x="231705" y="17791"/>
                </a:cubicBezTo>
                <a:cubicBezTo>
                  <a:pt x="233134" y="20435"/>
                  <a:pt x="234276" y="23218"/>
                  <a:pt x="234990" y="26221"/>
                </a:cubicBezTo>
                <a:lnTo>
                  <a:pt x="241634" y="53726"/>
                </a:lnTo>
                <a:cubicBezTo>
                  <a:pt x="242636" y="57870"/>
                  <a:pt x="249634" y="61941"/>
                  <a:pt x="253708" y="60727"/>
                </a:cubicBezTo>
                <a:lnTo>
                  <a:pt x="280855" y="52724"/>
                </a:lnTo>
                <a:cubicBezTo>
                  <a:pt x="283714" y="51868"/>
                  <a:pt x="286642" y="51437"/>
                  <a:pt x="289570" y="51367"/>
                </a:cubicBezTo>
                <a:cubicBezTo>
                  <a:pt x="301072" y="51009"/>
                  <a:pt x="308858" y="58083"/>
                  <a:pt x="312644" y="62369"/>
                </a:cubicBezTo>
                <a:cubicBezTo>
                  <a:pt x="328434" y="80299"/>
                  <a:pt x="340577" y="101374"/>
                  <a:pt x="348293" y="124018"/>
                </a:cubicBezTo>
                <a:cubicBezTo>
                  <a:pt x="350149" y="129446"/>
                  <a:pt x="352293" y="139592"/>
                  <a:pt x="346363" y="149307"/>
                </a:cubicBezTo>
                <a:cubicBezTo>
                  <a:pt x="344790" y="151878"/>
                  <a:pt x="342864" y="154307"/>
                  <a:pt x="340647" y="156450"/>
                </a:cubicBezTo>
                <a:lnTo>
                  <a:pt x="320143" y="175953"/>
                </a:lnTo>
                <a:cubicBezTo>
                  <a:pt x="317142" y="178809"/>
                  <a:pt x="317142" y="187024"/>
                  <a:pt x="320143" y="189884"/>
                </a:cubicBezTo>
                <a:lnTo>
                  <a:pt x="340647" y="209387"/>
                </a:lnTo>
                <a:cubicBezTo>
                  <a:pt x="342860" y="211530"/>
                  <a:pt x="344790" y="213959"/>
                  <a:pt x="346363" y="216530"/>
                </a:cubicBezTo>
                <a:cubicBezTo>
                  <a:pt x="352219" y="226245"/>
                  <a:pt x="350079" y="236391"/>
                  <a:pt x="348293" y="241819"/>
                </a:cubicBezTo>
                <a:cubicBezTo>
                  <a:pt x="340577" y="264463"/>
                  <a:pt x="328434" y="285469"/>
                  <a:pt x="312644" y="303468"/>
                </a:cubicBezTo>
                <a:cubicBezTo>
                  <a:pt x="308858" y="307754"/>
                  <a:pt x="300998" y="314824"/>
                  <a:pt x="289570" y="314470"/>
                </a:cubicBezTo>
                <a:cubicBezTo>
                  <a:pt x="286642" y="314396"/>
                  <a:pt x="283714" y="313899"/>
                  <a:pt x="280855" y="313113"/>
                </a:cubicBezTo>
                <a:lnTo>
                  <a:pt x="253708" y="305040"/>
                </a:lnTo>
                <a:cubicBezTo>
                  <a:pt x="249634" y="303826"/>
                  <a:pt x="242636" y="307897"/>
                  <a:pt x="241634" y="312041"/>
                </a:cubicBezTo>
                <a:lnTo>
                  <a:pt x="234990" y="339546"/>
                </a:lnTo>
                <a:cubicBezTo>
                  <a:pt x="234276" y="342545"/>
                  <a:pt x="233134" y="345406"/>
                  <a:pt x="231705" y="347977"/>
                </a:cubicBezTo>
                <a:cubicBezTo>
                  <a:pt x="226202" y="357977"/>
                  <a:pt x="216273" y="361192"/>
                  <a:pt x="210704" y="362337"/>
                </a:cubicBezTo>
                <a:cubicBezTo>
                  <a:pt x="199131" y="364549"/>
                  <a:pt x="187272" y="365764"/>
                  <a:pt x="175129" y="365764"/>
                </a:cubicBezTo>
                <a:cubicBezTo>
                  <a:pt x="162986" y="365764"/>
                  <a:pt x="151126" y="364549"/>
                  <a:pt x="139554" y="362333"/>
                </a:cubicBezTo>
                <a:cubicBezTo>
                  <a:pt x="133911" y="361261"/>
                  <a:pt x="123982" y="357977"/>
                  <a:pt x="118553" y="347973"/>
                </a:cubicBezTo>
                <a:cubicBezTo>
                  <a:pt x="117124" y="345329"/>
                  <a:pt x="115982" y="342545"/>
                  <a:pt x="115268" y="339543"/>
                </a:cubicBezTo>
                <a:lnTo>
                  <a:pt x="108623" y="312037"/>
                </a:lnTo>
                <a:cubicBezTo>
                  <a:pt x="107622" y="307893"/>
                  <a:pt x="100624" y="303822"/>
                  <a:pt x="96550" y="305037"/>
                </a:cubicBezTo>
                <a:lnTo>
                  <a:pt x="69402" y="313036"/>
                </a:lnTo>
                <a:cubicBezTo>
                  <a:pt x="66544" y="313892"/>
                  <a:pt x="63616" y="314323"/>
                  <a:pt x="60688" y="314393"/>
                </a:cubicBezTo>
                <a:cubicBezTo>
                  <a:pt x="49186" y="314751"/>
                  <a:pt x="41400" y="307678"/>
                  <a:pt x="37613" y="303391"/>
                </a:cubicBezTo>
                <a:cubicBezTo>
                  <a:pt x="21898" y="285461"/>
                  <a:pt x="9681" y="264386"/>
                  <a:pt x="1965" y="241742"/>
                </a:cubicBezTo>
                <a:cubicBezTo>
                  <a:pt x="109" y="236314"/>
                  <a:pt x="-2035" y="226168"/>
                  <a:pt x="3895" y="216453"/>
                </a:cubicBezTo>
                <a:cubicBezTo>
                  <a:pt x="5467" y="213882"/>
                  <a:pt x="7394" y="211453"/>
                  <a:pt x="9611" y="209310"/>
                </a:cubicBezTo>
                <a:lnTo>
                  <a:pt x="30115" y="189808"/>
                </a:lnTo>
                <a:cubicBezTo>
                  <a:pt x="33116" y="186951"/>
                  <a:pt x="33116" y="178736"/>
                  <a:pt x="30115" y="175876"/>
                </a:cubicBezTo>
                <a:lnTo>
                  <a:pt x="9541" y="156373"/>
                </a:lnTo>
                <a:cubicBezTo>
                  <a:pt x="7327" y="154230"/>
                  <a:pt x="5397" y="151801"/>
                  <a:pt x="3825" y="149230"/>
                </a:cubicBezTo>
                <a:cubicBezTo>
                  <a:pt x="-2031" y="139516"/>
                  <a:pt x="109" y="129369"/>
                  <a:pt x="1968" y="124011"/>
                </a:cubicBezTo>
                <a:cubicBezTo>
                  <a:pt x="9684" y="101367"/>
                  <a:pt x="21828" y="80361"/>
                  <a:pt x="37617" y="62362"/>
                </a:cubicBezTo>
                <a:cubicBezTo>
                  <a:pt x="41403" y="58075"/>
                  <a:pt x="49263" y="51005"/>
                  <a:pt x="60691" y="51360"/>
                </a:cubicBezTo>
                <a:cubicBezTo>
                  <a:pt x="63620" y="51433"/>
                  <a:pt x="66548" y="51931"/>
                  <a:pt x="69406" y="52717"/>
                </a:cubicBezTo>
                <a:lnTo>
                  <a:pt x="96554" y="60720"/>
                </a:lnTo>
                <a:cubicBezTo>
                  <a:pt x="100627" y="61934"/>
                  <a:pt x="107625" y="57863"/>
                  <a:pt x="108627" y="53719"/>
                </a:cubicBezTo>
                <a:lnTo>
                  <a:pt x="115271" y="26214"/>
                </a:lnTo>
                <a:cubicBezTo>
                  <a:pt x="115986" y="23215"/>
                  <a:pt x="117127" y="20355"/>
                  <a:pt x="118556" y="17783"/>
                </a:cubicBezTo>
                <a:cubicBezTo>
                  <a:pt x="124059" y="7783"/>
                  <a:pt x="133988" y="4568"/>
                  <a:pt x="139557" y="3424"/>
                </a:cubicBezTo>
                <a:cubicBezTo>
                  <a:pt x="151130" y="1211"/>
                  <a:pt x="162989" y="-7"/>
                  <a:pt x="175132" y="-7"/>
                </a:cubicBezTo>
                <a:lnTo>
                  <a:pt x="175129" y="0"/>
                </a:lnTo>
                <a:moveTo>
                  <a:pt x="148055" y="36719"/>
                </a:moveTo>
                <a:lnTo>
                  <a:pt x="141981" y="61792"/>
                </a:lnTo>
                <a:cubicBezTo>
                  <a:pt x="136409" y="84867"/>
                  <a:pt x="109622" y="100295"/>
                  <a:pt x="86831" y="93653"/>
                </a:cubicBezTo>
                <a:lnTo>
                  <a:pt x="62183" y="86367"/>
                </a:lnTo>
                <a:cubicBezTo>
                  <a:pt x="50398" y="100156"/>
                  <a:pt x="41109" y="116158"/>
                  <a:pt x="35036" y="133301"/>
                </a:cubicBezTo>
                <a:lnTo>
                  <a:pt x="53753" y="151088"/>
                </a:lnTo>
                <a:cubicBezTo>
                  <a:pt x="70898" y="167375"/>
                  <a:pt x="70898" y="198381"/>
                  <a:pt x="53753" y="214668"/>
                </a:cubicBezTo>
                <a:lnTo>
                  <a:pt x="35036" y="232455"/>
                </a:lnTo>
                <a:cubicBezTo>
                  <a:pt x="41109" y="249602"/>
                  <a:pt x="50394" y="265600"/>
                  <a:pt x="62183" y="279389"/>
                </a:cubicBezTo>
                <a:lnTo>
                  <a:pt x="86901" y="272103"/>
                </a:lnTo>
                <a:cubicBezTo>
                  <a:pt x="109618" y="265388"/>
                  <a:pt x="136479" y="280889"/>
                  <a:pt x="142051" y="303965"/>
                </a:cubicBezTo>
                <a:lnTo>
                  <a:pt x="148125" y="329038"/>
                </a:lnTo>
                <a:cubicBezTo>
                  <a:pt x="165697" y="332253"/>
                  <a:pt x="184771" y="332253"/>
                  <a:pt x="202347" y="329038"/>
                </a:cubicBezTo>
                <a:lnTo>
                  <a:pt x="208420" y="303965"/>
                </a:lnTo>
                <a:cubicBezTo>
                  <a:pt x="213993" y="280889"/>
                  <a:pt x="240780" y="265461"/>
                  <a:pt x="263571" y="272103"/>
                </a:cubicBezTo>
                <a:lnTo>
                  <a:pt x="288288" y="279389"/>
                </a:lnTo>
                <a:cubicBezTo>
                  <a:pt x="300074" y="265600"/>
                  <a:pt x="309362" y="249598"/>
                  <a:pt x="315436" y="232455"/>
                </a:cubicBezTo>
                <a:lnTo>
                  <a:pt x="296718" y="214668"/>
                </a:lnTo>
                <a:cubicBezTo>
                  <a:pt x="279574" y="198381"/>
                  <a:pt x="279574" y="167375"/>
                  <a:pt x="296718" y="151088"/>
                </a:cubicBezTo>
                <a:lnTo>
                  <a:pt x="315436" y="133301"/>
                </a:lnTo>
                <a:cubicBezTo>
                  <a:pt x="309362" y="116158"/>
                  <a:pt x="300077" y="100152"/>
                  <a:pt x="288288" y="86367"/>
                </a:cubicBezTo>
                <a:lnTo>
                  <a:pt x="263571" y="93653"/>
                </a:lnTo>
                <a:cubicBezTo>
                  <a:pt x="240853" y="100368"/>
                  <a:pt x="213993" y="84867"/>
                  <a:pt x="208420" y="61792"/>
                </a:cubicBezTo>
                <a:lnTo>
                  <a:pt x="202347" y="36719"/>
                </a:lnTo>
                <a:cubicBezTo>
                  <a:pt x="184775" y="33504"/>
                  <a:pt x="165700" y="33504"/>
                  <a:pt x="148125" y="36719"/>
                </a:cubicBezTo>
                <a:lnTo>
                  <a:pt x="148055" y="36719"/>
                </a:lnTo>
                <a:moveTo>
                  <a:pt x="140839" y="182880"/>
                </a:moveTo>
                <a:cubicBezTo>
                  <a:pt x="140839" y="201819"/>
                  <a:pt x="156191" y="217170"/>
                  <a:pt x="175129" y="217170"/>
                </a:cubicBezTo>
                <a:cubicBezTo>
                  <a:pt x="194067" y="217170"/>
                  <a:pt x="209418" y="201819"/>
                  <a:pt x="209418" y="182880"/>
                </a:cubicBezTo>
                <a:cubicBezTo>
                  <a:pt x="209418" y="163941"/>
                  <a:pt x="194067" y="148590"/>
                  <a:pt x="175129" y="148590"/>
                </a:cubicBezTo>
                <a:cubicBezTo>
                  <a:pt x="156191" y="148590"/>
                  <a:pt x="140839" y="163941"/>
                  <a:pt x="140839" y="182880"/>
                </a:cubicBezTo>
                <a:lnTo>
                  <a:pt x="140839" y="182880"/>
                </a:lnTo>
                <a:moveTo>
                  <a:pt x="175129" y="251460"/>
                </a:moveTo>
                <a:cubicBezTo>
                  <a:pt x="137253" y="251460"/>
                  <a:pt x="106550" y="220754"/>
                  <a:pt x="106550" y="182880"/>
                </a:cubicBezTo>
                <a:cubicBezTo>
                  <a:pt x="106550" y="145006"/>
                  <a:pt x="137253" y="114300"/>
                  <a:pt x="175129" y="114300"/>
                </a:cubicBezTo>
                <a:cubicBezTo>
                  <a:pt x="213005" y="114300"/>
                  <a:pt x="243708" y="145006"/>
                  <a:pt x="243708" y="182880"/>
                </a:cubicBezTo>
                <a:cubicBezTo>
                  <a:pt x="243708" y="220754"/>
                  <a:pt x="213005" y="251460"/>
                  <a:pt x="175129" y="25146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069696" y="2145573"/>
            <a:ext cx="52251" cy="365760"/>
          </a:xfrm>
          <a:custGeom>
            <a:avLst/>
            <a:gdLst/>
            <a:ahLst/>
            <a:cxnLst/>
            <a:rect l="l" t="t" r="r" b="b"/>
            <a:pathLst>
              <a:path w="52251" h="365760">
                <a:moveTo>
                  <a:pt x="45720" y="19594"/>
                </a:moveTo>
                <a:cubicBezTo>
                  <a:pt x="45720" y="8734"/>
                  <a:pt x="36984" y="0"/>
                  <a:pt x="26126" y="0"/>
                </a:cubicBezTo>
                <a:cubicBezTo>
                  <a:pt x="15267" y="0"/>
                  <a:pt x="6531" y="8734"/>
                  <a:pt x="6531" y="19594"/>
                </a:cubicBezTo>
                <a:lnTo>
                  <a:pt x="6531" y="254726"/>
                </a:lnTo>
                <a:cubicBezTo>
                  <a:pt x="6531" y="265586"/>
                  <a:pt x="15267" y="274320"/>
                  <a:pt x="26126" y="274320"/>
                </a:cubicBezTo>
                <a:cubicBezTo>
                  <a:pt x="36984" y="274320"/>
                  <a:pt x="45720" y="265586"/>
                  <a:pt x="45720" y="254726"/>
                </a:cubicBezTo>
                <a:lnTo>
                  <a:pt x="45720" y="19594"/>
                </a:lnTo>
                <a:moveTo>
                  <a:pt x="26126" y="365760"/>
                </a:moveTo>
                <a:cubicBezTo>
                  <a:pt x="40554" y="365760"/>
                  <a:pt x="52251" y="354063"/>
                  <a:pt x="52251" y="339634"/>
                </a:cubicBezTo>
                <a:cubicBezTo>
                  <a:pt x="52251" y="325205"/>
                  <a:pt x="40554" y="313508"/>
                  <a:pt x="26126" y="313508"/>
                </a:cubicBezTo>
                <a:cubicBezTo>
                  <a:pt x="11697" y="313508"/>
                  <a:pt x="0" y="325205"/>
                  <a:pt x="0" y="339634"/>
                </a:cubicBezTo>
                <a:cubicBezTo>
                  <a:pt x="0" y="354063"/>
                  <a:pt x="11697" y="365760"/>
                  <a:pt x="26126" y="36576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5800" y="564101"/>
            <a:ext cx="982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The Problem Statement: The Cost of Inaction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1190287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85800" y="6309360"/>
            <a:ext cx="102781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85800" y="564101"/>
            <a:ext cx="982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Proposed Solution: What We Will Deliver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128821" y="3828867"/>
            <a:ext cx="321817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KPIs, service levels, and acceptance thresholds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128821" y="3249731"/>
            <a:ext cx="32207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Specify success criteria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12034" y="3830608"/>
            <a:ext cx="32181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in-scope / out-of-scope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12034" y="326880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Outline the key deliverables and scope boundaries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1872" y="3830608"/>
            <a:ext cx="32181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the new capability and measurable outcomes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61872" y="3272495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Present the solution in one sentence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408980" y="2393251"/>
            <a:ext cx="640080" cy="568960"/>
          </a:xfrm>
          <a:custGeom>
            <a:avLst/>
            <a:gdLst/>
            <a:ahLst/>
            <a:cxnLst/>
            <a:rect l="l" t="t" r="r" b="b"/>
            <a:pathLst>
              <a:path w="640080" h="568960">
                <a:moveTo>
                  <a:pt x="276476" y="344153"/>
                </a:moveTo>
                <a:cubicBezTo>
                  <a:pt x="245804" y="310481"/>
                  <a:pt x="203686" y="231914"/>
                  <a:pt x="196690" y="53340"/>
                </a:cubicBezTo>
                <a:lnTo>
                  <a:pt x="443607" y="53340"/>
                </a:lnTo>
                <a:cubicBezTo>
                  <a:pt x="436496" y="231919"/>
                  <a:pt x="394379" y="310481"/>
                  <a:pt x="363821" y="344153"/>
                </a:cubicBezTo>
                <a:cubicBezTo>
                  <a:pt x="348600" y="360931"/>
                  <a:pt x="335037" y="367935"/>
                  <a:pt x="327036" y="370934"/>
                </a:cubicBezTo>
                <a:cubicBezTo>
                  <a:pt x="324149" y="372043"/>
                  <a:pt x="321813" y="372601"/>
                  <a:pt x="320258" y="373044"/>
                </a:cubicBezTo>
                <a:cubicBezTo>
                  <a:pt x="318702" y="372709"/>
                  <a:pt x="316366" y="372043"/>
                  <a:pt x="313479" y="370934"/>
                </a:cubicBezTo>
                <a:cubicBezTo>
                  <a:pt x="305478" y="367935"/>
                  <a:pt x="291921" y="360931"/>
                  <a:pt x="276694" y="344153"/>
                </a:cubicBezTo>
                <a:lnTo>
                  <a:pt x="276476" y="344153"/>
                </a:lnTo>
                <a:moveTo>
                  <a:pt x="444497" y="0"/>
                </a:moveTo>
                <a:lnTo>
                  <a:pt x="195576" y="0"/>
                </a:lnTo>
                <a:cubicBezTo>
                  <a:pt x="166126" y="0"/>
                  <a:pt x="142123" y="24226"/>
                  <a:pt x="143237" y="53562"/>
                </a:cubicBezTo>
                <a:cubicBezTo>
                  <a:pt x="143461" y="59451"/>
                  <a:pt x="143679" y="65339"/>
                  <a:pt x="144018" y="71120"/>
                </a:cubicBezTo>
                <a:lnTo>
                  <a:pt x="26672" y="71120"/>
                </a:lnTo>
                <a:cubicBezTo>
                  <a:pt x="11893" y="71120"/>
                  <a:pt x="0" y="83011"/>
                  <a:pt x="0" y="97793"/>
                </a:cubicBezTo>
                <a:cubicBezTo>
                  <a:pt x="0" y="218361"/>
                  <a:pt x="51008" y="295262"/>
                  <a:pt x="112795" y="342935"/>
                </a:cubicBezTo>
                <a:cubicBezTo>
                  <a:pt x="172694" y="389277"/>
                  <a:pt x="241368" y="406943"/>
                  <a:pt x="278928" y="413719"/>
                </a:cubicBezTo>
                <a:cubicBezTo>
                  <a:pt x="284151" y="416496"/>
                  <a:pt x="289041" y="418720"/>
                  <a:pt x="293483" y="420496"/>
                </a:cubicBezTo>
                <a:lnTo>
                  <a:pt x="293483" y="515620"/>
                </a:lnTo>
                <a:lnTo>
                  <a:pt x="204582" y="515620"/>
                </a:lnTo>
                <a:cubicBezTo>
                  <a:pt x="189803" y="515620"/>
                  <a:pt x="177910" y="527511"/>
                  <a:pt x="177910" y="542293"/>
                </a:cubicBezTo>
                <a:cubicBezTo>
                  <a:pt x="177910" y="557074"/>
                  <a:pt x="189803" y="568966"/>
                  <a:pt x="204582" y="568966"/>
                </a:cubicBezTo>
                <a:lnTo>
                  <a:pt x="320155" y="568966"/>
                </a:lnTo>
                <a:lnTo>
                  <a:pt x="435728" y="568966"/>
                </a:lnTo>
                <a:cubicBezTo>
                  <a:pt x="450507" y="568966"/>
                  <a:pt x="462400" y="557074"/>
                  <a:pt x="462400" y="542299"/>
                </a:cubicBezTo>
                <a:cubicBezTo>
                  <a:pt x="462400" y="527517"/>
                  <a:pt x="450507" y="515631"/>
                  <a:pt x="435728" y="515631"/>
                </a:cubicBezTo>
                <a:lnTo>
                  <a:pt x="346827" y="515631"/>
                </a:lnTo>
                <a:lnTo>
                  <a:pt x="346827" y="420507"/>
                </a:lnTo>
                <a:cubicBezTo>
                  <a:pt x="351269" y="418726"/>
                  <a:pt x="356160" y="416507"/>
                  <a:pt x="361383" y="413731"/>
                </a:cubicBezTo>
                <a:cubicBezTo>
                  <a:pt x="398943" y="407062"/>
                  <a:pt x="467508" y="389282"/>
                  <a:pt x="527515" y="342946"/>
                </a:cubicBezTo>
                <a:cubicBezTo>
                  <a:pt x="589078" y="295273"/>
                  <a:pt x="640086" y="218373"/>
                  <a:pt x="640086" y="97804"/>
                </a:cubicBezTo>
                <a:cubicBezTo>
                  <a:pt x="640086" y="83023"/>
                  <a:pt x="628194" y="71137"/>
                  <a:pt x="613414" y="71137"/>
                </a:cubicBezTo>
                <a:lnTo>
                  <a:pt x="496068" y="71137"/>
                </a:lnTo>
                <a:cubicBezTo>
                  <a:pt x="496401" y="65357"/>
                  <a:pt x="496625" y="59582"/>
                  <a:pt x="496849" y="53579"/>
                </a:cubicBezTo>
                <a:cubicBezTo>
                  <a:pt x="497963" y="24244"/>
                  <a:pt x="473960" y="17"/>
                  <a:pt x="444510" y="17"/>
                </a:cubicBezTo>
                <a:lnTo>
                  <a:pt x="444497" y="0"/>
                </a:lnTo>
                <a:moveTo>
                  <a:pt x="491953" y="124460"/>
                </a:moveTo>
                <a:lnTo>
                  <a:pt x="585744" y="124460"/>
                </a:lnTo>
                <a:cubicBezTo>
                  <a:pt x="579074" y="211585"/>
                  <a:pt x="539850" y="265921"/>
                  <a:pt x="494731" y="300707"/>
                </a:cubicBezTo>
                <a:cubicBezTo>
                  <a:pt x="475285" y="315818"/>
                  <a:pt x="454393" y="327380"/>
                  <a:pt x="434282" y="336267"/>
                </a:cubicBezTo>
                <a:cubicBezTo>
                  <a:pt x="459507" y="291484"/>
                  <a:pt x="481846" y="224585"/>
                  <a:pt x="491953" y="124460"/>
                </a:cubicBezTo>
                <a:lnTo>
                  <a:pt x="491953" y="124460"/>
                </a:lnTo>
                <a:moveTo>
                  <a:pt x="205805" y="336267"/>
                </a:moveTo>
                <a:cubicBezTo>
                  <a:pt x="185694" y="327380"/>
                  <a:pt x="164910" y="315818"/>
                  <a:pt x="145356" y="300707"/>
                </a:cubicBezTo>
                <a:cubicBezTo>
                  <a:pt x="100237" y="265926"/>
                  <a:pt x="61012" y="211585"/>
                  <a:pt x="54343" y="124460"/>
                </a:cubicBezTo>
                <a:lnTo>
                  <a:pt x="148134" y="124460"/>
                </a:lnTo>
                <a:cubicBezTo>
                  <a:pt x="158247" y="224586"/>
                  <a:pt x="180579" y="291478"/>
                  <a:pt x="205805" y="336267"/>
                </a:cubicBezTo>
                <a:lnTo>
                  <a:pt x="205805" y="33626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872204" y="2374172"/>
            <a:ext cx="480060" cy="640080"/>
          </a:xfrm>
          <a:custGeom>
            <a:avLst/>
            <a:gdLst/>
            <a:ahLst/>
            <a:cxnLst/>
            <a:rect l="l" t="t" r="r" b="b"/>
            <a:pathLst>
              <a:path w="480060" h="640080">
                <a:moveTo>
                  <a:pt x="350045" y="80010"/>
                </a:moveTo>
                <a:lnTo>
                  <a:pt x="400053" y="80010"/>
                </a:lnTo>
                <a:cubicBezTo>
                  <a:pt x="444185" y="80010"/>
                  <a:pt x="480065" y="115886"/>
                  <a:pt x="480065" y="160020"/>
                </a:cubicBezTo>
                <a:lnTo>
                  <a:pt x="480065" y="560070"/>
                </a:lnTo>
                <a:cubicBezTo>
                  <a:pt x="480065" y="604204"/>
                  <a:pt x="444185" y="640080"/>
                  <a:pt x="400053" y="640080"/>
                </a:cubicBezTo>
                <a:lnTo>
                  <a:pt x="80012" y="640080"/>
                </a:lnTo>
                <a:cubicBezTo>
                  <a:pt x="35880" y="640080"/>
                  <a:pt x="0" y="604204"/>
                  <a:pt x="0" y="560070"/>
                </a:cubicBezTo>
                <a:lnTo>
                  <a:pt x="0" y="160020"/>
                </a:lnTo>
                <a:cubicBezTo>
                  <a:pt x="0" y="115886"/>
                  <a:pt x="35880" y="80010"/>
                  <a:pt x="80012" y="80010"/>
                </a:cubicBezTo>
                <a:lnTo>
                  <a:pt x="130019" y="80010"/>
                </a:lnTo>
                <a:lnTo>
                  <a:pt x="142021" y="80010"/>
                </a:lnTo>
                <a:cubicBezTo>
                  <a:pt x="151272" y="34379"/>
                  <a:pt x="191654" y="0"/>
                  <a:pt x="240035" y="0"/>
                </a:cubicBezTo>
                <a:cubicBezTo>
                  <a:pt x="288415" y="0"/>
                  <a:pt x="328798" y="34379"/>
                  <a:pt x="338049" y="80010"/>
                </a:cubicBezTo>
                <a:lnTo>
                  <a:pt x="350045" y="80010"/>
                </a:lnTo>
                <a:moveTo>
                  <a:pt x="80012" y="140017"/>
                </a:moveTo>
                <a:cubicBezTo>
                  <a:pt x="69009" y="140017"/>
                  <a:pt x="60007" y="149017"/>
                  <a:pt x="60007" y="160020"/>
                </a:cubicBezTo>
                <a:lnTo>
                  <a:pt x="60007" y="560070"/>
                </a:lnTo>
                <a:cubicBezTo>
                  <a:pt x="60007" y="571073"/>
                  <a:pt x="69009" y="580073"/>
                  <a:pt x="80012" y="580073"/>
                </a:cubicBezTo>
                <a:lnTo>
                  <a:pt x="400053" y="580073"/>
                </a:lnTo>
                <a:cubicBezTo>
                  <a:pt x="411056" y="580073"/>
                  <a:pt x="420057" y="571073"/>
                  <a:pt x="420057" y="560070"/>
                </a:cubicBezTo>
                <a:lnTo>
                  <a:pt x="420057" y="160020"/>
                </a:lnTo>
                <a:cubicBezTo>
                  <a:pt x="420057" y="149017"/>
                  <a:pt x="411056" y="140017"/>
                  <a:pt x="400053" y="140017"/>
                </a:cubicBezTo>
                <a:lnTo>
                  <a:pt x="380049" y="140017"/>
                </a:lnTo>
                <a:lnTo>
                  <a:pt x="380049" y="170024"/>
                </a:lnTo>
                <a:cubicBezTo>
                  <a:pt x="380049" y="186654"/>
                  <a:pt x="366675" y="200031"/>
                  <a:pt x="350045" y="200031"/>
                </a:cubicBezTo>
                <a:lnTo>
                  <a:pt x="240030" y="200031"/>
                </a:lnTo>
                <a:lnTo>
                  <a:pt x="130015" y="200031"/>
                </a:lnTo>
                <a:cubicBezTo>
                  <a:pt x="113385" y="200031"/>
                  <a:pt x="100011" y="186654"/>
                  <a:pt x="100011" y="170031"/>
                </a:cubicBezTo>
                <a:lnTo>
                  <a:pt x="100011" y="140030"/>
                </a:lnTo>
                <a:lnTo>
                  <a:pt x="80012" y="140017"/>
                </a:lnTo>
                <a:moveTo>
                  <a:pt x="240030" y="130019"/>
                </a:moveTo>
                <a:cubicBezTo>
                  <a:pt x="256602" y="130019"/>
                  <a:pt x="270034" y="116584"/>
                  <a:pt x="270034" y="100019"/>
                </a:cubicBezTo>
                <a:cubicBezTo>
                  <a:pt x="270034" y="83447"/>
                  <a:pt x="256602" y="70018"/>
                  <a:pt x="240030" y="70018"/>
                </a:cubicBezTo>
                <a:cubicBezTo>
                  <a:pt x="223458" y="70018"/>
                  <a:pt x="210026" y="83454"/>
                  <a:pt x="210026" y="100025"/>
                </a:cubicBezTo>
                <a:cubicBezTo>
                  <a:pt x="210026" y="116597"/>
                  <a:pt x="223458" y="130032"/>
                  <a:pt x="240030" y="130032"/>
                </a:cubicBezTo>
                <a:lnTo>
                  <a:pt x="240030" y="130019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142032" y="2409704"/>
            <a:ext cx="640080" cy="569016"/>
          </a:xfrm>
          <a:custGeom>
            <a:avLst/>
            <a:gdLst/>
            <a:ahLst/>
            <a:cxnLst/>
            <a:rect l="l" t="t" r="r" b="b"/>
            <a:pathLst>
              <a:path w="640080" h="569016">
                <a:moveTo>
                  <a:pt x="26672" y="0"/>
                </a:moveTo>
                <a:cubicBezTo>
                  <a:pt x="11893" y="0"/>
                  <a:pt x="0" y="11892"/>
                  <a:pt x="0" y="26670"/>
                </a:cubicBezTo>
                <a:cubicBezTo>
                  <a:pt x="0" y="41447"/>
                  <a:pt x="11893" y="53339"/>
                  <a:pt x="26672" y="53339"/>
                </a:cubicBezTo>
                <a:lnTo>
                  <a:pt x="613414" y="53339"/>
                </a:lnTo>
                <a:cubicBezTo>
                  <a:pt x="628194" y="53339"/>
                  <a:pt x="640086" y="41447"/>
                  <a:pt x="640086" y="26670"/>
                </a:cubicBezTo>
                <a:cubicBezTo>
                  <a:pt x="640086" y="11892"/>
                  <a:pt x="628194" y="0"/>
                  <a:pt x="613414" y="0"/>
                </a:cubicBezTo>
                <a:lnTo>
                  <a:pt x="26672" y="0"/>
                </a:lnTo>
                <a:moveTo>
                  <a:pt x="35563" y="88897"/>
                </a:moveTo>
                <a:lnTo>
                  <a:pt x="35563" y="328925"/>
                </a:lnTo>
                <a:cubicBezTo>
                  <a:pt x="35563" y="363265"/>
                  <a:pt x="63458" y="391153"/>
                  <a:pt x="97791" y="391153"/>
                </a:cubicBezTo>
                <a:lnTo>
                  <a:pt x="293374" y="391153"/>
                </a:lnTo>
                <a:lnTo>
                  <a:pt x="293374" y="442381"/>
                </a:lnTo>
                <a:lnTo>
                  <a:pt x="212250" y="523500"/>
                </a:lnTo>
                <a:cubicBezTo>
                  <a:pt x="201804" y="533947"/>
                  <a:pt x="201804" y="550836"/>
                  <a:pt x="212250" y="561169"/>
                </a:cubicBezTo>
                <a:cubicBezTo>
                  <a:pt x="222697" y="571502"/>
                  <a:pt x="239588" y="571616"/>
                  <a:pt x="249919" y="561169"/>
                </a:cubicBezTo>
                <a:lnTo>
                  <a:pt x="319925" y="491163"/>
                </a:lnTo>
                <a:lnTo>
                  <a:pt x="389937" y="561169"/>
                </a:lnTo>
                <a:cubicBezTo>
                  <a:pt x="400383" y="571616"/>
                  <a:pt x="417274" y="571616"/>
                  <a:pt x="427605" y="561169"/>
                </a:cubicBezTo>
                <a:cubicBezTo>
                  <a:pt x="437943" y="550722"/>
                  <a:pt x="438051" y="533833"/>
                  <a:pt x="427605" y="523500"/>
                </a:cubicBezTo>
                <a:lnTo>
                  <a:pt x="346482" y="442381"/>
                </a:lnTo>
                <a:lnTo>
                  <a:pt x="346482" y="391153"/>
                </a:lnTo>
                <a:lnTo>
                  <a:pt x="542064" y="391153"/>
                </a:lnTo>
                <a:cubicBezTo>
                  <a:pt x="576405" y="391153"/>
                  <a:pt x="604293" y="363260"/>
                  <a:pt x="604293" y="328925"/>
                </a:cubicBezTo>
                <a:lnTo>
                  <a:pt x="604293" y="88897"/>
                </a:lnTo>
                <a:lnTo>
                  <a:pt x="550955" y="88897"/>
                </a:lnTo>
                <a:lnTo>
                  <a:pt x="550955" y="328925"/>
                </a:lnTo>
                <a:cubicBezTo>
                  <a:pt x="550955" y="333813"/>
                  <a:pt x="546955" y="337813"/>
                  <a:pt x="542064" y="337813"/>
                </a:cubicBezTo>
                <a:lnTo>
                  <a:pt x="319816" y="337813"/>
                </a:lnTo>
                <a:lnTo>
                  <a:pt x="97791" y="337813"/>
                </a:lnTo>
                <a:cubicBezTo>
                  <a:pt x="92901" y="337813"/>
                  <a:pt x="88901" y="333813"/>
                  <a:pt x="88901" y="328925"/>
                </a:cubicBezTo>
                <a:lnTo>
                  <a:pt x="88901" y="88897"/>
                </a:lnTo>
                <a:lnTo>
                  <a:pt x="35563" y="8889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991600" y="0"/>
            <a:ext cx="3200400" cy="6858000"/>
          </a:xfrm>
          <a:custGeom>
            <a:avLst/>
            <a:gdLst/>
            <a:ahLst/>
            <a:cxnLst/>
            <a:rect l="l" t="t" r="r" b="b"/>
            <a:pathLst>
              <a:path w="3200400" h="6858000">
                <a:moveTo>
                  <a:pt x="0" y="6858000"/>
                </a:moveTo>
                <a:lnTo>
                  <a:pt x="0" y="0"/>
                </a:lnTo>
                <a:lnTo>
                  <a:pt x="3200400" y="0"/>
                </a:lnTo>
                <a:lnTo>
                  <a:pt x="3200400" y="6858000"/>
                </a:lnTo>
                <a:lnTo>
                  <a:pt x="0" y="6858000"/>
                </a:lnTo>
              </a:path>
            </a:pathLst>
          </a:custGeom>
          <a:solidFill>
            <a:srgbClr val="720E34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190287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85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85800" y="564101"/>
            <a:ext cx="7810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833"/>
              </a:spcBef>
              <a:buNone/>
            </a:pPr>
            <a:r>
              <a:rPr lang="en-US" sz="30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Alignment: How This Advances Leadership Priorities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560363" y="5419564"/>
            <a:ext cx="64104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What leadership must approve to unlock execution</a:t>
            </a:r>
            <a:endParaRPr lang="en-US" sz="760" dirty="0"/>
          </a:p>
        </p:txBody>
      </p:sp>
      <p:sp>
        <p:nvSpPr>
          <p:cNvPr id="10" name="Text 8"/>
          <p:cNvSpPr/>
          <p:nvPr/>
        </p:nvSpPr>
        <p:spPr>
          <a:xfrm>
            <a:off x="1560363" y="4909878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Clarify Decision Dependencies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560363" y="3933836"/>
            <a:ext cx="64104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Explain the linkage to existing initiatives and how this accelerates or de-risks them</a:t>
            </a:r>
            <a:endParaRPr lang="en-US" sz="760" dirty="0"/>
          </a:p>
        </p:txBody>
      </p:sp>
      <p:sp>
        <p:nvSpPr>
          <p:cNvPr id="12" name="Text 10"/>
          <p:cNvSpPr/>
          <p:nvPr/>
        </p:nvSpPr>
        <p:spPr>
          <a:xfrm>
            <a:off x="1560363" y="3441478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Linkage to Existing Initiatives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560363" y="2461742"/>
            <a:ext cx="64104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Growth</a:t>
            </a:r>
            <a:endParaRPr lang="en-US" sz="760" dirty="0"/>
          </a:p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Customer Experience</a:t>
            </a:r>
            <a:endParaRPr lang="en-US" sz="760" dirty="0"/>
          </a:p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Operational Excellence</a:t>
            </a:r>
            <a:endParaRPr lang="en-US" sz="760" dirty="0"/>
          </a:p>
          <a:p>
            <a:pPr algn="l" marL="0" indent="0">
              <a:lnSpc>
                <a:spcPct val="90000"/>
              </a:lnSpc>
              <a:spcBef>
                <a:spcPts val="585"/>
              </a:spcBef>
              <a:buNone/>
            </a:pPr>
            <a:r>
              <a:rPr lang="en-US" sz="76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Risk Reduction</a:t>
            </a:r>
            <a:endParaRPr lang="en-US" sz="760" dirty="0"/>
          </a:p>
        </p:txBody>
      </p:sp>
      <p:sp>
        <p:nvSpPr>
          <p:cNvPr id="14" name="Text 12"/>
          <p:cNvSpPr/>
          <p:nvPr/>
        </p:nvSpPr>
        <p:spPr>
          <a:xfrm>
            <a:off x="1560363" y="1973079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Map to Top Strategic Themes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4909931"/>
            <a:ext cx="548640" cy="548533"/>
          </a:xfrm>
          <a:custGeom>
            <a:avLst/>
            <a:gdLst/>
            <a:ahLst/>
            <a:cxnLst/>
            <a:rect l="l" t="t" r="r" b="b"/>
            <a:pathLst>
              <a:path w="548640" h="548533">
                <a:moveTo>
                  <a:pt x="222841" y="188558"/>
                </a:moveTo>
                <a:cubicBezTo>
                  <a:pt x="222841" y="112811"/>
                  <a:pt x="284228" y="51425"/>
                  <a:pt x="359974" y="51425"/>
                </a:cubicBezTo>
                <a:cubicBezTo>
                  <a:pt x="435719" y="51425"/>
                  <a:pt x="497106" y="112811"/>
                  <a:pt x="497106" y="188558"/>
                </a:cubicBezTo>
                <a:cubicBezTo>
                  <a:pt x="497106" y="264305"/>
                  <a:pt x="435719" y="325691"/>
                  <a:pt x="359974" y="325691"/>
                </a:cubicBezTo>
                <a:cubicBezTo>
                  <a:pt x="348831" y="325691"/>
                  <a:pt x="338012" y="324408"/>
                  <a:pt x="327725" y="321835"/>
                </a:cubicBezTo>
                <a:cubicBezTo>
                  <a:pt x="319045" y="319690"/>
                  <a:pt x="309833" y="322263"/>
                  <a:pt x="303513" y="328692"/>
                </a:cubicBezTo>
                <a:lnTo>
                  <a:pt x="272230" y="359975"/>
                </a:lnTo>
                <a:lnTo>
                  <a:pt x="214271" y="359975"/>
                </a:lnTo>
                <a:cubicBezTo>
                  <a:pt x="200023" y="359975"/>
                  <a:pt x="188557" y="371439"/>
                  <a:pt x="188557" y="385690"/>
                </a:cubicBezTo>
                <a:lnTo>
                  <a:pt x="188557" y="428547"/>
                </a:lnTo>
                <a:lnTo>
                  <a:pt x="145702" y="428547"/>
                </a:lnTo>
                <a:cubicBezTo>
                  <a:pt x="131454" y="428547"/>
                  <a:pt x="119988" y="440011"/>
                  <a:pt x="119988" y="454262"/>
                </a:cubicBezTo>
                <a:lnTo>
                  <a:pt x="119988" y="497119"/>
                </a:lnTo>
                <a:lnTo>
                  <a:pt x="51419" y="497119"/>
                </a:lnTo>
                <a:lnTo>
                  <a:pt x="51419" y="413446"/>
                </a:lnTo>
                <a:lnTo>
                  <a:pt x="219835" y="245030"/>
                </a:lnTo>
                <a:cubicBezTo>
                  <a:pt x="226155" y="238711"/>
                  <a:pt x="228728" y="229495"/>
                  <a:pt x="226693" y="220817"/>
                </a:cubicBezTo>
                <a:cubicBezTo>
                  <a:pt x="224229" y="210532"/>
                  <a:pt x="222836" y="199710"/>
                  <a:pt x="222836" y="188569"/>
                </a:cubicBezTo>
                <a:lnTo>
                  <a:pt x="222841" y="188558"/>
                </a:lnTo>
                <a:moveTo>
                  <a:pt x="359974" y="0"/>
                </a:moveTo>
                <a:cubicBezTo>
                  <a:pt x="255836" y="0"/>
                  <a:pt x="171417" y="84425"/>
                  <a:pt x="171417" y="188558"/>
                </a:cubicBezTo>
                <a:cubicBezTo>
                  <a:pt x="171417" y="198733"/>
                  <a:pt x="172169" y="208700"/>
                  <a:pt x="173776" y="218448"/>
                </a:cubicBezTo>
                <a:lnTo>
                  <a:pt x="7500" y="384615"/>
                </a:lnTo>
                <a:cubicBezTo>
                  <a:pt x="2677" y="389436"/>
                  <a:pt x="0" y="395969"/>
                  <a:pt x="0" y="402826"/>
                </a:cubicBezTo>
                <a:lnTo>
                  <a:pt x="0" y="522818"/>
                </a:lnTo>
                <a:cubicBezTo>
                  <a:pt x="0" y="537069"/>
                  <a:pt x="11461" y="548533"/>
                  <a:pt x="25715" y="548533"/>
                </a:cubicBezTo>
                <a:lnTo>
                  <a:pt x="145708" y="548533"/>
                </a:lnTo>
                <a:cubicBezTo>
                  <a:pt x="159956" y="548533"/>
                  <a:pt x="171423" y="537069"/>
                  <a:pt x="171423" y="522823"/>
                </a:cubicBezTo>
                <a:lnTo>
                  <a:pt x="171423" y="479972"/>
                </a:lnTo>
                <a:lnTo>
                  <a:pt x="214277" y="479972"/>
                </a:lnTo>
                <a:cubicBezTo>
                  <a:pt x="228525" y="479972"/>
                  <a:pt x="239992" y="468508"/>
                  <a:pt x="239992" y="454262"/>
                </a:cubicBezTo>
                <a:lnTo>
                  <a:pt x="239992" y="411411"/>
                </a:lnTo>
                <a:lnTo>
                  <a:pt x="282846" y="411411"/>
                </a:lnTo>
                <a:cubicBezTo>
                  <a:pt x="289704" y="411411"/>
                  <a:pt x="296238" y="408734"/>
                  <a:pt x="301061" y="403912"/>
                </a:cubicBezTo>
                <a:lnTo>
                  <a:pt x="330199" y="374774"/>
                </a:lnTo>
                <a:cubicBezTo>
                  <a:pt x="339948" y="376272"/>
                  <a:pt x="349912" y="377133"/>
                  <a:pt x="360089" y="377133"/>
                </a:cubicBezTo>
                <a:cubicBezTo>
                  <a:pt x="464226" y="377133"/>
                  <a:pt x="548646" y="292708"/>
                  <a:pt x="548646" y="188575"/>
                </a:cubicBezTo>
                <a:cubicBezTo>
                  <a:pt x="548646" y="84441"/>
                  <a:pt x="464117" y="17"/>
                  <a:pt x="359979" y="17"/>
                </a:cubicBezTo>
                <a:lnTo>
                  <a:pt x="359974" y="0"/>
                </a:lnTo>
                <a:moveTo>
                  <a:pt x="394258" y="188558"/>
                </a:moveTo>
                <a:cubicBezTo>
                  <a:pt x="413192" y="188558"/>
                  <a:pt x="428543" y="173210"/>
                  <a:pt x="428543" y="154275"/>
                </a:cubicBezTo>
                <a:cubicBezTo>
                  <a:pt x="428543" y="135339"/>
                  <a:pt x="413192" y="119991"/>
                  <a:pt x="394258" y="119991"/>
                </a:cubicBezTo>
                <a:cubicBezTo>
                  <a:pt x="375325" y="119991"/>
                  <a:pt x="359974" y="135339"/>
                  <a:pt x="359974" y="154275"/>
                </a:cubicBezTo>
                <a:cubicBezTo>
                  <a:pt x="359974" y="173210"/>
                  <a:pt x="375325" y="188558"/>
                  <a:pt x="394258" y="188558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95035" y="3528657"/>
            <a:ext cx="548640" cy="426720"/>
          </a:xfrm>
          <a:custGeom>
            <a:avLst/>
            <a:gdLst/>
            <a:ahLst/>
            <a:cxnLst/>
            <a:rect l="l" t="t" r="r" b="b"/>
            <a:pathLst>
              <a:path w="548640" h="426720">
                <a:moveTo>
                  <a:pt x="22862" y="0"/>
                </a:moveTo>
                <a:cubicBezTo>
                  <a:pt x="10194" y="0"/>
                  <a:pt x="0" y="10190"/>
                  <a:pt x="0" y="22859"/>
                </a:cubicBezTo>
                <a:cubicBezTo>
                  <a:pt x="0" y="35529"/>
                  <a:pt x="10194" y="45719"/>
                  <a:pt x="22862" y="45719"/>
                </a:cubicBezTo>
                <a:lnTo>
                  <a:pt x="68580" y="45719"/>
                </a:lnTo>
                <a:lnTo>
                  <a:pt x="68580" y="106680"/>
                </a:lnTo>
                <a:lnTo>
                  <a:pt x="22862" y="106680"/>
                </a:lnTo>
                <a:cubicBezTo>
                  <a:pt x="10194" y="106680"/>
                  <a:pt x="0" y="116870"/>
                  <a:pt x="0" y="129540"/>
                </a:cubicBezTo>
                <a:cubicBezTo>
                  <a:pt x="0" y="142209"/>
                  <a:pt x="10194" y="152399"/>
                  <a:pt x="22862" y="152399"/>
                </a:cubicBezTo>
                <a:lnTo>
                  <a:pt x="91442" y="152399"/>
                </a:lnTo>
                <a:lnTo>
                  <a:pt x="213361" y="152399"/>
                </a:lnTo>
                <a:lnTo>
                  <a:pt x="525778" y="152399"/>
                </a:lnTo>
                <a:cubicBezTo>
                  <a:pt x="538446" y="152399"/>
                  <a:pt x="548640" y="142209"/>
                  <a:pt x="548640" y="129540"/>
                </a:cubicBezTo>
                <a:cubicBezTo>
                  <a:pt x="548640" y="116870"/>
                  <a:pt x="538446" y="106680"/>
                  <a:pt x="525778" y="106680"/>
                </a:cubicBezTo>
                <a:lnTo>
                  <a:pt x="480060" y="106680"/>
                </a:lnTo>
                <a:lnTo>
                  <a:pt x="480060" y="45719"/>
                </a:lnTo>
                <a:lnTo>
                  <a:pt x="518157" y="45719"/>
                </a:lnTo>
                <a:cubicBezTo>
                  <a:pt x="530825" y="45719"/>
                  <a:pt x="541019" y="35529"/>
                  <a:pt x="541019" y="22859"/>
                </a:cubicBezTo>
                <a:cubicBezTo>
                  <a:pt x="541019" y="10190"/>
                  <a:pt x="530825" y="0"/>
                  <a:pt x="518157" y="0"/>
                </a:cubicBezTo>
                <a:lnTo>
                  <a:pt x="22862" y="0"/>
                </a:lnTo>
                <a:moveTo>
                  <a:pt x="434342" y="45719"/>
                </a:moveTo>
                <a:lnTo>
                  <a:pt x="434342" y="106680"/>
                </a:lnTo>
                <a:lnTo>
                  <a:pt x="358141" y="106680"/>
                </a:lnTo>
                <a:lnTo>
                  <a:pt x="358141" y="45719"/>
                </a:lnTo>
                <a:lnTo>
                  <a:pt x="434342" y="45719"/>
                </a:lnTo>
                <a:moveTo>
                  <a:pt x="312418" y="45719"/>
                </a:moveTo>
                <a:lnTo>
                  <a:pt x="312418" y="106680"/>
                </a:lnTo>
                <a:lnTo>
                  <a:pt x="236217" y="106680"/>
                </a:lnTo>
                <a:lnTo>
                  <a:pt x="236217" y="45719"/>
                </a:lnTo>
                <a:lnTo>
                  <a:pt x="312418" y="45719"/>
                </a:lnTo>
                <a:moveTo>
                  <a:pt x="190499" y="45719"/>
                </a:moveTo>
                <a:lnTo>
                  <a:pt x="190499" y="106680"/>
                </a:lnTo>
                <a:lnTo>
                  <a:pt x="114298" y="106680"/>
                </a:lnTo>
                <a:lnTo>
                  <a:pt x="114298" y="45719"/>
                </a:lnTo>
                <a:lnTo>
                  <a:pt x="190499" y="45719"/>
                </a:lnTo>
                <a:moveTo>
                  <a:pt x="22862" y="198122"/>
                </a:moveTo>
                <a:cubicBezTo>
                  <a:pt x="10194" y="198122"/>
                  <a:pt x="0" y="208312"/>
                  <a:pt x="0" y="220981"/>
                </a:cubicBezTo>
                <a:cubicBezTo>
                  <a:pt x="0" y="233651"/>
                  <a:pt x="10194" y="243841"/>
                  <a:pt x="22862" y="243841"/>
                </a:cubicBezTo>
                <a:cubicBezTo>
                  <a:pt x="48105" y="243841"/>
                  <a:pt x="68580" y="264319"/>
                  <a:pt x="68580" y="289559"/>
                </a:cubicBezTo>
                <a:lnTo>
                  <a:pt x="68580" y="388618"/>
                </a:lnTo>
                <a:cubicBezTo>
                  <a:pt x="68580" y="409668"/>
                  <a:pt x="85632" y="426720"/>
                  <a:pt x="106678" y="426720"/>
                </a:cubicBezTo>
                <a:lnTo>
                  <a:pt x="167637" y="426720"/>
                </a:lnTo>
                <a:cubicBezTo>
                  <a:pt x="188688" y="426720"/>
                  <a:pt x="205734" y="409668"/>
                  <a:pt x="205734" y="388618"/>
                </a:cubicBezTo>
                <a:lnTo>
                  <a:pt x="205734" y="297176"/>
                </a:lnTo>
                <a:cubicBezTo>
                  <a:pt x="205734" y="267745"/>
                  <a:pt x="229644" y="243836"/>
                  <a:pt x="259073" y="243836"/>
                </a:cubicBezTo>
                <a:lnTo>
                  <a:pt x="289556" y="243836"/>
                </a:lnTo>
                <a:cubicBezTo>
                  <a:pt x="318990" y="243836"/>
                  <a:pt x="342894" y="267745"/>
                  <a:pt x="342894" y="297176"/>
                </a:cubicBezTo>
                <a:lnTo>
                  <a:pt x="342894" y="388618"/>
                </a:lnTo>
                <a:cubicBezTo>
                  <a:pt x="342894" y="409668"/>
                  <a:pt x="359946" y="426720"/>
                  <a:pt x="380992" y="426720"/>
                </a:cubicBezTo>
                <a:lnTo>
                  <a:pt x="441951" y="426720"/>
                </a:lnTo>
                <a:cubicBezTo>
                  <a:pt x="463003" y="426720"/>
                  <a:pt x="480049" y="409668"/>
                  <a:pt x="480049" y="388618"/>
                </a:cubicBezTo>
                <a:lnTo>
                  <a:pt x="480049" y="289559"/>
                </a:lnTo>
                <a:cubicBezTo>
                  <a:pt x="480049" y="264319"/>
                  <a:pt x="500530" y="243841"/>
                  <a:pt x="525767" y="243841"/>
                </a:cubicBezTo>
                <a:cubicBezTo>
                  <a:pt x="538435" y="243841"/>
                  <a:pt x="548629" y="233651"/>
                  <a:pt x="548629" y="220981"/>
                </a:cubicBezTo>
                <a:cubicBezTo>
                  <a:pt x="548629" y="208312"/>
                  <a:pt x="538435" y="198122"/>
                  <a:pt x="525767" y="198122"/>
                </a:cubicBezTo>
                <a:cubicBezTo>
                  <a:pt x="475287" y="198122"/>
                  <a:pt x="434325" y="239078"/>
                  <a:pt x="434325" y="289564"/>
                </a:cubicBezTo>
                <a:lnTo>
                  <a:pt x="434325" y="381005"/>
                </a:lnTo>
                <a:lnTo>
                  <a:pt x="388607" y="381005"/>
                </a:lnTo>
                <a:lnTo>
                  <a:pt x="388607" y="297185"/>
                </a:lnTo>
                <a:cubicBezTo>
                  <a:pt x="388607" y="242513"/>
                  <a:pt x="344222" y="198126"/>
                  <a:pt x="289545" y="198126"/>
                </a:cubicBezTo>
                <a:lnTo>
                  <a:pt x="259062" y="198126"/>
                </a:lnTo>
                <a:cubicBezTo>
                  <a:pt x="204390" y="198126"/>
                  <a:pt x="160000" y="242514"/>
                  <a:pt x="160000" y="297185"/>
                </a:cubicBezTo>
                <a:lnTo>
                  <a:pt x="160000" y="381005"/>
                </a:lnTo>
                <a:lnTo>
                  <a:pt x="114282" y="381005"/>
                </a:lnTo>
                <a:lnTo>
                  <a:pt x="114282" y="289564"/>
                </a:lnTo>
                <a:cubicBezTo>
                  <a:pt x="114282" y="239083"/>
                  <a:pt x="73326" y="198122"/>
                  <a:pt x="22840" y="198122"/>
                </a:cubicBezTo>
                <a:lnTo>
                  <a:pt x="22862" y="19812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15050" y="1987998"/>
            <a:ext cx="308610" cy="548640"/>
          </a:xfrm>
          <a:custGeom>
            <a:avLst/>
            <a:gdLst/>
            <a:ahLst/>
            <a:cxnLst/>
            <a:rect l="l" t="t" r="r" b="b"/>
            <a:pathLst>
              <a:path w="308610" h="548640">
                <a:moveTo>
                  <a:pt x="51436" y="154305"/>
                </a:moveTo>
                <a:cubicBezTo>
                  <a:pt x="51436" y="97493"/>
                  <a:pt x="97493" y="51435"/>
                  <a:pt x="154305" y="51435"/>
                </a:cubicBezTo>
                <a:cubicBezTo>
                  <a:pt x="211117" y="51435"/>
                  <a:pt x="257174" y="97493"/>
                  <a:pt x="257174" y="154305"/>
                </a:cubicBezTo>
                <a:cubicBezTo>
                  <a:pt x="257174" y="211117"/>
                  <a:pt x="211117" y="257175"/>
                  <a:pt x="154305" y="257175"/>
                </a:cubicBezTo>
                <a:cubicBezTo>
                  <a:pt x="97493" y="257175"/>
                  <a:pt x="51436" y="211117"/>
                  <a:pt x="51436" y="154305"/>
                </a:cubicBezTo>
                <a:lnTo>
                  <a:pt x="51436" y="154305"/>
                </a:lnTo>
                <a:moveTo>
                  <a:pt x="180021" y="306465"/>
                </a:moveTo>
                <a:cubicBezTo>
                  <a:pt x="252995" y="294247"/>
                  <a:pt x="308610" y="230703"/>
                  <a:pt x="308610" y="154305"/>
                </a:cubicBezTo>
                <a:cubicBezTo>
                  <a:pt x="308610" y="69118"/>
                  <a:pt x="239494" y="0"/>
                  <a:pt x="154305" y="0"/>
                </a:cubicBezTo>
                <a:cubicBezTo>
                  <a:pt x="69116" y="0"/>
                  <a:pt x="0" y="69118"/>
                  <a:pt x="0" y="154305"/>
                </a:cubicBezTo>
                <a:cubicBezTo>
                  <a:pt x="0" y="230813"/>
                  <a:pt x="55615" y="294252"/>
                  <a:pt x="128589" y="306465"/>
                </a:cubicBezTo>
                <a:lnTo>
                  <a:pt x="128589" y="522920"/>
                </a:lnTo>
                <a:cubicBezTo>
                  <a:pt x="128589" y="537173"/>
                  <a:pt x="140053" y="548640"/>
                  <a:pt x="154305" y="548640"/>
                </a:cubicBezTo>
                <a:cubicBezTo>
                  <a:pt x="168557" y="548640"/>
                  <a:pt x="180021" y="537173"/>
                  <a:pt x="180021" y="522925"/>
                </a:cubicBezTo>
                <a:lnTo>
                  <a:pt x="180021" y="30646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3200400" cy="6858000"/>
          </a:xfrm>
          <a:custGeom>
            <a:avLst/>
            <a:gdLst/>
            <a:ahLst/>
            <a:cxnLst/>
            <a:rect l="l" t="t" r="r" b="b"/>
            <a:pathLst>
              <a:path w="3200400" h="6858000">
                <a:moveTo>
                  <a:pt x="0" y="6858000"/>
                </a:moveTo>
                <a:lnTo>
                  <a:pt x="0" y="0"/>
                </a:lnTo>
                <a:lnTo>
                  <a:pt x="3200400" y="0"/>
                </a:lnTo>
                <a:lnTo>
                  <a:pt x="3200400" y="6858000"/>
                </a:lnTo>
                <a:lnTo>
                  <a:pt x="0" y="6858000"/>
                </a:lnTo>
              </a:path>
            </a:pathLst>
          </a:custGeom>
          <a:solidFill>
            <a:srgbClr val="720E34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190287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733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733800" y="564101"/>
            <a:ext cx="7810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833"/>
              </a:spcBef>
              <a:buNone/>
            </a:pPr>
            <a:r>
              <a:rPr lang="en-US" sz="30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Required Resources &amp; Budget: Investment Plan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608363" y="5419564"/>
            <a:ext cx="6417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Amount, funding source, and approval milestones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608363" y="4909878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Funding Ask and Timing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608363" y="3933836"/>
            <a:ext cx="6417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People, tools, vendors, training, contingency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08363" y="3441478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Budget Envelope by Cost Category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08363" y="2461742"/>
            <a:ext cx="6417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3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Product, Engineering, Data, Operations, Legal/Compliance, Change Management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608363" y="1973079"/>
            <a:ext cx="64185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Required Roles and Effort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5800" y="367329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733800" y="4944167"/>
            <a:ext cx="548640" cy="480060"/>
          </a:xfrm>
          <a:custGeom>
            <a:avLst/>
            <a:gdLst/>
            <a:ahLst/>
            <a:cxnLst/>
            <a:rect l="l" t="t" r="r" b="b"/>
            <a:pathLst>
              <a:path w="548640" h="480060">
                <a:moveTo>
                  <a:pt x="94300" y="0"/>
                </a:moveTo>
                <a:cubicBezTo>
                  <a:pt x="42223" y="0"/>
                  <a:pt x="6" y="42221"/>
                  <a:pt x="6" y="94298"/>
                </a:cubicBezTo>
                <a:lnTo>
                  <a:pt x="6" y="385762"/>
                </a:lnTo>
                <a:cubicBezTo>
                  <a:pt x="6" y="437839"/>
                  <a:pt x="42223" y="480060"/>
                  <a:pt x="94306" y="480060"/>
                </a:cubicBezTo>
                <a:lnTo>
                  <a:pt x="454351" y="480060"/>
                </a:lnTo>
                <a:cubicBezTo>
                  <a:pt x="506428" y="480060"/>
                  <a:pt x="548651" y="437839"/>
                  <a:pt x="548651" y="385762"/>
                </a:cubicBezTo>
                <a:lnTo>
                  <a:pt x="548651" y="197165"/>
                </a:lnTo>
                <a:cubicBezTo>
                  <a:pt x="548651" y="145089"/>
                  <a:pt x="506433" y="102867"/>
                  <a:pt x="454356" y="102867"/>
                </a:cubicBezTo>
                <a:lnTo>
                  <a:pt x="128601" y="102867"/>
                </a:lnTo>
                <a:cubicBezTo>
                  <a:pt x="114348" y="102867"/>
                  <a:pt x="102887" y="114331"/>
                  <a:pt x="102887" y="128584"/>
                </a:cubicBezTo>
                <a:cubicBezTo>
                  <a:pt x="102887" y="142837"/>
                  <a:pt x="114353" y="154301"/>
                  <a:pt x="128607" y="154301"/>
                </a:cubicBezTo>
                <a:lnTo>
                  <a:pt x="454362" y="154301"/>
                </a:lnTo>
                <a:cubicBezTo>
                  <a:pt x="478041" y="154301"/>
                  <a:pt x="497227" y="173484"/>
                  <a:pt x="497227" y="197166"/>
                </a:cubicBezTo>
                <a:lnTo>
                  <a:pt x="497227" y="385762"/>
                </a:lnTo>
                <a:cubicBezTo>
                  <a:pt x="497227" y="409443"/>
                  <a:pt x="478047" y="428627"/>
                  <a:pt x="454367" y="428627"/>
                </a:cubicBezTo>
                <a:lnTo>
                  <a:pt x="94322" y="428627"/>
                </a:lnTo>
                <a:cubicBezTo>
                  <a:pt x="70643" y="428627"/>
                  <a:pt x="51463" y="409443"/>
                  <a:pt x="51463" y="385762"/>
                </a:cubicBezTo>
                <a:lnTo>
                  <a:pt x="51463" y="94298"/>
                </a:lnTo>
                <a:cubicBezTo>
                  <a:pt x="51463" y="70617"/>
                  <a:pt x="70643" y="51434"/>
                  <a:pt x="94328" y="51434"/>
                </a:cubicBezTo>
                <a:lnTo>
                  <a:pt x="488663" y="51434"/>
                </a:lnTo>
                <a:cubicBezTo>
                  <a:pt x="502917" y="51434"/>
                  <a:pt x="514383" y="39970"/>
                  <a:pt x="514383" y="25717"/>
                </a:cubicBezTo>
                <a:cubicBezTo>
                  <a:pt x="514383" y="11464"/>
                  <a:pt x="502917" y="0"/>
                  <a:pt x="488668" y="0"/>
                </a:cubicBezTo>
                <a:lnTo>
                  <a:pt x="94300" y="0"/>
                </a:lnTo>
                <a:moveTo>
                  <a:pt x="411480" y="325754"/>
                </a:moveTo>
                <a:cubicBezTo>
                  <a:pt x="430419" y="325754"/>
                  <a:pt x="445770" y="310402"/>
                  <a:pt x="445770" y="291464"/>
                </a:cubicBezTo>
                <a:cubicBezTo>
                  <a:pt x="445770" y="272525"/>
                  <a:pt x="430419" y="257173"/>
                  <a:pt x="411480" y="257173"/>
                </a:cubicBezTo>
                <a:cubicBezTo>
                  <a:pt x="392541" y="257173"/>
                  <a:pt x="377190" y="272525"/>
                  <a:pt x="377190" y="291464"/>
                </a:cubicBezTo>
                <a:cubicBezTo>
                  <a:pt x="377190" y="310402"/>
                  <a:pt x="392541" y="325754"/>
                  <a:pt x="411480" y="325754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743035" y="3536277"/>
            <a:ext cx="548640" cy="411480"/>
          </a:xfrm>
          <a:custGeom>
            <a:avLst/>
            <a:gdLst/>
            <a:ahLst/>
            <a:cxnLst/>
            <a:rect l="l" t="t" r="r" b="b"/>
            <a:pathLst>
              <a:path w="548640" h="411480">
                <a:moveTo>
                  <a:pt x="68580" y="51435"/>
                </a:moveTo>
                <a:cubicBezTo>
                  <a:pt x="59149" y="51435"/>
                  <a:pt x="51435" y="59150"/>
                  <a:pt x="51435" y="68581"/>
                </a:cubicBezTo>
                <a:lnTo>
                  <a:pt x="51435" y="92262"/>
                </a:lnTo>
                <a:lnTo>
                  <a:pt x="236277" y="243995"/>
                </a:lnTo>
                <a:cubicBezTo>
                  <a:pt x="258459" y="262211"/>
                  <a:pt x="290285" y="262211"/>
                  <a:pt x="312467" y="243995"/>
                </a:cubicBezTo>
                <a:lnTo>
                  <a:pt x="497205" y="92262"/>
                </a:lnTo>
                <a:lnTo>
                  <a:pt x="497205" y="68581"/>
                </a:lnTo>
                <a:cubicBezTo>
                  <a:pt x="497205" y="59150"/>
                  <a:pt x="489491" y="51435"/>
                  <a:pt x="480060" y="51435"/>
                </a:cubicBezTo>
                <a:lnTo>
                  <a:pt x="68580" y="51435"/>
                </a:lnTo>
                <a:moveTo>
                  <a:pt x="51435" y="158807"/>
                </a:moveTo>
                <a:lnTo>
                  <a:pt x="51435" y="342903"/>
                </a:lnTo>
                <a:cubicBezTo>
                  <a:pt x="51435" y="352334"/>
                  <a:pt x="59149" y="360049"/>
                  <a:pt x="68580" y="360049"/>
                </a:cubicBezTo>
                <a:lnTo>
                  <a:pt x="480060" y="360049"/>
                </a:lnTo>
                <a:cubicBezTo>
                  <a:pt x="489491" y="360049"/>
                  <a:pt x="497205" y="352334"/>
                  <a:pt x="497205" y="342903"/>
                </a:cubicBezTo>
                <a:lnTo>
                  <a:pt x="497205" y="158807"/>
                </a:lnTo>
                <a:lnTo>
                  <a:pt x="345045" y="283753"/>
                </a:lnTo>
                <a:cubicBezTo>
                  <a:pt x="303897" y="317506"/>
                  <a:pt x="244639" y="317506"/>
                  <a:pt x="203600" y="283753"/>
                </a:cubicBezTo>
                <a:lnTo>
                  <a:pt x="51435" y="158807"/>
                </a:lnTo>
                <a:moveTo>
                  <a:pt x="0" y="68581"/>
                </a:moveTo>
                <a:cubicBezTo>
                  <a:pt x="0" y="30754"/>
                  <a:pt x="30751" y="0"/>
                  <a:pt x="68580" y="0"/>
                </a:cubicBezTo>
                <a:lnTo>
                  <a:pt x="480060" y="0"/>
                </a:lnTo>
                <a:cubicBezTo>
                  <a:pt x="517889" y="0"/>
                  <a:pt x="548640" y="30754"/>
                  <a:pt x="548640" y="68581"/>
                </a:cubicBezTo>
                <a:lnTo>
                  <a:pt x="548640" y="342903"/>
                </a:lnTo>
                <a:cubicBezTo>
                  <a:pt x="548640" y="380730"/>
                  <a:pt x="517889" y="411484"/>
                  <a:pt x="480060" y="411484"/>
                </a:cubicBezTo>
                <a:lnTo>
                  <a:pt x="68580" y="411484"/>
                </a:lnTo>
                <a:cubicBezTo>
                  <a:pt x="30751" y="411484"/>
                  <a:pt x="0" y="380730"/>
                  <a:pt x="0" y="342903"/>
                </a:cubicBezTo>
                <a:lnTo>
                  <a:pt x="0" y="6858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743035" y="2005143"/>
            <a:ext cx="548640" cy="514350"/>
          </a:xfrm>
          <a:custGeom>
            <a:avLst/>
            <a:gdLst/>
            <a:ahLst/>
            <a:cxnLst/>
            <a:rect l="l" t="t" r="r" b="b"/>
            <a:pathLst>
              <a:path w="548640" h="514350">
                <a:moveTo>
                  <a:pt x="188595" y="60009"/>
                </a:moveTo>
                <a:lnTo>
                  <a:pt x="188595" y="102870"/>
                </a:lnTo>
                <a:lnTo>
                  <a:pt x="360045" y="102870"/>
                </a:lnTo>
                <a:lnTo>
                  <a:pt x="360045" y="60009"/>
                </a:lnTo>
                <a:cubicBezTo>
                  <a:pt x="360045" y="55293"/>
                  <a:pt x="356188" y="51435"/>
                  <a:pt x="351475" y="51435"/>
                </a:cubicBezTo>
                <a:lnTo>
                  <a:pt x="197170" y="51435"/>
                </a:lnTo>
                <a:cubicBezTo>
                  <a:pt x="192457" y="51435"/>
                  <a:pt x="188601" y="55293"/>
                  <a:pt x="188601" y="60009"/>
                </a:cubicBezTo>
                <a:lnTo>
                  <a:pt x="188595" y="60009"/>
                </a:lnTo>
                <a:moveTo>
                  <a:pt x="137160" y="102870"/>
                </a:moveTo>
                <a:lnTo>
                  <a:pt x="137160" y="60009"/>
                </a:lnTo>
                <a:cubicBezTo>
                  <a:pt x="137160" y="26901"/>
                  <a:pt x="164054" y="0"/>
                  <a:pt x="197170" y="0"/>
                </a:cubicBezTo>
                <a:lnTo>
                  <a:pt x="351475" y="0"/>
                </a:lnTo>
                <a:cubicBezTo>
                  <a:pt x="384586" y="0"/>
                  <a:pt x="411486" y="26895"/>
                  <a:pt x="411486" y="60009"/>
                </a:cubicBezTo>
                <a:lnTo>
                  <a:pt x="411486" y="102870"/>
                </a:lnTo>
                <a:lnTo>
                  <a:pt x="480066" y="102870"/>
                </a:lnTo>
                <a:cubicBezTo>
                  <a:pt x="517894" y="102870"/>
                  <a:pt x="548646" y="133623"/>
                  <a:pt x="548646" y="171448"/>
                </a:cubicBezTo>
                <a:lnTo>
                  <a:pt x="548646" y="300036"/>
                </a:lnTo>
                <a:lnTo>
                  <a:pt x="548646" y="445767"/>
                </a:lnTo>
                <a:cubicBezTo>
                  <a:pt x="548646" y="483592"/>
                  <a:pt x="517894" y="514345"/>
                  <a:pt x="480066" y="514345"/>
                </a:cubicBezTo>
                <a:lnTo>
                  <a:pt x="68586" y="514345"/>
                </a:lnTo>
                <a:cubicBezTo>
                  <a:pt x="30757" y="514345"/>
                  <a:pt x="6" y="483592"/>
                  <a:pt x="6" y="445767"/>
                </a:cubicBezTo>
                <a:lnTo>
                  <a:pt x="6" y="300036"/>
                </a:lnTo>
                <a:lnTo>
                  <a:pt x="6" y="171448"/>
                </a:lnTo>
                <a:cubicBezTo>
                  <a:pt x="6" y="133623"/>
                  <a:pt x="30757" y="102870"/>
                  <a:pt x="68586" y="102870"/>
                </a:cubicBezTo>
                <a:lnTo>
                  <a:pt x="137160" y="102870"/>
                </a:lnTo>
                <a:moveTo>
                  <a:pt x="51435" y="325753"/>
                </a:moveTo>
                <a:lnTo>
                  <a:pt x="51435" y="445767"/>
                </a:lnTo>
                <a:cubicBezTo>
                  <a:pt x="51435" y="455195"/>
                  <a:pt x="59149" y="462910"/>
                  <a:pt x="68580" y="462910"/>
                </a:cubicBezTo>
                <a:lnTo>
                  <a:pt x="480060" y="462910"/>
                </a:lnTo>
                <a:cubicBezTo>
                  <a:pt x="489491" y="462910"/>
                  <a:pt x="497205" y="455195"/>
                  <a:pt x="497205" y="445767"/>
                </a:cubicBezTo>
                <a:lnTo>
                  <a:pt x="497205" y="325753"/>
                </a:lnTo>
                <a:lnTo>
                  <a:pt x="342900" y="325753"/>
                </a:lnTo>
                <a:lnTo>
                  <a:pt x="342900" y="342897"/>
                </a:lnTo>
                <a:cubicBezTo>
                  <a:pt x="342900" y="361861"/>
                  <a:pt x="327576" y="377188"/>
                  <a:pt x="308610" y="377188"/>
                </a:cubicBezTo>
                <a:lnTo>
                  <a:pt x="240030" y="377188"/>
                </a:lnTo>
                <a:cubicBezTo>
                  <a:pt x="221064" y="377188"/>
                  <a:pt x="205740" y="361866"/>
                  <a:pt x="205740" y="342897"/>
                </a:cubicBezTo>
                <a:lnTo>
                  <a:pt x="205740" y="325753"/>
                </a:lnTo>
                <a:lnTo>
                  <a:pt x="51435" y="325753"/>
                </a:lnTo>
                <a:moveTo>
                  <a:pt x="205740" y="274318"/>
                </a:moveTo>
                <a:lnTo>
                  <a:pt x="342900" y="274318"/>
                </a:lnTo>
                <a:lnTo>
                  <a:pt x="497205" y="274318"/>
                </a:lnTo>
                <a:lnTo>
                  <a:pt x="497205" y="171448"/>
                </a:lnTo>
                <a:cubicBezTo>
                  <a:pt x="497205" y="162020"/>
                  <a:pt x="489491" y="154305"/>
                  <a:pt x="480060" y="154305"/>
                </a:cubicBezTo>
                <a:lnTo>
                  <a:pt x="385765" y="154305"/>
                </a:lnTo>
                <a:lnTo>
                  <a:pt x="162880" y="154305"/>
                </a:lnTo>
                <a:lnTo>
                  <a:pt x="68586" y="154305"/>
                </a:lnTo>
                <a:cubicBezTo>
                  <a:pt x="59154" y="154305"/>
                  <a:pt x="51441" y="162020"/>
                  <a:pt x="51441" y="171448"/>
                </a:cubicBezTo>
                <a:lnTo>
                  <a:pt x="51441" y="274318"/>
                </a:lnTo>
                <a:lnTo>
                  <a:pt x="205740" y="274318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36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17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554480" y="1996062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E31D68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8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85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30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Define risk controls and escalation triggers (what happens if KPIs or milestones slip)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30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Define Risk Controls and Escalation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49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Propose mitigation actions with owners (pre-mortems, vendor SLAs, security reviews, change plan)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49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Propose Mitigation Actions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4280274"/>
            <a:ext cx="32181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Identify top risks across scope, timeline, cost, adoption, security, and compliance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5800" y="369427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Identify Top Risks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585960" y="2361822"/>
            <a:ext cx="640080" cy="731520"/>
          </a:xfrm>
          <a:custGeom>
            <a:avLst/>
            <a:gdLst/>
            <a:ahLst/>
            <a:cxnLst/>
            <a:rect l="l" t="t" r="r" b="b"/>
            <a:pathLst>
              <a:path w="640080" h="731520">
                <a:moveTo>
                  <a:pt x="68578" y="34294"/>
                </a:moveTo>
                <a:cubicBezTo>
                  <a:pt x="68578" y="15289"/>
                  <a:pt x="53293" y="7"/>
                  <a:pt x="34289" y="7"/>
                </a:cubicBezTo>
                <a:cubicBezTo>
                  <a:pt x="15285" y="7"/>
                  <a:pt x="0" y="15296"/>
                  <a:pt x="0" y="34301"/>
                </a:cubicBezTo>
                <a:lnTo>
                  <a:pt x="0" y="91454"/>
                </a:lnTo>
                <a:lnTo>
                  <a:pt x="0" y="500791"/>
                </a:lnTo>
                <a:lnTo>
                  <a:pt x="0" y="571514"/>
                </a:lnTo>
                <a:lnTo>
                  <a:pt x="0" y="697248"/>
                </a:lnTo>
                <a:cubicBezTo>
                  <a:pt x="0" y="716253"/>
                  <a:pt x="15285" y="731542"/>
                  <a:pt x="34289" y="731542"/>
                </a:cubicBezTo>
                <a:cubicBezTo>
                  <a:pt x="53293" y="731542"/>
                  <a:pt x="68578" y="716253"/>
                  <a:pt x="68578" y="697255"/>
                </a:cubicBezTo>
                <a:lnTo>
                  <a:pt x="68578" y="554382"/>
                </a:lnTo>
                <a:lnTo>
                  <a:pt x="183306" y="525663"/>
                </a:lnTo>
                <a:cubicBezTo>
                  <a:pt x="242027" y="510944"/>
                  <a:pt x="304179" y="517806"/>
                  <a:pt x="358330" y="544807"/>
                </a:cubicBezTo>
                <a:cubicBezTo>
                  <a:pt x="421480" y="576379"/>
                  <a:pt x="494775" y="580241"/>
                  <a:pt x="560781" y="555377"/>
                </a:cubicBezTo>
                <a:lnTo>
                  <a:pt x="610361" y="536804"/>
                </a:lnTo>
                <a:cubicBezTo>
                  <a:pt x="628219" y="530088"/>
                  <a:pt x="640080" y="513088"/>
                  <a:pt x="640080" y="493944"/>
                </a:cubicBezTo>
                <a:lnTo>
                  <a:pt x="640080" y="94322"/>
                </a:lnTo>
                <a:cubicBezTo>
                  <a:pt x="640080" y="61462"/>
                  <a:pt x="605503" y="40029"/>
                  <a:pt x="576072" y="54747"/>
                </a:cubicBezTo>
                <a:lnTo>
                  <a:pt x="562355" y="61601"/>
                </a:lnTo>
                <a:cubicBezTo>
                  <a:pt x="496203" y="94746"/>
                  <a:pt x="418337" y="94746"/>
                  <a:pt x="352185" y="61601"/>
                </a:cubicBezTo>
                <a:cubicBezTo>
                  <a:pt x="302035" y="36452"/>
                  <a:pt x="244459" y="30168"/>
                  <a:pt x="190021" y="43745"/>
                </a:cubicBezTo>
                <a:lnTo>
                  <a:pt x="68578" y="74322"/>
                </a:lnTo>
                <a:lnTo>
                  <a:pt x="68578" y="34294"/>
                </a:lnTo>
                <a:moveTo>
                  <a:pt x="68578" y="145017"/>
                </a:moveTo>
                <a:lnTo>
                  <a:pt x="206592" y="110438"/>
                </a:lnTo>
                <a:cubicBezTo>
                  <a:pt x="245170" y="100862"/>
                  <a:pt x="285885" y="105295"/>
                  <a:pt x="321461" y="123012"/>
                </a:cubicBezTo>
                <a:cubicBezTo>
                  <a:pt x="399896" y="162163"/>
                  <a:pt x="491057" y="165448"/>
                  <a:pt x="571495" y="132727"/>
                </a:cubicBezTo>
                <a:lnTo>
                  <a:pt x="571495" y="478202"/>
                </a:lnTo>
                <a:lnTo>
                  <a:pt x="536637" y="491201"/>
                </a:lnTo>
                <a:cubicBezTo>
                  <a:pt x="488490" y="509204"/>
                  <a:pt x="434909" y="506490"/>
                  <a:pt x="388906" y="483483"/>
                </a:cubicBezTo>
                <a:cubicBezTo>
                  <a:pt x="320040" y="449051"/>
                  <a:pt x="241317" y="440477"/>
                  <a:pt x="166594" y="459051"/>
                </a:cubicBezTo>
                <a:lnTo>
                  <a:pt x="68578" y="483622"/>
                </a:lnTo>
                <a:lnTo>
                  <a:pt x="68578" y="14501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751214" y="2361822"/>
            <a:ext cx="689572" cy="731520"/>
          </a:xfrm>
          <a:custGeom>
            <a:avLst/>
            <a:gdLst/>
            <a:ahLst/>
            <a:cxnLst/>
            <a:rect l="l" t="t" r="r" b="b"/>
            <a:pathLst>
              <a:path w="689572" h="731520">
                <a:moveTo>
                  <a:pt x="344786" y="70965"/>
                </a:moveTo>
                <a:lnTo>
                  <a:pt x="81887" y="182448"/>
                </a:lnTo>
                <a:cubicBezTo>
                  <a:pt x="73412" y="186040"/>
                  <a:pt x="68813" y="193655"/>
                  <a:pt x="68957" y="200839"/>
                </a:cubicBezTo>
                <a:cubicBezTo>
                  <a:pt x="69674" y="332147"/>
                  <a:pt x="124123" y="558984"/>
                  <a:pt x="336739" y="660694"/>
                </a:cubicBezTo>
                <a:cubicBezTo>
                  <a:pt x="341911" y="663137"/>
                  <a:pt x="347945" y="663137"/>
                  <a:pt x="352971" y="660694"/>
                </a:cubicBezTo>
                <a:cubicBezTo>
                  <a:pt x="565587" y="558837"/>
                  <a:pt x="620036" y="332139"/>
                  <a:pt x="620608" y="200693"/>
                </a:cubicBezTo>
                <a:cubicBezTo>
                  <a:pt x="620608" y="193509"/>
                  <a:pt x="616154" y="186040"/>
                  <a:pt x="607679" y="182302"/>
                </a:cubicBezTo>
                <a:lnTo>
                  <a:pt x="344786" y="70965"/>
                </a:lnTo>
                <a:moveTo>
                  <a:pt x="364039" y="4170"/>
                </a:moveTo>
                <a:lnTo>
                  <a:pt x="634551" y="118952"/>
                </a:lnTo>
                <a:cubicBezTo>
                  <a:pt x="666154" y="132310"/>
                  <a:pt x="689717" y="163487"/>
                  <a:pt x="689572" y="201124"/>
                </a:cubicBezTo>
                <a:cubicBezTo>
                  <a:pt x="688855" y="343639"/>
                  <a:pt x="630242" y="604382"/>
                  <a:pt x="382713" y="722903"/>
                </a:cubicBezTo>
                <a:cubicBezTo>
                  <a:pt x="358722" y="734395"/>
                  <a:pt x="330850" y="734395"/>
                  <a:pt x="306860" y="722903"/>
                </a:cubicBezTo>
                <a:cubicBezTo>
                  <a:pt x="59331" y="604382"/>
                  <a:pt x="717" y="343639"/>
                  <a:pt x="0" y="201124"/>
                </a:cubicBezTo>
                <a:cubicBezTo>
                  <a:pt x="-145" y="163487"/>
                  <a:pt x="23418" y="132310"/>
                  <a:pt x="55021" y="118952"/>
                </a:cubicBezTo>
                <a:lnTo>
                  <a:pt x="325678" y="4170"/>
                </a:lnTo>
                <a:cubicBezTo>
                  <a:pt x="331567" y="1441"/>
                  <a:pt x="338173" y="0"/>
                  <a:pt x="344786" y="0"/>
                </a:cubicBezTo>
                <a:cubicBezTo>
                  <a:pt x="351392" y="0"/>
                  <a:pt x="358005" y="1434"/>
                  <a:pt x="364039" y="4170"/>
                </a:cubicBezTo>
                <a:lnTo>
                  <a:pt x="364039" y="417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2233749" y="2361822"/>
            <a:ext cx="104503" cy="731520"/>
          </a:xfrm>
          <a:custGeom>
            <a:avLst/>
            <a:gdLst/>
            <a:ahLst/>
            <a:cxnLst/>
            <a:rect l="l" t="t" r="r" b="b"/>
            <a:pathLst>
              <a:path w="104503" h="731520">
                <a:moveTo>
                  <a:pt x="91440" y="39188"/>
                </a:moveTo>
                <a:cubicBezTo>
                  <a:pt x="91440" y="17469"/>
                  <a:pt x="73968" y="0"/>
                  <a:pt x="52251" y="0"/>
                </a:cubicBezTo>
                <a:cubicBezTo>
                  <a:pt x="30535" y="0"/>
                  <a:pt x="13063" y="17469"/>
                  <a:pt x="13063" y="39188"/>
                </a:cubicBezTo>
                <a:lnTo>
                  <a:pt x="13063" y="509453"/>
                </a:lnTo>
                <a:cubicBezTo>
                  <a:pt x="13063" y="531171"/>
                  <a:pt x="30535" y="548640"/>
                  <a:pt x="52251" y="548640"/>
                </a:cubicBezTo>
                <a:cubicBezTo>
                  <a:pt x="73968" y="548640"/>
                  <a:pt x="91440" y="531171"/>
                  <a:pt x="91440" y="509453"/>
                </a:cubicBezTo>
                <a:lnTo>
                  <a:pt x="91440" y="39188"/>
                </a:lnTo>
                <a:moveTo>
                  <a:pt x="52251" y="731520"/>
                </a:moveTo>
                <a:cubicBezTo>
                  <a:pt x="81109" y="731520"/>
                  <a:pt x="104503" y="708126"/>
                  <a:pt x="104503" y="679268"/>
                </a:cubicBezTo>
                <a:cubicBezTo>
                  <a:pt x="104503" y="650409"/>
                  <a:pt x="81109" y="627015"/>
                  <a:pt x="52251" y="627015"/>
                </a:cubicBezTo>
                <a:cubicBezTo>
                  <a:pt x="23394" y="627015"/>
                  <a:pt x="0" y="650409"/>
                  <a:pt x="0" y="679268"/>
                </a:cubicBezTo>
                <a:cubicBezTo>
                  <a:pt x="0" y="708126"/>
                  <a:pt x="23394" y="731520"/>
                  <a:pt x="52251" y="73152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5800" y="564101"/>
            <a:ext cx="981733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839"/>
              </a:spcBef>
              <a:buNone/>
            </a:pPr>
            <a:r>
              <a:rPr lang="en-US" sz="3019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Risk Assessment &amp; Mitigation: Protect Value and Delivery</a:t>
            </a:r>
            <a:endParaRPr lang="en-US" sz="3019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gradFill>
          <a:gsLst>
            <a:gs pos="0">
              <a:srgbClr val="AB154E">
                <a:alpha val="100000"/>
              </a:srgbClr>
            </a:gs>
            <a:gs pos="56000">
              <a:srgbClr val="000000">
                <a:alpha val="100000"/>
              </a:srgbClr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2769619"/>
            <a:ext cx="5072033" cy="4088382"/>
          </a:xfrm>
          <a:prstGeom prst="rect">
            <a:avLst/>
          </a:prstGeom>
          <a:blipFill>
            <a:blip r:embed="rId1"/>
            <a:srcRect l="39337" t="0" r="0" b="51874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931619" y="0"/>
            <a:ext cx="3260381" cy="6858000"/>
          </a:xfrm>
          <a:prstGeom prst="rect">
            <a:avLst/>
          </a:prstGeom>
          <a:blipFill>
            <a:blip r:embed="rId2">
              <a:alphaModFix amt="44000"/>
            </a:blip>
            <a:srcRect l="0" t="0" r="51569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52637" y="2199493"/>
            <a:ext cx="3200400" cy="3200400"/>
          </a:xfrm>
          <a:custGeom>
            <a:avLst/>
            <a:gdLst/>
            <a:ahLst/>
            <a:cxnLst/>
            <a:rect l="l" t="t" r="r" b="b"/>
            <a:pathLst>
              <a:path w="3200400" h="3200400">
                <a:moveTo>
                  <a:pt x="215323" y="3200400"/>
                </a:moveTo>
                <a:cubicBezTo>
                  <a:pt x="96396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396" y="0"/>
                  <a:pt x="215323" y="0"/>
                </a:cubicBezTo>
                <a:lnTo>
                  <a:pt x="2985077" y="0"/>
                </a:lnTo>
                <a:cubicBezTo>
                  <a:pt x="3104004" y="0"/>
                  <a:pt x="3200400" y="96396"/>
                  <a:pt x="3200400" y="215323"/>
                </a:cubicBezTo>
                <a:lnTo>
                  <a:pt x="3200400" y="2985077"/>
                </a:lnTo>
                <a:cubicBezTo>
                  <a:pt x="3200400" y="3104004"/>
                  <a:pt x="3104004" y="3200400"/>
                  <a:pt x="2985077" y="3200400"/>
                </a:cubicBezTo>
                <a:lnTo>
                  <a:pt x="215323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84107" y="252492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AB154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495800" y="2199493"/>
            <a:ext cx="3200400" cy="3200400"/>
          </a:xfrm>
          <a:custGeom>
            <a:avLst/>
            <a:gdLst/>
            <a:ahLst/>
            <a:cxnLst/>
            <a:rect l="l" t="t" r="r" b="b"/>
            <a:pathLst>
              <a:path w="3200400" h="3200400">
                <a:moveTo>
                  <a:pt x="215323" y="3200400"/>
                </a:moveTo>
                <a:cubicBezTo>
                  <a:pt x="96396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396" y="0"/>
                  <a:pt x="215323" y="0"/>
                </a:cubicBezTo>
                <a:lnTo>
                  <a:pt x="2985077" y="0"/>
                </a:lnTo>
                <a:cubicBezTo>
                  <a:pt x="3104004" y="0"/>
                  <a:pt x="3200400" y="96396"/>
                  <a:pt x="3200400" y="215323"/>
                </a:cubicBezTo>
                <a:lnTo>
                  <a:pt x="3200400" y="2985077"/>
                </a:lnTo>
                <a:cubicBezTo>
                  <a:pt x="3200400" y="3104004"/>
                  <a:pt x="3104004" y="3200400"/>
                  <a:pt x="2985077" y="3200400"/>
                </a:cubicBezTo>
                <a:lnTo>
                  <a:pt x="215323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815840" y="252492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AB154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29533" y="2199493"/>
            <a:ext cx="3200400" cy="3200400"/>
          </a:xfrm>
          <a:custGeom>
            <a:avLst/>
            <a:gdLst/>
            <a:ahLst/>
            <a:cxnLst/>
            <a:rect l="l" t="t" r="r" b="b"/>
            <a:pathLst>
              <a:path w="3200400" h="3200400">
                <a:moveTo>
                  <a:pt x="215323" y="3200400"/>
                </a:moveTo>
                <a:cubicBezTo>
                  <a:pt x="96396" y="3200400"/>
                  <a:pt x="0" y="3104004"/>
                  <a:pt x="0" y="2985077"/>
                </a:cubicBezTo>
                <a:lnTo>
                  <a:pt x="0" y="215323"/>
                </a:lnTo>
                <a:cubicBezTo>
                  <a:pt x="0" y="96396"/>
                  <a:pt x="96396" y="0"/>
                  <a:pt x="215323" y="0"/>
                </a:cubicBezTo>
                <a:lnTo>
                  <a:pt x="2985077" y="0"/>
                </a:lnTo>
                <a:cubicBezTo>
                  <a:pt x="3104004" y="0"/>
                  <a:pt x="3200400" y="96396"/>
                  <a:pt x="3200400" y="215323"/>
                </a:cubicBezTo>
                <a:lnTo>
                  <a:pt x="3200400" y="2985077"/>
                </a:lnTo>
                <a:cubicBezTo>
                  <a:pt x="3200400" y="3104004"/>
                  <a:pt x="3104004" y="3200400"/>
                  <a:pt x="2985077" y="3200400"/>
                </a:cubicBezTo>
                <a:lnTo>
                  <a:pt x="215323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449573" y="252492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AB154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85800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Strategic Business Initiative Proposal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9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449573" y="4725251"/>
            <a:ext cx="25721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933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Conservative vs. target assumptions to ensure credibility and governance readiness</a:t>
            </a:r>
            <a:endParaRPr lang="en-US" sz="933" dirty="0"/>
          </a:p>
        </p:txBody>
      </p:sp>
      <p:sp>
        <p:nvSpPr>
          <p:cNvPr id="13" name="Text 11"/>
          <p:cNvSpPr/>
          <p:nvPr/>
        </p:nvSpPr>
        <p:spPr>
          <a:xfrm>
            <a:off x="8449573" y="3405800"/>
            <a:ext cx="25772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3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Conservative vs. Target Assumptions</a:t>
            </a:r>
            <a:endParaRPr lang="en-US" sz="1333" dirty="0"/>
          </a:p>
        </p:txBody>
      </p:sp>
      <p:sp>
        <p:nvSpPr>
          <p:cNvPr id="14" name="Text 12"/>
          <p:cNvSpPr/>
          <p:nvPr/>
        </p:nvSpPr>
        <p:spPr>
          <a:xfrm>
            <a:off x="8449573" y="3898995"/>
            <a:ext cx="261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590248" y="2701337"/>
            <a:ext cx="360000" cy="288532"/>
          </a:xfrm>
          <a:custGeom>
            <a:avLst/>
            <a:gdLst/>
            <a:ahLst/>
            <a:cxnLst/>
            <a:rect l="l" t="t" r="r" b="b"/>
            <a:pathLst>
              <a:path w="360000" h="288532">
                <a:moveTo>
                  <a:pt x="293018" y="27050"/>
                </a:moveTo>
                <a:lnTo>
                  <a:pt x="221620" y="27050"/>
                </a:lnTo>
                <a:cubicBezTo>
                  <a:pt x="214690" y="11103"/>
                  <a:pt x="198796" y="0"/>
                  <a:pt x="180313" y="0"/>
                </a:cubicBezTo>
                <a:cubicBezTo>
                  <a:pt x="161831" y="0"/>
                  <a:pt x="145937" y="11103"/>
                  <a:pt x="139007" y="27050"/>
                </a:cubicBezTo>
                <a:lnTo>
                  <a:pt x="67608" y="27050"/>
                </a:lnTo>
                <a:cubicBezTo>
                  <a:pt x="60113" y="27050"/>
                  <a:pt x="54083" y="33080"/>
                  <a:pt x="54083" y="40576"/>
                </a:cubicBezTo>
                <a:cubicBezTo>
                  <a:pt x="54083" y="48072"/>
                  <a:pt x="60113" y="54103"/>
                  <a:pt x="67608" y="54103"/>
                </a:cubicBezTo>
                <a:lnTo>
                  <a:pt x="136134" y="54103"/>
                </a:lnTo>
                <a:cubicBezTo>
                  <a:pt x="139403" y="70220"/>
                  <a:pt x="151294" y="83238"/>
                  <a:pt x="166792" y="88083"/>
                </a:cubicBezTo>
                <a:lnTo>
                  <a:pt x="166792" y="261485"/>
                </a:lnTo>
                <a:lnTo>
                  <a:pt x="67608" y="261485"/>
                </a:lnTo>
                <a:cubicBezTo>
                  <a:pt x="60113" y="261485"/>
                  <a:pt x="54083" y="267515"/>
                  <a:pt x="54083" y="275011"/>
                </a:cubicBezTo>
                <a:cubicBezTo>
                  <a:pt x="54083" y="282507"/>
                  <a:pt x="60113" y="288538"/>
                  <a:pt x="67608" y="288538"/>
                </a:cubicBezTo>
                <a:lnTo>
                  <a:pt x="180317" y="288538"/>
                </a:lnTo>
                <a:lnTo>
                  <a:pt x="293025" y="288538"/>
                </a:lnTo>
                <a:cubicBezTo>
                  <a:pt x="300521" y="288538"/>
                  <a:pt x="306551" y="282507"/>
                  <a:pt x="306551" y="275014"/>
                </a:cubicBezTo>
                <a:cubicBezTo>
                  <a:pt x="306551" y="267518"/>
                  <a:pt x="300521" y="261491"/>
                  <a:pt x="293025" y="261491"/>
                </a:cubicBezTo>
                <a:lnTo>
                  <a:pt x="193842" y="261491"/>
                </a:lnTo>
                <a:lnTo>
                  <a:pt x="193842" y="88089"/>
                </a:lnTo>
                <a:cubicBezTo>
                  <a:pt x="209340" y="83241"/>
                  <a:pt x="221231" y="70226"/>
                  <a:pt x="224499" y="54108"/>
                </a:cubicBezTo>
                <a:lnTo>
                  <a:pt x="293025" y="54108"/>
                </a:lnTo>
                <a:cubicBezTo>
                  <a:pt x="300521" y="54108"/>
                  <a:pt x="306551" y="48078"/>
                  <a:pt x="306551" y="40585"/>
                </a:cubicBezTo>
                <a:cubicBezTo>
                  <a:pt x="306551" y="33089"/>
                  <a:pt x="300521" y="27061"/>
                  <a:pt x="293025" y="27061"/>
                </a:cubicBezTo>
                <a:lnTo>
                  <a:pt x="293018" y="27050"/>
                </a:lnTo>
                <a:moveTo>
                  <a:pt x="288508" y="110340"/>
                </a:moveTo>
                <a:lnTo>
                  <a:pt x="329306" y="180332"/>
                </a:lnTo>
                <a:lnTo>
                  <a:pt x="247651" y="180332"/>
                </a:lnTo>
                <a:lnTo>
                  <a:pt x="288508" y="110340"/>
                </a:lnTo>
                <a:moveTo>
                  <a:pt x="217505" y="189969"/>
                </a:moveTo>
                <a:cubicBezTo>
                  <a:pt x="223592" y="215274"/>
                  <a:pt x="253066" y="234432"/>
                  <a:pt x="288511" y="234432"/>
                </a:cubicBezTo>
                <a:cubicBezTo>
                  <a:pt x="323957" y="234432"/>
                  <a:pt x="353430" y="215271"/>
                  <a:pt x="359518" y="189969"/>
                </a:cubicBezTo>
                <a:cubicBezTo>
                  <a:pt x="360983" y="183772"/>
                  <a:pt x="358952" y="177404"/>
                  <a:pt x="355741" y="171878"/>
                </a:cubicBezTo>
                <a:lnTo>
                  <a:pt x="302094" y="79909"/>
                </a:lnTo>
                <a:cubicBezTo>
                  <a:pt x="299275" y="75062"/>
                  <a:pt x="294091" y="72133"/>
                  <a:pt x="288511" y="72133"/>
                </a:cubicBezTo>
                <a:cubicBezTo>
                  <a:pt x="282931" y="72133"/>
                  <a:pt x="277747" y="75119"/>
                  <a:pt x="274928" y="79909"/>
                </a:cubicBezTo>
                <a:lnTo>
                  <a:pt x="221281" y="171936"/>
                </a:lnTo>
                <a:cubicBezTo>
                  <a:pt x="218070" y="177459"/>
                  <a:pt x="216040" y="183827"/>
                  <a:pt x="217505" y="190027"/>
                </a:cubicBezTo>
                <a:lnTo>
                  <a:pt x="217505" y="189969"/>
                </a:lnTo>
                <a:moveTo>
                  <a:pt x="30632" y="180332"/>
                </a:moveTo>
                <a:lnTo>
                  <a:pt x="71431" y="110340"/>
                </a:lnTo>
                <a:lnTo>
                  <a:pt x="112288" y="180332"/>
                </a:lnTo>
                <a:lnTo>
                  <a:pt x="30632" y="180332"/>
                </a:lnTo>
                <a:moveTo>
                  <a:pt x="71435" y="234432"/>
                </a:moveTo>
                <a:cubicBezTo>
                  <a:pt x="106880" y="234432"/>
                  <a:pt x="136354" y="215271"/>
                  <a:pt x="142441" y="189969"/>
                </a:cubicBezTo>
                <a:cubicBezTo>
                  <a:pt x="143906" y="183772"/>
                  <a:pt x="141876" y="177404"/>
                  <a:pt x="138665" y="171878"/>
                </a:cubicBezTo>
                <a:lnTo>
                  <a:pt x="85018" y="79909"/>
                </a:lnTo>
                <a:cubicBezTo>
                  <a:pt x="82199" y="75062"/>
                  <a:pt x="77015" y="72133"/>
                  <a:pt x="71435" y="72133"/>
                </a:cubicBezTo>
                <a:cubicBezTo>
                  <a:pt x="65855" y="72133"/>
                  <a:pt x="60671" y="75119"/>
                  <a:pt x="57852" y="79909"/>
                </a:cubicBezTo>
                <a:lnTo>
                  <a:pt x="4259" y="171936"/>
                </a:lnTo>
                <a:cubicBezTo>
                  <a:pt x="1048" y="177459"/>
                  <a:pt x="-983" y="183827"/>
                  <a:pt x="482" y="190027"/>
                </a:cubicBezTo>
                <a:cubicBezTo>
                  <a:pt x="6570" y="215274"/>
                  <a:pt x="36043" y="234435"/>
                  <a:pt x="71431" y="234435"/>
                </a:cubicBezTo>
                <a:lnTo>
                  <a:pt x="71435" y="234432"/>
                </a:lnTo>
                <a:moveTo>
                  <a:pt x="180310" y="27050"/>
                </a:moveTo>
                <a:cubicBezTo>
                  <a:pt x="190271" y="27050"/>
                  <a:pt x="198342" y="35123"/>
                  <a:pt x="198342" y="45083"/>
                </a:cubicBezTo>
                <a:cubicBezTo>
                  <a:pt x="198342" y="55043"/>
                  <a:pt x="190267" y="63116"/>
                  <a:pt x="180310" y="63116"/>
                </a:cubicBezTo>
                <a:cubicBezTo>
                  <a:pt x="170348" y="63116"/>
                  <a:pt x="162277" y="55043"/>
                  <a:pt x="162277" y="45083"/>
                </a:cubicBezTo>
                <a:cubicBezTo>
                  <a:pt x="162277" y="35123"/>
                  <a:pt x="170352" y="27050"/>
                  <a:pt x="180310" y="2705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815840" y="4725251"/>
            <a:ext cx="25721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933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Primary ROI drivers (cost savings, revenue uplift, productivity gains, reduced incident exposure)</a:t>
            </a:r>
            <a:endParaRPr lang="en-US" sz="933" dirty="0"/>
          </a:p>
        </p:txBody>
      </p:sp>
      <p:sp>
        <p:nvSpPr>
          <p:cNvPr id="17" name="Text 15"/>
          <p:cNvSpPr/>
          <p:nvPr/>
        </p:nvSpPr>
        <p:spPr>
          <a:xfrm>
            <a:off x="4815840" y="3405800"/>
            <a:ext cx="25772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3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Primary ROI Drivers</a:t>
            </a:r>
            <a:endParaRPr lang="en-US" sz="1333" dirty="0"/>
          </a:p>
        </p:txBody>
      </p:sp>
      <p:sp>
        <p:nvSpPr>
          <p:cNvPr id="18" name="Text 16"/>
          <p:cNvSpPr/>
          <p:nvPr/>
        </p:nvSpPr>
        <p:spPr>
          <a:xfrm>
            <a:off x="4815840" y="3898995"/>
            <a:ext cx="261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956515" y="2685603"/>
            <a:ext cx="360000" cy="320000"/>
          </a:xfrm>
          <a:custGeom>
            <a:avLst/>
            <a:gdLst/>
            <a:ahLst/>
            <a:cxnLst/>
            <a:rect l="l" t="t" r="r" b="b"/>
            <a:pathLst>
              <a:path w="360000" h="320000">
                <a:moveTo>
                  <a:pt x="173189" y="30000"/>
                </a:moveTo>
                <a:cubicBezTo>
                  <a:pt x="187564" y="30000"/>
                  <a:pt x="199750" y="39187"/>
                  <a:pt x="204314" y="52000"/>
                </a:cubicBezTo>
                <a:cubicBezTo>
                  <a:pt x="207065" y="59811"/>
                  <a:pt x="215626" y="63875"/>
                  <a:pt x="223441" y="61126"/>
                </a:cubicBezTo>
                <a:cubicBezTo>
                  <a:pt x="231253" y="58378"/>
                  <a:pt x="235318" y="49814"/>
                  <a:pt x="232567" y="42000"/>
                </a:cubicBezTo>
                <a:cubicBezTo>
                  <a:pt x="223942" y="17562"/>
                  <a:pt x="200628" y="0"/>
                  <a:pt x="173192" y="0"/>
                </a:cubicBezTo>
                <a:cubicBezTo>
                  <a:pt x="145753" y="0"/>
                  <a:pt x="122378" y="17562"/>
                  <a:pt x="113756" y="42000"/>
                </a:cubicBezTo>
                <a:cubicBezTo>
                  <a:pt x="111006" y="49811"/>
                  <a:pt x="115070" y="58374"/>
                  <a:pt x="122882" y="61126"/>
                </a:cubicBezTo>
                <a:cubicBezTo>
                  <a:pt x="130694" y="63875"/>
                  <a:pt x="139259" y="59814"/>
                  <a:pt x="142006" y="52000"/>
                </a:cubicBezTo>
                <a:cubicBezTo>
                  <a:pt x="146567" y="39187"/>
                  <a:pt x="158818" y="30000"/>
                  <a:pt x="173192" y="30000"/>
                </a:cubicBezTo>
                <a:lnTo>
                  <a:pt x="173189" y="30000"/>
                </a:lnTo>
                <a:moveTo>
                  <a:pt x="41688" y="123437"/>
                </a:moveTo>
                <a:cubicBezTo>
                  <a:pt x="49126" y="119750"/>
                  <a:pt x="52124" y="110749"/>
                  <a:pt x="48377" y="103312"/>
                </a:cubicBezTo>
                <a:cubicBezTo>
                  <a:pt x="44626" y="95875"/>
                  <a:pt x="35690" y="92874"/>
                  <a:pt x="28253" y="96624"/>
                </a:cubicBezTo>
                <a:lnTo>
                  <a:pt x="25315" y="98061"/>
                </a:lnTo>
                <a:cubicBezTo>
                  <a:pt x="9814" y="105811"/>
                  <a:pt x="4" y="121686"/>
                  <a:pt x="4" y="139123"/>
                </a:cubicBezTo>
                <a:cubicBezTo>
                  <a:pt x="4" y="162499"/>
                  <a:pt x="17503" y="181811"/>
                  <a:pt x="40129" y="184685"/>
                </a:cubicBezTo>
                <a:cubicBezTo>
                  <a:pt x="41504" y="215434"/>
                  <a:pt x="56880" y="242621"/>
                  <a:pt x="80003" y="259997"/>
                </a:cubicBezTo>
                <a:lnTo>
                  <a:pt x="80003" y="289997"/>
                </a:lnTo>
                <a:cubicBezTo>
                  <a:pt x="80003" y="306560"/>
                  <a:pt x="93441" y="319997"/>
                  <a:pt x="110001" y="319997"/>
                </a:cubicBezTo>
                <a:lnTo>
                  <a:pt x="140000" y="319997"/>
                </a:lnTo>
                <a:cubicBezTo>
                  <a:pt x="156564" y="319997"/>
                  <a:pt x="169999" y="306560"/>
                  <a:pt x="169999" y="289997"/>
                </a:cubicBezTo>
                <a:lnTo>
                  <a:pt x="169999" y="279997"/>
                </a:lnTo>
                <a:lnTo>
                  <a:pt x="199998" y="279997"/>
                </a:lnTo>
                <a:lnTo>
                  <a:pt x="199998" y="289997"/>
                </a:lnTo>
                <a:cubicBezTo>
                  <a:pt x="199998" y="306560"/>
                  <a:pt x="213437" y="319997"/>
                  <a:pt x="229997" y="319997"/>
                </a:cubicBezTo>
                <a:lnTo>
                  <a:pt x="259995" y="319997"/>
                </a:lnTo>
                <a:cubicBezTo>
                  <a:pt x="276559" y="319997"/>
                  <a:pt x="289994" y="306560"/>
                  <a:pt x="289994" y="289997"/>
                </a:cubicBezTo>
                <a:lnTo>
                  <a:pt x="289994" y="266621"/>
                </a:lnTo>
                <a:cubicBezTo>
                  <a:pt x="301683" y="259872"/>
                  <a:pt x="311933" y="250746"/>
                  <a:pt x="319993" y="239997"/>
                </a:cubicBezTo>
                <a:lnTo>
                  <a:pt x="339995" y="239997"/>
                </a:lnTo>
                <a:cubicBezTo>
                  <a:pt x="351057" y="239997"/>
                  <a:pt x="359996" y="231059"/>
                  <a:pt x="359996" y="219997"/>
                </a:cubicBezTo>
                <a:lnTo>
                  <a:pt x="359996" y="159997"/>
                </a:lnTo>
                <a:cubicBezTo>
                  <a:pt x="359996" y="148934"/>
                  <a:pt x="351057" y="139997"/>
                  <a:pt x="339995" y="139997"/>
                </a:cubicBezTo>
                <a:lnTo>
                  <a:pt x="331682" y="139997"/>
                </a:lnTo>
                <a:cubicBezTo>
                  <a:pt x="326556" y="128246"/>
                  <a:pt x="319244" y="117683"/>
                  <a:pt x="310309" y="108870"/>
                </a:cubicBezTo>
                <a:lnTo>
                  <a:pt x="317372" y="85869"/>
                </a:lnTo>
                <a:lnTo>
                  <a:pt x="303059" y="81494"/>
                </a:lnTo>
                <a:lnTo>
                  <a:pt x="317372" y="85869"/>
                </a:lnTo>
                <a:cubicBezTo>
                  <a:pt x="321311" y="72995"/>
                  <a:pt x="311684" y="59994"/>
                  <a:pt x="298249" y="59994"/>
                </a:cubicBezTo>
                <a:lnTo>
                  <a:pt x="284997" y="59994"/>
                </a:lnTo>
                <a:cubicBezTo>
                  <a:pt x="265309" y="59994"/>
                  <a:pt x="247374" y="67619"/>
                  <a:pt x="233996" y="79994"/>
                </a:cubicBezTo>
                <a:lnTo>
                  <a:pt x="139997" y="79994"/>
                </a:lnTo>
                <a:cubicBezTo>
                  <a:pt x="93495" y="79994"/>
                  <a:pt x="54371" y="111744"/>
                  <a:pt x="43185" y="154742"/>
                </a:cubicBezTo>
                <a:cubicBezTo>
                  <a:pt x="35687" y="153491"/>
                  <a:pt x="29999" y="146931"/>
                  <a:pt x="29999" y="139056"/>
                </a:cubicBezTo>
                <a:cubicBezTo>
                  <a:pt x="29999" y="133056"/>
                  <a:pt x="33372" y="127555"/>
                  <a:pt x="38811" y="124806"/>
                </a:cubicBezTo>
                <a:lnTo>
                  <a:pt x="41749" y="123370"/>
                </a:lnTo>
                <a:lnTo>
                  <a:pt x="41688" y="123437"/>
                </a:lnTo>
                <a:moveTo>
                  <a:pt x="265000" y="180000"/>
                </a:moveTo>
                <a:cubicBezTo>
                  <a:pt x="273283" y="180000"/>
                  <a:pt x="280001" y="173283"/>
                  <a:pt x="280001" y="165002"/>
                </a:cubicBezTo>
                <a:cubicBezTo>
                  <a:pt x="280001" y="156717"/>
                  <a:pt x="273287" y="150003"/>
                  <a:pt x="265000" y="150003"/>
                </a:cubicBezTo>
                <a:cubicBezTo>
                  <a:pt x="256716" y="150003"/>
                  <a:pt x="249998" y="156720"/>
                  <a:pt x="249998" y="165005"/>
                </a:cubicBezTo>
                <a:cubicBezTo>
                  <a:pt x="249998" y="173290"/>
                  <a:pt x="256712" y="180006"/>
                  <a:pt x="265000" y="180006"/>
                </a:cubicBezTo>
                <a:lnTo>
                  <a:pt x="265000" y="180000"/>
                </a:lnTo>
                <a:moveTo>
                  <a:pt x="251438" y="105002"/>
                </a:moveTo>
                <a:cubicBezTo>
                  <a:pt x="259625" y="95814"/>
                  <a:pt x="271501" y="90064"/>
                  <a:pt x="284688" y="90003"/>
                </a:cubicBezTo>
                <a:lnTo>
                  <a:pt x="278752" y="109254"/>
                </a:lnTo>
                <a:cubicBezTo>
                  <a:pt x="276941" y="115130"/>
                  <a:pt x="278878" y="121504"/>
                  <a:pt x="283691" y="125379"/>
                </a:cubicBezTo>
                <a:cubicBezTo>
                  <a:pt x="294566" y="134067"/>
                  <a:pt x="302692" y="145878"/>
                  <a:pt x="306878" y="159443"/>
                </a:cubicBezTo>
                <a:cubicBezTo>
                  <a:pt x="308815" y="165757"/>
                  <a:pt x="314629" y="170067"/>
                  <a:pt x="321192" y="170067"/>
                </a:cubicBezTo>
                <a:lnTo>
                  <a:pt x="329944" y="170067"/>
                </a:lnTo>
                <a:lnTo>
                  <a:pt x="329944" y="210067"/>
                </a:lnTo>
                <a:lnTo>
                  <a:pt x="312069" y="210067"/>
                </a:lnTo>
                <a:cubicBezTo>
                  <a:pt x="306882" y="210067"/>
                  <a:pt x="302069" y="212755"/>
                  <a:pt x="299383" y="217130"/>
                </a:cubicBezTo>
                <a:cubicBezTo>
                  <a:pt x="292071" y="228816"/>
                  <a:pt x="281444" y="238192"/>
                  <a:pt x="268819" y="243878"/>
                </a:cubicBezTo>
                <a:cubicBezTo>
                  <a:pt x="263444" y="246253"/>
                  <a:pt x="260006" y="251565"/>
                  <a:pt x="260006" y="257504"/>
                </a:cubicBezTo>
                <a:lnTo>
                  <a:pt x="260006" y="290003"/>
                </a:lnTo>
                <a:lnTo>
                  <a:pt x="230007" y="290003"/>
                </a:lnTo>
                <a:lnTo>
                  <a:pt x="230007" y="265005"/>
                </a:lnTo>
                <a:cubicBezTo>
                  <a:pt x="230007" y="256691"/>
                  <a:pt x="223319" y="250006"/>
                  <a:pt x="215006" y="250006"/>
                </a:cubicBezTo>
                <a:lnTo>
                  <a:pt x="155005" y="250006"/>
                </a:lnTo>
                <a:cubicBezTo>
                  <a:pt x="146693" y="250006"/>
                  <a:pt x="140004" y="256694"/>
                  <a:pt x="140004" y="265008"/>
                </a:cubicBezTo>
                <a:lnTo>
                  <a:pt x="140004" y="290009"/>
                </a:lnTo>
                <a:lnTo>
                  <a:pt x="110005" y="290009"/>
                </a:lnTo>
                <a:lnTo>
                  <a:pt x="110005" y="252134"/>
                </a:lnTo>
                <a:cubicBezTo>
                  <a:pt x="110005" y="246947"/>
                  <a:pt x="107316" y="242134"/>
                  <a:pt x="102942" y="239446"/>
                </a:cubicBezTo>
                <a:cubicBezTo>
                  <a:pt x="83131" y="227072"/>
                  <a:pt x="70005" y="205072"/>
                  <a:pt x="70005" y="180070"/>
                </a:cubicBezTo>
                <a:cubicBezTo>
                  <a:pt x="70005" y="141382"/>
                  <a:pt x="101318" y="110070"/>
                  <a:pt x="140004" y="110070"/>
                </a:cubicBezTo>
                <a:lnTo>
                  <a:pt x="240005" y="110070"/>
                </a:lnTo>
                <a:lnTo>
                  <a:pt x="240005" y="110070"/>
                </a:lnTo>
                <a:lnTo>
                  <a:pt x="240253" y="110070"/>
                </a:lnTo>
                <a:cubicBezTo>
                  <a:pt x="244505" y="110070"/>
                  <a:pt x="248627" y="108259"/>
                  <a:pt x="251442" y="105072"/>
                </a:cubicBezTo>
                <a:lnTo>
                  <a:pt x="251438" y="10500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84107" y="4725251"/>
            <a:ext cx="25721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933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Estimated financial impact (benefits minus costs) with payback period</a:t>
            </a:r>
            <a:endParaRPr lang="en-US" sz="933" dirty="0"/>
          </a:p>
        </p:txBody>
      </p:sp>
      <p:sp>
        <p:nvSpPr>
          <p:cNvPr id="21" name="Text 19"/>
          <p:cNvSpPr/>
          <p:nvPr/>
        </p:nvSpPr>
        <p:spPr>
          <a:xfrm>
            <a:off x="1184107" y="3405800"/>
            <a:ext cx="25772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33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Estimated Financial Impact and Payback Period</a:t>
            </a:r>
            <a:endParaRPr lang="en-US" sz="1333" dirty="0"/>
          </a:p>
        </p:txBody>
      </p:sp>
      <p:sp>
        <p:nvSpPr>
          <p:cNvPr id="22" name="Text 20"/>
          <p:cNvSpPr/>
          <p:nvPr/>
        </p:nvSpPr>
        <p:spPr>
          <a:xfrm>
            <a:off x="1184107" y="3898995"/>
            <a:ext cx="261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369782" y="2665603"/>
            <a:ext cx="270000" cy="360000"/>
          </a:xfrm>
          <a:custGeom>
            <a:avLst/>
            <a:gdLst/>
            <a:ahLst/>
            <a:cxnLst/>
            <a:rect l="l" t="t" r="r" b="b"/>
            <a:pathLst>
              <a:path w="270000" h="360000">
                <a:moveTo>
                  <a:pt x="236250" y="123750"/>
                </a:moveTo>
                <a:lnTo>
                  <a:pt x="236250" y="315000"/>
                </a:lnTo>
                <a:cubicBezTo>
                  <a:pt x="236250" y="321188"/>
                  <a:pt x="231187" y="326250"/>
                  <a:pt x="224999" y="326250"/>
                </a:cubicBezTo>
                <a:lnTo>
                  <a:pt x="44998" y="326250"/>
                </a:lnTo>
                <a:cubicBezTo>
                  <a:pt x="38810" y="326250"/>
                  <a:pt x="33747" y="321188"/>
                  <a:pt x="33747" y="315000"/>
                </a:cubicBezTo>
                <a:lnTo>
                  <a:pt x="33747" y="123750"/>
                </a:lnTo>
                <a:lnTo>
                  <a:pt x="236250" y="123750"/>
                </a:lnTo>
                <a:moveTo>
                  <a:pt x="236250" y="90000"/>
                </a:moveTo>
                <a:lnTo>
                  <a:pt x="33750" y="90000"/>
                </a:lnTo>
                <a:lnTo>
                  <a:pt x="33750" y="45000"/>
                </a:lnTo>
                <a:cubicBezTo>
                  <a:pt x="33750" y="38812"/>
                  <a:pt x="38813" y="33750"/>
                  <a:pt x="45001" y="33750"/>
                </a:cubicBezTo>
                <a:lnTo>
                  <a:pt x="225002" y="33750"/>
                </a:lnTo>
                <a:cubicBezTo>
                  <a:pt x="231190" y="33750"/>
                  <a:pt x="236253" y="38812"/>
                  <a:pt x="236253" y="45000"/>
                </a:cubicBezTo>
                <a:lnTo>
                  <a:pt x="236250" y="90000"/>
                </a:lnTo>
                <a:moveTo>
                  <a:pt x="270000" y="90000"/>
                </a:moveTo>
                <a:lnTo>
                  <a:pt x="270000" y="45000"/>
                </a:lnTo>
                <a:cubicBezTo>
                  <a:pt x="270000" y="20178"/>
                  <a:pt x="249820" y="0"/>
                  <a:pt x="224999" y="0"/>
                </a:cubicBezTo>
                <a:lnTo>
                  <a:pt x="44998" y="0"/>
                </a:lnTo>
                <a:cubicBezTo>
                  <a:pt x="20177" y="0"/>
                  <a:pt x="-3" y="20178"/>
                  <a:pt x="-3" y="45000"/>
                </a:cubicBezTo>
                <a:lnTo>
                  <a:pt x="-3" y="90000"/>
                </a:lnTo>
                <a:lnTo>
                  <a:pt x="-3" y="106877"/>
                </a:lnTo>
                <a:lnTo>
                  <a:pt x="-3" y="123754"/>
                </a:lnTo>
                <a:lnTo>
                  <a:pt x="-3" y="315004"/>
                </a:lnTo>
                <a:cubicBezTo>
                  <a:pt x="-3" y="339826"/>
                  <a:pt x="20177" y="360004"/>
                  <a:pt x="44998" y="360004"/>
                </a:cubicBezTo>
                <a:lnTo>
                  <a:pt x="224999" y="360004"/>
                </a:lnTo>
                <a:cubicBezTo>
                  <a:pt x="249820" y="360004"/>
                  <a:pt x="270000" y="339826"/>
                  <a:pt x="270000" y="315004"/>
                </a:cubicBezTo>
                <a:lnTo>
                  <a:pt x="270000" y="123754"/>
                </a:lnTo>
                <a:lnTo>
                  <a:pt x="270000" y="106880"/>
                </a:lnTo>
                <a:lnTo>
                  <a:pt x="270000" y="90000"/>
                </a:lnTo>
                <a:moveTo>
                  <a:pt x="56249" y="163127"/>
                </a:moveTo>
                <a:cubicBezTo>
                  <a:pt x="56249" y="172447"/>
                  <a:pt x="63804" y="180004"/>
                  <a:pt x="73124" y="180004"/>
                </a:cubicBezTo>
                <a:cubicBezTo>
                  <a:pt x="82444" y="180004"/>
                  <a:pt x="89999" y="172447"/>
                  <a:pt x="89999" y="163130"/>
                </a:cubicBezTo>
                <a:cubicBezTo>
                  <a:pt x="89999" y="153810"/>
                  <a:pt x="82444" y="146257"/>
                  <a:pt x="73124" y="146257"/>
                </a:cubicBezTo>
                <a:cubicBezTo>
                  <a:pt x="63804" y="146257"/>
                  <a:pt x="56249" y="153814"/>
                  <a:pt x="56249" y="163134"/>
                </a:cubicBezTo>
                <a:lnTo>
                  <a:pt x="56249" y="163127"/>
                </a:lnTo>
                <a:moveTo>
                  <a:pt x="73124" y="208127"/>
                </a:moveTo>
                <a:cubicBezTo>
                  <a:pt x="63804" y="208127"/>
                  <a:pt x="56249" y="215683"/>
                  <a:pt x="56249" y="225004"/>
                </a:cubicBezTo>
                <a:cubicBezTo>
                  <a:pt x="56249" y="234324"/>
                  <a:pt x="63804" y="241880"/>
                  <a:pt x="73124" y="241880"/>
                </a:cubicBezTo>
                <a:cubicBezTo>
                  <a:pt x="82444" y="241880"/>
                  <a:pt x="89999" y="234324"/>
                  <a:pt x="89999" y="225007"/>
                </a:cubicBezTo>
                <a:cubicBezTo>
                  <a:pt x="89999" y="215687"/>
                  <a:pt x="82444" y="208134"/>
                  <a:pt x="73124" y="208134"/>
                </a:cubicBezTo>
                <a:lnTo>
                  <a:pt x="73124" y="208127"/>
                </a:lnTo>
                <a:moveTo>
                  <a:pt x="56249" y="286877"/>
                </a:moveTo>
                <a:cubicBezTo>
                  <a:pt x="56249" y="296230"/>
                  <a:pt x="63771" y="303754"/>
                  <a:pt x="73124" y="303754"/>
                </a:cubicBezTo>
                <a:lnTo>
                  <a:pt x="135000" y="303754"/>
                </a:lnTo>
                <a:cubicBezTo>
                  <a:pt x="144353" y="303754"/>
                  <a:pt x="151875" y="296230"/>
                  <a:pt x="151875" y="286880"/>
                </a:cubicBezTo>
                <a:cubicBezTo>
                  <a:pt x="151875" y="277528"/>
                  <a:pt x="144353" y="270007"/>
                  <a:pt x="135000" y="270007"/>
                </a:cubicBezTo>
                <a:lnTo>
                  <a:pt x="73124" y="270007"/>
                </a:lnTo>
                <a:cubicBezTo>
                  <a:pt x="63771" y="270007"/>
                  <a:pt x="56249" y="277531"/>
                  <a:pt x="56249" y="286884"/>
                </a:cubicBezTo>
                <a:lnTo>
                  <a:pt x="56249" y="286877"/>
                </a:lnTo>
                <a:moveTo>
                  <a:pt x="135000" y="146250"/>
                </a:moveTo>
                <a:cubicBezTo>
                  <a:pt x="125680" y="146250"/>
                  <a:pt x="118125" y="153806"/>
                  <a:pt x="118125" y="163127"/>
                </a:cubicBezTo>
                <a:cubicBezTo>
                  <a:pt x="118125" y="172447"/>
                  <a:pt x="125680" y="180004"/>
                  <a:pt x="135000" y="180004"/>
                </a:cubicBezTo>
                <a:cubicBezTo>
                  <a:pt x="144320" y="180004"/>
                  <a:pt x="151875" y="172447"/>
                  <a:pt x="151875" y="163130"/>
                </a:cubicBezTo>
                <a:cubicBezTo>
                  <a:pt x="151875" y="153810"/>
                  <a:pt x="144320" y="146257"/>
                  <a:pt x="135000" y="146257"/>
                </a:cubicBezTo>
                <a:lnTo>
                  <a:pt x="135000" y="146250"/>
                </a:lnTo>
                <a:moveTo>
                  <a:pt x="118125" y="225000"/>
                </a:moveTo>
                <a:cubicBezTo>
                  <a:pt x="118125" y="234320"/>
                  <a:pt x="125680" y="241877"/>
                  <a:pt x="135000" y="241877"/>
                </a:cubicBezTo>
                <a:cubicBezTo>
                  <a:pt x="144320" y="241877"/>
                  <a:pt x="151875" y="234320"/>
                  <a:pt x="151875" y="225004"/>
                </a:cubicBezTo>
                <a:cubicBezTo>
                  <a:pt x="151875" y="215683"/>
                  <a:pt x="144320" y="208130"/>
                  <a:pt x="135000" y="208130"/>
                </a:cubicBezTo>
                <a:cubicBezTo>
                  <a:pt x="125680" y="208130"/>
                  <a:pt x="118125" y="215687"/>
                  <a:pt x="118125" y="225007"/>
                </a:cubicBezTo>
                <a:lnTo>
                  <a:pt x="118125" y="225000"/>
                </a:lnTo>
                <a:moveTo>
                  <a:pt x="196876" y="146250"/>
                </a:moveTo>
                <a:cubicBezTo>
                  <a:pt x="187556" y="146250"/>
                  <a:pt x="180001" y="153806"/>
                  <a:pt x="180001" y="163127"/>
                </a:cubicBezTo>
                <a:cubicBezTo>
                  <a:pt x="180001" y="172447"/>
                  <a:pt x="187556" y="180004"/>
                  <a:pt x="196876" y="180004"/>
                </a:cubicBezTo>
                <a:cubicBezTo>
                  <a:pt x="206196" y="180004"/>
                  <a:pt x="213751" y="172447"/>
                  <a:pt x="213751" y="163130"/>
                </a:cubicBezTo>
                <a:cubicBezTo>
                  <a:pt x="213751" y="153810"/>
                  <a:pt x="206196" y="146257"/>
                  <a:pt x="196876" y="146257"/>
                </a:cubicBezTo>
                <a:lnTo>
                  <a:pt x="196876" y="146250"/>
                </a:lnTo>
                <a:moveTo>
                  <a:pt x="180001" y="225000"/>
                </a:moveTo>
                <a:cubicBezTo>
                  <a:pt x="180001" y="234320"/>
                  <a:pt x="187555" y="241877"/>
                  <a:pt x="196876" y="241877"/>
                </a:cubicBezTo>
                <a:cubicBezTo>
                  <a:pt x="206196" y="241877"/>
                  <a:pt x="213751" y="234320"/>
                  <a:pt x="213751" y="225004"/>
                </a:cubicBezTo>
                <a:cubicBezTo>
                  <a:pt x="213751" y="215683"/>
                  <a:pt x="206196" y="208130"/>
                  <a:pt x="196876" y="208130"/>
                </a:cubicBezTo>
                <a:cubicBezTo>
                  <a:pt x="187555" y="208130"/>
                  <a:pt x="180001" y="215687"/>
                  <a:pt x="180001" y="225007"/>
                </a:cubicBezTo>
                <a:lnTo>
                  <a:pt x="180001" y="225000"/>
                </a:lnTo>
                <a:moveTo>
                  <a:pt x="196876" y="270000"/>
                </a:moveTo>
                <a:cubicBezTo>
                  <a:pt x="187556" y="270000"/>
                  <a:pt x="180001" y="277556"/>
                  <a:pt x="180001" y="286877"/>
                </a:cubicBezTo>
                <a:cubicBezTo>
                  <a:pt x="180001" y="296197"/>
                  <a:pt x="187556" y="303754"/>
                  <a:pt x="196876" y="303754"/>
                </a:cubicBezTo>
                <a:cubicBezTo>
                  <a:pt x="206196" y="303754"/>
                  <a:pt x="213751" y="296197"/>
                  <a:pt x="213751" y="286880"/>
                </a:cubicBezTo>
                <a:cubicBezTo>
                  <a:pt x="213751" y="277560"/>
                  <a:pt x="206196" y="270007"/>
                  <a:pt x="196876" y="270007"/>
                </a:cubicBezTo>
                <a:lnTo>
                  <a:pt x="196876" y="2700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0774680" y="55914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685800" y="564101"/>
            <a:ext cx="982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Reddit Sans" pitchFamily="34" charset="0"/>
                <a:ea typeface="Reddit Sans" pitchFamily="34" charset="-122"/>
                <a:cs typeface="Reddit Sans" pitchFamily="34" charset="-120"/>
              </a:rPr>
              <a:t>Estimated ROI: Business Impact and Payback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2026-07-17T12:41:12Z</dcterms:created>
  <dcterms:modified xsi:type="dcterms:W3CDTF">2026-07-17T12:41:12Z</dcterms:modified>
</cp:coreProperties>
</file>