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9144000" cy="5143500"/>
  <p:notesSz cx="9144000" cy="51435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E72127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E72127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E72127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E72127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1250" y="450970"/>
            <a:ext cx="2366645" cy="299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E72127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0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jpg"/><Relationship Id="rId8" Type="http://schemas.openxmlformats.org/officeDocument/2006/relationships/image" Target="../media/image16.png"/><Relationship Id="rId9" Type="http://schemas.openxmlformats.org/officeDocument/2006/relationships/image" Target="../media/image17.jpg"/><Relationship Id="rId10" Type="http://schemas.openxmlformats.org/officeDocument/2006/relationships/image" Target="../media/image18.png"/><Relationship Id="rId11" Type="http://schemas.openxmlformats.org/officeDocument/2006/relationships/image" Target="../media/image19.jpg"/><Relationship Id="rId12" Type="http://schemas.openxmlformats.org/officeDocument/2006/relationships/image" Target="../media/image20.png"/><Relationship Id="rId13" Type="http://schemas.openxmlformats.org/officeDocument/2006/relationships/image" Target="../media/image21.png"/><Relationship Id="rId14" Type="http://schemas.openxmlformats.org/officeDocument/2006/relationships/image" Target="../media/image22.png"/><Relationship Id="rId15" Type="http://schemas.openxmlformats.org/officeDocument/2006/relationships/image" Target="../media/image23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3.png"/><Relationship Id="rId4" Type="http://schemas.openxmlformats.org/officeDocument/2006/relationships/image" Target="../media/image14.png"/><Relationship Id="rId5" Type="http://schemas.openxmlformats.org/officeDocument/2006/relationships/image" Target="../media/image25.jpg"/><Relationship Id="rId6" Type="http://schemas.openxmlformats.org/officeDocument/2006/relationships/image" Target="../media/image26.jpg"/><Relationship Id="rId7" Type="http://schemas.openxmlformats.org/officeDocument/2006/relationships/image" Target="../media/image27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3" Type="http://schemas.openxmlformats.org/officeDocument/2006/relationships/image" Target="../media/image23.png"/><Relationship Id="rId4" Type="http://schemas.openxmlformats.org/officeDocument/2006/relationships/image" Target="../media/image29.png"/><Relationship Id="rId5" Type="http://schemas.openxmlformats.org/officeDocument/2006/relationships/image" Target="../media/image30.png"/><Relationship Id="rId6" Type="http://schemas.openxmlformats.org/officeDocument/2006/relationships/image" Target="../media/image31.png"/><Relationship Id="rId7" Type="http://schemas.openxmlformats.org/officeDocument/2006/relationships/image" Target="../media/image32.png"/><Relationship Id="rId8" Type="http://schemas.openxmlformats.org/officeDocument/2006/relationships/image" Target="../media/image33.png"/><Relationship Id="rId9" Type="http://schemas.openxmlformats.org/officeDocument/2006/relationships/image" Target="../media/image34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12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Relationship Id="rId8" Type="http://schemas.openxmlformats.org/officeDocument/2006/relationships/image" Target="../media/image23.png"/><Relationship Id="rId9" Type="http://schemas.openxmlformats.org/officeDocument/2006/relationships/image" Target="../media/image5.png"/><Relationship Id="rId10" Type="http://schemas.openxmlformats.org/officeDocument/2006/relationships/image" Target="../media/image6.png"/><Relationship Id="rId11" Type="http://schemas.openxmlformats.org/officeDocument/2006/relationships/image" Target="../media/image40.png"/><Relationship Id="rId12" Type="http://schemas.openxmlformats.org/officeDocument/2006/relationships/image" Target="../media/image41.png"/><Relationship Id="rId13" Type="http://schemas.openxmlformats.org/officeDocument/2006/relationships/image" Target="../media/image42.png"/><Relationship Id="rId14" Type="http://schemas.openxmlformats.org/officeDocument/2006/relationships/image" Target="../media/image43.png"/><Relationship Id="rId15" Type="http://schemas.openxmlformats.org/officeDocument/2006/relationships/image" Target="../media/image44.png"/><Relationship Id="rId16" Type="http://schemas.openxmlformats.org/officeDocument/2006/relationships/image" Target="../media/image45.png"/><Relationship Id="rId17" Type="http://schemas.openxmlformats.org/officeDocument/2006/relationships/image" Target="../media/image46.png"/><Relationship Id="rId18" Type="http://schemas.openxmlformats.org/officeDocument/2006/relationships/image" Target="../media/image47.png"/><Relationship Id="rId19" Type="http://schemas.openxmlformats.org/officeDocument/2006/relationships/image" Target="../media/image48.png"/><Relationship Id="rId20" Type="http://schemas.openxmlformats.org/officeDocument/2006/relationships/image" Target="../media/image49.png"/><Relationship Id="rId21" Type="http://schemas.openxmlformats.org/officeDocument/2006/relationships/image" Target="../media/image50.png"/><Relationship Id="rId22" Type="http://schemas.openxmlformats.org/officeDocument/2006/relationships/image" Target="../media/image51.png"/><Relationship Id="rId23" Type="http://schemas.openxmlformats.org/officeDocument/2006/relationships/image" Target="../media/image52.png"/><Relationship Id="rId24" Type="http://schemas.openxmlformats.org/officeDocument/2006/relationships/image" Target="../media/image53.png"/><Relationship Id="rId25" Type="http://schemas.openxmlformats.org/officeDocument/2006/relationships/image" Target="../media/image54.png"/><Relationship Id="rId26" Type="http://schemas.openxmlformats.org/officeDocument/2006/relationships/image" Target="../media/image55.png"/><Relationship Id="rId27" Type="http://schemas.openxmlformats.org/officeDocument/2006/relationships/image" Target="../media/image56.png"/><Relationship Id="rId28" Type="http://schemas.openxmlformats.org/officeDocument/2006/relationships/image" Target="../media/image57.png"/><Relationship Id="rId29" Type="http://schemas.openxmlformats.org/officeDocument/2006/relationships/image" Target="../media/image58.png"/><Relationship Id="rId30" Type="http://schemas.openxmlformats.org/officeDocument/2006/relationships/image" Target="../media/image59.png"/><Relationship Id="rId31" Type="http://schemas.openxmlformats.org/officeDocument/2006/relationships/image" Target="../media/image60.png"/><Relationship Id="rId32" Type="http://schemas.openxmlformats.org/officeDocument/2006/relationships/image" Target="../media/image61.png"/><Relationship Id="rId33" Type="http://schemas.openxmlformats.org/officeDocument/2006/relationships/image" Target="../media/image62.png"/><Relationship Id="rId34" Type="http://schemas.openxmlformats.org/officeDocument/2006/relationships/image" Target="../media/image63.png"/><Relationship Id="rId35" Type="http://schemas.openxmlformats.org/officeDocument/2006/relationships/image" Target="../media/image64.png"/><Relationship Id="rId36" Type="http://schemas.openxmlformats.org/officeDocument/2006/relationships/image" Target="../media/image65.png"/><Relationship Id="rId37" Type="http://schemas.openxmlformats.org/officeDocument/2006/relationships/image" Target="../media/image66.png"/><Relationship Id="rId38" Type="http://schemas.openxmlformats.org/officeDocument/2006/relationships/image" Target="../media/image67.png"/><Relationship Id="rId39" Type="http://schemas.openxmlformats.org/officeDocument/2006/relationships/image" Target="../media/image68.png"/><Relationship Id="rId40" Type="http://schemas.openxmlformats.org/officeDocument/2006/relationships/image" Target="../media/image69.png"/><Relationship Id="rId41" Type="http://schemas.openxmlformats.org/officeDocument/2006/relationships/image" Target="../media/image70.png"/><Relationship Id="rId42" Type="http://schemas.openxmlformats.org/officeDocument/2006/relationships/image" Target="../media/image71.png"/><Relationship Id="rId43" Type="http://schemas.openxmlformats.org/officeDocument/2006/relationships/image" Target="../media/image72.png"/><Relationship Id="rId44" Type="http://schemas.openxmlformats.org/officeDocument/2006/relationships/image" Target="../media/image73.png"/><Relationship Id="rId45" Type="http://schemas.openxmlformats.org/officeDocument/2006/relationships/image" Target="../media/image74.png"/><Relationship Id="rId46" Type="http://schemas.openxmlformats.org/officeDocument/2006/relationships/image" Target="../media/image75.png"/><Relationship Id="rId47" Type="http://schemas.openxmlformats.org/officeDocument/2006/relationships/image" Target="../media/image76.png"/><Relationship Id="rId48" Type="http://schemas.openxmlformats.org/officeDocument/2006/relationships/image" Target="../media/image77.png"/><Relationship Id="rId49" Type="http://schemas.openxmlformats.org/officeDocument/2006/relationships/image" Target="../media/image78.png"/><Relationship Id="rId50" Type="http://schemas.openxmlformats.org/officeDocument/2006/relationships/image" Target="../media/image79.png"/><Relationship Id="rId51" Type="http://schemas.openxmlformats.org/officeDocument/2006/relationships/image" Target="../media/image80.png"/><Relationship Id="rId52" Type="http://schemas.openxmlformats.org/officeDocument/2006/relationships/image" Target="../media/image81.png"/><Relationship Id="rId53" Type="http://schemas.openxmlformats.org/officeDocument/2006/relationships/image" Target="../media/image82.png"/><Relationship Id="rId54" Type="http://schemas.openxmlformats.org/officeDocument/2006/relationships/image" Target="../media/image83.png"/><Relationship Id="rId55" Type="http://schemas.openxmlformats.org/officeDocument/2006/relationships/image" Target="../media/image84.png"/><Relationship Id="rId56" Type="http://schemas.openxmlformats.org/officeDocument/2006/relationships/image" Target="../media/image85.png"/><Relationship Id="rId57" Type="http://schemas.openxmlformats.org/officeDocument/2006/relationships/image" Target="../media/image86.png"/><Relationship Id="rId58" Type="http://schemas.openxmlformats.org/officeDocument/2006/relationships/image" Target="../media/image87.png"/><Relationship Id="rId59" Type="http://schemas.openxmlformats.org/officeDocument/2006/relationships/image" Target="../media/image88.png"/><Relationship Id="rId60" Type="http://schemas.openxmlformats.org/officeDocument/2006/relationships/image" Target="../media/image89.png"/><Relationship Id="rId61" Type="http://schemas.openxmlformats.org/officeDocument/2006/relationships/image" Target="../media/image90.png"/><Relationship Id="rId62" Type="http://schemas.openxmlformats.org/officeDocument/2006/relationships/image" Target="../media/image91.png"/><Relationship Id="rId63" Type="http://schemas.openxmlformats.org/officeDocument/2006/relationships/image" Target="../media/image92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3.png"/><Relationship Id="rId3" Type="http://schemas.openxmlformats.org/officeDocument/2006/relationships/image" Target="../media/image94.png"/><Relationship Id="rId4" Type="http://schemas.openxmlformats.org/officeDocument/2006/relationships/image" Target="../media/image12.png"/><Relationship Id="rId5" Type="http://schemas.openxmlformats.org/officeDocument/2006/relationships/image" Target="../media/image95.png"/><Relationship Id="rId6" Type="http://schemas.openxmlformats.org/officeDocument/2006/relationships/image" Target="../media/image23.png"/><Relationship Id="rId7" Type="http://schemas.openxmlformats.org/officeDocument/2006/relationships/image" Target="../media/image96.png"/><Relationship Id="rId8" Type="http://schemas.openxmlformats.org/officeDocument/2006/relationships/image" Target="../media/image97.png"/><Relationship Id="rId9" Type="http://schemas.openxmlformats.org/officeDocument/2006/relationships/image" Target="../media/image98.png"/><Relationship Id="rId10" Type="http://schemas.openxmlformats.org/officeDocument/2006/relationships/image" Target="../media/image99.png"/><Relationship Id="rId11" Type="http://schemas.openxmlformats.org/officeDocument/2006/relationships/image" Target="../media/image100.png"/><Relationship Id="rId12" Type="http://schemas.openxmlformats.org/officeDocument/2006/relationships/image" Target="../media/image101.png"/><Relationship Id="rId13" Type="http://schemas.openxmlformats.org/officeDocument/2006/relationships/image" Target="../media/image102.png"/><Relationship Id="rId14" Type="http://schemas.openxmlformats.org/officeDocument/2006/relationships/image" Target="../media/image103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4.png"/><Relationship Id="rId3" Type="http://schemas.openxmlformats.org/officeDocument/2006/relationships/image" Target="../media/image105.png"/><Relationship Id="rId4" Type="http://schemas.openxmlformats.org/officeDocument/2006/relationships/image" Target="../media/image12.png"/><Relationship Id="rId5" Type="http://schemas.openxmlformats.org/officeDocument/2006/relationships/image" Target="../media/image106.png"/><Relationship Id="rId6" Type="http://schemas.openxmlformats.org/officeDocument/2006/relationships/image" Target="../media/image23.png"/><Relationship Id="rId7" Type="http://schemas.openxmlformats.org/officeDocument/2006/relationships/image" Target="../media/image107.png"/><Relationship Id="rId8" Type="http://schemas.openxmlformats.org/officeDocument/2006/relationships/image" Target="../media/image108.png"/><Relationship Id="rId9" Type="http://schemas.openxmlformats.org/officeDocument/2006/relationships/image" Target="../media/image109.png"/><Relationship Id="rId10" Type="http://schemas.openxmlformats.org/officeDocument/2006/relationships/image" Target="../media/image110.png"/><Relationship Id="rId11" Type="http://schemas.openxmlformats.org/officeDocument/2006/relationships/image" Target="../media/image111.png"/><Relationship Id="rId12" Type="http://schemas.openxmlformats.org/officeDocument/2006/relationships/image" Target="../media/image112.png"/><Relationship Id="rId13" Type="http://schemas.openxmlformats.org/officeDocument/2006/relationships/image" Target="../media/image113.png"/><Relationship Id="rId14" Type="http://schemas.openxmlformats.org/officeDocument/2006/relationships/image" Target="../media/image114.png"/><Relationship Id="rId15" Type="http://schemas.openxmlformats.org/officeDocument/2006/relationships/image" Target="../media/image115.png"/><Relationship Id="rId16" Type="http://schemas.openxmlformats.org/officeDocument/2006/relationships/image" Target="../media/image116.png"/><Relationship Id="rId17" Type="http://schemas.openxmlformats.org/officeDocument/2006/relationships/image" Target="../media/image117.png"/><Relationship Id="rId18" Type="http://schemas.openxmlformats.org/officeDocument/2006/relationships/image" Target="../media/image118.png"/><Relationship Id="rId19" Type="http://schemas.openxmlformats.org/officeDocument/2006/relationships/image" Target="../media/image119.png"/><Relationship Id="rId20" Type="http://schemas.openxmlformats.org/officeDocument/2006/relationships/image" Target="../media/image120.png"/><Relationship Id="rId21" Type="http://schemas.openxmlformats.org/officeDocument/2006/relationships/image" Target="../media/image121.png"/><Relationship Id="rId22" Type="http://schemas.openxmlformats.org/officeDocument/2006/relationships/image" Target="../media/image122.png"/><Relationship Id="rId23" Type="http://schemas.openxmlformats.org/officeDocument/2006/relationships/image" Target="../media/image123.png"/><Relationship Id="rId24" Type="http://schemas.openxmlformats.org/officeDocument/2006/relationships/image" Target="../media/image124.png"/><Relationship Id="rId25" Type="http://schemas.openxmlformats.org/officeDocument/2006/relationships/image" Target="../media/image125.png"/><Relationship Id="rId26" Type="http://schemas.openxmlformats.org/officeDocument/2006/relationships/image" Target="../media/image126.png"/><Relationship Id="rId27" Type="http://schemas.openxmlformats.org/officeDocument/2006/relationships/image" Target="../media/image127.png"/><Relationship Id="rId28" Type="http://schemas.openxmlformats.org/officeDocument/2006/relationships/image" Target="../media/image128.png"/><Relationship Id="rId29" Type="http://schemas.openxmlformats.org/officeDocument/2006/relationships/image" Target="../media/image129.png"/><Relationship Id="rId30" Type="http://schemas.openxmlformats.org/officeDocument/2006/relationships/image" Target="../media/image130.png"/><Relationship Id="rId31" Type="http://schemas.openxmlformats.org/officeDocument/2006/relationships/image" Target="../media/image131.png"/><Relationship Id="rId32" Type="http://schemas.openxmlformats.org/officeDocument/2006/relationships/image" Target="../media/image132.png"/><Relationship Id="rId33" Type="http://schemas.openxmlformats.org/officeDocument/2006/relationships/image" Target="../media/image133.png"/><Relationship Id="rId34" Type="http://schemas.openxmlformats.org/officeDocument/2006/relationships/image" Target="../media/image134.png"/><Relationship Id="rId35" Type="http://schemas.openxmlformats.org/officeDocument/2006/relationships/image" Target="../media/image135.png"/><Relationship Id="rId36" Type="http://schemas.openxmlformats.org/officeDocument/2006/relationships/image" Target="../media/image136.png"/><Relationship Id="rId37" Type="http://schemas.openxmlformats.org/officeDocument/2006/relationships/image" Target="../media/image137.png"/><Relationship Id="rId38" Type="http://schemas.openxmlformats.org/officeDocument/2006/relationships/image" Target="../media/image138.png"/><Relationship Id="rId39" Type="http://schemas.openxmlformats.org/officeDocument/2006/relationships/image" Target="../media/image139.png"/><Relationship Id="rId40" Type="http://schemas.openxmlformats.org/officeDocument/2006/relationships/image" Target="../media/image140.png"/><Relationship Id="rId41" Type="http://schemas.openxmlformats.org/officeDocument/2006/relationships/image" Target="../media/image141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2.png"/><Relationship Id="rId3" Type="http://schemas.openxmlformats.org/officeDocument/2006/relationships/image" Target="../media/image23.png"/><Relationship Id="rId4" Type="http://schemas.openxmlformats.org/officeDocument/2006/relationships/image" Target="../media/image143.png"/><Relationship Id="rId5" Type="http://schemas.openxmlformats.org/officeDocument/2006/relationships/image" Target="../media/image144.png"/><Relationship Id="rId6" Type="http://schemas.openxmlformats.org/officeDocument/2006/relationships/image" Target="../media/image145.png"/><Relationship Id="rId7" Type="http://schemas.openxmlformats.org/officeDocument/2006/relationships/image" Target="../media/image146.png"/><Relationship Id="rId8" Type="http://schemas.openxmlformats.org/officeDocument/2006/relationships/image" Target="../media/image147.png"/><Relationship Id="rId9" Type="http://schemas.openxmlformats.org/officeDocument/2006/relationships/image" Target="../media/image148.png"/><Relationship Id="rId10" Type="http://schemas.openxmlformats.org/officeDocument/2006/relationships/hyperlink" Target="https://roadgenius.com/cars/ev/statistics/sales-by-country/).5.ReferstoLTMrevenueasofJune30%2C2025%2CassetforthintheTesla%2CInc.SecondQuarter" TargetMode="External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9.png"/><Relationship Id="rId3" Type="http://schemas.openxmlformats.org/officeDocument/2006/relationships/image" Target="../media/image2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3999" cy="51434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0587" y="1731075"/>
              <a:ext cx="6382826" cy="7568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37737" y="1769175"/>
              <a:ext cx="6268525" cy="64252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40601" y="86580"/>
              <a:ext cx="537924" cy="53580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97751" y="124680"/>
              <a:ext cx="423623" cy="42150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29074" y="2695600"/>
              <a:ext cx="5961300" cy="535800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3066438" y="2785446"/>
            <a:ext cx="30873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35">
                <a:solidFill>
                  <a:srgbClr val="FFFFFF"/>
                </a:solidFill>
                <a:latin typeface="Verdana"/>
                <a:cs typeface="Verdana"/>
              </a:rPr>
              <a:t>INVESTOR</a:t>
            </a:r>
            <a:r>
              <a:rPr dirty="0" sz="1800" spc="-9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Verdana"/>
                <a:cs typeface="Verdana"/>
              </a:rPr>
              <a:t>PRESENTATION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0" y="3439100"/>
            <a:ext cx="6189980" cy="1704975"/>
            <a:chOff x="0" y="3439100"/>
            <a:chExt cx="6189980" cy="1704975"/>
          </a:xfrm>
        </p:grpSpPr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029475" y="3439100"/>
              <a:ext cx="3160500" cy="13320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086624" y="3477200"/>
              <a:ext cx="3046730" cy="19050"/>
            </a:xfrm>
            <a:custGeom>
              <a:avLst/>
              <a:gdLst/>
              <a:ahLst/>
              <a:cxnLst/>
              <a:rect l="l" t="t" r="r" b="b"/>
              <a:pathLst>
                <a:path w="3046729" h="19050">
                  <a:moveTo>
                    <a:pt x="3046199" y="18899"/>
                  </a:moveTo>
                  <a:lnTo>
                    <a:pt x="0" y="18899"/>
                  </a:lnTo>
                  <a:lnTo>
                    <a:pt x="0" y="0"/>
                  </a:lnTo>
                  <a:lnTo>
                    <a:pt x="3046199" y="0"/>
                  </a:lnTo>
                  <a:lnTo>
                    <a:pt x="3046199" y="188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0" y="4683900"/>
              <a:ext cx="5904200" cy="459599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73075" y="4863153"/>
            <a:ext cx="72898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70">
                <a:solidFill>
                  <a:srgbClr val="B7B7B7"/>
                </a:solidFill>
                <a:latin typeface="Verdana"/>
                <a:cs typeface="Verdana"/>
              </a:rPr>
              <a:t>©2025</a:t>
            </a:r>
            <a:r>
              <a:rPr dirty="0" sz="7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700" spc="-45">
                <a:solidFill>
                  <a:srgbClr val="B7B7B7"/>
                </a:solidFill>
                <a:latin typeface="Verdana"/>
                <a:cs typeface="Verdana"/>
              </a:rPr>
              <a:t>Tesla,</a:t>
            </a:r>
            <a:r>
              <a:rPr dirty="0" sz="7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700" spc="-25">
                <a:solidFill>
                  <a:srgbClr val="B7B7B7"/>
                </a:solidFill>
                <a:latin typeface="Verdana"/>
                <a:cs typeface="Verdana"/>
              </a:rPr>
              <a:t>Inc</a:t>
            </a:r>
            <a:endParaRPr sz="7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80587" y="1731075"/>
              <a:ext cx="6382826" cy="7568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7737" y="1769175"/>
              <a:ext cx="6268525" cy="6425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40601" y="86580"/>
              <a:ext cx="537924" cy="53580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97751" y="124680"/>
              <a:ext cx="423623" cy="42150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29074" y="2695600"/>
              <a:ext cx="5961300" cy="53580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066438" y="2785446"/>
            <a:ext cx="308737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35">
                <a:solidFill>
                  <a:srgbClr val="FFFFFF"/>
                </a:solidFill>
                <a:latin typeface="Verdana"/>
                <a:cs typeface="Verdana"/>
              </a:rPr>
              <a:t>INVESTOR</a:t>
            </a:r>
            <a:r>
              <a:rPr dirty="0" sz="1800" spc="-95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dirty="0" sz="1800" spc="-10">
                <a:solidFill>
                  <a:srgbClr val="FFFFFF"/>
                </a:solidFill>
                <a:latin typeface="Verdana"/>
                <a:cs typeface="Verdana"/>
              </a:rPr>
              <a:t>PRESENTATION</a:t>
            </a:r>
            <a:endParaRPr sz="1800">
              <a:latin typeface="Verdana"/>
              <a:cs typeface="Verdan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029475" y="3439100"/>
            <a:ext cx="3161030" cy="133350"/>
            <a:chOff x="3029475" y="3439100"/>
            <a:chExt cx="3161030" cy="133350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29475" y="3439100"/>
              <a:ext cx="3160500" cy="1332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086625" y="3477200"/>
              <a:ext cx="3046730" cy="19050"/>
            </a:xfrm>
            <a:custGeom>
              <a:avLst/>
              <a:gdLst/>
              <a:ahLst/>
              <a:cxnLst/>
              <a:rect l="l" t="t" r="r" b="b"/>
              <a:pathLst>
                <a:path w="3046729" h="19050">
                  <a:moveTo>
                    <a:pt x="3046199" y="18899"/>
                  </a:moveTo>
                  <a:lnTo>
                    <a:pt x="0" y="18899"/>
                  </a:lnTo>
                  <a:lnTo>
                    <a:pt x="0" y="0"/>
                  </a:lnTo>
                  <a:lnTo>
                    <a:pt x="3046199" y="0"/>
                  </a:lnTo>
                  <a:lnTo>
                    <a:pt x="3046199" y="188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1075" y="361125"/>
              <a:ext cx="5740200" cy="535800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60"/>
              <a:t>COMPANY</a:t>
            </a:r>
            <a:r>
              <a:rPr dirty="0" spc="-95"/>
              <a:t> </a:t>
            </a:r>
            <a:r>
              <a:rPr dirty="0" spc="-150"/>
              <a:t>MISSION</a:t>
            </a: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4683900"/>
            <a:ext cx="1059800" cy="4595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3075" y="4863153"/>
            <a:ext cx="72898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70">
                <a:solidFill>
                  <a:srgbClr val="B7B7B7"/>
                </a:solidFill>
                <a:latin typeface="Verdana"/>
                <a:cs typeface="Verdana"/>
              </a:rPr>
              <a:t>©2025</a:t>
            </a:r>
            <a:r>
              <a:rPr dirty="0" sz="7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700" spc="-45">
                <a:solidFill>
                  <a:srgbClr val="B7B7B7"/>
                </a:solidFill>
                <a:latin typeface="Verdana"/>
                <a:cs typeface="Verdana"/>
              </a:rPr>
              <a:t>Tesla,</a:t>
            </a:r>
            <a:r>
              <a:rPr dirty="0" sz="7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700" spc="-25">
                <a:solidFill>
                  <a:srgbClr val="B7B7B7"/>
                </a:solidFill>
                <a:latin typeface="Verdana"/>
                <a:cs typeface="Verdana"/>
              </a:rPr>
              <a:t>Inc</a:t>
            </a:r>
            <a:endParaRPr sz="700">
              <a:latin typeface="Verdana"/>
              <a:cs typeface="Verdana"/>
            </a:endParaRP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1075" y="1001275"/>
            <a:ext cx="8043300" cy="117330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91250" y="1092879"/>
            <a:ext cx="7766050" cy="9398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Tesla's</a:t>
            </a:r>
            <a:r>
              <a:rPr dirty="0" sz="12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mission</a:t>
            </a:r>
            <a:r>
              <a:rPr dirty="0" sz="12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Lucida Sans Unicode"/>
                <a:cs typeface="Lucida Sans Unicode"/>
              </a:rPr>
              <a:t>is</a:t>
            </a:r>
            <a:r>
              <a:rPr dirty="0" sz="12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2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60">
                <a:solidFill>
                  <a:srgbClr val="FFFFFF"/>
                </a:solidFill>
                <a:latin typeface="Lucida Sans Unicode"/>
                <a:cs typeface="Lucida Sans Unicode"/>
              </a:rPr>
              <a:t>accelerate</a:t>
            </a:r>
            <a:r>
              <a:rPr dirty="0" sz="12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the</a:t>
            </a:r>
            <a:r>
              <a:rPr dirty="0" sz="12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 Unicode"/>
                <a:cs typeface="Lucida Sans Unicode"/>
              </a:rPr>
              <a:t>world's</a:t>
            </a:r>
            <a:r>
              <a:rPr dirty="0" sz="12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transition</a:t>
            </a:r>
            <a:r>
              <a:rPr dirty="0" sz="12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2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Arial Black"/>
                <a:cs typeface="Arial Black"/>
              </a:rPr>
              <a:t>sustainable</a:t>
            </a:r>
            <a:r>
              <a:rPr dirty="0" sz="1200" spc="-13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200" spc="-40">
                <a:solidFill>
                  <a:srgbClr val="FFFFFF"/>
                </a:solidFill>
                <a:latin typeface="Arial Black"/>
                <a:cs typeface="Arial Black"/>
              </a:rPr>
              <a:t>energy</a:t>
            </a:r>
            <a:r>
              <a:rPr dirty="0" sz="1200" spc="-40">
                <a:solidFill>
                  <a:srgbClr val="FFFFFF"/>
                </a:solidFill>
                <a:latin typeface="Lucida Sans Unicode"/>
                <a:cs typeface="Lucida Sans Unicode"/>
              </a:rPr>
              <a:t>.</a:t>
            </a:r>
            <a:r>
              <a:rPr dirty="0" sz="12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45">
                <a:solidFill>
                  <a:srgbClr val="FFFFFF"/>
                </a:solidFill>
                <a:latin typeface="Lucida Sans Unicode"/>
                <a:cs typeface="Lucida Sans Unicode"/>
              </a:rPr>
              <a:t>This</a:t>
            </a:r>
            <a:r>
              <a:rPr dirty="0" sz="1200" spc="-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Lucida Sans Unicode"/>
                <a:cs typeface="Lucida Sans Unicode"/>
              </a:rPr>
              <a:t>is</a:t>
            </a:r>
            <a:r>
              <a:rPr dirty="0" sz="12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50">
                <a:solidFill>
                  <a:srgbClr val="FFFFFF"/>
                </a:solidFill>
                <a:latin typeface="Lucida Sans Unicode"/>
                <a:cs typeface="Lucida Sans Unicode"/>
              </a:rPr>
              <a:t>addressed</a:t>
            </a:r>
            <a:r>
              <a:rPr dirty="0" sz="1200" spc="-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 Unicode"/>
                <a:cs typeface="Lucida Sans Unicode"/>
              </a:rPr>
              <a:t>through </a:t>
            </a:r>
            <a:r>
              <a:rPr dirty="0" sz="1200" spc="145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200" spc="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strategy</a:t>
            </a:r>
            <a:r>
              <a:rPr dirty="0" sz="1200" spc="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that</a:t>
            </a:r>
            <a:r>
              <a:rPr dirty="0" sz="1200" spc="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55">
                <a:solidFill>
                  <a:srgbClr val="FFFFFF"/>
                </a:solidFill>
                <a:latin typeface="Lucida Sans Unicode"/>
                <a:cs typeface="Lucida Sans Unicode"/>
              </a:rPr>
              <a:t>encompasses</a:t>
            </a:r>
            <a:r>
              <a:rPr dirty="0" sz="1200" spc="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electric</a:t>
            </a:r>
            <a:r>
              <a:rPr dirty="0" sz="1200" spc="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vehicles</a:t>
            </a:r>
            <a:r>
              <a:rPr dirty="0" sz="1200" spc="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(EVs),</a:t>
            </a:r>
            <a:r>
              <a:rPr dirty="0" sz="1200" spc="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energy</a:t>
            </a:r>
            <a:r>
              <a:rPr dirty="0" sz="1200" spc="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generation,</a:t>
            </a:r>
            <a:r>
              <a:rPr dirty="0" sz="1200" spc="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70">
                <a:solidFill>
                  <a:srgbClr val="FFFFFF"/>
                </a:solidFill>
                <a:latin typeface="Lucida Sans Unicode"/>
                <a:cs typeface="Lucida Sans Unicode"/>
              </a:rPr>
              <a:t>and</a:t>
            </a:r>
            <a:r>
              <a:rPr dirty="0" sz="1200" spc="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energy</a:t>
            </a:r>
            <a:r>
              <a:rPr dirty="0" sz="1200" spc="9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 Unicode"/>
                <a:cs typeface="Lucida Sans Unicode"/>
              </a:rPr>
              <a:t>storage.</a:t>
            </a:r>
            <a:endParaRPr sz="1200">
              <a:latin typeface="Lucida Sans Unicode"/>
              <a:cs typeface="Lucida Sans Unicode"/>
            </a:endParaRPr>
          </a:p>
          <a:p>
            <a:pPr marL="12700" marR="236854">
              <a:lnSpc>
                <a:spcPct val="100000"/>
              </a:lnSpc>
              <a:spcBef>
                <a:spcPts val="1440"/>
              </a:spcBef>
            </a:pP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We’re</a:t>
            </a:r>
            <a:r>
              <a:rPr dirty="0" sz="12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building</a:t>
            </a:r>
            <a:r>
              <a:rPr dirty="0" sz="12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145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2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world</a:t>
            </a:r>
            <a:r>
              <a:rPr dirty="0" sz="12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powered</a:t>
            </a:r>
            <a:r>
              <a:rPr dirty="0" sz="12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55">
                <a:solidFill>
                  <a:srgbClr val="FFFFFF"/>
                </a:solidFill>
                <a:latin typeface="Lucida Sans Unicode"/>
                <a:cs typeface="Lucida Sans Unicode"/>
              </a:rPr>
              <a:t>by</a:t>
            </a:r>
            <a:r>
              <a:rPr dirty="0" sz="1200" spc="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40">
                <a:solidFill>
                  <a:srgbClr val="FFFFFF"/>
                </a:solidFill>
                <a:latin typeface="Arial Black"/>
                <a:cs typeface="Arial Black"/>
              </a:rPr>
              <a:t>solar</a:t>
            </a:r>
            <a:r>
              <a:rPr dirty="0" sz="1200" spc="-1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Arial Black"/>
                <a:cs typeface="Arial Black"/>
              </a:rPr>
              <a:t>energy,</a:t>
            </a:r>
            <a:r>
              <a:rPr dirty="0" sz="1200" spc="-1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Arial Black"/>
                <a:cs typeface="Arial Black"/>
              </a:rPr>
              <a:t>running</a:t>
            </a:r>
            <a:r>
              <a:rPr dirty="0" sz="1200" spc="-9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Arial Black"/>
                <a:cs typeface="Arial Black"/>
              </a:rPr>
              <a:t>on</a:t>
            </a:r>
            <a:r>
              <a:rPr dirty="0" sz="1200" spc="-1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200" spc="-45">
                <a:solidFill>
                  <a:srgbClr val="FFFFFF"/>
                </a:solidFill>
                <a:latin typeface="Arial Black"/>
                <a:cs typeface="Arial Black"/>
              </a:rPr>
              <a:t>batteries</a:t>
            </a:r>
            <a:r>
              <a:rPr dirty="0" sz="1200" spc="-9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200">
                <a:solidFill>
                  <a:srgbClr val="FFFFFF"/>
                </a:solidFill>
                <a:latin typeface="Arial Black"/>
                <a:cs typeface="Arial Black"/>
              </a:rPr>
              <a:t>and</a:t>
            </a:r>
            <a:r>
              <a:rPr dirty="0" sz="1200" spc="-1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200" spc="-35">
                <a:solidFill>
                  <a:srgbClr val="FFFFFF"/>
                </a:solidFill>
                <a:latin typeface="Arial Black"/>
                <a:cs typeface="Arial Black"/>
              </a:rPr>
              <a:t>transported</a:t>
            </a:r>
            <a:r>
              <a:rPr dirty="0" sz="1200" spc="-9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200">
                <a:solidFill>
                  <a:srgbClr val="FFFFFF"/>
                </a:solidFill>
                <a:latin typeface="Arial Black"/>
                <a:cs typeface="Arial Black"/>
              </a:rPr>
              <a:t>by</a:t>
            </a:r>
            <a:r>
              <a:rPr dirty="0" sz="1200" spc="-10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Arial Black"/>
                <a:cs typeface="Arial Black"/>
              </a:rPr>
              <a:t>electric </a:t>
            </a:r>
            <a:r>
              <a:rPr dirty="0" sz="1200" spc="-10">
                <a:solidFill>
                  <a:srgbClr val="FFFFFF"/>
                </a:solidFill>
                <a:latin typeface="Arial Black"/>
                <a:cs typeface="Arial Black"/>
              </a:rPr>
              <a:t>vehicles</a:t>
            </a:r>
            <a:r>
              <a:rPr dirty="0" sz="1200" spc="-10">
                <a:solidFill>
                  <a:srgbClr val="FFFFFF"/>
                </a:solidFill>
                <a:latin typeface="Lucida Sans Unicode"/>
                <a:cs typeface="Lucida Sans Unicode"/>
              </a:rPr>
              <a:t>.</a:t>
            </a:r>
            <a:endParaRPr sz="1200">
              <a:latin typeface="Lucida Sans Unicode"/>
              <a:cs typeface="Lucida Sans Unicode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237925" y="2385309"/>
            <a:ext cx="2431415" cy="1795145"/>
            <a:chOff x="3237925" y="2385309"/>
            <a:chExt cx="2431415" cy="1795145"/>
          </a:xfrm>
        </p:grpSpPr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33712" y="2385309"/>
              <a:ext cx="2334977" cy="106525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90862" y="2423409"/>
              <a:ext cx="2220676" cy="95095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37925" y="3396150"/>
              <a:ext cx="2430900" cy="78420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3368100" y="3501687"/>
            <a:ext cx="2090420" cy="528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0">
                <a:solidFill>
                  <a:srgbClr val="FFFFFF"/>
                </a:solidFill>
                <a:latin typeface="Arial Black"/>
                <a:cs typeface="Arial Black"/>
              </a:rPr>
              <a:t>Batteries</a:t>
            </a:r>
            <a:endParaRPr sz="11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</a:pPr>
            <a:r>
              <a:rPr dirty="0" sz="1100">
                <a:solidFill>
                  <a:srgbClr val="FFFFFF"/>
                </a:solidFill>
                <a:latin typeface="Lucida Sans Unicode"/>
                <a:cs typeface="Lucida Sans Unicode"/>
              </a:rPr>
              <a:t>Install</a:t>
            </a:r>
            <a:r>
              <a:rPr dirty="0" sz="11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>
                <a:solidFill>
                  <a:srgbClr val="FFFFFF"/>
                </a:solidFill>
                <a:latin typeface="Lucida Sans Unicode"/>
                <a:cs typeface="Lucida Sans Unicode"/>
              </a:rPr>
              <a:t>batteries</a:t>
            </a:r>
            <a:r>
              <a:rPr dirty="0" sz="1100" spc="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1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>
                <a:solidFill>
                  <a:srgbClr val="FFFFFF"/>
                </a:solidFill>
                <a:latin typeface="Lucida Sans Unicode"/>
                <a:cs typeface="Lucida Sans Unicode"/>
              </a:rPr>
              <a:t>store</a:t>
            </a:r>
            <a:r>
              <a:rPr dirty="0" sz="1100" spc="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45">
                <a:solidFill>
                  <a:srgbClr val="FFFFFF"/>
                </a:solidFill>
                <a:latin typeface="Lucida Sans Unicode"/>
                <a:cs typeface="Lucida Sans Unicode"/>
              </a:rPr>
              <a:t>clean </a:t>
            </a:r>
            <a:r>
              <a:rPr dirty="0" sz="1100" spc="-10">
                <a:solidFill>
                  <a:srgbClr val="FFFFFF"/>
                </a:solidFill>
                <a:latin typeface="Lucida Sans Unicode"/>
                <a:cs typeface="Lucida Sans Unicode"/>
              </a:rPr>
              <a:t>energy</a:t>
            </a:r>
            <a:endParaRPr sz="1100">
              <a:latin typeface="Lucida Sans Unicode"/>
              <a:cs typeface="Lucida Sans Unicode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02199" y="2385309"/>
            <a:ext cx="2431415" cy="1881505"/>
            <a:chOff x="402199" y="2385309"/>
            <a:chExt cx="2431415" cy="1881505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7987" y="2385309"/>
              <a:ext cx="2334977" cy="106525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5137" y="2423409"/>
              <a:ext cx="2220677" cy="95095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2199" y="3396149"/>
              <a:ext cx="2430900" cy="870585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532375" y="3501687"/>
            <a:ext cx="2106295" cy="695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0">
                <a:solidFill>
                  <a:srgbClr val="FFFFFF"/>
                </a:solidFill>
                <a:latin typeface="Arial Black"/>
                <a:cs typeface="Arial Black"/>
              </a:rPr>
              <a:t>Solar</a:t>
            </a:r>
            <a:endParaRPr sz="11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dirty="0" sz="1100">
                <a:solidFill>
                  <a:srgbClr val="FFFFFF"/>
                </a:solidFill>
                <a:latin typeface="Lucida Sans Unicode"/>
                <a:cs typeface="Lucida Sans Unicode"/>
              </a:rPr>
              <a:t>Produce</a:t>
            </a:r>
            <a:r>
              <a:rPr dirty="0" sz="1100" spc="1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>
                <a:solidFill>
                  <a:srgbClr val="FFFFFF"/>
                </a:solidFill>
                <a:latin typeface="Lucida Sans Unicode"/>
                <a:cs typeface="Lucida Sans Unicode"/>
              </a:rPr>
              <a:t>solar</a:t>
            </a:r>
            <a:r>
              <a:rPr dirty="0" sz="1100" spc="114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Lucida Sans Unicode"/>
                <a:cs typeface="Lucida Sans Unicode"/>
              </a:rPr>
              <a:t>energy</a:t>
            </a:r>
            <a:endParaRPr sz="1100">
              <a:latin typeface="Lucida Sans Unicode"/>
              <a:cs typeface="Lucida Sans Unicode"/>
            </a:endParaRPr>
          </a:p>
          <a:p>
            <a:pPr marL="12700" marR="5080">
              <a:lnSpc>
                <a:spcPct val="100000"/>
              </a:lnSpc>
            </a:pPr>
            <a:r>
              <a:rPr dirty="0" sz="1100" spc="-20">
                <a:solidFill>
                  <a:srgbClr val="FFFFFF"/>
                </a:solidFill>
                <a:latin typeface="Lucida Sans Unicode"/>
                <a:cs typeface="Lucida Sans Unicode"/>
              </a:rPr>
              <a:t>for</a:t>
            </a:r>
            <a:r>
              <a:rPr dirty="0" sz="1100">
                <a:solidFill>
                  <a:srgbClr val="FFFFFF"/>
                </a:solidFill>
                <a:latin typeface="Lucida Sans Unicode"/>
                <a:cs typeface="Lucida Sans Unicode"/>
              </a:rPr>
              <a:t> residential </a:t>
            </a:r>
            <a:r>
              <a:rPr dirty="0" sz="1100" spc="65">
                <a:solidFill>
                  <a:srgbClr val="FFFFFF"/>
                </a:solidFill>
                <a:latin typeface="Lucida Sans Unicode"/>
                <a:cs typeface="Lucida Sans Unicode"/>
              </a:rPr>
              <a:t>and</a:t>
            </a:r>
            <a:r>
              <a:rPr dirty="0" sz="11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55">
                <a:solidFill>
                  <a:srgbClr val="FFFFFF"/>
                </a:solidFill>
                <a:latin typeface="Lucida Sans Unicode"/>
                <a:cs typeface="Lucida Sans Unicode"/>
              </a:rPr>
              <a:t>commerce </a:t>
            </a:r>
            <a:r>
              <a:rPr dirty="0" sz="1100" spc="-10">
                <a:solidFill>
                  <a:srgbClr val="FFFFFF"/>
                </a:solidFill>
                <a:latin typeface="Lucida Sans Unicode"/>
                <a:cs typeface="Lucida Sans Unicode"/>
              </a:rPr>
              <a:t>needs.</a:t>
            </a:r>
            <a:endParaRPr sz="1100">
              <a:latin typeface="Lucida Sans Unicode"/>
              <a:cs typeface="Lucida Sans Unicode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073650" y="2385309"/>
            <a:ext cx="2431415" cy="1881505"/>
            <a:chOff x="6073650" y="2385309"/>
            <a:chExt cx="2431415" cy="1881505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69437" y="2385309"/>
              <a:ext cx="2334977" cy="106525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26587" y="2423409"/>
              <a:ext cx="2220677" cy="9509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073650" y="3396149"/>
              <a:ext cx="2430900" cy="870585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6203825" y="3501687"/>
            <a:ext cx="2087245" cy="695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80">
                <a:solidFill>
                  <a:srgbClr val="FFFFFF"/>
                </a:solidFill>
                <a:latin typeface="Arial Black"/>
                <a:cs typeface="Arial Black"/>
              </a:rPr>
              <a:t>Electric</a:t>
            </a:r>
            <a:r>
              <a:rPr dirty="0" sz="1100" spc="-6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Arial Black"/>
                <a:cs typeface="Arial Black"/>
              </a:rPr>
              <a:t>Vehicles</a:t>
            </a:r>
            <a:endParaRPr sz="1100">
              <a:latin typeface="Arial Black"/>
              <a:cs typeface="Arial Black"/>
            </a:endParaRPr>
          </a:p>
          <a:p>
            <a:pPr marL="12700" marR="5080">
              <a:lnSpc>
                <a:spcPct val="100000"/>
              </a:lnSpc>
            </a:pPr>
            <a:r>
              <a:rPr dirty="0" sz="1100">
                <a:solidFill>
                  <a:srgbClr val="FFFFFF"/>
                </a:solidFill>
                <a:latin typeface="Lucida Sans Unicode"/>
                <a:cs typeface="Lucida Sans Unicode"/>
              </a:rPr>
              <a:t>Make</a:t>
            </a:r>
            <a:r>
              <a:rPr dirty="0" sz="1100" spc="1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>
                <a:solidFill>
                  <a:srgbClr val="FFFFFF"/>
                </a:solidFill>
                <a:latin typeface="Lucida Sans Unicode"/>
                <a:cs typeface="Lucida Sans Unicode"/>
              </a:rPr>
              <a:t>badass,</a:t>
            </a:r>
            <a:r>
              <a:rPr dirty="0" sz="1100" spc="1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Lucida Sans Unicode"/>
                <a:cs typeface="Lucida Sans Unicode"/>
              </a:rPr>
              <a:t>zero-emission, </a:t>
            </a:r>
            <a:r>
              <a:rPr dirty="0" sz="1100">
                <a:solidFill>
                  <a:srgbClr val="FFFFFF"/>
                </a:solidFill>
                <a:latin typeface="Lucida Sans Unicode"/>
                <a:cs typeface="Lucida Sans Unicode"/>
              </a:rPr>
              <a:t>vehicles</a:t>
            </a:r>
            <a:r>
              <a:rPr dirty="0" sz="11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>
                <a:solidFill>
                  <a:srgbClr val="FFFFFF"/>
                </a:solidFill>
                <a:latin typeface="Lucida Sans Unicode"/>
                <a:cs typeface="Lucida Sans Unicode"/>
              </a:rPr>
              <a:t>that</a:t>
            </a:r>
            <a:r>
              <a:rPr dirty="0" sz="11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80">
                <a:solidFill>
                  <a:srgbClr val="FFFFFF"/>
                </a:solidFill>
                <a:latin typeface="Lucida Sans Unicode"/>
                <a:cs typeface="Lucida Sans Unicode"/>
              </a:rPr>
              <a:t>can</a:t>
            </a:r>
            <a:r>
              <a:rPr dirty="0" sz="1100" spc="3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50">
                <a:solidFill>
                  <a:srgbClr val="FFFFFF"/>
                </a:solidFill>
                <a:latin typeface="Lucida Sans Unicode"/>
                <a:cs typeface="Lucida Sans Unicode"/>
              </a:rPr>
              <a:t>charge</a:t>
            </a:r>
            <a:r>
              <a:rPr dirty="0" sz="1100" spc="3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20">
                <a:solidFill>
                  <a:srgbClr val="FFFFFF"/>
                </a:solidFill>
                <a:latin typeface="Lucida Sans Unicode"/>
                <a:cs typeface="Lucida Sans Unicode"/>
              </a:rPr>
              <a:t>with </a:t>
            </a:r>
            <a:r>
              <a:rPr dirty="0" sz="1100" spc="55">
                <a:solidFill>
                  <a:srgbClr val="FFFFFF"/>
                </a:solidFill>
                <a:latin typeface="Lucida Sans Unicode"/>
                <a:cs typeface="Lucida Sans Unicode"/>
              </a:rPr>
              <a:t>clean</a:t>
            </a:r>
            <a:r>
              <a:rPr dirty="0" sz="1100" spc="-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100" spc="-10">
                <a:solidFill>
                  <a:srgbClr val="FFFFFF"/>
                </a:solidFill>
                <a:latin typeface="Lucida Sans Unicode"/>
                <a:cs typeface="Lucida Sans Unicode"/>
              </a:rPr>
              <a:t>energy</a:t>
            </a:r>
            <a:endParaRPr sz="1100">
              <a:latin typeface="Lucida Sans Unicode"/>
              <a:cs typeface="Lucida Sans Unicode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084249" y="4683900"/>
            <a:ext cx="1059749" cy="459599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8995108" y="4863153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B7B7B7"/>
                </a:solidFill>
                <a:latin typeface="Verdana"/>
                <a:cs typeface="Verdana"/>
              </a:rPr>
              <a:t>2</a:t>
            </a:r>
            <a:endParaRPr sz="700">
              <a:latin typeface="Verdana"/>
              <a:cs typeface="Verdan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66125" y="124674"/>
            <a:ext cx="8455660" cy="791210"/>
            <a:chOff x="566125" y="124674"/>
            <a:chExt cx="8455660" cy="791210"/>
          </a:xfrm>
        </p:grpSpPr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66125" y="782625"/>
              <a:ext cx="2430900" cy="13320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23275" y="820725"/>
              <a:ext cx="2317115" cy="19050"/>
            </a:xfrm>
            <a:custGeom>
              <a:avLst/>
              <a:gdLst/>
              <a:ahLst/>
              <a:cxnLst/>
              <a:rect l="l" t="t" r="r" b="b"/>
              <a:pathLst>
                <a:path w="2317115" h="19050">
                  <a:moveTo>
                    <a:pt x="2316599" y="18899"/>
                  </a:moveTo>
                  <a:lnTo>
                    <a:pt x="0" y="18899"/>
                  </a:lnTo>
                  <a:lnTo>
                    <a:pt x="0" y="0"/>
                  </a:lnTo>
                  <a:lnTo>
                    <a:pt x="2316599" y="0"/>
                  </a:lnTo>
                  <a:lnTo>
                    <a:pt x="2316599" y="188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97742" y="124674"/>
              <a:ext cx="423625" cy="4215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91250" y="450970"/>
            <a:ext cx="123634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5"/>
              <a:t>PROBLEM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623274" y="124674"/>
            <a:ext cx="8398510" cy="3072130"/>
            <a:chOff x="623274" y="124674"/>
            <a:chExt cx="8398510" cy="307213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97742" y="124674"/>
              <a:ext cx="423625" cy="42152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23274" y="820725"/>
              <a:ext cx="1187450" cy="19050"/>
            </a:xfrm>
            <a:custGeom>
              <a:avLst/>
              <a:gdLst/>
              <a:ahLst/>
              <a:cxnLst/>
              <a:rect l="l" t="t" r="r" b="b"/>
              <a:pathLst>
                <a:path w="1187450" h="19050">
                  <a:moveTo>
                    <a:pt x="1187099" y="18899"/>
                  </a:moveTo>
                  <a:lnTo>
                    <a:pt x="0" y="18899"/>
                  </a:lnTo>
                  <a:lnTo>
                    <a:pt x="0" y="0"/>
                  </a:lnTo>
                  <a:lnTo>
                    <a:pt x="1187099" y="0"/>
                  </a:lnTo>
                  <a:lnTo>
                    <a:pt x="1187099" y="188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04487" y="2130947"/>
              <a:ext cx="2334976" cy="106525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61637" y="2169046"/>
              <a:ext cx="2220676" cy="95095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91250" y="1159463"/>
            <a:ext cx="723582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1200">
                <a:latin typeface="Lucida Sans Unicode"/>
                <a:cs typeface="Lucida Sans Unicode"/>
              </a:rPr>
              <a:t>Tesla's</a:t>
            </a:r>
            <a:r>
              <a:rPr dirty="0" sz="1200" spc="35">
                <a:latin typeface="Lucida Sans Unicode"/>
                <a:cs typeface="Lucida Sans Unicode"/>
              </a:rPr>
              <a:t> </a:t>
            </a:r>
            <a:r>
              <a:rPr dirty="0" sz="1200">
                <a:latin typeface="Lucida Sans Unicode"/>
                <a:cs typeface="Lucida Sans Unicode"/>
              </a:rPr>
              <a:t>founding</a:t>
            </a:r>
            <a:r>
              <a:rPr dirty="0" sz="1200" spc="40">
                <a:latin typeface="Lucida Sans Unicode"/>
                <a:cs typeface="Lucida Sans Unicode"/>
              </a:rPr>
              <a:t> </a:t>
            </a:r>
            <a:r>
              <a:rPr dirty="0" sz="1200">
                <a:latin typeface="Lucida Sans Unicode"/>
                <a:cs typeface="Lucida Sans Unicode"/>
              </a:rPr>
              <a:t>premise</a:t>
            </a:r>
            <a:r>
              <a:rPr dirty="0" sz="1200" spc="35">
                <a:latin typeface="Lucida Sans Unicode"/>
                <a:cs typeface="Lucida Sans Unicode"/>
              </a:rPr>
              <a:t> </a:t>
            </a:r>
            <a:r>
              <a:rPr dirty="0" sz="1200" spc="-20">
                <a:latin typeface="Lucida Sans Unicode"/>
                <a:cs typeface="Lucida Sans Unicode"/>
              </a:rPr>
              <a:t>is</a:t>
            </a:r>
            <a:r>
              <a:rPr dirty="0" sz="1200" spc="40">
                <a:latin typeface="Lucida Sans Unicode"/>
                <a:cs typeface="Lucida Sans Unicode"/>
              </a:rPr>
              <a:t> </a:t>
            </a:r>
            <a:r>
              <a:rPr dirty="0" sz="1200">
                <a:latin typeface="Lucida Sans Unicode"/>
                <a:cs typeface="Lucida Sans Unicode"/>
              </a:rPr>
              <a:t>that</a:t>
            </a:r>
            <a:r>
              <a:rPr dirty="0" sz="1200" spc="40">
                <a:latin typeface="Lucida Sans Unicode"/>
                <a:cs typeface="Lucida Sans Unicode"/>
              </a:rPr>
              <a:t> </a:t>
            </a:r>
            <a:r>
              <a:rPr dirty="0" sz="1200">
                <a:latin typeface="Lucida Sans Unicode"/>
                <a:cs typeface="Lucida Sans Unicode"/>
              </a:rPr>
              <a:t>the</a:t>
            </a:r>
            <a:r>
              <a:rPr dirty="0" sz="1200" spc="35">
                <a:latin typeface="Lucida Sans Unicode"/>
                <a:cs typeface="Lucida Sans Unicode"/>
              </a:rPr>
              <a:t> </a:t>
            </a:r>
            <a:r>
              <a:rPr dirty="0" sz="1200">
                <a:latin typeface="Lucida Sans Unicode"/>
                <a:cs typeface="Lucida Sans Unicode"/>
              </a:rPr>
              <a:t>global</a:t>
            </a:r>
            <a:r>
              <a:rPr dirty="0" sz="1200" spc="40">
                <a:latin typeface="Lucida Sans Unicode"/>
                <a:cs typeface="Lucida Sans Unicode"/>
              </a:rPr>
              <a:t> </a:t>
            </a:r>
            <a:r>
              <a:rPr dirty="0" sz="1200">
                <a:latin typeface="Lucida Sans Unicode"/>
                <a:cs typeface="Lucida Sans Unicode"/>
              </a:rPr>
              <a:t>reliance</a:t>
            </a:r>
            <a:r>
              <a:rPr dirty="0" sz="1200" spc="40">
                <a:latin typeface="Lucida Sans Unicode"/>
                <a:cs typeface="Lucida Sans Unicode"/>
              </a:rPr>
              <a:t> </a:t>
            </a:r>
            <a:r>
              <a:rPr dirty="0" sz="1200">
                <a:latin typeface="Lucida Sans Unicode"/>
                <a:cs typeface="Lucida Sans Unicode"/>
              </a:rPr>
              <a:t>on</a:t>
            </a:r>
            <a:r>
              <a:rPr dirty="0" sz="1200" spc="35">
                <a:latin typeface="Lucida Sans Unicode"/>
                <a:cs typeface="Lucida Sans Unicode"/>
              </a:rPr>
              <a:t> </a:t>
            </a:r>
            <a:r>
              <a:rPr dirty="0" sz="1200" spc="-60">
                <a:latin typeface="Arial Black"/>
                <a:cs typeface="Arial Black"/>
              </a:rPr>
              <a:t>fossil</a:t>
            </a:r>
            <a:r>
              <a:rPr dirty="0" sz="1200" spc="-70">
                <a:latin typeface="Arial Black"/>
                <a:cs typeface="Arial Black"/>
              </a:rPr>
              <a:t> </a:t>
            </a:r>
            <a:r>
              <a:rPr dirty="0" sz="1200" spc="-50">
                <a:latin typeface="Arial Black"/>
                <a:cs typeface="Arial Black"/>
              </a:rPr>
              <a:t>fuels</a:t>
            </a:r>
            <a:r>
              <a:rPr dirty="0" sz="1200" spc="20">
                <a:latin typeface="Arial Black"/>
                <a:cs typeface="Arial Black"/>
              </a:rPr>
              <a:t> </a:t>
            </a:r>
            <a:r>
              <a:rPr dirty="0" sz="1200" spc="-20">
                <a:latin typeface="Lucida Sans Unicode"/>
                <a:cs typeface="Lucida Sans Unicode"/>
              </a:rPr>
              <a:t>for</a:t>
            </a:r>
            <a:r>
              <a:rPr dirty="0" sz="1200" spc="40">
                <a:latin typeface="Lucida Sans Unicode"/>
                <a:cs typeface="Lucida Sans Unicode"/>
              </a:rPr>
              <a:t> </a:t>
            </a:r>
            <a:r>
              <a:rPr dirty="0" sz="1200">
                <a:latin typeface="Lucida Sans Unicode"/>
                <a:cs typeface="Lucida Sans Unicode"/>
              </a:rPr>
              <a:t>transportation</a:t>
            </a:r>
            <a:r>
              <a:rPr dirty="0" sz="1200" spc="35">
                <a:latin typeface="Lucida Sans Unicode"/>
                <a:cs typeface="Lucida Sans Unicode"/>
              </a:rPr>
              <a:t> </a:t>
            </a:r>
            <a:r>
              <a:rPr dirty="0" sz="1200" spc="70">
                <a:latin typeface="Lucida Sans Unicode"/>
                <a:cs typeface="Lucida Sans Unicode"/>
              </a:rPr>
              <a:t>and</a:t>
            </a:r>
            <a:r>
              <a:rPr dirty="0" sz="1200" spc="40">
                <a:latin typeface="Lucida Sans Unicode"/>
                <a:cs typeface="Lucida Sans Unicode"/>
              </a:rPr>
              <a:t> </a:t>
            </a:r>
            <a:r>
              <a:rPr dirty="0" sz="1200" spc="-10">
                <a:latin typeface="Lucida Sans Unicode"/>
                <a:cs typeface="Lucida Sans Unicode"/>
              </a:rPr>
              <a:t>power </a:t>
            </a:r>
            <a:r>
              <a:rPr dirty="0" sz="1200">
                <a:latin typeface="Lucida Sans Unicode"/>
                <a:cs typeface="Lucida Sans Unicode"/>
              </a:rPr>
              <a:t>generation</a:t>
            </a:r>
            <a:r>
              <a:rPr dirty="0" sz="1200" spc="180">
                <a:latin typeface="Lucida Sans Unicode"/>
                <a:cs typeface="Lucida Sans Unicode"/>
              </a:rPr>
              <a:t> </a:t>
            </a:r>
            <a:r>
              <a:rPr dirty="0" sz="1200" spc="-20">
                <a:latin typeface="Lucida Sans Unicode"/>
                <a:cs typeface="Lucida Sans Unicode"/>
              </a:rPr>
              <a:t>is</a:t>
            </a:r>
            <a:r>
              <a:rPr dirty="0" sz="1200" spc="185">
                <a:latin typeface="Lucida Sans Unicode"/>
                <a:cs typeface="Lucida Sans Unicode"/>
              </a:rPr>
              <a:t> </a:t>
            </a:r>
            <a:r>
              <a:rPr dirty="0" sz="1200">
                <a:latin typeface="Lucida Sans Unicode"/>
                <a:cs typeface="Lucida Sans Unicode"/>
              </a:rPr>
              <a:t>environmentally</a:t>
            </a:r>
            <a:r>
              <a:rPr dirty="0" sz="1200" spc="180">
                <a:latin typeface="Lucida Sans Unicode"/>
                <a:cs typeface="Lucida Sans Unicode"/>
              </a:rPr>
              <a:t> </a:t>
            </a:r>
            <a:r>
              <a:rPr dirty="0" sz="1200" spc="70">
                <a:latin typeface="Lucida Sans Unicode"/>
                <a:cs typeface="Lucida Sans Unicode"/>
              </a:rPr>
              <a:t>and</a:t>
            </a:r>
            <a:r>
              <a:rPr dirty="0" sz="1200" spc="185">
                <a:latin typeface="Lucida Sans Unicode"/>
                <a:cs typeface="Lucida Sans Unicode"/>
              </a:rPr>
              <a:t> </a:t>
            </a:r>
            <a:r>
              <a:rPr dirty="0" sz="1200">
                <a:latin typeface="Lucida Sans Unicode"/>
                <a:cs typeface="Lucida Sans Unicode"/>
              </a:rPr>
              <a:t>economically</a:t>
            </a:r>
            <a:r>
              <a:rPr dirty="0" sz="1200" spc="185">
                <a:latin typeface="Lucida Sans Unicode"/>
                <a:cs typeface="Lucida Sans Unicode"/>
              </a:rPr>
              <a:t> </a:t>
            </a:r>
            <a:r>
              <a:rPr dirty="0" sz="1200" spc="-10">
                <a:latin typeface="Lucida Sans Unicode"/>
                <a:cs typeface="Lucida Sans Unicode"/>
              </a:rPr>
              <a:t>unsustainable.</a:t>
            </a:r>
            <a:endParaRPr sz="12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469600" y="3217975"/>
            <a:ext cx="1823085" cy="774065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marL="12700" marR="5080">
              <a:lnSpc>
                <a:spcPct val="115199"/>
              </a:lnSpc>
              <a:spcBef>
                <a:spcPts val="150"/>
              </a:spcBef>
            </a:pPr>
            <a:r>
              <a:rPr dirty="0" sz="1000" spc="-40">
                <a:latin typeface="Arial Black"/>
                <a:cs typeface="Arial Black"/>
              </a:rPr>
              <a:t>Infrastructure</a:t>
            </a:r>
            <a:r>
              <a:rPr dirty="0" sz="1000" spc="-25">
                <a:latin typeface="Arial Black"/>
                <a:cs typeface="Arial Black"/>
              </a:rPr>
              <a:t> </a:t>
            </a:r>
            <a:r>
              <a:rPr dirty="0" sz="1000" spc="-10">
                <a:latin typeface="Arial Black"/>
                <a:cs typeface="Arial Black"/>
              </a:rPr>
              <a:t>inefficiency </a:t>
            </a:r>
            <a:r>
              <a:rPr dirty="0" sz="800">
                <a:latin typeface="Lucida Sans Unicode"/>
                <a:cs typeface="Lucida Sans Unicode"/>
              </a:rPr>
              <a:t>The</a:t>
            </a:r>
            <a:r>
              <a:rPr dirty="0" sz="800" spc="15">
                <a:latin typeface="Lucida Sans Unicode"/>
                <a:cs typeface="Lucida Sans Unicode"/>
              </a:rPr>
              <a:t> </a:t>
            </a:r>
            <a:r>
              <a:rPr dirty="0" sz="800" spc="-20">
                <a:latin typeface="Lucida Sans Unicode"/>
                <a:cs typeface="Lucida Sans Unicode"/>
              </a:rPr>
              <a:t>existing</a:t>
            </a:r>
            <a:r>
              <a:rPr dirty="0" sz="800" spc="2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energy</a:t>
            </a:r>
            <a:r>
              <a:rPr dirty="0" sz="800" spc="2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infrastructure</a:t>
            </a:r>
            <a:r>
              <a:rPr dirty="0" sz="800" spc="20">
                <a:latin typeface="Lucida Sans Unicode"/>
                <a:cs typeface="Lucida Sans Unicode"/>
              </a:rPr>
              <a:t> </a:t>
            </a:r>
            <a:r>
              <a:rPr dirty="0" sz="800" spc="-25">
                <a:latin typeface="Lucida Sans Unicode"/>
                <a:cs typeface="Lucida Sans Unicode"/>
              </a:rPr>
              <a:t>is </a:t>
            </a:r>
            <a:r>
              <a:rPr dirty="0" sz="800" spc="-10">
                <a:latin typeface="Lucida Sans Unicode"/>
                <a:cs typeface="Lucida Sans Unicode"/>
              </a:rPr>
              <a:t>inefficient</a:t>
            </a:r>
            <a:r>
              <a:rPr dirty="0" sz="800" spc="4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and</a:t>
            </a:r>
            <a:r>
              <a:rPr dirty="0" sz="800" spc="4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aging,</a:t>
            </a:r>
            <a:r>
              <a:rPr dirty="0" sz="800" spc="4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leading</a:t>
            </a:r>
            <a:r>
              <a:rPr dirty="0" sz="800" spc="4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to</a:t>
            </a:r>
            <a:r>
              <a:rPr dirty="0" sz="800" spc="40">
                <a:latin typeface="Lucida Sans Unicode"/>
                <a:cs typeface="Lucida Sans Unicode"/>
              </a:rPr>
              <a:t> </a:t>
            </a:r>
            <a:r>
              <a:rPr dirty="0" sz="800" spc="50">
                <a:latin typeface="Lucida Sans Unicode"/>
                <a:cs typeface="Lucida Sans Unicode"/>
              </a:rPr>
              <a:t>a </a:t>
            </a:r>
            <a:r>
              <a:rPr dirty="0" sz="800">
                <a:latin typeface="Lucida Sans Unicode"/>
                <a:cs typeface="Lucida Sans Unicode"/>
              </a:rPr>
              <a:t>reliance</a:t>
            </a:r>
            <a:r>
              <a:rPr dirty="0" sz="800" spc="114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on</a:t>
            </a:r>
            <a:r>
              <a:rPr dirty="0" sz="800" spc="12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non-renewable</a:t>
            </a:r>
            <a:r>
              <a:rPr dirty="0" sz="800" spc="120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energy </a:t>
            </a:r>
            <a:r>
              <a:rPr dirty="0" sz="800">
                <a:latin typeface="Lucida Sans Unicode"/>
                <a:cs typeface="Lucida Sans Unicode"/>
              </a:rPr>
              <a:t>sources</a:t>
            </a:r>
            <a:r>
              <a:rPr dirty="0" sz="800" spc="5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and</a:t>
            </a:r>
            <a:r>
              <a:rPr dirty="0" sz="800" spc="5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high</a:t>
            </a:r>
            <a:r>
              <a:rPr dirty="0" sz="800" spc="55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costs.</a:t>
            </a:r>
            <a:endParaRPr sz="800">
              <a:latin typeface="Lucida Sans Unicode"/>
              <a:cs typeface="Lucida Sans Unicode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68762" y="2130947"/>
            <a:ext cx="2335530" cy="1065530"/>
            <a:chOff x="568762" y="2130947"/>
            <a:chExt cx="2335530" cy="106553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8762" y="2130947"/>
              <a:ext cx="2334976" cy="106525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5912" y="2169046"/>
              <a:ext cx="2220676" cy="950950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591250" y="3217975"/>
            <a:ext cx="2072639" cy="634365"/>
          </a:xfrm>
          <a:prstGeom prst="rect">
            <a:avLst/>
          </a:prstGeom>
        </p:spPr>
        <p:txBody>
          <a:bodyPr wrap="square" lIns="0" tIns="4254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dirty="0" sz="1000" spc="-40">
                <a:latin typeface="Arial Black"/>
                <a:cs typeface="Arial Black"/>
              </a:rPr>
              <a:t>Greenhouse</a:t>
            </a:r>
            <a:r>
              <a:rPr dirty="0" sz="1000" spc="-80">
                <a:latin typeface="Arial Black"/>
                <a:cs typeface="Arial Black"/>
              </a:rPr>
              <a:t> </a:t>
            </a:r>
            <a:r>
              <a:rPr dirty="0" sz="1000" spc="-20">
                <a:latin typeface="Arial Black"/>
                <a:cs typeface="Arial Black"/>
              </a:rPr>
              <a:t>gas</a:t>
            </a:r>
            <a:r>
              <a:rPr dirty="0" sz="1000" spc="-80">
                <a:latin typeface="Arial Black"/>
                <a:cs typeface="Arial Black"/>
              </a:rPr>
              <a:t> </a:t>
            </a:r>
            <a:r>
              <a:rPr dirty="0" sz="1000" spc="-10">
                <a:latin typeface="Arial Black"/>
                <a:cs typeface="Arial Black"/>
              </a:rPr>
              <a:t>emissions</a:t>
            </a:r>
            <a:endParaRPr sz="1000">
              <a:latin typeface="Arial Black"/>
              <a:cs typeface="Arial Black"/>
            </a:endParaRPr>
          </a:p>
          <a:p>
            <a:pPr marL="12700" marR="5080">
              <a:lnSpc>
                <a:spcPct val="114999"/>
              </a:lnSpc>
              <a:spcBef>
                <a:spcPts val="40"/>
              </a:spcBef>
            </a:pPr>
            <a:r>
              <a:rPr dirty="0" sz="800">
                <a:latin typeface="Lucida Sans Unicode"/>
                <a:cs typeface="Lucida Sans Unicode"/>
              </a:rPr>
              <a:t>The</a:t>
            </a:r>
            <a:r>
              <a:rPr dirty="0" sz="800" spc="-4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burning</a:t>
            </a:r>
            <a:r>
              <a:rPr dirty="0" sz="800" spc="-3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of</a:t>
            </a:r>
            <a:r>
              <a:rPr dirty="0" sz="800" spc="-35">
                <a:latin typeface="Lucida Sans Unicode"/>
                <a:cs typeface="Lucida Sans Unicode"/>
              </a:rPr>
              <a:t> </a:t>
            </a:r>
            <a:r>
              <a:rPr dirty="0" sz="800" spc="-20">
                <a:latin typeface="Lucida Sans Unicode"/>
                <a:cs typeface="Lucida Sans Unicode"/>
              </a:rPr>
              <a:t>fossil</a:t>
            </a:r>
            <a:r>
              <a:rPr dirty="0" sz="800" spc="-4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fuels</a:t>
            </a:r>
            <a:r>
              <a:rPr dirty="0" sz="800" spc="-35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releases </a:t>
            </a:r>
            <a:r>
              <a:rPr dirty="0" sz="800" spc="20">
                <a:latin typeface="Lucida Sans Unicode"/>
                <a:cs typeface="Lucida Sans Unicode"/>
              </a:rPr>
              <a:t>greenhouse</a:t>
            </a:r>
            <a:r>
              <a:rPr dirty="0" sz="800" spc="-10">
                <a:latin typeface="Lucida Sans Unicode"/>
                <a:cs typeface="Lucida Sans Unicode"/>
              </a:rPr>
              <a:t> </a:t>
            </a:r>
            <a:r>
              <a:rPr dirty="0" sz="800" spc="20">
                <a:latin typeface="Lucida Sans Unicode"/>
                <a:cs typeface="Lucida Sans Unicode"/>
              </a:rPr>
              <a:t>gases,</a:t>
            </a:r>
            <a:r>
              <a:rPr dirty="0" sz="800" spc="-5">
                <a:latin typeface="Lucida Sans Unicode"/>
                <a:cs typeface="Lucida Sans Unicode"/>
              </a:rPr>
              <a:t> </a:t>
            </a:r>
            <a:r>
              <a:rPr dirty="0" sz="800" spc="20">
                <a:latin typeface="Lucida Sans Unicode"/>
                <a:cs typeface="Lucida Sans Unicode"/>
              </a:rPr>
              <a:t>accelerating</a:t>
            </a:r>
            <a:r>
              <a:rPr dirty="0" sz="800" spc="-10">
                <a:latin typeface="Lucida Sans Unicode"/>
                <a:cs typeface="Lucida Sans Unicode"/>
              </a:rPr>
              <a:t> climate change.</a:t>
            </a:r>
            <a:endParaRPr sz="800">
              <a:latin typeface="Lucida Sans Unicode"/>
              <a:cs typeface="Lucida Sans Unicode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240212" y="2130947"/>
            <a:ext cx="2335530" cy="1065530"/>
            <a:chOff x="6240212" y="2130947"/>
            <a:chExt cx="2335530" cy="1065530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240212" y="2130947"/>
              <a:ext cx="2334976" cy="106525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97362" y="2169046"/>
              <a:ext cx="2220676" cy="95095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6305350" y="3217975"/>
            <a:ext cx="2039620" cy="914400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marL="12700" marR="5080">
              <a:lnSpc>
                <a:spcPct val="115100"/>
              </a:lnSpc>
              <a:spcBef>
                <a:spcPts val="150"/>
              </a:spcBef>
            </a:pPr>
            <a:r>
              <a:rPr dirty="0" sz="1000" spc="-80">
                <a:latin typeface="Arial Black"/>
                <a:cs typeface="Arial Black"/>
              </a:rPr>
              <a:t>Lack</a:t>
            </a:r>
            <a:r>
              <a:rPr dirty="0" sz="1000" spc="-85">
                <a:latin typeface="Arial Black"/>
                <a:cs typeface="Arial Black"/>
              </a:rPr>
              <a:t> </a:t>
            </a:r>
            <a:r>
              <a:rPr dirty="0" sz="1000" spc="-40">
                <a:latin typeface="Arial Black"/>
                <a:cs typeface="Arial Black"/>
              </a:rPr>
              <a:t>of</a:t>
            </a:r>
            <a:r>
              <a:rPr dirty="0" sz="1000" spc="-85">
                <a:latin typeface="Arial Black"/>
                <a:cs typeface="Arial Black"/>
              </a:rPr>
              <a:t> </a:t>
            </a:r>
            <a:r>
              <a:rPr dirty="0" sz="1000" spc="-30">
                <a:latin typeface="Arial Black"/>
                <a:cs typeface="Arial Black"/>
              </a:rPr>
              <a:t>sustainable</a:t>
            </a:r>
            <a:r>
              <a:rPr dirty="0" sz="1000" spc="-85">
                <a:latin typeface="Arial Black"/>
                <a:cs typeface="Arial Black"/>
              </a:rPr>
              <a:t> </a:t>
            </a:r>
            <a:r>
              <a:rPr dirty="0" sz="1000" spc="-10">
                <a:latin typeface="Arial Black"/>
                <a:cs typeface="Arial Black"/>
              </a:rPr>
              <a:t>options </a:t>
            </a:r>
            <a:r>
              <a:rPr dirty="0" sz="800">
                <a:latin typeface="Lucida Sans Unicode"/>
                <a:cs typeface="Lucida Sans Unicode"/>
              </a:rPr>
              <a:t>Before</a:t>
            </a:r>
            <a:r>
              <a:rPr dirty="0" sz="800" spc="25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Tesla,</a:t>
            </a:r>
            <a:r>
              <a:rPr dirty="0" sz="800" spc="2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the</a:t>
            </a:r>
            <a:r>
              <a:rPr dirty="0" sz="800" spc="2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market</a:t>
            </a:r>
            <a:r>
              <a:rPr dirty="0" sz="800" spc="25">
                <a:latin typeface="Lucida Sans Unicode"/>
                <a:cs typeface="Lucida Sans Unicode"/>
              </a:rPr>
              <a:t> </a:t>
            </a:r>
            <a:r>
              <a:rPr dirty="0" sz="800" spc="-20">
                <a:latin typeface="Lucida Sans Unicode"/>
                <a:cs typeface="Lucida Sans Unicode"/>
              </a:rPr>
              <a:t>for</a:t>
            </a:r>
            <a:r>
              <a:rPr dirty="0" sz="800" spc="2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electric</a:t>
            </a:r>
            <a:r>
              <a:rPr dirty="0" sz="800" spc="25">
                <a:latin typeface="Lucida Sans Unicode"/>
                <a:cs typeface="Lucida Sans Unicode"/>
              </a:rPr>
              <a:t> </a:t>
            </a:r>
            <a:r>
              <a:rPr dirty="0" sz="800" spc="-25">
                <a:latin typeface="Lucida Sans Unicode"/>
                <a:cs typeface="Lucida Sans Unicode"/>
              </a:rPr>
              <a:t>and </a:t>
            </a:r>
            <a:r>
              <a:rPr dirty="0" sz="800" spc="10">
                <a:latin typeface="Lucida Sans Unicode"/>
                <a:cs typeface="Lucida Sans Unicode"/>
              </a:rPr>
              <a:t>renewable</a:t>
            </a:r>
            <a:r>
              <a:rPr dirty="0" sz="800" spc="55">
                <a:latin typeface="Lucida Sans Unicode"/>
                <a:cs typeface="Lucida Sans Unicode"/>
              </a:rPr>
              <a:t> </a:t>
            </a:r>
            <a:r>
              <a:rPr dirty="0" sz="800" spc="10">
                <a:latin typeface="Lucida Sans Unicode"/>
                <a:cs typeface="Lucida Sans Unicode"/>
              </a:rPr>
              <a:t>energy</a:t>
            </a:r>
            <a:r>
              <a:rPr dirty="0" sz="800" spc="60">
                <a:latin typeface="Lucida Sans Unicode"/>
                <a:cs typeface="Lucida Sans Unicode"/>
              </a:rPr>
              <a:t> </a:t>
            </a:r>
            <a:r>
              <a:rPr dirty="0" sz="800" spc="10">
                <a:latin typeface="Lucida Sans Unicode"/>
                <a:cs typeface="Lucida Sans Unicode"/>
              </a:rPr>
              <a:t>products</a:t>
            </a:r>
            <a:r>
              <a:rPr dirty="0" sz="800" spc="60">
                <a:latin typeface="Lucida Sans Unicode"/>
                <a:cs typeface="Lucida Sans Unicode"/>
              </a:rPr>
              <a:t> </a:t>
            </a:r>
            <a:r>
              <a:rPr dirty="0" sz="800" spc="10">
                <a:latin typeface="Lucida Sans Unicode"/>
                <a:cs typeface="Lucida Sans Unicode"/>
              </a:rPr>
              <a:t>was</a:t>
            </a:r>
            <a:r>
              <a:rPr dirty="0" sz="800" spc="55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limited </a:t>
            </a:r>
            <a:r>
              <a:rPr dirty="0" sz="800">
                <a:latin typeface="Lucida Sans Unicode"/>
                <a:cs typeface="Lucida Sans Unicode"/>
              </a:rPr>
              <a:t>and</a:t>
            </a:r>
            <a:r>
              <a:rPr dirty="0" sz="800" spc="3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often</a:t>
            </a:r>
            <a:r>
              <a:rPr dirty="0" sz="800" spc="4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failed</a:t>
            </a:r>
            <a:r>
              <a:rPr dirty="0" sz="800" spc="4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to</a:t>
            </a:r>
            <a:r>
              <a:rPr dirty="0" sz="800" spc="3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meet</a:t>
            </a:r>
            <a:r>
              <a:rPr dirty="0" sz="800" spc="40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mainstream </a:t>
            </a:r>
            <a:r>
              <a:rPr dirty="0" sz="800">
                <a:latin typeface="Lucida Sans Unicode"/>
                <a:cs typeface="Lucida Sans Unicode"/>
              </a:rPr>
              <a:t>consumer</a:t>
            </a:r>
            <a:r>
              <a:rPr dirty="0" sz="800" spc="12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needs</a:t>
            </a:r>
            <a:r>
              <a:rPr dirty="0" sz="800" spc="120">
                <a:latin typeface="Lucida Sans Unicode"/>
                <a:cs typeface="Lucida Sans Unicode"/>
              </a:rPr>
              <a:t> </a:t>
            </a:r>
            <a:r>
              <a:rPr dirty="0" sz="800" spc="-20">
                <a:latin typeface="Lucida Sans Unicode"/>
                <a:cs typeface="Lucida Sans Unicode"/>
              </a:rPr>
              <a:t>for</a:t>
            </a:r>
            <a:r>
              <a:rPr dirty="0" sz="800" spc="12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performance</a:t>
            </a:r>
            <a:r>
              <a:rPr dirty="0" sz="800" spc="120">
                <a:latin typeface="Lucida Sans Unicode"/>
                <a:cs typeface="Lucida Sans Unicode"/>
              </a:rPr>
              <a:t> </a:t>
            </a:r>
            <a:r>
              <a:rPr dirty="0" sz="800" spc="-25">
                <a:latin typeface="Lucida Sans Unicode"/>
                <a:cs typeface="Lucida Sans Unicode"/>
              </a:rPr>
              <a:t>and </a:t>
            </a:r>
            <a:r>
              <a:rPr dirty="0" sz="800" spc="-10">
                <a:latin typeface="Lucida Sans Unicode"/>
                <a:cs typeface="Lucida Sans Unicode"/>
              </a:rPr>
              <a:t>cost.</a:t>
            </a:r>
            <a:endParaRPr sz="8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3075" y="4863153"/>
            <a:ext cx="72898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70">
                <a:solidFill>
                  <a:srgbClr val="666666"/>
                </a:solidFill>
                <a:latin typeface="Verdana"/>
                <a:cs typeface="Verdana"/>
              </a:rPr>
              <a:t>©2025</a:t>
            </a:r>
            <a:r>
              <a:rPr dirty="0" sz="700" spc="-1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700" spc="-45">
                <a:solidFill>
                  <a:srgbClr val="666666"/>
                </a:solidFill>
                <a:latin typeface="Verdana"/>
                <a:cs typeface="Verdana"/>
              </a:rPr>
              <a:t>Tesla,</a:t>
            </a:r>
            <a:r>
              <a:rPr dirty="0" sz="7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700" spc="-25">
                <a:solidFill>
                  <a:srgbClr val="666666"/>
                </a:solidFill>
                <a:latin typeface="Verdana"/>
                <a:cs typeface="Verdana"/>
              </a:rPr>
              <a:t>Inc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995464" y="4863153"/>
            <a:ext cx="7556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666666"/>
                </a:solidFill>
                <a:latin typeface="Verdana"/>
                <a:cs typeface="Verdana"/>
              </a:rPr>
              <a:t>3</a:t>
            </a:r>
            <a:endParaRPr sz="7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5002" cy="5143499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10"/>
              <a:t>SOLUTION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3075" y="4863153"/>
            <a:ext cx="72898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70">
                <a:solidFill>
                  <a:srgbClr val="666666"/>
                </a:solidFill>
                <a:latin typeface="Verdana"/>
                <a:cs typeface="Verdana"/>
              </a:rPr>
              <a:t>©2025</a:t>
            </a:r>
            <a:r>
              <a:rPr dirty="0" sz="700" spc="-1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700" spc="-45">
                <a:solidFill>
                  <a:srgbClr val="666666"/>
                </a:solidFill>
                <a:latin typeface="Verdana"/>
                <a:cs typeface="Verdana"/>
              </a:rPr>
              <a:t>Tesla,</a:t>
            </a:r>
            <a:r>
              <a:rPr dirty="0" sz="7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700" spc="-25">
                <a:solidFill>
                  <a:srgbClr val="666666"/>
                </a:solidFill>
                <a:latin typeface="Verdana"/>
                <a:cs typeface="Verdana"/>
              </a:rPr>
              <a:t>Inc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86845" y="4863153"/>
            <a:ext cx="8445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666666"/>
                </a:solidFill>
                <a:latin typeface="Verdana"/>
                <a:cs typeface="Verdana"/>
              </a:rPr>
              <a:t>4</a:t>
            </a:r>
            <a:endParaRPr sz="7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23274" y="124674"/>
            <a:ext cx="8398510" cy="4445000"/>
            <a:chOff x="623274" y="124674"/>
            <a:chExt cx="8398510" cy="4445000"/>
          </a:xfrm>
        </p:grpSpPr>
        <p:sp>
          <p:nvSpPr>
            <p:cNvPr id="7" name="object 7"/>
            <p:cNvSpPr/>
            <p:nvPr/>
          </p:nvSpPr>
          <p:spPr>
            <a:xfrm>
              <a:off x="623274" y="820725"/>
              <a:ext cx="1218565" cy="19050"/>
            </a:xfrm>
            <a:custGeom>
              <a:avLst/>
              <a:gdLst/>
              <a:ahLst/>
              <a:cxnLst/>
              <a:rect l="l" t="t" r="r" b="b"/>
              <a:pathLst>
                <a:path w="1218564" h="19050">
                  <a:moveTo>
                    <a:pt x="1217999" y="18899"/>
                  </a:moveTo>
                  <a:lnTo>
                    <a:pt x="0" y="18899"/>
                  </a:lnTo>
                  <a:lnTo>
                    <a:pt x="0" y="0"/>
                  </a:lnTo>
                  <a:lnTo>
                    <a:pt x="1217999" y="0"/>
                  </a:lnTo>
                  <a:lnTo>
                    <a:pt x="1217999" y="188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97742" y="124674"/>
              <a:ext cx="423625" cy="4215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46997" y="1993545"/>
              <a:ext cx="193456" cy="12736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74607" y="2216811"/>
              <a:ext cx="138199" cy="13803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74624" y="2450725"/>
              <a:ext cx="138184" cy="13715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946162" y="2211375"/>
              <a:ext cx="294005" cy="104775"/>
            </a:xfrm>
            <a:custGeom>
              <a:avLst/>
              <a:gdLst/>
              <a:ahLst/>
              <a:cxnLst/>
              <a:rect l="l" t="t" r="r" b="b"/>
              <a:pathLst>
                <a:path w="294004" h="104775">
                  <a:moveTo>
                    <a:pt x="241049" y="104699"/>
                  </a:moveTo>
                  <a:lnTo>
                    <a:pt x="241049" y="78524"/>
                  </a:lnTo>
                  <a:lnTo>
                    <a:pt x="0" y="78524"/>
                  </a:lnTo>
                  <a:lnTo>
                    <a:pt x="0" y="26174"/>
                  </a:lnTo>
                  <a:lnTo>
                    <a:pt x="241049" y="26174"/>
                  </a:lnTo>
                  <a:lnTo>
                    <a:pt x="241049" y="0"/>
                  </a:lnTo>
                  <a:lnTo>
                    <a:pt x="293399" y="52349"/>
                  </a:lnTo>
                  <a:lnTo>
                    <a:pt x="241049" y="1046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46997" y="2984145"/>
              <a:ext cx="193456" cy="12736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74607" y="3207411"/>
              <a:ext cx="138199" cy="13803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74624" y="3441325"/>
              <a:ext cx="138184" cy="13715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946162" y="3201975"/>
              <a:ext cx="294005" cy="104775"/>
            </a:xfrm>
            <a:custGeom>
              <a:avLst/>
              <a:gdLst/>
              <a:ahLst/>
              <a:cxnLst/>
              <a:rect l="l" t="t" r="r" b="b"/>
              <a:pathLst>
                <a:path w="294004" h="104775">
                  <a:moveTo>
                    <a:pt x="241049" y="104699"/>
                  </a:moveTo>
                  <a:lnTo>
                    <a:pt x="241049" y="78524"/>
                  </a:lnTo>
                  <a:lnTo>
                    <a:pt x="0" y="78524"/>
                  </a:lnTo>
                  <a:lnTo>
                    <a:pt x="0" y="26174"/>
                  </a:lnTo>
                  <a:lnTo>
                    <a:pt x="241049" y="26174"/>
                  </a:lnTo>
                  <a:lnTo>
                    <a:pt x="241049" y="0"/>
                  </a:lnTo>
                  <a:lnTo>
                    <a:pt x="293399" y="52349"/>
                  </a:lnTo>
                  <a:lnTo>
                    <a:pt x="241049" y="1046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46997" y="3974745"/>
              <a:ext cx="193456" cy="12736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74607" y="4198011"/>
              <a:ext cx="138199" cy="13803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74624" y="4431925"/>
              <a:ext cx="138184" cy="13715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946162" y="4192575"/>
              <a:ext cx="294005" cy="104775"/>
            </a:xfrm>
            <a:custGeom>
              <a:avLst/>
              <a:gdLst/>
              <a:ahLst/>
              <a:cxnLst/>
              <a:rect l="l" t="t" r="r" b="b"/>
              <a:pathLst>
                <a:path w="294004" h="104775">
                  <a:moveTo>
                    <a:pt x="241049" y="104699"/>
                  </a:moveTo>
                  <a:lnTo>
                    <a:pt x="241049" y="78524"/>
                  </a:lnTo>
                  <a:lnTo>
                    <a:pt x="0" y="78524"/>
                  </a:lnTo>
                  <a:lnTo>
                    <a:pt x="0" y="26174"/>
                  </a:lnTo>
                  <a:lnTo>
                    <a:pt x="241049" y="26174"/>
                  </a:lnTo>
                  <a:lnTo>
                    <a:pt x="241049" y="0"/>
                  </a:lnTo>
                  <a:lnTo>
                    <a:pt x="293399" y="52349"/>
                  </a:lnTo>
                  <a:lnTo>
                    <a:pt x="241049" y="1046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591250" y="889703"/>
            <a:ext cx="7682865" cy="848360"/>
          </a:xfrm>
          <a:prstGeom prst="rect">
            <a:avLst/>
          </a:prstGeom>
        </p:spPr>
        <p:txBody>
          <a:bodyPr wrap="square" lIns="0" tIns="10413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19"/>
              </a:spcBef>
            </a:pPr>
            <a:r>
              <a:rPr dirty="0" sz="1200" spc="-65">
                <a:solidFill>
                  <a:srgbClr val="E72127"/>
                </a:solidFill>
                <a:latin typeface="Arial Black"/>
                <a:cs typeface="Arial Black"/>
              </a:rPr>
              <a:t>A</a:t>
            </a:r>
            <a:r>
              <a:rPr dirty="0" sz="1200" spc="-114">
                <a:solidFill>
                  <a:srgbClr val="E72127"/>
                </a:solidFill>
                <a:latin typeface="Arial Black"/>
                <a:cs typeface="Arial Black"/>
              </a:rPr>
              <a:t> </a:t>
            </a:r>
            <a:r>
              <a:rPr dirty="0" sz="1200" spc="-35">
                <a:solidFill>
                  <a:srgbClr val="E72127"/>
                </a:solidFill>
                <a:latin typeface="Arial Black"/>
                <a:cs typeface="Arial Black"/>
              </a:rPr>
              <a:t>sustainable</a:t>
            </a:r>
            <a:r>
              <a:rPr dirty="0" sz="1200" spc="-105">
                <a:solidFill>
                  <a:srgbClr val="E72127"/>
                </a:solidFill>
                <a:latin typeface="Arial Black"/>
                <a:cs typeface="Arial Black"/>
              </a:rPr>
              <a:t> </a:t>
            </a:r>
            <a:r>
              <a:rPr dirty="0" sz="1200" spc="-30">
                <a:solidFill>
                  <a:srgbClr val="E72127"/>
                </a:solidFill>
                <a:latin typeface="Arial Black"/>
                <a:cs typeface="Arial Black"/>
              </a:rPr>
              <a:t>energy</a:t>
            </a:r>
            <a:r>
              <a:rPr dirty="0" sz="1200" spc="-105">
                <a:solidFill>
                  <a:srgbClr val="E72127"/>
                </a:solidFill>
                <a:latin typeface="Arial Black"/>
                <a:cs typeface="Arial Black"/>
              </a:rPr>
              <a:t> </a:t>
            </a:r>
            <a:r>
              <a:rPr dirty="0" sz="1200" spc="-10">
                <a:solidFill>
                  <a:srgbClr val="E72127"/>
                </a:solidFill>
                <a:latin typeface="Arial Black"/>
                <a:cs typeface="Arial Black"/>
              </a:rPr>
              <a:t>ecosystem</a:t>
            </a:r>
            <a:endParaRPr sz="1200">
              <a:latin typeface="Arial Black"/>
              <a:cs typeface="Arial Black"/>
            </a:endParaRPr>
          </a:p>
          <a:p>
            <a:pPr marL="12700" marR="5080">
              <a:lnSpc>
                <a:spcPct val="150000"/>
              </a:lnSpc>
            </a:pPr>
            <a:r>
              <a:rPr dirty="0" sz="1200">
                <a:latin typeface="Lucida Sans Unicode"/>
                <a:cs typeface="Lucida Sans Unicode"/>
              </a:rPr>
              <a:t>Tesla's</a:t>
            </a:r>
            <a:r>
              <a:rPr dirty="0" sz="1200" spc="75">
                <a:latin typeface="Lucida Sans Unicode"/>
                <a:cs typeface="Lucida Sans Unicode"/>
              </a:rPr>
              <a:t> </a:t>
            </a:r>
            <a:r>
              <a:rPr dirty="0" sz="1200" spc="-10">
                <a:latin typeface="Lucida Sans Unicode"/>
                <a:cs typeface="Lucida Sans Unicode"/>
              </a:rPr>
              <a:t>solution</a:t>
            </a:r>
            <a:r>
              <a:rPr dirty="0" sz="1200" spc="75">
                <a:latin typeface="Lucida Sans Unicode"/>
                <a:cs typeface="Lucida Sans Unicode"/>
              </a:rPr>
              <a:t> </a:t>
            </a:r>
            <a:r>
              <a:rPr dirty="0" sz="1200" spc="-20">
                <a:latin typeface="Lucida Sans Unicode"/>
                <a:cs typeface="Lucida Sans Unicode"/>
              </a:rPr>
              <a:t>is</a:t>
            </a:r>
            <a:r>
              <a:rPr dirty="0" sz="1200" spc="75">
                <a:latin typeface="Lucida Sans Unicode"/>
                <a:cs typeface="Lucida Sans Unicode"/>
              </a:rPr>
              <a:t> </a:t>
            </a:r>
            <a:r>
              <a:rPr dirty="0" sz="1200" spc="145">
                <a:latin typeface="Lucida Sans Unicode"/>
                <a:cs typeface="Lucida Sans Unicode"/>
              </a:rPr>
              <a:t>a</a:t>
            </a:r>
            <a:r>
              <a:rPr dirty="0" sz="1200" spc="80">
                <a:latin typeface="Lucida Sans Unicode"/>
                <a:cs typeface="Lucida Sans Unicode"/>
              </a:rPr>
              <a:t> </a:t>
            </a:r>
            <a:r>
              <a:rPr dirty="0" sz="1200">
                <a:latin typeface="Lucida Sans Unicode"/>
                <a:cs typeface="Lucida Sans Unicode"/>
              </a:rPr>
              <a:t>vertically</a:t>
            </a:r>
            <a:r>
              <a:rPr dirty="0" sz="1200" spc="75">
                <a:latin typeface="Lucida Sans Unicode"/>
                <a:cs typeface="Lucida Sans Unicode"/>
              </a:rPr>
              <a:t> </a:t>
            </a:r>
            <a:r>
              <a:rPr dirty="0" sz="1200">
                <a:latin typeface="Lucida Sans Unicode"/>
                <a:cs typeface="Lucida Sans Unicode"/>
              </a:rPr>
              <a:t>integrated</a:t>
            </a:r>
            <a:r>
              <a:rPr dirty="0" sz="1200" spc="75">
                <a:latin typeface="Lucida Sans Unicode"/>
                <a:cs typeface="Lucida Sans Unicode"/>
              </a:rPr>
              <a:t> </a:t>
            </a:r>
            <a:r>
              <a:rPr dirty="0" sz="1200">
                <a:latin typeface="Lucida Sans Unicode"/>
                <a:cs typeface="Lucida Sans Unicode"/>
              </a:rPr>
              <a:t>ecosystem</a:t>
            </a:r>
            <a:r>
              <a:rPr dirty="0" sz="1200" spc="75">
                <a:latin typeface="Lucida Sans Unicode"/>
                <a:cs typeface="Lucida Sans Unicode"/>
              </a:rPr>
              <a:t> </a:t>
            </a:r>
            <a:r>
              <a:rPr dirty="0" sz="1200">
                <a:latin typeface="Lucida Sans Unicode"/>
                <a:cs typeface="Lucida Sans Unicode"/>
              </a:rPr>
              <a:t>of</a:t>
            </a:r>
            <a:r>
              <a:rPr dirty="0" sz="1200" spc="80">
                <a:latin typeface="Lucida Sans Unicode"/>
                <a:cs typeface="Lucida Sans Unicode"/>
              </a:rPr>
              <a:t> </a:t>
            </a:r>
            <a:r>
              <a:rPr dirty="0" sz="1200">
                <a:latin typeface="Lucida Sans Unicode"/>
                <a:cs typeface="Lucida Sans Unicode"/>
              </a:rPr>
              <a:t>products</a:t>
            </a:r>
            <a:r>
              <a:rPr dirty="0" sz="1200" spc="75">
                <a:latin typeface="Lucida Sans Unicode"/>
                <a:cs typeface="Lucida Sans Unicode"/>
              </a:rPr>
              <a:t> </a:t>
            </a:r>
            <a:r>
              <a:rPr dirty="0" sz="1200" spc="70">
                <a:latin typeface="Lucida Sans Unicode"/>
                <a:cs typeface="Lucida Sans Unicode"/>
              </a:rPr>
              <a:t>and</a:t>
            </a:r>
            <a:r>
              <a:rPr dirty="0" sz="1200" spc="75">
                <a:latin typeface="Lucida Sans Unicode"/>
                <a:cs typeface="Lucida Sans Unicode"/>
              </a:rPr>
              <a:t> </a:t>
            </a:r>
            <a:r>
              <a:rPr dirty="0" sz="1200">
                <a:latin typeface="Lucida Sans Unicode"/>
                <a:cs typeface="Lucida Sans Unicode"/>
              </a:rPr>
              <a:t>technologies</a:t>
            </a:r>
            <a:r>
              <a:rPr dirty="0" sz="1200" spc="80">
                <a:latin typeface="Lucida Sans Unicode"/>
                <a:cs typeface="Lucida Sans Unicode"/>
              </a:rPr>
              <a:t> </a:t>
            </a:r>
            <a:r>
              <a:rPr dirty="0" sz="1200">
                <a:latin typeface="Lucida Sans Unicode"/>
                <a:cs typeface="Lucida Sans Unicode"/>
              </a:rPr>
              <a:t>designed</a:t>
            </a:r>
            <a:r>
              <a:rPr dirty="0" sz="1200" spc="75">
                <a:latin typeface="Lucida Sans Unicode"/>
                <a:cs typeface="Lucida Sans Unicode"/>
              </a:rPr>
              <a:t> </a:t>
            </a:r>
            <a:r>
              <a:rPr dirty="0" sz="1200">
                <a:latin typeface="Lucida Sans Unicode"/>
                <a:cs typeface="Lucida Sans Unicode"/>
              </a:rPr>
              <a:t>to</a:t>
            </a:r>
            <a:r>
              <a:rPr dirty="0" sz="1200" spc="75">
                <a:latin typeface="Lucida Sans Unicode"/>
                <a:cs typeface="Lucida Sans Unicode"/>
              </a:rPr>
              <a:t> </a:t>
            </a:r>
            <a:r>
              <a:rPr dirty="0" sz="1200" spc="45">
                <a:latin typeface="Lucida Sans Unicode"/>
                <a:cs typeface="Lucida Sans Unicode"/>
              </a:rPr>
              <a:t>create </a:t>
            </a:r>
            <a:r>
              <a:rPr dirty="0" sz="1200" spc="145">
                <a:latin typeface="Lucida Sans Unicode"/>
                <a:cs typeface="Lucida Sans Unicode"/>
              </a:rPr>
              <a:t>a</a:t>
            </a:r>
            <a:r>
              <a:rPr dirty="0" sz="1200" spc="50">
                <a:latin typeface="Lucida Sans Unicode"/>
                <a:cs typeface="Lucida Sans Unicode"/>
              </a:rPr>
              <a:t> </a:t>
            </a:r>
            <a:r>
              <a:rPr dirty="0" sz="1200" spc="10">
                <a:latin typeface="Lucida Sans Unicode"/>
                <a:cs typeface="Lucida Sans Unicode"/>
              </a:rPr>
              <a:t>sustainable</a:t>
            </a:r>
            <a:r>
              <a:rPr dirty="0" sz="1200" spc="50">
                <a:latin typeface="Lucida Sans Unicode"/>
                <a:cs typeface="Lucida Sans Unicode"/>
              </a:rPr>
              <a:t> </a:t>
            </a:r>
            <a:r>
              <a:rPr dirty="0" sz="1200" spc="-10">
                <a:latin typeface="Lucida Sans Unicode"/>
                <a:cs typeface="Lucida Sans Unicode"/>
              </a:rPr>
              <a:t>future.</a:t>
            </a:r>
            <a:endParaRPr sz="1200">
              <a:latin typeface="Lucida Sans Unicode"/>
              <a:cs typeface="Lucida Sans Unicode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91250" y="1970357"/>
            <a:ext cx="3947160" cy="6210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80">
                <a:latin typeface="Arial Black"/>
                <a:cs typeface="Arial Black"/>
              </a:rPr>
              <a:t>Electric</a:t>
            </a:r>
            <a:r>
              <a:rPr dirty="0" sz="1100" spc="-65">
                <a:latin typeface="Arial Black"/>
                <a:cs typeface="Arial Black"/>
              </a:rPr>
              <a:t> </a:t>
            </a:r>
            <a:r>
              <a:rPr dirty="0" sz="1100" spc="-10">
                <a:latin typeface="Arial Black"/>
                <a:cs typeface="Arial Black"/>
              </a:rPr>
              <a:t>Vehicles</a:t>
            </a:r>
            <a:endParaRPr sz="1100">
              <a:latin typeface="Arial Black"/>
              <a:cs typeface="Arial Black"/>
            </a:endParaRPr>
          </a:p>
          <a:p>
            <a:pPr marL="12700" marR="5080">
              <a:lnSpc>
                <a:spcPct val="150000"/>
              </a:lnSpc>
              <a:spcBef>
                <a:spcPts val="125"/>
              </a:spcBef>
            </a:pPr>
            <a:r>
              <a:rPr dirty="0" sz="900">
                <a:latin typeface="Lucida Sans Unicode"/>
                <a:cs typeface="Lucida Sans Unicode"/>
              </a:rPr>
              <a:t>Tesla's</a:t>
            </a:r>
            <a:r>
              <a:rPr dirty="0" sz="900" spc="16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EVs</a:t>
            </a:r>
            <a:r>
              <a:rPr dirty="0" sz="900" spc="16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were</a:t>
            </a:r>
            <a:r>
              <a:rPr dirty="0" sz="900" spc="16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initially</a:t>
            </a:r>
            <a:r>
              <a:rPr dirty="0" sz="900" spc="165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designed</a:t>
            </a:r>
            <a:r>
              <a:rPr dirty="0" sz="900" spc="16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to</a:t>
            </a:r>
            <a:r>
              <a:rPr dirty="0" sz="900" spc="16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prove</a:t>
            </a:r>
            <a:r>
              <a:rPr dirty="0" sz="900" spc="165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that</a:t>
            </a:r>
            <a:r>
              <a:rPr dirty="0" sz="900" spc="16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electric</a:t>
            </a:r>
            <a:r>
              <a:rPr dirty="0" sz="900" spc="16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cars</a:t>
            </a:r>
            <a:r>
              <a:rPr dirty="0" sz="900" spc="160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could </a:t>
            </a:r>
            <a:r>
              <a:rPr dirty="0" sz="900">
                <a:latin typeface="Lucida Sans Unicode"/>
                <a:cs typeface="Lucida Sans Unicode"/>
              </a:rPr>
              <a:t>be</a:t>
            </a:r>
            <a:r>
              <a:rPr dirty="0" sz="900" spc="40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faster,</a:t>
            </a:r>
            <a:r>
              <a:rPr dirty="0" sz="900" spc="4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safer,</a:t>
            </a:r>
            <a:r>
              <a:rPr dirty="0" sz="900" spc="40">
                <a:latin typeface="Lucida Sans Unicode"/>
                <a:cs typeface="Lucida Sans Unicode"/>
              </a:rPr>
              <a:t> </a:t>
            </a:r>
            <a:r>
              <a:rPr dirty="0" sz="900" spc="50">
                <a:latin typeface="Lucida Sans Unicode"/>
                <a:cs typeface="Lucida Sans Unicode"/>
              </a:rPr>
              <a:t>and</a:t>
            </a:r>
            <a:r>
              <a:rPr dirty="0" sz="900" spc="4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more</a:t>
            </a:r>
            <a:r>
              <a:rPr dirty="0" sz="900" spc="4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fun</a:t>
            </a:r>
            <a:r>
              <a:rPr dirty="0" sz="900" spc="4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to</a:t>
            </a:r>
            <a:r>
              <a:rPr dirty="0" sz="900" spc="45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drive</a:t>
            </a:r>
            <a:r>
              <a:rPr dirty="0" sz="900" spc="4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than</a:t>
            </a:r>
            <a:r>
              <a:rPr dirty="0" sz="900" spc="4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gasoline-powered</a:t>
            </a:r>
            <a:r>
              <a:rPr dirty="0" sz="900" spc="40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cars.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780874" y="1971373"/>
            <a:ext cx="1593850" cy="619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Lucida Sans Unicode"/>
                <a:cs typeface="Lucida Sans Unicode"/>
              </a:rPr>
              <a:t>High-performance</a:t>
            </a:r>
            <a:r>
              <a:rPr dirty="0" sz="900" spc="275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vehicles</a:t>
            </a:r>
            <a:endParaRPr sz="900">
              <a:latin typeface="Lucida Sans Unicode"/>
              <a:cs typeface="Lucida Sans Unicode"/>
            </a:endParaRPr>
          </a:p>
          <a:p>
            <a:pPr marL="12700" marR="254000">
              <a:lnSpc>
                <a:spcPct val="166700"/>
              </a:lnSpc>
            </a:pPr>
            <a:r>
              <a:rPr dirty="0" sz="900">
                <a:latin typeface="Lucida Sans Unicode"/>
                <a:cs typeface="Lucida Sans Unicode"/>
              </a:rPr>
              <a:t>Mass-market</a:t>
            </a:r>
            <a:r>
              <a:rPr dirty="0" sz="900" spc="185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adoption </a:t>
            </a:r>
            <a:r>
              <a:rPr dirty="0" sz="900">
                <a:latin typeface="Lucida Sans Unicode"/>
                <a:cs typeface="Lucida Sans Unicode"/>
              </a:rPr>
              <a:t>Charging</a:t>
            </a:r>
            <a:r>
              <a:rPr dirty="0" sz="900" spc="155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network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918512" y="3041983"/>
            <a:ext cx="1122680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46990">
              <a:lnSpc>
                <a:spcPct val="150000"/>
              </a:lnSpc>
              <a:spcBef>
                <a:spcPts val="100"/>
              </a:spcBef>
              <a:tabLst>
                <a:tab pos="399415" algn="l"/>
                <a:tab pos="882015" algn="l"/>
              </a:tabLst>
            </a:pPr>
            <a:r>
              <a:rPr dirty="0" sz="900" spc="-25">
                <a:latin typeface="Lucida Sans Unicode"/>
                <a:cs typeface="Lucida Sans Unicode"/>
              </a:rPr>
              <a:t>the</a:t>
            </a:r>
            <a:r>
              <a:rPr dirty="0" sz="900">
                <a:latin typeface="Lucida Sans Unicode"/>
                <a:cs typeface="Lucida Sans Unicode"/>
              </a:rPr>
              <a:t>	</a:t>
            </a:r>
            <a:r>
              <a:rPr dirty="0" sz="900" spc="-290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intermittent </a:t>
            </a:r>
            <a:r>
              <a:rPr dirty="0" sz="900" spc="-20">
                <a:latin typeface="Lucida Sans Unicode"/>
                <a:cs typeface="Lucida Sans Unicode"/>
              </a:rPr>
              <a:t>like</a:t>
            </a:r>
            <a:r>
              <a:rPr dirty="0" sz="900">
                <a:latin typeface="Lucida Sans Unicode"/>
                <a:cs typeface="Lucida Sans Unicode"/>
              </a:rPr>
              <a:t>	</a:t>
            </a:r>
            <a:r>
              <a:rPr dirty="0" sz="900" spc="-10">
                <a:latin typeface="Lucida Sans Unicode"/>
                <a:cs typeface="Lucida Sans Unicode"/>
              </a:rPr>
              <a:t>solar</a:t>
            </a:r>
            <a:r>
              <a:rPr dirty="0" sz="900">
                <a:latin typeface="Lucida Sans Unicode"/>
                <a:cs typeface="Lucida Sans Unicode"/>
              </a:rPr>
              <a:t>	</a:t>
            </a:r>
            <a:r>
              <a:rPr dirty="0" sz="900" spc="25">
                <a:latin typeface="Lucida Sans Unicode"/>
                <a:cs typeface="Lucida Sans Unicode"/>
              </a:rPr>
              <a:t>and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33407" y="3041983"/>
            <a:ext cx="40449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5885" marR="5080" indent="-83820">
              <a:lnSpc>
                <a:spcPct val="150000"/>
              </a:lnSpc>
              <a:spcBef>
                <a:spcPts val="100"/>
              </a:spcBef>
            </a:pPr>
            <a:r>
              <a:rPr dirty="0" sz="900" spc="-10">
                <a:latin typeface="Lucida Sans Unicode"/>
                <a:cs typeface="Lucida Sans Unicode"/>
              </a:rPr>
              <a:t>nature </a:t>
            </a:r>
            <a:r>
              <a:rPr dirty="0" sz="900" spc="-20">
                <a:latin typeface="Lucida Sans Unicode"/>
                <a:cs typeface="Lucida Sans Unicode"/>
              </a:rPr>
              <a:t>wind,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91250" y="2858086"/>
            <a:ext cx="2245360" cy="82676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50">
                <a:latin typeface="Arial Black"/>
                <a:cs typeface="Arial Black"/>
              </a:rPr>
              <a:t>Energy</a:t>
            </a:r>
            <a:r>
              <a:rPr dirty="0" sz="1100" spc="-90">
                <a:latin typeface="Arial Black"/>
                <a:cs typeface="Arial Black"/>
              </a:rPr>
              <a:t> </a:t>
            </a:r>
            <a:r>
              <a:rPr dirty="0" sz="1100" spc="-35">
                <a:latin typeface="Arial Black"/>
                <a:cs typeface="Arial Black"/>
              </a:rPr>
              <a:t>generation</a:t>
            </a:r>
            <a:r>
              <a:rPr dirty="0" sz="1100" spc="-85">
                <a:latin typeface="Arial Black"/>
                <a:cs typeface="Arial Black"/>
              </a:rPr>
              <a:t> </a:t>
            </a:r>
            <a:r>
              <a:rPr dirty="0" sz="1100" spc="-105">
                <a:latin typeface="Arial Black"/>
                <a:cs typeface="Arial Black"/>
              </a:rPr>
              <a:t>&amp;</a:t>
            </a:r>
            <a:r>
              <a:rPr dirty="0" sz="1100" spc="-85">
                <a:latin typeface="Arial Black"/>
                <a:cs typeface="Arial Black"/>
              </a:rPr>
              <a:t> </a:t>
            </a:r>
            <a:r>
              <a:rPr dirty="0" sz="1100" spc="-10">
                <a:latin typeface="Arial Black"/>
                <a:cs typeface="Arial Black"/>
              </a:rPr>
              <a:t>storage</a:t>
            </a:r>
            <a:endParaRPr sz="1100">
              <a:latin typeface="Arial Black"/>
              <a:cs typeface="Arial Black"/>
            </a:endParaRPr>
          </a:p>
          <a:p>
            <a:pPr marL="12700" marR="5080">
              <a:lnSpc>
                <a:spcPct val="150000"/>
              </a:lnSpc>
              <a:spcBef>
                <a:spcPts val="125"/>
              </a:spcBef>
              <a:tabLst>
                <a:tab pos="324485" algn="l"/>
                <a:tab pos="543560" algn="l"/>
                <a:tab pos="1097915" algn="l"/>
                <a:tab pos="1130935" algn="l"/>
                <a:tab pos="1689735" algn="l"/>
                <a:tab pos="1767205" algn="l"/>
              </a:tabLst>
            </a:pPr>
            <a:r>
              <a:rPr dirty="0" sz="900" spc="-10">
                <a:latin typeface="Lucida Sans Unicode"/>
                <a:cs typeface="Lucida Sans Unicode"/>
              </a:rPr>
              <a:t>Tesla's</a:t>
            </a:r>
            <a:r>
              <a:rPr dirty="0" sz="900">
                <a:latin typeface="Lucida Sans Unicode"/>
                <a:cs typeface="Lucida Sans Unicode"/>
              </a:rPr>
              <a:t>	</a:t>
            </a:r>
            <a:r>
              <a:rPr dirty="0" sz="900" spc="-10">
                <a:latin typeface="Lucida Sans Unicode"/>
                <a:cs typeface="Lucida Sans Unicode"/>
              </a:rPr>
              <a:t>energy</a:t>
            </a:r>
            <a:r>
              <a:rPr dirty="0" sz="900">
                <a:latin typeface="Lucida Sans Unicode"/>
                <a:cs typeface="Lucida Sans Unicode"/>
              </a:rPr>
              <a:t>	</a:t>
            </a:r>
            <a:r>
              <a:rPr dirty="0" sz="900" spc="-10">
                <a:latin typeface="Lucida Sans Unicode"/>
                <a:cs typeface="Lucida Sans Unicode"/>
              </a:rPr>
              <a:t>products</a:t>
            </a:r>
            <a:r>
              <a:rPr dirty="0" sz="900">
                <a:latin typeface="Lucida Sans Unicode"/>
                <a:cs typeface="Lucida Sans Unicode"/>
              </a:rPr>
              <a:t>		</a:t>
            </a:r>
            <a:r>
              <a:rPr dirty="0" sz="900" spc="-10">
                <a:latin typeface="Lucida Sans Unicode"/>
                <a:cs typeface="Lucida Sans Unicode"/>
              </a:rPr>
              <a:t>address </a:t>
            </a:r>
            <a:r>
              <a:rPr dirty="0" sz="900" spc="-25">
                <a:latin typeface="Lucida Sans Unicode"/>
                <a:cs typeface="Lucida Sans Unicode"/>
              </a:rPr>
              <a:t>of</a:t>
            </a:r>
            <a:r>
              <a:rPr dirty="0" sz="900">
                <a:latin typeface="Lucida Sans Unicode"/>
                <a:cs typeface="Lucida Sans Unicode"/>
              </a:rPr>
              <a:t>	</a:t>
            </a:r>
            <a:r>
              <a:rPr dirty="0" sz="900" spc="-10">
                <a:latin typeface="Lucida Sans Unicode"/>
                <a:cs typeface="Lucida Sans Unicode"/>
              </a:rPr>
              <a:t>renewable</a:t>
            </a:r>
            <a:r>
              <a:rPr dirty="0" sz="900">
                <a:latin typeface="Lucida Sans Unicode"/>
                <a:cs typeface="Lucida Sans Unicode"/>
              </a:rPr>
              <a:t>		</a:t>
            </a:r>
            <a:r>
              <a:rPr dirty="0" sz="900" spc="-10">
                <a:latin typeface="Lucida Sans Unicode"/>
                <a:cs typeface="Lucida Sans Unicode"/>
              </a:rPr>
              <a:t>power</a:t>
            </a:r>
            <a:r>
              <a:rPr dirty="0" sz="900">
                <a:latin typeface="Lucida Sans Unicode"/>
                <a:cs typeface="Lucida Sans Unicode"/>
              </a:rPr>
              <a:t>	</a:t>
            </a:r>
            <a:r>
              <a:rPr dirty="0" sz="900" spc="-10">
                <a:latin typeface="Lucida Sans Unicode"/>
                <a:cs typeface="Lucida Sans Unicode"/>
              </a:rPr>
              <a:t>sources </a:t>
            </a:r>
            <a:r>
              <a:rPr dirty="0" sz="900">
                <a:latin typeface="Lucida Sans Unicode"/>
                <a:cs typeface="Lucida Sans Unicode"/>
              </a:rPr>
              <a:t>creating</a:t>
            </a:r>
            <a:r>
              <a:rPr dirty="0" sz="900" spc="55">
                <a:latin typeface="Lucida Sans Unicode"/>
                <a:cs typeface="Lucida Sans Unicode"/>
              </a:rPr>
              <a:t> </a:t>
            </a:r>
            <a:r>
              <a:rPr dirty="0" sz="900" spc="105">
                <a:latin typeface="Lucida Sans Unicode"/>
                <a:cs typeface="Lucida Sans Unicode"/>
              </a:rPr>
              <a:t>a</a:t>
            </a:r>
            <a:r>
              <a:rPr dirty="0" sz="900" spc="55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more</a:t>
            </a:r>
            <a:r>
              <a:rPr dirty="0" sz="900" spc="55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resilient</a:t>
            </a:r>
            <a:r>
              <a:rPr dirty="0" sz="900" spc="55">
                <a:latin typeface="Lucida Sans Unicode"/>
                <a:cs typeface="Lucida Sans Unicode"/>
              </a:rPr>
              <a:t> </a:t>
            </a:r>
            <a:r>
              <a:rPr dirty="0" sz="900" spc="-20">
                <a:latin typeface="Lucida Sans Unicode"/>
                <a:cs typeface="Lucida Sans Unicode"/>
              </a:rPr>
              <a:t>grid.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780874" y="2961972"/>
            <a:ext cx="1593850" cy="619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Lucida Sans Unicode"/>
                <a:cs typeface="Lucida Sans Unicode"/>
              </a:rPr>
              <a:t>High-performance</a:t>
            </a:r>
            <a:r>
              <a:rPr dirty="0" sz="900" spc="275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vehicles</a:t>
            </a:r>
            <a:endParaRPr sz="900">
              <a:latin typeface="Lucida Sans Unicode"/>
              <a:cs typeface="Lucida Sans Unicode"/>
            </a:endParaRPr>
          </a:p>
          <a:p>
            <a:pPr marL="12700" marR="254000">
              <a:lnSpc>
                <a:spcPct val="166700"/>
              </a:lnSpc>
            </a:pPr>
            <a:r>
              <a:rPr dirty="0" sz="900">
                <a:latin typeface="Lucida Sans Unicode"/>
                <a:cs typeface="Lucida Sans Unicode"/>
              </a:rPr>
              <a:t>Mass-market</a:t>
            </a:r>
            <a:r>
              <a:rPr dirty="0" sz="900" spc="185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adoption </a:t>
            </a:r>
            <a:r>
              <a:rPr dirty="0" sz="900">
                <a:latin typeface="Lucida Sans Unicode"/>
                <a:cs typeface="Lucida Sans Unicode"/>
              </a:rPr>
              <a:t>Charging</a:t>
            </a:r>
            <a:r>
              <a:rPr dirty="0" sz="900" spc="155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network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91250" y="3951556"/>
            <a:ext cx="3947160" cy="6210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80">
                <a:latin typeface="Arial Black"/>
                <a:cs typeface="Arial Black"/>
              </a:rPr>
              <a:t>AI</a:t>
            </a:r>
            <a:r>
              <a:rPr dirty="0" sz="1100" spc="-114">
                <a:latin typeface="Arial Black"/>
                <a:cs typeface="Arial Black"/>
              </a:rPr>
              <a:t> </a:t>
            </a:r>
            <a:r>
              <a:rPr dirty="0" sz="1100">
                <a:latin typeface="Arial Black"/>
                <a:cs typeface="Arial Black"/>
              </a:rPr>
              <a:t>and</a:t>
            </a:r>
            <a:r>
              <a:rPr dirty="0" sz="1100" spc="-114">
                <a:latin typeface="Arial Black"/>
                <a:cs typeface="Arial Black"/>
              </a:rPr>
              <a:t> </a:t>
            </a:r>
            <a:r>
              <a:rPr dirty="0" sz="1100" spc="-10">
                <a:latin typeface="Arial Black"/>
                <a:cs typeface="Arial Black"/>
              </a:rPr>
              <a:t>autonomy</a:t>
            </a:r>
            <a:endParaRPr sz="1100">
              <a:latin typeface="Arial Black"/>
              <a:cs typeface="Arial Black"/>
            </a:endParaRPr>
          </a:p>
          <a:p>
            <a:pPr marL="12700" marR="5080">
              <a:lnSpc>
                <a:spcPct val="150000"/>
              </a:lnSpc>
              <a:spcBef>
                <a:spcPts val="125"/>
              </a:spcBef>
            </a:pPr>
            <a:r>
              <a:rPr dirty="0" sz="900">
                <a:latin typeface="Lucida Sans Unicode"/>
                <a:cs typeface="Lucida Sans Unicode"/>
              </a:rPr>
              <a:t>Tesla</a:t>
            </a:r>
            <a:r>
              <a:rPr dirty="0" sz="900" spc="105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develops</a:t>
            </a:r>
            <a:r>
              <a:rPr dirty="0" sz="900" spc="105">
                <a:latin typeface="Lucida Sans Unicode"/>
                <a:cs typeface="Lucida Sans Unicode"/>
              </a:rPr>
              <a:t> </a:t>
            </a:r>
            <a:r>
              <a:rPr dirty="0" sz="900" spc="60">
                <a:latin typeface="Lucida Sans Unicode"/>
                <a:cs typeface="Lucida Sans Unicode"/>
              </a:rPr>
              <a:t>advanced</a:t>
            </a:r>
            <a:r>
              <a:rPr dirty="0" sz="900" spc="11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AI</a:t>
            </a:r>
            <a:r>
              <a:rPr dirty="0" sz="900" spc="105">
                <a:latin typeface="Lucida Sans Unicode"/>
                <a:cs typeface="Lucida Sans Unicode"/>
              </a:rPr>
              <a:t> </a:t>
            </a:r>
            <a:r>
              <a:rPr dirty="0" sz="900" spc="50">
                <a:latin typeface="Lucida Sans Unicode"/>
                <a:cs typeface="Lucida Sans Unicode"/>
              </a:rPr>
              <a:t>and</a:t>
            </a:r>
            <a:r>
              <a:rPr dirty="0" sz="900" spc="11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robotics</a:t>
            </a:r>
            <a:r>
              <a:rPr dirty="0" sz="900" spc="105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to</a:t>
            </a:r>
            <a:r>
              <a:rPr dirty="0" sz="900" spc="105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create</a:t>
            </a:r>
            <a:r>
              <a:rPr dirty="0" sz="900" spc="11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safer</a:t>
            </a:r>
            <a:r>
              <a:rPr dirty="0" sz="900" spc="105">
                <a:latin typeface="Lucida Sans Unicode"/>
                <a:cs typeface="Lucida Sans Unicode"/>
              </a:rPr>
              <a:t> </a:t>
            </a:r>
            <a:r>
              <a:rPr dirty="0" sz="900" spc="50">
                <a:latin typeface="Lucida Sans Unicode"/>
                <a:cs typeface="Lucida Sans Unicode"/>
              </a:rPr>
              <a:t>and</a:t>
            </a:r>
            <a:r>
              <a:rPr dirty="0" sz="900" spc="110">
                <a:latin typeface="Lucida Sans Unicode"/>
                <a:cs typeface="Lucida Sans Unicode"/>
              </a:rPr>
              <a:t> </a:t>
            </a:r>
            <a:r>
              <a:rPr dirty="0" sz="900" spc="-20">
                <a:latin typeface="Lucida Sans Unicode"/>
                <a:cs typeface="Lucida Sans Unicode"/>
              </a:rPr>
              <a:t>more </a:t>
            </a:r>
            <a:r>
              <a:rPr dirty="0" sz="900">
                <a:latin typeface="Lucida Sans Unicode"/>
                <a:cs typeface="Lucida Sans Unicode"/>
              </a:rPr>
              <a:t>efficient</a:t>
            </a:r>
            <a:r>
              <a:rPr dirty="0" sz="900" spc="-10">
                <a:latin typeface="Lucida Sans Unicode"/>
                <a:cs typeface="Lucida Sans Unicode"/>
              </a:rPr>
              <a:t> transportation.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780874" y="3952573"/>
            <a:ext cx="1593850" cy="619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Lucida Sans Unicode"/>
                <a:cs typeface="Lucida Sans Unicode"/>
              </a:rPr>
              <a:t>High-performance</a:t>
            </a:r>
            <a:r>
              <a:rPr dirty="0" sz="900" spc="275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vehicles</a:t>
            </a:r>
            <a:endParaRPr sz="900">
              <a:latin typeface="Lucida Sans Unicode"/>
              <a:cs typeface="Lucida Sans Unicode"/>
            </a:endParaRPr>
          </a:p>
          <a:p>
            <a:pPr marL="12700" marR="254000">
              <a:lnSpc>
                <a:spcPct val="166700"/>
              </a:lnSpc>
            </a:pPr>
            <a:r>
              <a:rPr dirty="0" sz="900">
                <a:latin typeface="Lucida Sans Unicode"/>
                <a:cs typeface="Lucida Sans Unicode"/>
              </a:rPr>
              <a:t>Mass-market</a:t>
            </a:r>
            <a:r>
              <a:rPr dirty="0" sz="900" spc="185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adoption </a:t>
            </a:r>
            <a:r>
              <a:rPr dirty="0" sz="900">
                <a:latin typeface="Lucida Sans Unicode"/>
                <a:cs typeface="Lucida Sans Unicode"/>
              </a:rPr>
              <a:t>Charging</a:t>
            </a:r>
            <a:r>
              <a:rPr dirty="0" sz="900" spc="155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network</a:t>
            </a:r>
            <a:endParaRPr sz="9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5143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6312" y="1203863"/>
              <a:ext cx="1438725" cy="359872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18225" y="1246725"/>
              <a:ext cx="1315085" cy="3475354"/>
            </a:xfrm>
            <a:custGeom>
              <a:avLst/>
              <a:gdLst/>
              <a:ahLst/>
              <a:cxnLst/>
              <a:rect l="l" t="t" r="r" b="b"/>
              <a:pathLst>
                <a:path w="1315085" h="3475354">
                  <a:moveTo>
                    <a:pt x="0" y="126427"/>
                  </a:moveTo>
                  <a:lnTo>
                    <a:pt x="9935" y="77216"/>
                  </a:lnTo>
                  <a:lnTo>
                    <a:pt x="37029" y="37029"/>
                  </a:lnTo>
                  <a:lnTo>
                    <a:pt x="77216" y="9935"/>
                  </a:lnTo>
                  <a:lnTo>
                    <a:pt x="126427" y="0"/>
                  </a:lnTo>
                  <a:lnTo>
                    <a:pt x="1188472" y="0"/>
                  </a:lnTo>
                  <a:lnTo>
                    <a:pt x="1236854" y="9623"/>
                  </a:lnTo>
                  <a:lnTo>
                    <a:pt x="1277870" y="37029"/>
                  </a:lnTo>
                  <a:lnTo>
                    <a:pt x="1305276" y="78045"/>
                  </a:lnTo>
                  <a:lnTo>
                    <a:pt x="1314899" y="126427"/>
                  </a:lnTo>
                  <a:lnTo>
                    <a:pt x="1314899" y="3348472"/>
                  </a:lnTo>
                  <a:lnTo>
                    <a:pt x="1304964" y="3397683"/>
                  </a:lnTo>
                  <a:lnTo>
                    <a:pt x="1277870" y="3437870"/>
                  </a:lnTo>
                  <a:lnTo>
                    <a:pt x="1237683" y="3464964"/>
                  </a:lnTo>
                  <a:lnTo>
                    <a:pt x="1188472" y="3474900"/>
                  </a:lnTo>
                  <a:lnTo>
                    <a:pt x="126427" y="3474900"/>
                  </a:lnTo>
                  <a:lnTo>
                    <a:pt x="77216" y="3464964"/>
                  </a:lnTo>
                  <a:lnTo>
                    <a:pt x="37029" y="3437870"/>
                  </a:lnTo>
                  <a:lnTo>
                    <a:pt x="9935" y="3397683"/>
                  </a:lnTo>
                  <a:lnTo>
                    <a:pt x="0" y="3348472"/>
                  </a:lnTo>
                  <a:lnTo>
                    <a:pt x="0" y="126427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1075" y="361125"/>
              <a:ext cx="5740200" cy="535800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20"/>
              <a:t>BUSINESS</a:t>
            </a:r>
            <a:r>
              <a:rPr dirty="0" spc="-90"/>
              <a:t> </a:t>
            </a:r>
            <a:r>
              <a:rPr dirty="0" spc="-10"/>
              <a:t>MODEL</a:t>
            </a:r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4683900"/>
            <a:ext cx="1059800" cy="459599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3075" y="4863153"/>
            <a:ext cx="72898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70">
                <a:solidFill>
                  <a:srgbClr val="B7B7B7"/>
                </a:solidFill>
                <a:latin typeface="Verdana"/>
                <a:cs typeface="Verdana"/>
              </a:rPr>
              <a:t>©2025</a:t>
            </a:r>
            <a:r>
              <a:rPr dirty="0" sz="7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700" spc="-45">
                <a:solidFill>
                  <a:srgbClr val="B7B7B7"/>
                </a:solidFill>
                <a:latin typeface="Verdana"/>
                <a:cs typeface="Verdana"/>
              </a:rPr>
              <a:t>Tesla,</a:t>
            </a:r>
            <a:r>
              <a:rPr dirty="0" sz="7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700" spc="-25">
                <a:solidFill>
                  <a:srgbClr val="B7B7B7"/>
                </a:solidFill>
                <a:latin typeface="Verdana"/>
                <a:cs typeface="Verdana"/>
              </a:rPr>
              <a:t>Inc</a:t>
            </a:r>
            <a:endParaRPr sz="700">
              <a:latin typeface="Verdana"/>
              <a:cs typeface="Verdan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084249" y="4683900"/>
            <a:ext cx="1059749" cy="45959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8995286" y="4863153"/>
            <a:ext cx="7620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B7B7B7"/>
                </a:solidFill>
                <a:latin typeface="Verdana"/>
                <a:cs typeface="Verdana"/>
              </a:rPr>
              <a:t>5</a:t>
            </a:r>
            <a:endParaRPr sz="700">
              <a:latin typeface="Verdana"/>
              <a:cs typeface="Verdana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66125" y="124674"/>
            <a:ext cx="8455660" cy="2621915"/>
            <a:chOff x="566125" y="124674"/>
            <a:chExt cx="8455660" cy="2621915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6125" y="782625"/>
              <a:ext cx="2266800" cy="13320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23275" y="820725"/>
              <a:ext cx="2152650" cy="19050"/>
            </a:xfrm>
            <a:custGeom>
              <a:avLst/>
              <a:gdLst/>
              <a:ahLst/>
              <a:cxnLst/>
              <a:rect l="l" t="t" r="r" b="b"/>
              <a:pathLst>
                <a:path w="2152650" h="19050">
                  <a:moveTo>
                    <a:pt x="2152499" y="18899"/>
                  </a:moveTo>
                  <a:lnTo>
                    <a:pt x="0" y="18899"/>
                  </a:lnTo>
                  <a:lnTo>
                    <a:pt x="0" y="0"/>
                  </a:lnTo>
                  <a:lnTo>
                    <a:pt x="2152499" y="0"/>
                  </a:lnTo>
                  <a:lnTo>
                    <a:pt x="2152499" y="188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97742" y="124674"/>
              <a:ext cx="423625" cy="42152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03039" y="2210180"/>
              <a:ext cx="537924" cy="53580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60189" y="2248280"/>
              <a:ext cx="423623" cy="42150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8025" y="1473012"/>
              <a:ext cx="975300" cy="73050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45175" y="1511112"/>
              <a:ext cx="861060" cy="616585"/>
            </a:xfrm>
            <a:custGeom>
              <a:avLst/>
              <a:gdLst/>
              <a:ahLst/>
              <a:cxnLst/>
              <a:rect l="l" t="t" r="r" b="b"/>
              <a:pathLst>
                <a:path w="861060" h="616585">
                  <a:moveTo>
                    <a:pt x="792158" y="616199"/>
                  </a:moveTo>
                  <a:lnTo>
                    <a:pt x="68841" y="616199"/>
                  </a:lnTo>
                  <a:lnTo>
                    <a:pt x="42045" y="610790"/>
                  </a:lnTo>
                  <a:lnTo>
                    <a:pt x="20163" y="596036"/>
                  </a:lnTo>
                  <a:lnTo>
                    <a:pt x="5409" y="574154"/>
                  </a:lnTo>
                  <a:lnTo>
                    <a:pt x="0" y="547358"/>
                  </a:lnTo>
                  <a:lnTo>
                    <a:pt x="0" y="68841"/>
                  </a:lnTo>
                  <a:lnTo>
                    <a:pt x="5409" y="42045"/>
                  </a:lnTo>
                  <a:lnTo>
                    <a:pt x="20163" y="20163"/>
                  </a:lnTo>
                  <a:lnTo>
                    <a:pt x="42045" y="5409"/>
                  </a:lnTo>
                  <a:lnTo>
                    <a:pt x="68841" y="0"/>
                  </a:lnTo>
                  <a:lnTo>
                    <a:pt x="792158" y="0"/>
                  </a:lnTo>
                  <a:lnTo>
                    <a:pt x="830351" y="11566"/>
                  </a:lnTo>
                  <a:lnTo>
                    <a:pt x="855759" y="42497"/>
                  </a:lnTo>
                  <a:lnTo>
                    <a:pt x="860999" y="68841"/>
                  </a:lnTo>
                  <a:lnTo>
                    <a:pt x="860999" y="547358"/>
                  </a:lnTo>
                  <a:lnTo>
                    <a:pt x="855590" y="574154"/>
                  </a:lnTo>
                  <a:lnTo>
                    <a:pt x="840836" y="596036"/>
                  </a:lnTo>
                  <a:lnTo>
                    <a:pt x="818954" y="610790"/>
                  </a:lnTo>
                  <a:lnTo>
                    <a:pt x="792158" y="6161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8017" y="1865905"/>
              <a:ext cx="975314" cy="38431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57736" y="1572716"/>
              <a:ext cx="435294" cy="31764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002638" y="1602651"/>
              <a:ext cx="346075" cy="227965"/>
            </a:xfrm>
            <a:custGeom>
              <a:avLst/>
              <a:gdLst/>
              <a:ahLst/>
              <a:cxnLst/>
              <a:rect l="l" t="t" r="r" b="b"/>
              <a:pathLst>
                <a:path w="346075" h="227964">
                  <a:moveTo>
                    <a:pt x="60303" y="227842"/>
                  </a:moveTo>
                  <a:lnTo>
                    <a:pt x="45593" y="225067"/>
                  </a:lnTo>
                  <a:lnTo>
                    <a:pt x="33339" y="217447"/>
                  </a:lnTo>
                  <a:lnTo>
                    <a:pt x="24537" y="206043"/>
                  </a:lnTo>
                  <a:lnTo>
                    <a:pt x="20184" y="191914"/>
                  </a:lnTo>
                  <a:lnTo>
                    <a:pt x="12273" y="188844"/>
                  </a:lnTo>
                  <a:lnTo>
                    <a:pt x="5863" y="183219"/>
                  </a:lnTo>
                  <a:lnTo>
                    <a:pt x="1567" y="175705"/>
                  </a:lnTo>
                  <a:lnTo>
                    <a:pt x="250" y="168358"/>
                  </a:lnTo>
                  <a:lnTo>
                    <a:pt x="182" y="167979"/>
                  </a:lnTo>
                  <a:lnTo>
                    <a:pt x="107" y="167563"/>
                  </a:lnTo>
                  <a:lnTo>
                    <a:pt x="0" y="131012"/>
                  </a:lnTo>
                  <a:lnTo>
                    <a:pt x="2224" y="117017"/>
                  </a:lnTo>
                  <a:lnTo>
                    <a:pt x="2269" y="116737"/>
                  </a:lnTo>
                  <a:lnTo>
                    <a:pt x="9049" y="103691"/>
                  </a:lnTo>
                  <a:lnTo>
                    <a:pt x="20177" y="93203"/>
                  </a:lnTo>
                  <a:lnTo>
                    <a:pt x="35653" y="86451"/>
                  </a:lnTo>
                  <a:lnTo>
                    <a:pt x="54365" y="81710"/>
                  </a:lnTo>
                  <a:lnTo>
                    <a:pt x="89121" y="22579"/>
                  </a:lnTo>
                  <a:lnTo>
                    <a:pt x="96368" y="13041"/>
                  </a:lnTo>
                  <a:lnTo>
                    <a:pt x="105706" y="5947"/>
                  </a:lnTo>
                  <a:lnTo>
                    <a:pt x="116551" y="1524"/>
                  </a:lnTo>
                  <a:lnTo>
                    <a:pt x="128317" y="0"/>
                  </a:lnTo>
                  <a:lnTo>
                    <a:pt x="226644" y="0"/>
                  </a:lnTo>
                  <a:lnTo>
                    <a:pt x="237162" y="1202"/>
                  </a:lnTo>
                  <a:lnTo>
                    <a:pt x="247035" y="4718"/>
                  </a:lnTo>
                  <a:lnTo>
                    <a:pt x="255841" y="10404"/>
                  </a:lnTo>
                  <a:lnTo>
                    <a:pt x="129215" y="10404"/>
                  </a:lnTo>
                  <a:lnTo>
                    <a:pt x="120050" y="11597"/>
                  </a:lnTo>
                  <a:lnTo>
                    <a:pt x="62973" y="88821"/>
                  </a:lnTo>
                  <a:lnTo>
                    <a:pt x="62674" y="89719"/>
                  </a:lnTo>
                  <a:lnTo>
                    <a:pt x="61476" y="90618"/>
                  </a:lnTo>
                  <a:lnTo>
                    <a:pt x="60004" y="90917"/>
                  </a:lnTo>
                  <a:lnTo>
                    <a:pt x="42464" y="95358"/>
                  </a:lnTo>
                  <a:lnTo>
                    <a:pt x="42464" y="98327"/>
                  </a:lnTo>
                  <a:lnTo>
                    <a:pt x="31786" y="98327"/>
                  </a:lnTo>
                  <a:lnTo>
                    <a:pt x="23842" y="102776"/>
                  </a:lnTo>
                  <a:lnTo>
                    <a:pt x="17521" y="109146"/>
                  </a:lnTo>
                  <a:lnTo>
                    <a:pt x="12987" y="117017"/>
                  </a:lnTo>
                  <a:lnTo>
                    <a:pt x="10404" y="125971"/>
                  </a:lnTo>
                  <a:lnTo>
                    <a:pt x="37104" y="125971"/>
                  </a:lnTo>
                  <a:lnTo>
                    <a:pt x="35191" y="128853"/>
                  </a:lnTo>
                  <a:lnTo>
                    <a:pt x="27181" y="134328"/>
                  </a:lnTo>
                  <a:lnTo>
                    <a:pt x="17215" y="136351"/>
                  </a:lnTo>
                  <a:lnTo>
                    <a:pt x="10678" y="136351"/>
                  </a:lnTo>
                  <a:lnTo>
                    <a:pt x="10678" y="173801"/>
                  </a:lnTo>
                  <a:lnTo>
                    <a:pt x="15144" y="179739"/>
                  </a:lnTo>
                  <a:lnTo>
                    <a:pt x="21082" y="181510"/>
                  </a:lnTo>
                  <a:lnTo>
                    <a:pt x="31423" y="181510"/>
                  </a:lnTo>
                  <a:lnTo>
                    <a:pt x="30289" y="187149"/>
                  </a:lnTo>
                  <a:lnTo>
                    <a:pt x="32685" y="198906"/>
                  </a:lnTo>
                  <a:lnTo>
                    <a:pt x="39205" y="208546"/>
                  </a:lnTo>
                  <a:lnTo>
                    <a:pt x="48846" y="215066"/>
                  </a:lnTo>
                  <a:lnTo>
                    <a:pt x="60526" y="217447"/>
                  </a:lnTo>
                  <a:lnTo>
                    <a:pt x="87433" y="217447"/>
                  </a:lnTo>
                  <a:lnTo>
                    <a:pt x="87256" y="217672"/>
                  </a:lnTo>
                  <a:lnTo>
                    <a:pt x="75095" y="225067"/>
                  </a:lnTo>
                  <a:lnTo>
                    <a:pt x="75306" y="225067"/>
                  </a:lnTo>
                  <a:lnTo>
                    <a:pt x="60303" y="227842"/>
                  </a:lnTo>
                  <a:close/>
                </a:path>
                <a:path w="346075" h="227964">
                  <a:moveTo>
                    <a:pt x="339824" y="182408"/>
                  </a:moveTo>
                  <a:lnTo>
                    <a:pt x="328839" y="182408"/>
                  </a:lnTo>
                  <a:lnTo>
                    <a:pt x="335249" y="175705"/>
                  </a:lnTo>
                  <a:lnTo>
                    <a:pt x="335376" y="166964"/>
                  </a:lnTo>
                  <a:lnTo>
                    <a:pt x="336274" y="166964"/>
                  </a:lnTo>
                  <a:lnTo>
                    <a:pt x="336274" y="155362"/>
                  </a:lnTo>
                  <a:lnTo>
                    <a:pt x="335676" y="153591"/>
                  </a:lnTo>
                  <a:lnTo>
                    <a:pt x="334178" y="152094"/>
                  </a:lnTo>
                  <a:lnTo>
                    <a:pt x="330611" y="149125"/>
                  </a:lnTo>
                  <a:lnTo>
                    <a:pt x="328839" y="144385"/>
                  </a:lnTo>
                  <a:lnTo>
                    <a:pt x="328839" y="132209"/>
                  </a:lnTo>
                  <a:lnTo>
                    <a:pt x="310726" y="132209"/>
                  </a:lnTo>
                  <a:lnTo>
                    <a:pt x="308355" y="129814"/>
                  </a:lnTo>
                  <a:lnTo>
                    <a:pt x="308355" y="103691"/>
                  </a:lnTo>
                  <a:lnTo>
                    <a:pt x="310726" y="101296"/>
                  </a:lnTo>
                  <a:lnTo>
                    <a:pt x="333605" y="101296"/>
                  </a:lnTo>
                  <a:lnTo>
                    <a:pt x="335975" y="96855"/>
                  </a:lnTo>
                  <a:lnTo>
                    <a:pt x="337148" y="94185"/>
                  </a:lnTo>
                  <a:lnTo>
                    <a:pt x="335077" y="91216"/>
                  </a:lnTo>
                  <a:lnTo>
                    <a:pt x="306858" y="91216"/>
                  </a:lnTo>
                  <a:lnTo>
                    <a:pt x="305361" y="90618"/>
                  </a:lnTo>
                  <a:lnTo>
                    <a:pt x="255761" y="24376"/>
                  </a:lnTo>
                  <a:lnTo>
                    <a:pt x="227543" y="10404"/>
                  </a:lnTo>
                  <a:lnTo>
                    <a:pt x="255844" y="10404"/>
                  </a:lnTo>
                  <a:lnTo>
                    <a:pt x="263196" y="18138"/>
                  </a:lnTo>
                  <a:lnTo>
                    <a:pt x="310426" y="80812"/>
                  </a:lnTo>
                  <a:lnTo>
                    <a:pt x="336274" y="80812"/>
                  </a:lnTo>
                  <a:lnTo>
                    <a:pt x="340715" y="83182"/>
                  </a:lnTo>
                  <a:lnTo>
                    <a:pt x="343385" y="87349"/>
                  </a:lnTo>
                  <a:lnTo>
                    <a:pt x="346080" y="91216"/>
                  </a:lnTo>
                  <a:lnTo>
                    <a:pt x="346080" y="95957"/>
                  </a:lnTo>
                  <a:lnTo>
                    <a:pt x="343984" y="100722"/>
                  </a:lnTo>
                  <a:lnTo>
                    <a:pt x="339233" y="111401"/>
                  </a:lnTo>
                  <a:lnTo>
                    <a:pt x="318136" y="111401"/>
                  </a:lnTo>
                  <a:lnTo>
                    <a:pt x="318136" y="121505"/>
                  </a:lnTo>
                  <a:lnTo>
                    <a:pt x="338046" y="121505"/>
                  </a:lnTo>
                  <a:lnTo>
                    <a:pt x="338046" y="141116"/>
                  </a:lnTo>
                  <a:lnTo>
                    <a:pt x="338944" y="142887"/>
                  </a:lnTo>
                  <a:lnTo>
                    <a:pt x="343684" y="147653"/>
                  </a:lnTo>
                  <a:lnTo>
                    <a:pt x="345481" y="152094"/>
                  </a:lnTo>
                  <a:lnTo>
                    <a:pt x="345392" y="153591"/>
                  </a:lnTo>
                  <a:lnTo>
                    <a:pt x="345288" y="155362"/>
                  </a:lnTo>
                  <a:lnTo>
                    <a:pt x="345181" y="167563"/>
                  </a:lnTo>
                  <a:lnTo>
                    <a:pt x="343240" y="177266"/>
                  </a:lnTo>
                  <a:lnTo>
                    <a:pt x="339824" y="182408"/>
                  </a:lnTo>
                  <a:close/>
                </a:path>
                <a:path w="346075" h="227964">
                  <a:moveTo>
                    <a:pt x="37104" y="125971"/>
                  </a:moveTo>
                  <a:lnTo>
                    <a:pt x="25249" y="125971"/>
                  </a:lnTo>
                  <a:lnTo>
                    <a:pt x="31786" y="119135"/>
                  </a:lnTo>
                  <a:lnTo>
                    <a:pt x="31786" y="98327"/>
                  </a:lnTo>
                  <a:lnTo>
                    <a:pt x="42464" y="98327"/>
                  </a:lnTo>
                  <a:lnTo>
                    <a:pt x="42404" y="111401"/>
                  </a:lnTo>
                  <a:lnTo>
                    <a:pt x="40526" y="120815"/>
                  </a:lnTo>
                  <a:lnTo>
                    <a:pt x="37104" y="125971"/>
                  </a:lnTo>
                  <a:close/>
                </a:path>
                <a:path w="346075" h="227964">
                  <a:moveTo>
                    <a:pt x="338046" y="121505"/>
                  </a:moveTo>
                  <a:lnTo>
                    <a:pt x="327941" y="121505"/>
                  </a:lnTo>
                  <a:lnTo>
                    <a:pt x="327941" y="111401"/>
                  </a:lnTo>
                  <a:lnTo>
                    <a:pt x="339233" y="111401"/>
                  </a:lnTo>
                  <a:lnTo>
                    <a:pt x="338046" y="114071"/>
                  </a:lnTo>
                  <a:lnTo>
                    <a:pt x="338046" y="121505"/>
                  </a:lnTo>
                  <a:close/>
                </a:path>
                <a:path w="346075" h="227964">
                  <a:moveTo>
                    <a:pt x="31423" y="181510"/>
                  </a:moveTo>
                  <a:lnTo>
                    <a:pt x="21082" y="181510"/>
                  </a:lnTo>
                  <a:lnTo>
                    <a:pt x="25719" y="167979"/>
                  </a:lnTo>
                  <a:lnTo>
                    <a:pt x="34565" y="157040"/>
                  </a:lnTo>
                  <a:lnTo>
                    <a:pt x="46698" y="149722"/>
                  </a:lnTo>
                  <a:lnTo>
                    <a:pt x="61202" y="147054"/>
                  </a:lnTo>
                  <a:lnTo>
                    <a:pt x="75657" y="149722"/>
                  </a:lnTo>
                  <a:lnTo>
                    <a:pt x="86955" y="156560"/>
                  </a:lnTo>
                  <a:lnTo>
                    <a:pt x="60603" y="156560"/>
                  </a:lnTo>
                  <a:lnTo>
                    <a:pt x="48846" y="158961"/>
                  </a:lnTo>
                  <a:lnTo>
                    <a:pt x="39205" y="165511"/>
                  </a:lnTo>
                  <a:lnTo>
                    <a:pt x="32685" y="175233"/>
                  </a:lnTo>
                  <a:lnTo>
                    <a:pt x="31423" y="181510"/>
                  </a:lnTo>
                  <a:close/>
                </a:path>
                <a:path w="346075" h="227964">
                  <a:moveTo>
                    <a:pt x="242784" y="182408"/>
                  </a:moveTo>
                  <a:lnTo>
                    <a:pt x="232308" y="182408"/>
                  </a:lnTo>
                  <a:lnTo>
                    <a:pt x="235094" y="173801"/>
                  </a:lnTo>
                  <a:lnTo>
                    <a:pt x="236915" y="168358"/>
                  </a:lnTo>
                  <a:lnTo>
                    <a:pt x="245843" y="157040"/>
                  </a:lnTo>
                  <a:lnTo>
                    <a:pt x="246031" y="157040"/>
                  </a:lnTo>
                  <a:lnTo>
                    <a:pt x="257953" y="149722"/>
                  </a:lnTo>
                  <a:lnTo>
                    <a:pt x="258161" y="149722"/>
                  </a:lnTo>
                  <a:lnTo>
                    <a:pt x="272403" y="147054"/>
                  </a:lnTo>
                  <a:lnTo>
                    <a:pt x="286858" y="149722"/>
                  </a:lnTo>
                  <a:lnTo>
                    <a:pt x="298155" y="156560"/>
                  </a:lnTo>
                  <a:lnTo>
                    <a:pt x="272403" y="156560"/>
                  </a:lnTo>
                  <a:lnTo>
                    <a:pt x="260602" y="158961"/>
                  </a:lnTo>
                  <a:lnTo>
                    <a:pt x="250868" y="165511"/>
                  </a:lnTo>
                  <a:lnTo>
                    <a:pt x="244253" y="175233"/>
                  </a:lnTo>
                  <a:lnTo>
                    <a:pt x="242784" y="182408"/>
                  </a:lnTo>
                  <a:close/>
                </a:path>
                <a:path w="346075" h="227964">
                  <a:moveTo>
                    <a:pt x="87433" y="217447"/>
                  </a:moveTo>
                  <a:lnTo>
                    <a:pt x="60680" y="217447"/>
                  </a:lnTo>
                  <a:lnTo>
                    <a:pt x="72519" y="215066"/>
                  </a:lnTo>
                  <a:lnTo>
                    <a:pt x="82241" y="208546"/>
                  </a:lnTo>
                  <a:lnTo>
                    <a:pt x="88791" y="198906"/>
                  </a:lnTo>
                  <a:lnTo>
                    <a:pt x="91191" y="187149"/>
                  </a:lnTo>
                  <a:lnTo>
                    <a:pt x="88886" y="175705"/>
                  </a:lnTo>
                  <a:lnTo>
                    <a:pt x="88791" y="175233"/>
                  </a:lnTo>
                  <a:lnTo>
                    <a:pt x="82241" y="165511"/>
                  </a:lnTo>
                  <a:lnTo>
                    <a:pt x="72519" y="158961"/>
                  </a:lnTo>
                  <a:lnTo>
                    <a:pt x="60603" y="156560"/>
                  </a:lnTo>
                  <a:lnTo>
                    <a:pt x="86955" y="156560"/>
                  </a:lnTo>
                  <a:lnTo>
                    <a:pt x="87745" y="157040"/>
                  </a:lnTo>
                  <a:lnTo>
                    <a:pt x="89358" y="158961"/>
                  </a:lnTo>
                  <a:lnTo>
                    <a:pt x="96786" y="168358"/>
                  </a:lnTo>
                  <a:lnTo>
                    <a:pt x="101296" y="182408"/>
                  </a:lnTo>
                  <a:lnTo>
                    <a:pt x="242784" y="182408"/>
                  </a:lnTo>
                  <a:lnTo>
                    <a:pt x="241814" y="187149"/>
                  </a:lnTo>
                  <a:lnTo>
                    <a:pt x="242989" y="192812"/>
                  </a:lnTo>
                  <a:lnTo>
                    <a:pt x="100398" y="192812"/>
                  </a:lnTo>
                  <a:lnTo>
                    <a:pt x="96056" y="206548"/>
                  </a:lnTo>
                  <a:lnTo>
                    <a:pt x="87433" y="217447"/>
                  </a:lnTo>
                  <a:close/>
                </a:path>
                <a:path w="346075" h="227964">
                  <a:moveTo>
                    <a:pt x="299120" y="217447"/>
                  </a:moveTo>
                  <a:lnTo>
                    <a:pt x="272480" y="217447"/>
                  </a:lnTo>
                  <a:lnTo>
                    <a:pt x="284203" y="215066"/>
                  </a:lnTo>
                  <a:lnTo>
                    <a:pt x="293938" y="208546"/>
                  </a:lnTo>
                  <a:lnTo>
                    <a:pt x="300552" y="198906"/>
                  </a:lnTo>
                  <a:lnTo>
                    <a:pt x="302991" y="187149"/>
                  </a:lnTo>
                  <a:lnTo>
                    <a:pt x="300649" y="175705"/>
                  </a:lnTo>
                  <a:lnTo>
                    <a:pt x="300552" y="175233"/>
                  </a:lnTo>
                  <a:lnTo>
                    <a:pt x="293938" y="165511"/>
                  </a:lnTo>
                  <a:lnTo>
                    <a:pt x="284203" y="158961"/>
                  </a:lnTo>
                  <a:lnTo>
                    <a:pt x="272403" y="156560"/>
                  </a:lnTo>
                  <a:lnTo>
                    <a:pt x="298155" y="156560"/>
                  </a:lnTo>
                  <a:lnTo>
                    <a:pt x="298946" y="157040"/>
                  </a:lnTo>
                  <a:lnTo>
                    <a:pt x="300559" y="158961"/>
                  </a:lnTo>
                  <a:lnTo>
                    <a:pt x="307987" y="168358"/>
                  </a:lnTo>
                  <a:lnTo>
                    <a:pt x="312497" y="182408"/>
                  </a:lnTo>
                  <a:lnTo>
                    <a:pt x="339824" y="182408"/>
                  </a:lnTo>
                  <a:lnTo>
                    <a:pt x="337899" y="185306"/>
                  </a:lnTo>
                  <a:lnTo>
                    <a:pt x="329888" y="190786"/>
                  </a:lnTo>
                  <a:lnTo>
                    <a:pt x="319932" y="192812"/>
                  </a:lnTo>
                  <a:lnTo>
                    <a:pt x="312198" y="192812"/>
                  </a:lnTo>
                  <a:lnTo>
                    <a:pt x="307729" y="206548"/>
                  </a:lnTo>
                  <a:lnTo>
                    <a:pt x="299120" y="217447"/>
                  </a:lnTo>
                  <a:close/>
                </a:path>
                <a:path w="346075" h="227964">
                  <a:moveTo>
                    <a:pt x="286852" y="225067"/>
                  </a:moveTo>
                  <a:lnTo>
                    <a:pt x="257399" y="225067"/>
                  </a:lnTo>
                  <a:lnTo>
                    <a:pt x="245277" y="217672"/>
                  </a:lnTo>
                  <a:lnTo>
                    <a:pt x="238007" y="208546"/>
                  </a:lnTo>
                  <a:lnTo>
                    <a:pt x="236475" y="206548"/>
                  </a:lnTo>
                  <a:lnTo>
                    <a:pt x="232009" y="192812"/>
                  </a:lnTo>
                  <a:lnTo>
                    <a:pt x="242989" y="192812"/>
                  </a:lnTo>
                  <a:lnTo>
                    <a:pt x="244253" y="198906"/>
                  </a:lnTo>
                  <a:lnTo>
                    <a:pt x="250868" y="208546"/>
                  </a:lnTo>
                  <a:lnTo>
                    <a:pt x="260602" y="215066"/>
                  </a:lnTo>
                  <a:lnTo>
                    <a:pt x="272326" y="217447"/>
                  </a:lnTo>
                  <a:lnTo>
                    <a:pt x="299120" y="217447"/>
                  </a:lnTo>
                  <a:lnTo>
                    <a:pt x="298943" y="217672"/>
                  </a:lnTo>
                  <a:lnTo>
                    <a:pt x="286852" y="225067"/>
                  </a:lnTo>
                  <a:close/>
                </a:path>
                <a:path w="346075" h="227964">
                  <a:moveTo>
                    <a:pt x="272103" y="227842"/>
                  </a:moveTo>
                  <a:lnTo>
                    <a:pt x="257028" y="225067"/>
                  </a:lnTo>
                  <a:lnTo>
                    <a:pt x="287063" y="225067"/>
                  </a:lnTo>
                  <a:lnTo>
                    <a:pt x="272103" y="22784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98728" y="1739082"/>
              <a:ext cx="130798" cy="13019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043631" y="1769017"/>
              <a:ext cx="41275" cy="40640"/>
            </a:xfrm>
            <a:custGeom>
              <a:avLst/>
              <a:gdLst/>
              <a:ahLst/>
              <a:cxnLst/>
              <a:rect l="l" t="t" r="r" b="b"/>
              <a:pathLst>
                <a:path w="41275" h="40639">
                  <a:moveTo>
                    <a:pt x="20483" y="40393"/>
                  </a:moveTo>
                  <a:lnTo>
                    <a:pt x="12651" y="38821"/>
                  </a:lnTo>
                  <a:lnTo>
                    <a:pt x="6125" y="34493"/>
                  </a:lnTo>
                  <a:lnTo>
                    <a:pt x="1656" y="27994"/>
                  </a:lnTo>
                  <a:lnTo>
                    <a:pt x="0" y="19909"/>
                  </a:lnTo>
                  <a:lnTo>
                    <a:pt x="0" y="14845"/>
                  </a:lnTo>
                  <a:lnTo>
                    <a:pt x="2370" y="9505"/>
                  </a:lnTo>
                  <a:lnTo>
                    <a:pt x="9805" y="2070"/>
                  </a:lnTo>
                  <a:lnTo>
                    <a:pt x="14545" y="0"/>
                  </a:lnTo>
                  <a:lnTo>
                    <a:pt x="20209" y="0"/>
                  </a:lnTo>
                  <a:lnTo>
                    <a:pt x="23178" y="0"/>
                  </a:lnTo>
                  <a:lnTo>
                    <a:pt x="25249" y="2070"/>
                  </a:lnTo>
                  <a:lnTo>
                    <a:pt x="25249" y="8008"/>
                  </a:lnTo>
                  <a:lnTo>
                    <a:pt x="23178" y="10404"/>
                  </a:lnTo>
                  <a:lnTo>
                    <a:pt x="14545" y="10404"/>
                  </a:lnTo>
                  <a:lnTo>
                    <a:pt x="10104" y="14845"/>
                  </a:lnTo>
                  <a:lnTo>
                    <a:pt x="10104" y="25848"/>
                  </a:lnTo>
                  <a:lnTo>
                    <a:pt x="14545" y="30289"/>
                  </a:lnTo>
                  <a:lnTo>
                    <a:pt x="25548" y="30289"/>
                  </a:lnTo>
                  <a:lnTo>
                    <a:pt x="29989" y="25848"/>
                  </a:lnTo>
                  <a:lnTo>
                    <a:pt x="29989" y="19011"/>
                  </a:lnTo>
                  <a:lnTo>
                    <a:pt x="29715" y="18113"/>
                  </a:lnTo>
                  <a:lnTo>
                    <a:pt x="29116" y="15443"/>
                  </a:lnTo>
                  <a:lnTo>
                    <a:pt x="30887" y="13073"/>
                  </a:lnTo>
                  <a:lnTo>
                    <a:pt x="33557" y="12175"/>
                  </a:lnTo>
                  <a:lnTo>
                    <a:pt x="33931" y="12100"/>
                  </a:lnTo>
                  <a:lnTo>
                    <a:pt x="34281" y="12050"/>
                  </a:lnTo>
                  <a:lnTo>
                    <a:pt x="36850" y="12050"/>
                  </a:lnTo>
                  <a:lnTo>
                    <a:pt x="38821" y="13597"/>
                  </a:lnTo>
                  <a:lnTo>
                    <a:pt x="40094" y="15144"/>
                  </a:lnTo>
                  <a:lnTo>
                    <a:pt x="40693" y="16641"/>
                  </a:lnTo>
                  <a:lnTo>
                    <a:pt x="40992" y="18413"/>
                  </a:lnTo>
                  <a:lnTo>
                    <a:pt x="40992" y="19909"/>
                  </a:lnTo>
                  <a:lnTo>
                    <a:pt x="39377" y="27994"/>
                  </a:lnTo>
                  <a:lnTo>
                    <a:pt x="34976" y="34493"/>
                  </a:lnTo>
                  <a:lnTo>
                    <a:pt x="28456" y="38821"/>
                  </a:lnTo>
                  <a:lnTo>
                    <a:pt x="20483" y="403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09929" y="1739082"/>
              <a:ext cx="130798" cy="13049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254832" y="1769017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20508" y="40693"/>
                  </a:moveTo>
                  <a:lnTo>
                    <a:pt x="12662" y="39083"/>
                  </a:lnTo>
                  <a:lnTo>
                    <a:pt x="6128" y="34714"/>
                  </a:lnTo>
                  <a:lnTo>
                    <a:pt x="1657" y="28283"/>
                  </a:lnTo>
                  <a:lnTo>
                    <a:pt x="0" y="20483"/>
                  </a:lnTo>
                  <a:lnTo>
                    <a:pt x="0" y="14845"/>
                  </a:lnTo>
                  <a:lnTo>
                    <a:pt x="2370" y="9505"/>
                  </a:lnTo>
                  <a:lnTo>
                    <a:pt x="5938" y="5938"/>
                  </a:lnTo>
                  <a:lnTo>
                    <a:pt x="10104" y="2070"/>
                  </a:lnTo>
                  <a:lnTo>
                    <a:pt x="14870" y="0"/>
                  </a:lnTo>
                  <a:lnTo>
                    <a:pt x="20508" y="0"/>
                  </a:lnTo>
                  <a:lnTo>
                    <a:pt x="23477" y="0"/>
                  </a:lnTo>
                  <a:lnTo>
                    <a:pt x="25848" y="2070"/>
                  </a:lnTo>
                  <a:lnTo>
                    <a:pt x="25848" y="8008"/>
                  </a:lnTo>
                  <a:lnTo>
                    <a:pt x="23477" y="10404"/>
                  </a:lnTo>
                  <a:lnTo>
                    <a:pt x="14870" y="10404"/>
                  </a:lnTo>
                  <a:lnTo>
                    <a:pt x="10404" y="14845"/>
                  </a:lnTo>
                  <a:lnTo>
                    <a:pt x="10404" y="25848"/>
                  </a:lnTo>
                  <a:lnTo>
                    <a:pt x="14870" y="30289"/>
                  </a:lnTo>
                  <a:lnTo>
                    <a:pt x="26147" y="30289"/>
                  </a:lnTo>
                  <a:lnTo>
                    <a:pt x="30613" y="25848"/>
                  </a:lnTo>
                  <a:lnTo>
                    <a:pt x="30613" y="19011"/>
                  </a:lnTo>
                  <a:lnTo>
                    <a:pt x="30314" y="18113"/>
                  </a:lnTo>
                  <a:lnTo>
                    <a:pt x="29415" y="15443"/>
                  </a:lnTo>
                  <a:lnTo>
                    <a:pt x="31187" y="13073"/>
                  </a:lnTo>
                  <a:lnTo>
                    <a:pt x="33881" y="12175"/>
                  </a:lnTo>
                  <a:lnTo>
                    <a:pt x="34231" y="12100"/>
                  </a:lnTo>
                  <a:lnTo>
                    <a:pt x="34580" y="12050"/>
                  </a:lnTo>
                  <a:lnTo>
                    <a:pt x="37225" y="12050"/>
                  </a:lnTo>
                  <a:lnTo>
                    <a:pt x="39345" y="13647"/>
                  </a:lnTo>
                  <a:lnTo>
                    <a:pt x="40119" y="15443"/>
                  </a:lnTo>
                  <a:lnTo>
                    <a:pt x="40693" y="16940"/>
                  </a:lnTo>
                  <a:lnTo>
                    <a:pt x="40992" y="19011"/>
                  </a:lnTo>
                  <a:lnTo>
                    <a:pt x="40992" y="20483"/>
                  </a:lnTo>
                  <a:lnTo>
                    <a:pt x="39377" y="28409"/>
                  </a:lnTo>
                  <a:lnTo>
                    <a:pt x="34979" y="34827"/>
                  </a:lnTo>
                  <a:lnTo>
                    <a:pt x="28467" y="39125"/>
                  </a:lnTo>
                  <a:lnTo>
                    <a:pt x="20508" y="406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73284" y="1698987"/>
              <a:ext cx="185161" cy="13536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217407" y="1728923"/>
              <a:ext cx="97155" cy="45720"/>
            </a:xfrm>
            <a:custGeom>
              <a:avLst/>
              <a:gdLst/>
              <a:ahLst/>
              <a:cxnLst/>
              <a:rect l="l" t="t" r="r" b="b"/>
              <a:pathLst>
                <a:path w="97155" h="45719">
                  <a:moveTo>
                    <a:pt x="8133" y="45558"/>
                  </a:moveTo>
                  <a:lnTo>
                    <a:pt x="5439" y="45558"/>
                  </a:lnTo>
                  <a:lnTo>
                    <a:pt x="4790" y="45433"/>
                  </a:lnTo>
                  <a:lnTo>
                    <a:pt x="4166" y="45134"/>
                  </a:lnTo>
                  <a:lnTo>
                    <a:pt x="1496" y="44261"/>
                  </a:lnTo>
                  <a:lnTo>
                    <a:pt x="0" y="41292"/>
                  </a:lnTo>
                  <a:lnTo>
                    <a:pt x="1197" y="38597"/>
                  </a:lnTo>
                  <a:lnTo>
                    <a:pt x="5084" y="30481"/>
                  </a:lnTo>
                  <a:lnTo>
                    <a:pt x="39517" y="2663"/>
                  </a:lnTo>
                  <a:lnTo>
                    <a:pt x="57634" y="0"/>
                  </a:lnTo>
                  <a:lnTo>
                    <a:pt x="67439" y="814"/>
                  </a:lnTo>
                  <a:lnTo>
                    <a:pt x="96556" y="16915"/>
                  </a:lnTo>
                  <a:lnTo>
                    <a:pt x="95657" y="19011"/>
                  </a:lnTo>
                  <a:lnTo>
                    <a:pt x="88522" y="19885"/>
                  </a:lnTo>
                  <a:lnTo>
                    <a:pt x="81570" y="15595"/>
                  </a:lnTo>
                  <a:lnTo>
                    <a:pt x="74116" y="12531"/>
                  </a:lnTo>
                  <a:lnTo>
                    <a:pt x="66218" y="10692"/>
                  </a:lnTo>
                  <a:lnTo>
                    <a:pt x="57933" y="10079"/>
                  </a:lnTo>
                  <a:lnTo>
                    <a:pt x="42864" y="12377"/>
                  </a:lnTo>
                  <a:lnTo>
                    <a:pt x="29443" y="18880"/>
                  </a:lnTo>
                  <a:lnTo>
                    <a:pt x="18535" y="29005"/>
                  </a:lnTo>
                  <a:lnTo>
                    <a:pt x="11002" y="42165"/>
                  </a:lnTo>
                  <a:lnTo>
                    <a:pt x="10079" y="44211"/>
                  </a:lnTo>
                  <a:lnTo>
                    <a:pt x="8133" y="455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28532" y="1592626"/>
              <a:ext cx="187146" cy="2419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72747" y="1592626"/>
              <a:ext cx="247496" cy="18202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180881" y="1622561"/>
              <a:ext cx="94615" cy="81280"/>
            </a:xfrm>
            <a:custGeom>
              <a:avLst/>
              <a:gdLst/>
              <a:ahLst/>
              <a:cxnLst/>
              <a:rect l="l" t="t" r="r" b="b"/>
              <a:pathLst>
                <a:path w="94615" h="81280">
                  <a:moveTo>
                    <a:pt x="8008" y="80812"/>
                  </a:moveTo>
                  <a:lnTo>
                    <a:pt x="2070" y="80812"/>
                  </a:lnTo>
                  <a:lnTo>
                    <a:pt x="0" y="78417"/>
                  </a:lnTo>
                  <a:lnTo>
                    <a:pt x="0" y="2370"/>
                  </a:lnTo>
                  <a:lnTo>
                    <a:pt x="2070" y="0"/>
                  </a:lnTo>
                  <a:lnTo>
                    <a:pt x="5039" y="0"/>
                  </a:lnTo>
                  <a:lnTo>
                    <a:pt x="57035" y="0"/>
                  </a:lnTo>
                  <a:lnTo>
                    <a:pt x="90592" y="38323"/>
                  </a:lnTo>
                  <a:lnTo>
                    <a:pt x="94460" y="46057"/>
                  </a:lnTo>
                  <a:lnTo>
                    <a:pt x="94460" y="50498"/>
                  </a:lnTo>
                  <a:lnTo>
                    <a:pt x="92849" y="58597"/>
                  </a:lnTo>
                  <a:lnTo>
                    <a:pt x="88481" y="65103"/>
                  </a:lnTo>
                  <a:lnTo>
                    <a:pt x="82050" y="69434"/>
                  </a:lnTo>
                  <a:lnTo>
                    <a:pt x="74250" y="71007"/>
                  </a:lnTo>
                  <a:lnTo>
                    <a:pt x="21980" y="71007"/>
                  </a:lnTo>
                  <a:lnTo>
                    <a:pt x="19884" y="68911"/>
                  </a:lnTo>
                  <a:lnTo>
                    <a:pt x="19884" y="62973"/>
                  </a:lnTo>
                  <a:lnTo>
                    <a:pt x="22280" y="60603"/>
                  </a:lnTo>
                  <a:lnTo>
                    <a:pt x="79315" y="60603"/>
                  </a:lnTo>
                  <a:lnTo>
                    <a:pt x="83756" y="56137"/>
                  </a:lnTo>
                  <a:lnTo>
                    <a:pt x="83756" y="48427"/>
                  </a:lnTo>
                  <a:lnTo>
                    <a:pt x="83457" y="46631"/>
                  </a:lnTo>
                  <a:lnTo>
                    <a:pt x="81985" y="44560"/>
                  </a:lnTo>
                  <a:lnTo>
                    <a:pt x="60578" y="16342"/>
                  </a:lnTo>
                  <a:lnTo>
                    <a:pt x="57908" y="12774"/>
                  </a:lnTo>
                  <a:lnTo>
                    <a:pt x="53168" y="10104"/>
                  </a:lnTo>
                  <a:lnTo>
                    <a:pt x="10379" y="10104"/>
                  </a:lnTo>
                  <a:lnTo>
                    <a:pt x="10379" y="78417"/>
                  </a:lnTo>
                  <a:lnTo>
                    <a:pt x="8008" y="808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74476" y="1673738"/>
              <a:ext cx="120693" cy="10018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119379" y="1703673"/>
              <a:ext cx="31115" cy="10795"/>
            </a:xfrm>
            <a:custGeom>
              <a:avLst/>
              <a:gdLst/>
              <a:ahLst/>
              <a:cxnLst/>
              <a:rect l="l" t="t" r="r" b="b"/>
              <a:pathLst>
                <a:path w="31115" h="10794">
                  <a:moveTo>
                    <a:pt x="28517" y="10379"/>
                  </a:moveTo>
                  <a:lnTo>
                    <a:pt x="2370" y="10379"/>
                  </a:lnTo>
                  <a:lnTo>
                    <a:pt x="0" y="8008"/>
                  </a:lnTo>
                  <a:lnTo>
                    <a:pt x="0" y="2070"/>
                  </a:lnTo>
                  <a:lnTo>
                    <a:pt x="2370" y="0"/>
                  </a:lnTo>
                  <a:lnTo>
                    <a:pt x="5339" y="0"/>
                  </a:lnTo>
                  <a:lnTo>
                    <a:pt x="28817" y="0"/>
                  </a:lnTo>
                  <a:lnTo>
                    <a:pt x="30887" y="2070"/>
                  </a:lnTo>
                  <a:lnTo>
                    <a:pt x="30887" y="8008"/>
                  </a:lnTo>
                  <a:lnTo>
                    <a:pt x="28517" y="103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155563" y="1673738"/>
              <a:ext cx="120718" cy="100184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200466" y="1703673"/>
              <a:ext cx="31115" cy="10795"/>
            </a:xfrm>
            <a:custGeom>
              <a:avLst/>
              <a:gdLst/>
              <a:ahLst/>
              <a:cxnLst/>
              <a:rect l="l" t="t" r="r" b="b"/>
              <a:pathLst>
                <a:path w="31115" h="10794">
                  <a:moveTo>
                    <a:pt x="28517" y="10379"/>
                  </a:moveTo>
                  <a:lnTo>
                    <a:pt x="2095" y="10379"/>
                  </a:lnTo>
                  <a:lnTo>
                    <a:pt x="0" y="8008"/>
                  </a:lnTo>
                  <a:lnTo>
                    <a:pt x="0" y="2070"/>
                  </a:lnTo>
                  <a:lnTo>
                    <a:pt x="2095" y="0"/>
                  </a:lnTo>
                  <a:lnTo>
                    <a:pt x="5064" y="0"/>
                  </a:lnTo>
                  <a:lnTo>
                    <a:pt x="28517" y="0"/>
                  </a:lnTo>
                  <a:lnTo>
                    <a:pt x="30912" y="2070"/>
                  </a:lnTo>
                  <a:lnTo>
                    <a:pt x="30912" y="8008"/>
                  </a:lnTo>
                  <a:lnTo>
                    <a:pt x="28517" y="103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6" name="object 36"/>
          <p:cNvSpPr txBox="1"/>
          <p:nvPr/>
        </p:nvSpPr>
        <p:spPr>
          <a:xfrm>
            <a:off x="745167" y="1904005"/>
            <a:ext cx="861060" cy="27051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21590" rIns="0" bIns="0" rtlCol="0" vert="horz">
            <a:spAutoFit/>
          </a:bodyPr>
          <a:lstStyle/>
          <a:p>
            <a:pPr marL="131445" marR="127000" indent="200660">
              <a:lnSpc>
                <a:spcPct val="100000"/>
              </a:lnSpc>
              <a:spcBef>
                <a:spcPts val="170"/>
              </a:spcBef>
            </a:pPr>
            <a:r>
              <a:rPr dirty="0" sz="700" spc="-25">
                <a:latin typeface="Arial Black"/>
                <a:cs typeface="Arial Black"/>
              </a:rPr>
              <a:t>CAR </a:t>
            </a:r>
            <a:r>
              <a:rPr dirty="0" sz="700" spc="-70">
                <a:latin typeface="Arial Black"/>
                <a:cs typeface="Arial Black"/>
              </a:rPr>
              <a:t>PRODUCTION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688017" y="2235012"/>
            <a:ext cx="975360" cy="777240"/>
            <a:chOff x="688017" y="2235012"/>
            <a:chExt cx="975360" cy="777240"/>
          </a:xfrm>
        </p:grpSpPr>
        <p:pic>
          <p:nvPicPr>
            <p:cNvPr id="38" name="object 3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8025" y="2235012"/>
              <a:ext cx="975300" cy="730500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45174" y="2273112"/>
              <a:ext cx="861060" cy="616585"/>
            </a:xfrm>
            <a:custGeom>
              <a:avLst/>
              <a:gdLst/>
              <a:ahLst/>
              <a:cxnLst/>
              <a:rect l="l" t="t" r="r" b="b"/>
              <a:pathLst>
                <a:path w="861060" h="616585">
                  <a:moveTo>
                    <a:pt x="792158" y="616199"/>
                  </a:moveTo>
                  <a:lnTo>
                    <a:pt x="68841" y="616199"/>
                  </a:lnTo>
                  <a:lnTo>
                    <a:pt x="42045" y="610790"/>
                  </a:lnTo>
                  <a:lnTo>
                    <a:pt x="20163" y="596036"/>
                  </a:lnTo>
                  <a:lnTo>
                    <a:pt x="5409" y="574154"/>
                  </a:lnTo>
                  <a:lnTo>
                    <a:pt x="0" y="547358"/>
                  </a:lnTo>
                  <a:lnTo>
                    <a:pt x="0" y="68841"/>
                  </a:lnTo>
                  <a:lnTo>
                    <a:pt x="5409" y="42045"/>
                  </a:lnTo>
                  <a:lnTo>
                    <a:pt x="20163" y="20163"/>
                  </a:lnTo>
                  <a:lnTo>
                    <a:pt x="42045" y="5409"/>
                  </a:lnTo>
                  <a:lnTo>
                    <a:pt x="68841" y="0"/>
                  </a:lnTo>
                  <a:lnTo>
                    <a:pt x="792158" y="0"/>
                  </a:lnTo>
                  <a:lnTo>
                    <a:pt x="830351" y="11566"/>
                  </a:lnTo>
                  <a:lnTo>
                    <a:pt x="855759" y="42497"/>
                  </a:lnTo>
                  <a:lnTo>
                    <a:pt x="860999" y="68841"/>
                  </a:lnTo>
                  <a:lnTo>
                    <a:pt x="860999" y="547358"/>
                  </a:lnTo>
                  <a:lnTo>
                    <a:pt x="855590" y="574154"/>
                  </a:lnTo>
                  <a:lnTo>
                    <a:pt x="840836" y="596036"/>
                  </a:lnTo>
                  <a:lnTo>
                    <a:pt x="818954" y="610790"/>
                  </a:lnTo>
                  <a:lnTo>
                    <a:pt x="792158" y="6161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8017" y="2627905"/>
              <a:ext cx="975314" cy="384314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745167" y="2666005"/>
            <a:ext cx="861060" cy="27051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74930" rIns="0" bIns="0" rtlCol="0" vert="horz">
            <a:spAutoFit/>
          </a:bodyPr>
          <a:lstStyle/>
          <a:p>
            <a:pPr marL="126364">
              <a:lnSpc>
                <a:spcPct val="100000"/>
              </a:lnSpc>
              <a:spcBef>
                <a:spcPts val="590"/>
              </a:spcBef>
            </a:pPr>
            <a:r>
              <a:rPr dirty="0" sz="700" spc="-55">
                <a:latin typeface="Arial Black"/>
                <a:cs typeface="Arial Black"/>
              </a:rPr>
              <a:t>CAR</a:t>
            </a:r>
            <a:r>
              <a:rPr dirty="0" sz="700" spc="-70">
                <a:latin typeface="Arial Black"/>
                <a:cs typeface="Arial Black"/>
              </a:rPr>
              <a:t> </a:t>
            </a:r>
            <a:r>
              <a:rPr dirty="0" sz="700" spc="-10">
                <a:latin typeface="Arial Black"/>
                <a:cs typeface="Arial Black"/>
              </a:rPr>
              <a:t>BATTERY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688017" y="2997012"/>
            <a:ext cx="975360" cy="777240"/>
            <a:chOff x="688017" y="2997012"/>
            <a:chExt cx="975360" cy="777240"/>
          </a:xfrm>
        </p:grpSpPr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8025" y="2997012"/>
              <a:ext cx="975300" cy="730500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745174" y="3035112"/>
              <a:ext cx="861060" cy="616585"/>
            </a:xfrm>
            <a:custGeom>
              <a:avLst/>
              <a:gdLst/>
              <a:ahLst/>
              <a:cxnLst/>
              <a:rect l="l" t="t" r="r" b="b"/>
              <a:pathLst>
                <a:path w="861060" h="616585">
                  <a:moveTo>
                    <a:pt x="792158" y="616199"/>
                  </a:moveTo>
                  <a:lnTo>
                    <a:pt x="68841" y="616199"/>
                  </a:lnTo>
                  <a:lnTo>
                    <a:pt x="42045" y="610790"/>
                  </a:lnTo>
                  <a:lnTo>
                    <a:pt x="20163" y="596036"/>
                  </a:lnTo>
                  <a:lnTo>
                    <a:pt x="5409" y="574154"/>
                  </a:lnTo>
                  <a:lnTo>
                    <a:pt x="0" y="547358"/>
                  </a:lnTo>
                  <a:lnTo>
                    <a:pt x="0" y="68841"/>
                  </a:lnTo>
                  <a:lnTo>
                    <a:pt x="5409" y="42045"/>
                  </a:lnTo>
                  <a:lnTo>
                    <a:pt x="20163" y="20163"/>
                  </a:lnTo>
                  <a:lnTo>
                    <a:pt x="42045" y="5409"/>
                  </a:lnTo>
                  <a:lnTo>
                    <a:pt x="68841" y="0"/>
                  </a:lnTo>
                  <a:lnTo>
                    <a:pt x="792158" y="0"/>
                  </a:lnTo>
                  <a:lnTo>
                    <a:pt x="830351" y="11566"/>
                  </a:lnTo>
                  <a:lnTo>
                    <a:pt x="855759" y="42497"/>
                  </a:lnTo>
                  <a:lnTo>
                    <a:pt x="860999" y="68841"/>
                  </a:lnTo>
                  <a:lnTo>
                    <a:pt x="860999" y="547358"/>
                  </a:lnTo>
                  <a:lnTo>
                    <a:pt x="855590" y="574154"/>
                  </a:lnTo>
                  <a:lnTo>
                    <a:pt x="840836" y="596036"/>
                  </a:lnTo>
                  <a:lnTo>
                    <a:pt x="818954" y="610790"/>
                  </a:lnTo>
                  <a:lnTo>
                    <a:pt x="792158" y="6161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8017" y="3389905"/>
              <a:ext cx="975314" cy="384314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745167" y="3428005"/>
            <a:ext cx="861060" cy="27051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21590" rIns="0" bIns="0" rtlCol="0" vert="horz">
            <a:spAutoFit/>
          </a:bodyPr>
          <a:lstStyle/>
          <a:p>
            <a:pPr marL="265430" marR="238125" indent="-23495">
              <a:lnSpc>
                <a:spcPct val="100000"/>
              </a:lnSpc>
              <a:spcBef>
                <a:spcPts val="170"/>
              </a:spcBef>
            </a:pPr>
            <a:r>
              <a:rPr dirty="0" sz="700" spc="-80">
                <a:latin typeface="Arial Black"/>
                <a:cs typeface="Arial Black"/>
              </a:rPr>
              <a:t>CHARGE</a:t>
            </a:r>
            <a:r>
              <a:rPr dirty="0" sz="700" spc="500">
                <a:latin typeface="Arial Black"/>
                <a:cs typeface="Arial Black"/>
              </a:rPr>
              <a:t> </a:t>
            </a:r>
            <a:r>
              <a:rPr dirty="0" sz="700" spc="-45">
                <a:latin typeface="Arial Black"/>
                <a:cs typeface="Arial Black"/>
              </a:rPr>
              <a:t>POINTS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688017" y="3759012"/>
            <a:ext cx="975360" cy="777240"/>
            <a:chOff x="688017" y="3759012"/>
            <a:chExt cx="975360" cy="777240"/>
          </a:xfrm>
        </p:grpSpPr>
        <p:pic>
          <p:nvPicPr>
            <p:cNvPr id="48" name="object 4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8025" y="3759012"/>
              <a:ext cx="975300" cy="730500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745174" y="3797112"/>
              <a:ext cx="861060" cy="616585"/>
            </a:xfrm>
            <a:custGeom>
              <a:avLst/>
              <a:gdLst/>
              <a:ahLst/>
              <a:cxnLst/>
              <a:rect l="l" t="t" r="r" b="b"/>
              <a:pathLst>
                <a:path w="861060" h="616585">
                  <a:moveTo>
                    <a:pt x="792158" y="616199"/>
                  </a:moveTo>
                  <a:lnTo>
                    <a:pt x="68841" y="616199"/>
                  </a:lnTo>
                  <a:lnTo>
                    <a:pt x="42045" y="610790"/>
                  </a:lnTo>
                  <a:lnTo>
                    <a:pt x="20163" y="596036"/>
                  </a:lnTo>
                  <a:lnTo>
                    <a:pt x="5409" y="574154"/>
                  </a:lnTo>
                  <a:lnTo>
                    <a:pt x="0" y="547358"/>
                  </a:lnTo>
                  <a:lnTo>
                    <a:pt x="0" y="68841"/>
                  </a:lnTo>
                  <a:lnTo>
                    <a:pt x="5409" y="42045"/>
                  </a:lnTo>
                  <a:lnTo>
                    <a:pt x="20163" y="20163"/>
                  </a:lnTo>
                  <a:lnTo>
                    <a:pt x="42045" y="5409"/>
                  </a:lnTo>
                  <a:lnTo>
                    <a:pt x="68841" y="0"/>
                  </a:lnTo>
                  <a:lnTo>
                    <a:pt x="792158" y="0"/>
                  </a:lnTo>
                  <a:lnTo>
                    <a:pt x="830351" y="11566"/>
                  </a:lnTo>
                  <a:lnTo>
                    <a:pt x="855759" y="42497"/>
                  </a:lnTo>
                  <a:lnTo>
                    <a:pt x="860999" y="68841"/>
                  </a:lnTo>
                  <a:lnTo>
                    <a:pt x="860999" y="547358"/>
                  </a:lnTo>
                  <a:lnTo>
                    <a:pt x="855590" y="574154"/>
                  </a:lnTo>
                  <a:lnTo>
                    <a:pt x="840836" y="596036"/>
                  </a:lnTo>
                  <a:lnTo>
                    <a:pt x="818954" y="610790"/>
                  </a:lnTo>
                  <a:lnTo>
                    <a:pt x="792158" y="6161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8017" y="4151905"/>
              <a:ext cx="975314" cy="384314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745167" y="4190005"/>
            <a:ext cx="861060" cy="27051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21590" rIns="0" bIns="0" rtlCol="0" vert="horz">
            <a:spAutoFit/>
          </a:bodyPr>
          <a:lstStyle/>
          <a:p>
            <a:pPr marL="254635" marR="250190" indent="28575">
              <a:lnSpc>
                <a:spcPct val="100000"/>
              </a:lnSpc>
              <a:spcBef>
                <a:spcPts val="170"/>
              </a:spcBef>
            </a:pPr>
            <a:r>
              <a:rPr dirty="0" sz="700" spc="-40">
                <a:latin typeface="Arial Black"/>
                <a:cs typeface="Arial Black"/>
              </a:rPr>
              <a:t>SOLAR</a:t>
            </a:r>
            <a:r>
              <a:rPr dirty="0" sz="700" spc="500">
                <a:latin typeface="Arial Black"/>
                <a:cs typeface="Arial Black"/>
              </a:rPr>
              <a:t> </a:t>
            </a:r>
            <a:r>
              <a:rPr dirty="0" sz="700" spc="-105">
                <a:latin typeface="Arial Black"/>
                <a:cs typeface="Arial Black"/>
              </a:rPr>
              <a:t>ENERGY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7248987" y="1203862"/>
            <a:ext cx="1438910" cy="2040889"/>
            <a:chOff x="7248987" y="1203862"/>
            <a:chExt cx="1438910" cy="2040889"/>
          </a:xfrm>
        </p:grpSpPr>
        <p:pic>
          <p:nvPicPr>
            <p:cNvPr id="53" name="object 5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248987" y="1203862"/>
              <a:ext cx="1438725" cy="2040825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7310900" y="1246725"/>
              <a:ext cx="1315085" cy="1917064"/>
            </a:xfrm>
            <a:custGeom>
              <a:avLst/>
              <a:gdLst/>
              <a:ahLst/>
              <a:cxnLst/>
              <a:rect l="l" t="t" r="r" b="b"/>
              <a:pathLst>
                <a:path w="1315084" h="1917064">
                  <a:moveTo>
                    <a:pt x="0" y="126427"/>
                  </a:moveTo>
                  <a:lnTo>
                    <a:pt x="9935" y="77216"/>
                  </a:lnTo>
                  <a:lnTo>
                    <a:pt x="37029" y="37029"/>
                  </a:lnTo>
                  <a:lnTo>
                    <a:pt x="77216" y="9935"/>
                  </a:lnTo>
                  <a:lnTo>
                    <a:pt x="126427" y="0"/>
                  </a:lnTo>
                  <a:lnTo>
                    <a:pt x="1188472" y="0"/>
                  </a:lnTo>
                  <a:lnTo>
                    <a:pt x="1236853" y="9623"/>
                  </a:lnTo>
                  <a:lnTo>
                    <a:pt x="1277869" y="37029"/>
                  </a:lnTo>
                  <a:lnTo>
                    <a:pt x="1305276" y="78045"/>
                  </a:lnTo>
                  <a:lnTo>
                    <a:pt x="1314899" y="126427"/>
                  </a:lnTo>
                  <a:lnTo>
                    <a:pt x="1314899" y="1790572"/>
                  </a:lnTo>
                  <a:lnTo>
                    <a:pt x="1304964" y="1839783"/>
                  </a:lnTo>
                  <a:lnTo>
                    <a:pt x="1277870" y="1879970"/>
                  </a:lnTo>
                  <a:lnTo>
                    <a:pt x="1237683" y="1907064"/>
                  </a:lnTo>
                  <a:lnTo>
                    <a:pt x="1188472" y="1916999"/>
                  </a:lnTo>
                  <a:lnTo>
                    <a:pt x="126427" y="1916999"/>
                  </a:lnTo>
                  <a:lnTo>
                    <a:pt x="77216" y="1907064"/>
                  </a:lnTo>
                  <a:lnTo>
                    <a:pt x="37029" y="1879970"/>
                  </a:lnTo>
                  <a:lnTo>
                    <a:pt x="9935" y="1839783"/>
                  </a:lnTo>
                  <a:lnTo>
                    <a:pt x="0" y="1790572"/>
                  </a:lnTo>
                  <a:lnTo>
                    <a:pt x="0" y="126427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80700" y="1332474"/>
              <a:ext cx="975300" cy="730500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7537849" y="1370574"/>
              <a:ext cx="861060" cy="616585"/>
            </a:xfrm>
            <a:custGeom>
              <a:avLst/>
              <a:gdLst/>
              <a:ahLst/>
              <a:cxnLst/>
              <a:rect l="l" t="t" r="r" b="b"/>
              <a:pathLst>
                <a:path w="861059" h="616585">
                  <a:moveTo>
                    <a:pt x="792157" y="616199"/>
                  </a:moveTo>
                  <a:lnTo>
                    <a:pt x="68842" y="616199"/>
                  </a:lnTo>
                  <a:lnTo>
                    <a:pt x="42045" y="610789"/>
                  </a:lnTo>
                  <a:lnTo>
                    <a:pt x="20163" y="596036"/>
                  </a:lnTo>
                  <a:lnTo>
                    <a:pt x="5410" y="574154"/>
                  </a:lnTo>
                  <a:lnTo>
                    <a:pt x="0" y="547358"/>
                  </a:lnTo>
                  <a:lnTo>
                    <a:pt x="0" y="68841"/>
                  </a:lnTo>
                  <a:lnTo>
                    <a:pt x="5410" y="42045"/>
                  </a:lnTo>
                  <a:lnTo>
                    <a:pt x="20163" y="20163"/>
                  </a:lnTo>
                  <a:lnTo>
                    <a:pt x="42045" y="5409"/>
                  </a:lnTo>
                  <a:lnTo>
                    <a:pt x="68842" y="0"/>
                  </a:lnTo>
                  <a:lnTo>
                    <a:pt x="792157" y="0"/>
                  </a:lnTo>
                  <a:lnTo>
                    <a:pt x="830351" y="11566"/>
                  </a:lnTo>
                  <a:lnTo>
                    <a:pt x="855759" y="42497"/>
                  </a:lnTo>
                  <a:lnTo>
                    <a:pt x="860999" y="68841"/>
                  </a:lnTo>
                  <a:lnTo>
                    <a:pt x="860999" y="547358"/>
                  </a:lnTo>
                  <a:lnTo>
                    <a:pt x="855589" y="574154"/>
                  </a:lnTo>
                  <a:lnTo>
                    <a:pt x="840836" y="596036"/>
                  </a:lnTo>
                  <a:lnTo>
                    <a:pt x="818954" y="610789"/>
                  </a:lnTo>
                  <a:lnTo>
                    <a:pt x="792157" y="6161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80693" y="1725367"/>
              <a:ext cx="975314" cy="384314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7537842" y="1763467"/>
            <a:ext cx="861060" cy="27051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74930" rIns="0" bIns="0" rtlCol="0" vert="horz">
            <a:spAutoFit/>
          </a:bodyPr>
          <a:lstStyle/>
          <a:p>
            <a:pPr marL="173355">
              <a:lnSpc>
                <a:spcPct val="100000"/>
              </a:lnSpc>
              <a:spcBef>
                <a:spcPts val="590"/>
              </a:spcBef>
            </a:pPr>
            <a:r>
              <a:rPr dirty="0" sz="700" spc="-10">
                <a:latin typeface="Arial Black"/>
                <a:cs typeface="Arial Black"/>
              </a:rPr>
              <a:t>INDIVIDUAL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7480692" y="2094474"/>
            <a:ext cx="975360" cy="777240"/>
            <a:chOff x="7480692" y="2094474"/>
            <a:chExt cx="975360" cy="777240"/>
          </a:xfrm>
        </p:grpSpPr>
        <p:pic>
          <p:nvPicPr>
            <p:cNvPr id="60" name="object 6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80699" y="2094474"/>
              <a:ext cx="975300" cy="730500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7537849" y="2132574"/>
              <a:ext cx="861060" cy="616585"/>
            </a:xfrm>
            <a:custGeom>
              <a:avLst/>
              <a:gdLst/>
              <a:ahLst/>
              <a:cxnLst/>
              <a:rect l="l" t="t" r="r" b="b"/>
              <a:pathLst>
                <a:path w="861059" h="616585">
                  <a:moveTo>
                    <a:pt x="792157" y="616199"/>
                  </a:moveTo>
                  <a:lnTo>
                    <a:pt x="68842" y="616199"/>
                  </a:lnTo>
                  <a:lnTo>
                    <a:pt x="42045" y="610790"/>
                  </a:lnTo>
                  <a:lnTo>
                    <a:pt x="20163" y="596036"/>
                  </a:lnTo>
                  <a:lnTo>
                    <a:pt x="5410" y="574154"/>
                  </a:lnTo>
                  <a:lnTo>
                    <a:pt x="0" y="547358"/>
                  </a:lnTo>
                  <a:lnTo>
                    <a:pt x="0" y="68841"/>
                  </a:lnTo>
                  <a:lnTo>
                    <a:pt x="5410" y="42045"/>
                  </a:lnTo>
                  <a:lnTo>
                    <a:pt x="20163" y="20163"/>
                  </a:lnTo>
                  <a:lnTo>
                    <a:pt x="42045" y="5409"/>
                  </a:lnTo>
                  <a:lnTo>
                    <a:pt x="68842" y="0"/>
                  </a:lnTo>
                  <a:lnTo>
                    <a:pt x="792157" y="0"/>
                  </a:lnTo>
                  <a:lnTo>
                    <a:pt x="830351" y="11566"/>
                  </a:lnTo>
                  <a:lnTo>
                    <a:pt x="855759" y="42497"/>
                  </a:lnTo>
                  <a:lnTo>
                    <a:pt x="860999" y="68841"/>
                  </a:lnTo>
                  <a:lnTo>
                    <a:pt x="860999" y="547358"/>
                  </a:lnTo>
                  <a:lnTo>
                    <a:pt x="855589" y="574154"/>
                  </a:lnTo>
                  <a:lnTo>
                    <a:pt x="840836" y="596036"/>
                  </a:lnTo>
                  <a:lnTo>
                    <a:pt x="818954" y="610790"/>
                  </a:lnTo>
                  <a:lnTo>
                    <a:pt x="792157" y="6161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80692" y="2487367"/>
              <a:ext cx="975314" cy="384314"/>
            </a:xfrm>
            <a:prstGeom prst="rect">
              <a:avLst/>
            </a:prstGeom>
          </p:spPr>
        </p:pic>
      </p:grpSp>
      <p:sp>
        <p:nvSpPr>
          <p:cNvPr id="63" name="object 63"/>
          <p:cNvSpPr txBox="1"/>
          <p:nvPr/>
        </p:nvSpPr>
        <p:spPr>
          <a:xfrm>
            <a:off x="7537842" y="2525467"/>
            <a:ext cx="861060" cy="270510"/>
          </a:xfrm>
          <a:prstGeom prst="rect">
            <a:avLst/>
          </a:prstGeom>
          <a:solidFill>
            <a:srgbClr val="FFFFFF"/>
          </a:solidFill>
        </p:spPr>
        <p:txBody>
          <a:bodyPr wrap="square" lIns="0" tIns="21590" rIns="0" bIns="0" rtlCol="0" vert="horz">
            <a:spAutoFit/>
          </a:bodyPr>
          <a:lstStyle/>
          <a:p>
            <a:pPr marL="281305" marR="120014" indent="-157480">
              <a:lnSpc>
                <a:spcPct val="100000"/>
              </a:lnSpc>
              <a:spcBef>
                <a:spcPts val="170"/>
              </a:spcBef>
            </a:pPr>
            <a:r>
              <a:rPr dirty="0" sz="700" spc="-65">
                <a:latin typeface="Arial Black"/>
                <a:cs typeface="Arial Black"/>
              </a:rPr>
              <a:t>COMMERCIAL</a:t>
            </a:r>
            <a:r>
              <a:rPr dirty="0" sz="700" spc="-10">
                <a:latin typeface="Arial Black"/>
                <a:cs typeface="Arial Black"/>
              </a:rPr>
              <a:t> FLEETS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7247263" y="3476313"/>
            <a:ext cx="1438910" cy="1327150"/>
            <a:chOff x="7247263" y="3476313"/>
            <a:chExt cx="1438910" cy="1327150"/>
          </a:xfrm>
        </p:grpSpPr>
        <p:pic>
          <p:nvPicPr>
            <p:cNvPr id="65" name="object 6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247263" y="3476313"/>
              <a:ext cx="1438725" cy="1326825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7309175" y="3519175"/>
              <a:ext cx="1315085" cy="1203325"/>
            </a:xfrm>
            <a:custGeom>
              <a:avLst/>
              <a:gdLst/>
              <a:ahLst/>
              <a:cxnLst/>
              <a:rect l="l" t="t" r="r" b="b"/>
              <a:pathLst>
                <a:path w="1315084" h="1203325">
                  <a:moveTo>
                    <a:pt x="0" y="115668"/>
                  </a:moveTo>
                  <a:lnTo>
                    <a:pt x="9089" y="70644"/>
                  </a:lnTo>
                  <a:lnTo>
                    <a:pt x="33878" y="33878"/>
                  </a:lnTo>
                  <a:lnTo>
                    <a:pt x="70645" y="9089"/>
                  </a:lnTo>
                  <a:lnTo>
                    <a:pt x="115668" y="0"/>
                  </a:lnTo>
                  <a:lnTo>
                    <a:pt x="1199231" y="0"/>
                  </a:lnTo>
                  <a:lnTo>
                    <a:pt x="1243496" y="8804"/>
                  </a:lnTo>
                  <a:lnTo>
                    <a:pt x="1281021" y="33878"/>
                  </a:lnTo>
                  <a:lnTo>
                    <a:pt x="1306095" y="71403"/>
                  </a:lnTo>
                  <a:lnTo>
                    <a:pt x="1314899" y="115668"/>
                  </a:lnTo>
                  <a:lnTo>
                    <a:pt x="1314899" y="1087331"/>
                  </a:lnTo>
                  <a:lnTo>
                    <a:pt x="1305810" y="1132354"/>
                  </a:lnTo>
                  <a:lnTo>
                    <a:pt x="1281021" y="1169121"/>
                  </a:lnTo>
                  <a:lnTo>
                    <a:pt x="1244254" y="1193910"/>
                  </a:lnTo>
                  <a:lnTo>
                    <a:pt x="1199231" y="1202999"/>
                  </a:lnTo>
                  <a:lnTo>
                    <a:pt x="115668" y="1202999"/>
                  </a:lnTo>
                  <a:lnTo>
                    <a:pt x="70645" y="1193910"/>
                  </a:lnTo>
                  <a:lnTo>
                    <a:pt x="33878" y="1169121"/>
                  </a:lnTo>
                  <a:lnTo>
                    <a:pt x="9089" y="1132354"/>
                  </a:lnTo>
                  <a:lnTo>
                    <a:pt x="0" y="1087331"/>
                  </a:lnTo>
                  <a:lnTo>
                    <a:pt x="0" y="115668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494175" y="3642300"/>
              <a:ext cx="975300" cy="730500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7551325" y="3680399"/>
              <a:ext cx="861060" cy="616585"/>
            </a:xfrm>
            <a:custGeom>
              <a:avLst/>
              <a:gdLst/>
              <a:ahLst/>
              <a:cxnLst/>
              <a:rect l="l" t="t" r="r" b="b"/>
              <a:pathLst>
                <a:path w="861059" h="616585">
                  <a:moveTo>
                    <a:pt x="792157" y="616199"/>
                  </a:moveTo>
                  <a:lnTo>
                    <a:pt x="68842" y="616199"/>
                  </a:lnTo>
                  <a:lnTo>
                    <a:pt x="42045" y="610790"/>
                  </a:lnTo>
                  <a:lnTo>
                    <a:pt x="20163" y="596036"/>
                  </a:lnTo>
                  <a:lnTo>
                    <a:pt x="5410" y="574154"/>
                  </a:lnTo>
                  <a:lnTo>
                    <a:pt x="0" y="547358"/>
                  </a:lnTo>
                  <a:lnTo>
                    <a:pt x="0" y="68841"/>
                  </a:lnTo>
                  <a:lnTo>
                    <a:pt x="5410" y="42045"/>
                  </a:lnTo>
                  <a:lnTo>
                    <a:pt x="20163" y="20163"/>
                  </a:lnTo>
                  <a:lnTo>
                    <a:pt x="42045" y="5409"/>
                  </a:lnTo>
                  <a:lnTo>
                    <a:pt x="68842" y="0"/>
                  </a:lnTo>
                  <a:lnTo>
                    <a:pt x="792157" y="0"/>
                  </a:lnTo>
                  <a:lnTo>
                    <a:pt x="830351" y="11566"/>
                  </a:lnTo>
                  <a:lnTo>
                    <a:pt x="855759" y="42497"/>
                  </a:lnTo>
                  <a:lnTo>
                    <a:pt x="860999" y="68841"/>
                  </a:lnTo>
                  <a:lnTo>
                    <a:pt x="860999" y="547358"/>
                  </a:lnTo>
                  <a:lnTo>
                    <a:pt x="855589" y="574154"/>
                  </a:lnTo>
                  <a:lnTo>
                    <a:pt x="840836" y="596036"/>
                  </a:lnTo>
                  <a:lnTo>
                    <a:pt x="818954" y="610790"/>
                  </a:lnTo>
                  <a:lnTo>
                    <a:pt x="792157" y="6161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9" name="object 6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494168" y="4035192"/>
              <a:ext cx="975314" cy="384314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7551318" y="4073292"/>
              <a:ext cx="861060" cy="270510"/>
            </a:xfrm>
            <a:custGeom>
              <a:avLst/>
              <a:gdLst/>
              <a:ahLst/>
              <a:cxnLst/>
              <a:rect l="l" t="t" r="r" b="b"/>
              <a:pathLst>
                <a:path w="861059" h="270510">
                  <a:moveTo>
                    <a:pt x="6" y="6"/>
                  </a:moveTo>
                  <a:lnTo>
                    <a:pt x="861006" y="6"/>
                  </a:lnTo>
                  <a:lnTo>
                    <a:pt x="861006" y="270006"/>
                  </a:lnTo>
                  <a:lnTo>
                    <a:pt x="6" y="27000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1" name="object 71"/>
          <p:cNvSpPr txBox="1"/>
          <p:nvPr/>
        </p:nvSpPr>
        <p:spPr>
          <a:xfrm>
            <a:off x="7781480" y="4082214"/>
            <a:ext cx="39751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" marR="5080" indent="-23495">
              <a:lnSpc>
                <a:spcPct val="100000"/>
              </a:lnSpc>
              <a:spcBef>
                <a:spcPts val="100"/>
              </a:spcBef>
            </a:pPr>
            <a:r>
              <a:rPr dirty="0" sz="700" spc="-80">
                <a:latin typeface="Arial Black"/>
                <a:cs typeface="Arial Black"/>
              </a:rPr>
              <a:t>CHARGE</a:t>
            </a:r>
            <a:r>
              <a:rPr dirty="0" sz="700" spc="500">
                <a:latin typeface="Arial Black"/>
                <a:cs typeface="Arial Black"/>
              </a:rPr>
              <a:t> </a:t>
            </a:r>
            <a:r>
              <a:rPr dirty="0" sz="700" spc="-40">
                <a:latin typeface="Arial Black"/>
                <a:cs typeface="Arial Black"/>
              </a:rPr>
              <a:t>POINTS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2568937" y="3399745"/>
            <a:ext cx="4020185" cy="1403350"/>
            <a:chOff x="2568937" y="3399745"/>
            <a:chExt cx="4020185" cy="1403350"/>
          </a:xfrm>
        </p:grpSpPr>
        <p:pic>
          <p:nvPicPr>
            <p:cNvPr id="73" name="object 7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568937" y="3399745"/>
              <a:ext cx="4019625" cy="1403325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2630849" y="3442608"/>
              <a:ext cx="3896360" cy="1279525"/>
            </a:xfrm>
            <a:custGeom>
              <a:avLst/>
              <a:gdLst/>
              <a:ahLst/>
              <a:cxnLst/>
              <a:rect l="l" t="t" r="r" b="b"/>
              <a:pathLst>
                <a:path w="3896359" h="1279525">
                  <a:moveTo>
                    <a:pt x="0" y="123024"/>
                  </a:moveTo>
                  <a:lnTo>
                    <a:pt x="9667" y="75137"/>
                  </a:lnTo>
                  <a:lnTo>
                    <a:pt x="36032" y="36032"/>
                  </a:lnTo>
                  <a:lnTo>
                    <a:pt x="75137" y="9667"/>
                  </a:lnTo>
                  <a:lnTo>
                    <a:pt x="123023" y="0"/>
                  </a:lnTo>
                  <a:lnTo>
                    <a:pt x="3772776" y="0"/>
                  </a:lnTo>
                  <a:lnTo>
                    <a:pt x="3819855" y="9364"/>
                  </a:lnTo>
                  <a:lnTo>
                    <a:pt x="3859767" y="36033"/>
                  </a:lnTo>
                  <a:lnTo>
                    <a:pt x="3886435" y="75944"/>
                  </a:lnTo>
                  <a:lnTo>
                    <a:pt x="3895799" y="123024"/>
                  </a:lnTo>
                  <a:lnTo>
                    <a:pt x="3895799" y="1156476"/>
                  </a:lnTo>
                  <a:lnTo>
                    <a:pt x="3886132" y="1204362"/>
                  </a:lnTo>
                  <a:lnTo>
                    <a:pt x="3859767" y="1243467"/>
                  </a:lnTo>
                  <a:lnTo>
                    <a:pt x="3820662" y="1269832"/>
                  </a:lnTo>
                  <a:lnTo>
                    <a:pt x="3772776" y="1279499"/>
                  </a:lnTo>
                  <a:lnTo>
                    <a:pt x="123023" y="1279499"/>
                  </a:lnTo>
                  <a:lnTo>
                    <a:pt x="75137" y="1269832"/>
                  </a:lnTo>
                  <a:lnTo>
                    <a:pt x="36032" y="1243467"/>
                  </a:lnTo>
                  <a:lnTo>
                    <a:pt x="9667" y="1204362"/>
                  </a:lnTo>
                  <a:lnTo>
                    <a:pt x="0" y="1156476"/>
                  </a:lnTo>
                  <a:lnTo>
                    <a:pt x="0" y="123024"/>
                  </a:lnTo>
                  <a:close/>
                </a:path>
              </a:pathLst>
            </a:custGeom>
            <a:ln w="952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85225" y="3665637"/>
              <a:ext cx="975300" cy="730500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4142374" y="3703737"/>
              <a:ext cx="861060" cy="616585"/>
            </a:xfrm>
            <a:custGeom>
              <a:avLst/>
              <a:gdLst/>
              <a:ahLst/>
              <a:cxnLst/>
              <a:rect l="l" t="t" r="r" b="b"/>
              <a:pathLst>
                <a:path w="861060" h="616585">
                  <a:moveTo>
                    <a:pt x="792158" y="616199"/>
                  </a:moveTo>
                  <a:lnTo>
                    <a:pt x="68841" y="616199"/>
                  </a:lnTo>
                  <a:lnTo>
                    <a:pt x="42045" y="610790"/>
                  </a:lnTo>
                  <a:lnTo>
                    <a:pt x="20163" y="596036"/>
                  </a:lnTo>
                  <a:lnTo>
                    <a:pt x="5409" y="574154"/>
                  </a:lnTo>
                  <a:lnTo>
                    <a:pt x="0" y="547358"/>
                  </a:lnTo>
                  <a:lnTo>
                    <a:pt x="0" y="68841"/>
                  </a:lnTo>
                  <a:lnTo>
                    <a:pt x="5409" y="42045"/>
                  </a:lnTo>
                  <a:lnTo>
                    <a:pt x="20163" y="20163"/>
                  </a:lnTo>
                  <a:lnTo>
                    <a:pt x="42045" y="5409"/>
                  </a:lnTo>
                  <a:lnTo>
                    <a:pt x="68841" y="0"/>
                  </a:lnTo>
                  <a:lnTo>
                    <a:pt x="792158" y="0"/>
                  </a:lnTo>
                  <a:lnTo>
                    <a:pt x="830351" y="11566"/>
                  </a:lnTo>
                  <a:lnTo>
                    <a:pt x="855759" y="42497"/>
                  </a:lnTo>
                  <a:lnTo>
                    <a:pt x="860999" y="68841"/>
                  </a:lnTo>
                  <a:lnTo>
                    <a:pt x="860999" y="547358"/>
                  </a:lnTo>
                  <a:lnTo>
                    <a:pt x="855590" y="574154"/>
                  </a:lnTo>
                  <a:lnTo>
                    <a:pt x="840836" y="596036"/>
                  </a:lnTo>
                  <a:lnTo>
                    <a:pt x="818954" y="610790"/>
                  </a:lnTo>
                  <a:lnTo>
                    <a:pt x="792158" y="6161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7" name="object 7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85218" y="4058530"/>
              <a:ext cx="975314" cy="384314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4142367" y="4096630"/>
              <a:ext cx="861060" cy="270510"/>
            </a:xfrm>
            <a:custGeom>
              <a:avLst/>
              <a:gdLst/>
              <a:ahLst/>
              <a:cxnLst/>
              <a:rect l="l" t="t" r="r" b="b"/>
              <a:pathLst>
                <a:path w="861060" h="270510">
                  <a:moveTo>
                    <a:pt x="6" y="6"/>
                  </a:moveTo>
                  <a:lnTo>
                    <a:pt x="861006" y="6"/>
                  </a:lnTo>
                  <a:lnTo>
                    <a:pt x="861006" y="270006"/>
                  </a:lnTo>
                  <a:lnTo>
                    <a:pt x="6" y="27000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9" name="object 79"/>
          <p:cNvSpPr txBox="1"/>
          <p:nvPr/>
        </p:nvSpPr>
        <p:spPr>
          <a:xfrm>
            <a:off x="4384347" y="4105551"/>
            <a:ext cx="37401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28575">
              <a:lnSpc>
                <a:spcPct val="100000"/>
              </a:lnSpc>
              <a:spcBef>
                <a:spcPts val="100"/>
              </a:spcBef>
            </a:pPr>
            <a:r>
              <a:rPr dirty="0" sz="700" spc="-40">
                <a:latin typeface="Arial Black"/>
                <a:cs typeface="Arial Black"/>
              </a:rPr>
              <a:t>SOLAR</a:t>
            </a:r>
            <a:r>
              <a:rPr dirty="0" sz="700" spc="500">
                <a:latin typeface="Arial Black"/>
                <a:cs typeface="Arial Black"/>
              </a:rPr>
              <a:t> </a:t>
            </a:r>
            <a:r>
              <a:rPr dirty="0" sz="700" spc="-95">
                <a:latin typeface="Arial Black"/>
                <a:cs typeface="Arial Black"/>
              </a:rPr>
              <a:t>ENERGY</a:t>
            </a:r>
            <a:endParaRPr sz="700">
              <a:latin typeface="Arial Black"/>
              <a:cs typeface="Arial Black"/>
            </a:endParaRPr>
          </a:p>
        </p:txBody>
      </p:sp>
      <p:grpSp>
        <p:nvGrpSpPr>
          <p:cNvPr id="80" name="object 80"/>
          <p:cNvGrpSpPr/>
          <p:nvPr/>
        </p:nvGrpSpPr>
        <p:grpSpPr>
          <a:xfrm>
            <a:off x="1765275" y="2396708"/>
            <a:ext cx="6269990" cy="1771650"/>
            <a:chOff x="1765275" y="2396708"/>
            <a:chExt cx="6269990" cy="1771650"/>
          </a:xfrm>
        </p:grpSpPr>
        <p:pic>
          <p:nvPicPr>
            <p:cNvPr id="81" name="object 8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505326" y="2622161"/>
              <a:ext cx="139950" cy="906150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4572977" y="2784082"/>
              <a:ext cx="5080" cy="544830"/>
            </a:xfrm>
            <a:custGeom>
              <a:avLst/>
              <a:gdLst/>
              <a:ahLst/>
              <a:cxnLst/>
              <a:rect l="l" t="t" r="r" b="b"/>
              <a:pathLst>
                <a:path w="5079" h="544829">
                  <a:moveTo>
                    <a:pt x="0" y="0"/>
                  </a:moveTo>
                  <a:lnTo>
                    <a:pt x="4647" y="544208"/>
                  </a:lnTo>
                </a:path>
              </a:pathLst>
            </a:custGeom>
            <a:ln w="19049">
              <a:solidFill>
                <a:srgbClr val="E7212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3" name="object 8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531987" y="2688109"/>
              <a:ext cx="81978" cy="105766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536635" y="3318496"/>
              <a:ext cx="81978" cy="105766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899875" y="3116100"/>
              <a:ext cx="135150" cy="488850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7966549" y="3163725"/>
              <a:ext cx="1905" cy="355600"/>
            </a:xfrm>
            <a:custGeom>
              <a:avLst/>
              <a:gdLst/>
              <a:ahLst/>
              <a:cxnLst/>
              <a:rect l="l" t="t" r="r" b="b"/>
              <a:pathLst>
                <a:path w="1904" h="355600">
                  <a:moveTo>
                    <a:pt x="1799" y="0"/>
                  </a:moveTo>
                  <a:lnTo>
                    <a:pt x="0" y="355500"/>
                  </a:lnTo>
                </a:path>
              </a:pathLst>
            </a:custGeom>
            <a:ln w="19049">
              <a:solidFill>
                <a:srgbClr val="E7212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7" name="object 8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65275" y="4034133"/>
              <a:ext cx="932250" cy="133950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1831949" y="4081758"/>
              <a:ext cx="799465" cy="635"/>
            </a:xfrm>
            <a:custGeom>
              <a:avLst/>
              <a:gdLst/>
              <a:ahLst/>
              <a:cxnLst/>
              <a:rect l="l" t="t" r="r" b="b"/>
              <a:pathLst>
                <a:path w="799464" h="635">
                  <a:moveTo>
                    <a:pt x="798899" y="599"/>
                  </a:moveTo>
                  <a:lnTo>
                    <a:pt x="0" y="0"/>
                  </a:lnTo>
                </a:path>
              </a:pathLst>
            </a:custGeom>
            <a:ln w="19049">
              <a:solidFill>
                <a:srgbClr val="E7212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9" name="object 8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765414" y="2408408"/>
              <a:ext cx="2661450" cy="136350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1946388" y="2456168"/>
              <a:ext cx="2299970" cy="3175"/>
            </a:xfrm>
            <a:custGeom>
              <a:avLst/>
              <a:gdLst/>
              <a:ahLst/>
              <a:cxnLst/>
              <a:rect l="l" t="t" r="r" b="b"/>
              <a:pathLst>
                <a:path w="2299970" h="3175">
                  <a:moveTo>
                    <a:pt x="2299499" y="2728"/>
                  </a:moveTo>
                  <a:lnTo>
                    <a:pt x="0" y="0"/>
                  </a:lnTo>
                </a:path>
              </a:pathLst>
            </a:custGeom>
            <a:ln w="19049">
              <a:solidFill>
                <a:srgbClr val="E7212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1" name="object 9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236326" y="2417907"/>
              <a:ext cx="105537" cy="81980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850413" y="2415178"/>
              <a:ext cx="105538" cy="81981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717138" y="2396708"/>
              <a:ext cx="2648850" cy="148050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4898110" y="2445001"/>
              <a:ext cx="2287270" cy="13970"/>
            </a:xfrm>
            <a:custGeom>
              <a:avLst/>
              <a:gdLst/>
              <a:ahLst/>
              <a:cxnLst/>
              <a:rect l="l" t="t" r="r" b="b"/>
              <a:pathLst>
                <a:path w="2287270" h="13969">
                  <a:moveTo>
                    <a:pt x="0" y="13363"/>
                  </a:moveTo>
                  <a:lnTo>
                    <a:pt x="2286904" y="0"/>
                  </a:lnTo>
                </a:path>
              </a:pathLst>
            </a:custGeom>
            <a:ln w="19049">
              <a:solidFill>
                <a:srgbClr val="E72127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95" name="object 9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802136" y="2417375"/>
              <a:ext cx="105683" cy="81979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7175306" y="2404011"/>
              <a:ext cx="105683" cy="81979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901529" y="2467075"/>
              <a:ext cx="2400000" cy="384300"/>
            </a:xfrm>
            <a:prstGeom prst="rect">
              <a:avLst/>
            </a:prstGeom>
          </p:spPr>
        </p:pic>
      </p:grpSp>
      <p:sp>
        <p:nvSpPr>
          <p:cNvPr id="98" name="object 98"/>
          <p:cNvSpPr txBox="1"/>
          <p:nvPr/>
        </p:nvSpPr>
        <p:spPr>
          <a:xfrm>
            <a:off x="2335530" y="2554323"/>
            <a:ext cx="153225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0">
                <a:solidFill>
                  <a:srgbClr val="FFFFFF"/>
                </a:solidFill>
                <a:latin typeface="Arial Black"/>
                <a:cs typeface="Arial Black"/>
              </a:rPr>
              <a:t>Usage/Customer</a:t>
            </a:r>
            <a:r>
              <a:rPr dirty="0" sz="900" spc="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30">
                <a:solidFill>
                  <a:srgbClr val="FFFFFF"/>
                </a:solidFill>
                <a:latin typeface="Arial Black"/>
                <a:cs typeface="Arial Black"/>
              </a:rPr>
              <a:t>Insights</a:t>
            </a:r>
            <a:endParaRPr sz="900">
              <a:latin typeface="Arial Black"/>
              <a:cs typeface="Arial Black"/>
            </a:endParaRPr>
          </a:p>
        </p:txBody>
      </p:sp>
      <p:pic>
        <p:nvPicPr>
          <p:cNvPr id="99" name="object 99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4847354" y="2459889"/>
            <a:ext cx="2400000" cy="384300"/>
          </a:xfrm>
          <a:prstGeom prst="rect">
            <a:avLst/>
          </a:prstGeom>
        </p:spPr>
      </p:pic>
      <p:sp>
        <p:nvSpPr>
          <p:cNvPr id="100" name="object 100"/>
          <p:cNvSpPr txBox="1"/>
          <p:nvPr/>
        </p:nvSpPr>
        <p:spPr>
          <a:xfrm>
            <a:off x="5695181" y="2547137"/>
            <a:ext cx="7048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25">
                <a:solidFill>
                  <a:srgbClr val="FFFFFF"/>
                </a:solidFill>
                <a:latin typeface="Arial Black"/>
                <a:cs typeface="Arial Black"/>
              </a:rPr>
              <a:t>Data</a:t>
            </a:r>
            <a:r>
              <a:rPr dirty="0" sz="900" spc="-8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30">
                <a:solidFill>
                  <a:srgbClr val="FFFFFF"/>
                </a:solidFill>
                <a:latin typeface="Arial Black"/>
                <a:cs typeface="Arial Black"/>
              </a:rPr>
              <a:t>Usage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101" name="object 101"/>
          <p:cNvGrpSpPr/>
          <p:nvPr/>
        </p:nvGrpSpPr>
        <p:grpSpPr>
          <a:xfrm>
            <a:off x="2573700" y="2000938"/>
            <a:ext cx="3667125" cy="2245995"/>
            <a:chOff x="2573700" y="2000938"/>
            <a:chExt cx="3667125" cy="2245995"/>
          </a:xfrm>
        </p:grpSpPr>
        <p:pic>
          <p:nvPicPr>
            <p:cNvPr id="102" name="object 10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978628" y="2082821"/>
              <a:ext cx="305693" cy="124549"/>
            </a:xfrm>
            <a:prstGeom prst="rect">
              <a:avLst/>
            </a:prstGeom>
          </p:spPr>
        </p:pic>
        <p:sp>
          <p:nvSpPr>
            <p:cNvPr id="103" name="object 103"/>
            <p:cNvSpPr/>
            <p:nvPr/>
          </p:nvSpPr>
          <p:spPr>
            <a:xfrm>
              <a:off x="3035778" y="2120920"/>
              <a:ext cx="191770" cy="10795"/>
            </a:xfrm>
            <a:custGeom>
              <a:avLst/>
              <a:gdLst/>
              <a:ahLst/>
              <a:cxnLst/>
              <a:rect l="l" t="t" r="r" b="b"/>
              <a:pathLst>
                <a:path w="191769" h="10794">
                  <a:moveTo>
                    <a:pt x="188719" y="10249"/>
                  </a:moveTo>
                  <a:lnTo>
                    <a:pt x="2259" y="10249"/>
                  </a:lnTo>
                  <a:lnTo>
                    <a:pt x="0" y="7957"/>
                  </a:lnTo>
                  <a:lnTo>
                    <a:pt x="0" y="2259"/>
                  </a:lnTo>
                  <a:lnTo>
                    <a:pt x="2259" y="0"/>
                  </a:lnTo>
                  <a:lnTo>
                    <a:pt x="4933" y="0"/>
                  </a:lnTo>
                  <a:lnTo>
                    <a:pt x="188719" y="0"/>
                  </a:lnTo>
                  <a:lnTo>
                    <a:pt x="191393" y="2259"/>
                  </a:lnTo>
                  <a:lnTo>
                    <a:pt x="191393" y="7957"/>
                  </a:lnTo>
                  <a:lnTo>
                    <a:pt x="188719" y="102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4" name="object 10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2907010" y="2058184"/>
              <a:ext cx="464126" cy="394754"/>
            </a:xfrm>
            <a:prstGeom prst="rect">
              <a:avLst/>
            </a:prstGeom>
          </p:spPr>
        </p:pic>
        <p:sp>
          <p:nvSpPr>
            <p:cNvPr id="105" name="object 105"/>
            <p:cNvSpPr/>
            <p:nvPr/>
          </p:nvSpPr>
          <p:spPr>
            <a:xfrm>
              <a:off x="2964160" y="2096284"/>
              <a:ext cx="349885" cy="280670"/>
            </a:xfrm>
            <a:custGeom>
              <a:avLst/>
              <a:gdLst/>
              <a:ahLst/>
              <a:cxnLst/>
              <a:rect l="l" t="t" r="r" b="b"/>
              <a:pathLst>
                <a:path w="349885" h="280669">
                  <a:moveTo>
                    <a:pt x="146258" y="279689"/>
                  </a:moveTo>
                  <a:lnTo>
                    <a:pt x="6047" y="279689"/>
                  </a:lnTo>
                  <a:lnTo>
                    <a:pt x="0" y="274374"/>
                  </a:lnTo>
                  <a:lnTo>
                    <a:pt x="0" y="4551"/>
                  </a:lnTo>
                  <a:lnTo>
                    <a:pt x="5665" y="0"/>
                  </a:lnTo>
                  <a:lnTo>
                    <a:pt x="295223" y="0"/>
                  </a:lnTo>
                  <a:lnTo>
                    <a:pt x="299392" y="6079"/>
                  </a:lnTo>
                  <a:lnTo>
                    <a:pt x="299392" y="9867"/>
                  </a:lnTo>
                  <a:lnTo>
                    <a:pt x="11363" y="9867"/>
                  </a:lnTo>
                  <a:lnTo>
                    <a:pt x="9835" y="11363"/>
                  </a:lnTo>
                  <a:lnTo>
                    <a:pt x="9835" y="49654"/>
                  </a:lnTo>
                  <a:lnTo>
                    <a:pt x="299392" y="49654"/>
                  </a:lnTo>
                  <a:lnTo>
                    <a:pt x="299392" y="59490"/>
                  </a:lnTo>
                  <a:lnTo>
                    <a:pt x="9835" y="59490"/>
                  </a:lnTo>
                  <a:lnTo>
                    <a:pt x="9835" y="267944"/>
                  </a:lnTo>
                  <a:lnTo>
                    <a:pt x="11363" y="269440"/>
                  </a:lnTo>
                  <a:lnTo>
                    <a:pt x="146258" y="269440"/>
                  </a:lnTo>
                  <a:lnTo>
                    <a:pt x="148550" y="271732"/>
                  </a:lnTo>
                  <a:lnTo>
                    <a:pt x="148550" y="277398"/>
                  </a:lnTo>
                  <a:lnTo>
                    <a:pt x="146258" y="279689"/>
                  </a:lnTo>
                  <a:close/>
                </a:path>
                <a:path w="349885" h="280669">
                  <a:moveTo>
                    <a:pt x="58344" y="49654"/>
                  </a:moveTo>
                  <a:lnTo>
                    <a:pt x="47744" y="49654"/>
                  </a:lnTo>
                  <a:lnTo>
                    <a:pt x="47744" y="9867"/>
                  </a:lnTo>
                  <a:lnTo>
                    <a:pt x="58344" y="9867"/>
                  </a:lnTo>
                  <a:lnTo>
                    <a:pt x="58344" y="49654"/>
                  </a:lnTo>
                  <a:close/>
                </a:path>
                <a:path w="349885" h="280669">
                  <a:moveTo>
                    <a:pt x="299392" y="49654"/>
                  </a:moveTo>
                  <a:lnTo>
                    <a:pt x="289525" y="49654"/>
                  </a:lnTo>
                  <a:lnTo>
                    <a:pt x="289525" y="11363"/>
                  </a:lnTo>
                  <a:lnTo>
                    <a:pt x="287997" y="9867"/>
                  </a:lnTo>
                  <a:lnTo>
                    <a:pt x="299392" y="9867"/>
                  </a:lnTo>
                  <a:lnTo>
                    <a:pt x="299392" y="49654"/>
                  </a:lnTo>
                  <a:close/>
                </a:path>
                <a:path w="349885" h="280669">
                  <a:moveTo>
                    <a:pt x="282273" y="187605"/>
                  </a:moveTo>
                  <a:lnTo>
                    <a:pt x="270586" y="187605"/>
                  </a:lnTo>
                  <a:lnTo>
                    <a:pt x="288761" y="163733"/>
                  </a:lnTo>
                  <a:lnTo>
                    <a:pt x="288761" y="59490"/>
                  </a:lnTo>
                  <a:lnTo>
                    <a:pt x="299392" y="59490"/>
                  </a:lnTo>
                  <a:lnTo>
                    <a:pt x="299392" y="151606"/>
                  </a:lnTo>
                  <a:lnTo>
                    <a:pt x="311300" y="151606"/>
                  </a:lnTo>
                  <a:lnTo>
                    <a:pt x="298247" y="168285"/>
                  </a:lnTo>
                  <a:lnTo>
                    <a:pt x="298247" y="180030"/>
                  </a:lnTo>
                  <a:lnTo>
                    <a:pt x="288379" y="180030"/>
                  </a:lnTo>
                  <a:lnTo>
                    <a:pt x="282273" y="187605"/>
                  </a:lnTo>
                  <a:close/>
                </a:path>
                <a:path w="349885" h="280669">
                  <a:moveTo>
                    <a:pt x="311300" y="151606"/>
                  </a:moveTo>
                  <a:lnTo>
                    <a:pt x="299392" y="151606"/>
                  </a:lnTo>
                  <a:lnTo>
                    <a:pt x="316040" y="130757"/>
                  </a:lnTo>
                  <a:lnTo>
                    <a:pt x="313397" y="127351"/>
                  </a:lnTo>
                  <a:lnTo>
                    <a:pt x="312358" y="123913"/>
                  </a:lnTo>
                  <a:lnTo>
                    <a:pt x="312327" y="119012"/>
                  </a:lnTo>
                  <a:lnTo>
                    <a:pt x="313781" y="111664"/>
                  </a:lnTo>
                  <a:lnTo>
                    <a:pt x="318012" y="105349"/>
                  </a:lnTo>
                  <a:lnTo>
                    <a:pt x="324125" y="101188"/>
                  </a:lnTo>
                  <a:lnTo>
                    <a:pt x="331604" y="99659"/>
                  </a:lnTo>
                  <a:lnTo>
                    <a:pt x="338862" y="101188"/>
                  </a:lnTo>
                  <a:lnTo>
                    <a:pt x="344810" y="105349"/>
                  </a:lnTo>
                  <a:lnTo>
                    <a:pt x="347691" y="109908"/>
                  </a:lnTo>
                  <a:lnTo>
                    <a:pt x="326289" y="109908"/>
                  </a:lnTo>
                  <a:lnTo>
                    <a:pt x="322501" y="113696"/>
                  </a:lnTo>
                  <a:lnTo>
                    <a:pt x="322501" y="123913"/>
                  </a:lnTo>
                  <a:lnTo>
                    <a:pt x="326671" y="127733"/>
                  </a:lnTo>
                  <a:lnTo>
                    <a:pt x="347418" y="127733"/>
                  </a:lnTo>
                  <a:lnTo>
                    <a:pt x="344094" y="132647"/>
                  </a:lnTo>
                  <a:lnTo>
                    <a:pt x="337949" y="136804"/>
                  </a:lnTo>
                  <a:lnTo>
                    <a:pt x="322884" y="136804"/>
                  </a:lnTo>
                  <a:lnTo>
                    <a:pt x="311300" y="151606"/>
                  </a:lnTo>
                  <a:close/>
                </a:path>
                <a:path w="349885" h="280669">
                  <a:moveTo>
                    <a:pt x="347418" y="127733"/>
                  </a:moveTo>
                  <a:lnTo>
                    <a:pt x="336124" y="127733"/>
                  </a:lnTo>
                  <a:lnTo>
                    <a:pt x="340676" y="123913"/>
                  </a:lnTo>
                  <a:lnTo>
                    <a:pt x="340676" y="113696"/>
                  </a:lnTo>
                  <a:lnTo>
                    <a:pt x="336124" y="109908"/>
                  </a:lnTo>
                  <a:lnTo>
                    <a:pt x="347691" y="109908"/>
                  </a:lnTo>
                  <a:lnTo>
                    <a:pt x="348699" y="111503"/>
                  </a:lnTo>
                  <a:lnTo>
                    <a:pt x="349779" y="119012"/>
                  </a:lnTo>
                  <a:lnTo>
                    <a:pt x="348251" y="126502"/>
                  </a:lnTo>
                  <a:lnTo>
                    <a:pt x="347418" y="127733"/>
                  </a:lnTo>
                  <a:close/>
                </a:path>
                <a:path w="349885" h="280669">
                  <a:moveTo>
                    <a:pt x="330458" y="138332"/>
                  </a:moveTo>
                  <a:lnTo>
                    <a:pt x="327785" y="138332"/>
                  </a:lnTo>
                  <a:lnTo>
                    <a:pt x="325525" y="137951"/>
                  </a:lnTo>
                  <a:lnTo>
                    <a:pt x="322882" y="136804"/>
                  </a:lnTo>
                  <a:lnTo>
                    <a:pt x="337949" y="136804"/>
                  </a:lnTo>
                  <a:lnTo>
                    <a:pt x="330458" y="138332"/>
                  </a:lnTo>
                  <a:close/>
                </a:path>
                <a:path w="349885" h="280669">
                  <a:moveTo>
                    <a:pt x="177638" y="195563"/>
                  </a:moveTo>
                  <a:lnTo>
                    <a:pt x="162555" y="195563"/>
                  </a:lnTo>
                  <a:lnTo>
                    <a:pt x="190247" y="170545"/>
                  </a:lnTo>
                  <a:lnTo>
                    <a:pt x="187956" y="164465"/>
                  </a:lnTo>
                  <a:lnTo>
                    <a:pt x="187956" y="161059"/>
                  </a:lnTo>
                  <a:lnTo>
                    <a:pt x="189505" y="153509"/>
                  </a:lnTo>
                  <a:lnTo>
                    <a:pt x="189538" y="153348"/>
                  </a:lnTo>
                  <a:lnTo>
                    <a:pt x="193687" y="147233"/>
                  </a:lnTo>
                  <a:lnTo>
                    <a:pt x="193785" y="147090"/>
                  </a:lnTo>
                  <a:lnTo>
                    <a:pt x="199947" y="142891"/>
                  </a:lnTo>
                  <a:lnTo>
                    <a:pt x="207276" y="141356"/>
                  </a:lnTo>
                  <a:lnTo>
                    <a:pt x="214740" y="142891"/>
                  </a:lnTo>
                  <a:lnTo>
                    <a:pt x="214923" y="142891"/>
                  </a:lnTo>
                  <a:lnTo>
                    <a:pt x="221258" y="147233"/>
                  </a:lnTo>
                  <a:lnTo>
                    <a:pt x="224667" y="152338"/>
                  </a:lnTo>
                  <a:lnTo>
                    <a:pt x="202725" y="152338"/>
                  </a:lnTo>
                  <a:lnTo>
                    <a:pt x="198937" y="156157"/>
                  </a:lnTo>
                  <a:lnTo>
                    <a:pt x="198937" y="166757"/>
                  </a:lnTo>
                  <a:lnTo>
                    <a:pt x="203107" y="170545"/>
                  </a:lnTo>
                  <a:lnTo>
                    <a:pt x="226523" y="170545"/>
                  </a:lnTo>
                  <a:lnTo>
                    <a:pt x="234029" y="176592"/>
                  </a:lnTo>
                  <a:lnTo>
                    <a:pt x="217526" y="176592"/>
                  </a:lnTo>
                  <a:lnTo>
                    <a:pt x="216518" y="177356"/>
                  </a:lnTo>
                  <a:lnTo>
                    <a:pt x="197441" y="177356"/>
                  </a:lnTo>
                  <a:lnTo>
                    <a:pt x="177638" y="195563"/>
                  </a:lnTo>
                  <a:close/>
                </a:path>
                <a:path w="349885" h="280669">
                  <a:moveTo>
                    <a:pt x="226523" y="170545"/>
                  </a:moveTo>
                  <a:lnTo>
                    <a:pt x="212592" y="170545"/>
                  </a:lnTo>
                  <a:lnTo>
                    <a:pt x="216762" y="166757"/>
                  </a:lnTo>
                  <a:lnTo>
                    <a:pt x="216762" y="156157"/>
                  </a:lnTo>
                  <a:lnTo>
                    <a:pt x="212592" y="152338"/>
                  </a:lnTo>
                  <a:lnTo>
                    <a:pt x="224667" y="152338"/>
                  </a:lnTo>
                  <a:lnTo>
                    <a:pt x="225342" y="153348"/>
                  </a:lnTo>
                  <a:lnTo>
                    <a:pt x="225449" y="153509"/>
                  </a:lnTo>
                  <a:lnTo>
                    <a:pt x="226979" y="161059"/>
                  </a:lnTo>
                  <a:lnTo>
                    <a:pt x="226895" y="164465"/>
                  </a:lnTo>
                  <a:lnTo>
                    <a:pt x="226340" y="166757"/>
                  </a:lnTo>
                  <a:lnTo>
                    <a:pt x="226247" y="167139"/>
                  </a:lnTo>
                  <a:lnTo>
                    <a:pt x="225101" y="169399"/>
                  </a:lnTo>
                  <a:lnTo>
                    <a:pt x="226523" y="170545"/>
                  </a:lnTo>
                  <a:close/>
                </a:path>
                <a:path w="349885" h="280669">
                  <a:moveTo>
                    <a:pt x="261483" y="223605"/>
                  </a:moveTo>
                  <a:lnTo>
                    <a:pt x="242162" y="201611"/>
                  </a:lnTo>
                  <a:lnTo>
                    <a:pt x="242350" y="200496"/>
                  </a:lnTo>
                  <a:lnTo>
                    <a:pt x="242415" y="200114"/>
                  </a:lnTo>
                  <a:lnTo>
                    <a:pt x="242479" y="199733"/>
                  </a:lnTo>
                  <a:lnTo>
                    <a:pt x="242544" y="199351"/>
                  </a:lnTo>
                  <a:lnTo>
                    <a:pt x="243276" y="197441"/>
                  </a:lnTo>
                  <a:lnTo>
                    <a:pt x="217526" y="176592"/>
                  </a:lnTo>
                  <a:lnTo>
                    <a:pt x="234029" y="176592"/>
                  </a:lnTo>
                  <a:lnTo>
                    <a:pt x="250502" y="189865"/>
                  </a:lnTo>
                  <a:lnTo>
                    <a:pt x="280451" y="189865"/>
                  </a:lnTo>
                  <a:lnTo>
                    <a:pt x="277398" y="193653"/>
                  </a:lnTo>
                  <a:lnTo>
                    <a:pt x="279662" y="195945"/>
                  </a:lnTo>
                  <a:lnTo>
                    <a:pt x="256931" y="195945"/>
                  </a:lnTo>
                  <a:lnTo>
                    <a:pt x="253525" y="200496"/>
                  </a:lnTo>
                  <a:lnTo>
                    <a:pt x="253525" y="210332"/>
                  </a:lnTo>
                  <a:lnTo>
                    <a:pt x="257695" y="214120"/>
                  </a:lnTo>
                  <a:lnTo>
                    <a:pt x="277700" y="214120"/>
                  </a:lnTo>
                  <a:lnTo>
                    <a:pt x="275354" y="217729"/>
                  </a:lnTo>
                  <a:lnTo>
                    <a:pt x="275261" y="217872"/>
                  </a:lnTo>
                  <a:lnTo>
                    <a:pt x="269213" y="222017"/>
                  </a:lnTo>
                  <a:lnTo>
                    <a:pt x="269402" y="222017"/>
                  </a:lnTo>
                  <a:lnTo>
                    <a:pt x="261483" y="223605"/>
                  </a:lnTo>
                  <a:close/>
                </a:path>
                <a:path w="349885" h="280669">
                  <a:moveTo>
                    <a:pt x="210682" y="180030"/>
                  </a:moveTo>
                  <a:lnTo>
                    <a:pt x="203489" y="180030"/>
                  </a:lnTo>
                  <a:lnTo>
                    <a:pt x="200465" y="178884"/>
                  </a:lnTo>
                  <a:lnTo>
                    <a:pt x="197441" y="177356"/>
                  </a:lnTo>
                  <a:lnTo>
                    <a:pt x="216518" y="177356"/>
                  </a:lnTo>
                  <a:lnTo>
                    <a:pt x="214502" y="178884"/>
                  </a:lnTo>
                  <a:lnTo>
                    <a:pt x="210682" y="180030"/>
                  </a:lnTo>
                  <a:close/>
                </a:path>
                <a:path w="349885" h="280669">
                  <a:moveTo>
                    <a:pt x="292549" y="280454"/>
                  </a:moveTo>
                  <a:lnTo>
                    <a:pt x="163319" y="280454"/>
                  </a:lnTo>
                  <a:lnTo>
                    <a:pt x="161059" y="278162"/>
                  </a:lnTo>
                  <a:lnTo>
                    <a:pt x="161059" y="272496"/>
                  </a:lnTo>
                  <a:lnTo>
                    <a:pt x="163319" y="269822"/>
                  </a:lnTo>
                  <a:lnTo>
                    <a:pt x="286883" y="269822"/>
                  </a:lnTo>
                  <a:lnTo>
                    <a:pt x="288379" y="268708"/>
                  </a:lnTo>
                  <a:lnTo>
                    <a:pt x="288379" y="180030"/>
                  </a:lnTo>
                  <a:lnTo>
                    <a:pt x="298247" y="180030"/>
                  </a:lnTo>
                  <a:lnTo>
                    <a:pt x="298247" y="274374"/>
                  </a:lnTo>
                  <a:lnTo>
                    <a:pt x="292549" y="280454"/>
                  </a:lnTo>
                  <a:close/>
                </a:path>
                <a:path w="349885" h="280669">
                  <a:moveTo>
                    <a:pt x="280451" y="189865"/>
                  </a:moveTo>
                  <a:lnTo>
                    <a:pt x="250502" y="189865"/>
                  </a:lnTo>
                  <a:lnTo>
                    <a:pt x="253907" y="186841"/>
                  </a:lnTo>
                  <a:lnTo>
                    <a:pt x="258077" y="185696"/>
                  </a:lnTo>
                  <a:lnTo>
                    <a:pt x="265271" y="185696"/>
                  </a:lnTo>
                  <a:lnTo>
                    <a:pt x="267913" y="186078"/>
                  </a:lnTo>
                  <a:lnTo>
                    <a:pt x="270586" y="187605"/>
                  </a:lnTo>
                  <a:lnTo>
                    <a:pt x="282273" y="187605"/>
                  </a:lnTo>
                  <a:lnTo>
                    <a:pt x="280451" y="189865"/>
                  </a:lnTo>
                  <a:close/>
                </a:path>
                <a:path w="349885" h="280669">
                  <a:moveTo>
                    <a:pt x="152338" y="231563"/>
                  </a:moveTo>
                  <a:lnTo>
                    <a:pt x="133017" y="212242"/>
                  </a:lnTo>
                  <a:lnTo>
                    <a:pt x="134595" y="204517"/>
                  </a:lnTo>
                  <a:lnTo>
                    <a:pt x="138834" y="198261"/>
                  </a:lnTo>
                  <a:lnTo>
                    <a:pt x="144995" y="194069"/>
                  </a:lnTo>
                  <a:lnTo>
                    <a:pt x="152338" y="192539"/>
                  </a:lnTo>
                  <a:lnTo>
                    <a:pt x="156126" y="192539"/>
                  </a:lnTo>
                  <a:lnTo>
                    <a:pt x="159531" y="193653"/>
                  </a:lnTo>
                  <a:lnTo>
                    <a:pt x="162555" y="195563"/>
                  </a:lnTo>
                  <a:lnTo>
                    <a:pt x="177638" y="195563"/>
                  </a:lnTo>
                  <a:lnTo>
                    <a:pt x="169399" y="203138"/>
                  </a:lnTo>
                  <a:lnTo>
                    <a:pt x="147786" y="203138"/>
                  </a:lnTo>
                  <a:lnTo>
                    <a:pt x="143998" y="206926"/>
                  </a:lnTo>
                  <a:lnTo>
                    <a:pt x="143998" y="217526"/>
                  </a:lnTo>
                  <a:lnTo>
                    <a:pt x="148168" y="221313"/>
                  </a:lnTo>
                  <a:lnTo>
                    <a:pt x="169426" y="221313"/>
                  </a:lnTo>
                  <a:lnTo>
                    <a:pt x="166405" y="225734"/>
                  </a:lnTo>
                  <a:lnTo>
                    <a:pt x="166307" y="225877"/>
                  </a:lnTo>
                  <a:lnTo>
                    <a:pt x="160130" y="229981"/>
                  </a:lnTo>
                  <a:lnTo>
                    <a:pt x="160320" y="229981"/>
                  </a:lnTo>
                  <a:lnTo>
                    <a:pt x="152338" y="231563"/>
                  </a:lnTo>
                  <a:close/>
                </a:path>
                <a:path w="349885" h="280669">
                  <a:moveTo>
                    <a:pt x="277700" y="214120"/>
                  </a:moveTo>
                  <a:lnTo>
                    <a:pt x="267149" y="214120"/>
                  </a:lnTo>
                  <a:lnTo>
                    <a:pt x="271318" y="210332"/>
                  </a:lnTo>
                  <a:lnTo>
                    <a:pt x="271318" y="199733"/>
                  </a:lnTo>
                  <a:lnTo>
                    <a:pt x="267149" y="195945"/>
                  </a:lnTo>
                  <a:lnTo>
                    <a:pt x="279662" y="195945"/>
                  </a:lnTo>
                  <a:lnTo>
                    <a:pt x="280040" y="196327"/>
                  </a:lnTo>
                  <a:lnTo>
                    <a:pt x="280650" y="199351"/>
                  </a:lnTo>
                  <a:lnTo>
                    <a:pt x="280686" y="204517"/>
                  </a:lnTo>
                  <a:lnTo>
                    <a:pt x="279360" y="211453"/>
                  </a:lnTo>
                  <a:lnTo>
                    <a:pt x="279329" y="211614"/>
                  </a:lnTo>
                  <a:lnTo>
                    <a:pt x="277700" y="214120"/>
                  </a:lnTo>
                  <a:close/>
                </a:path>
                <a:path w="349885" h="280669">
                  <a:moveTo>
                    <a:pt x="169426" y="221313"/>
                  </a:moveTo>
                  <a:lnTo>
                    <a:pt x="157653" y="221313"/>
                  </a:lnTo>
                  <a:lnTo>
                    <a:pt x="161823" y="217526"/>
                  </a:lnTo>
                  <a:lnTo>
                    <a:pt x="161823" y="206926"/>
                  </a:lnTo>
                  <a:lnTo>
                    <a:pt x="157653" y="203138"/>
                  </a:lnTo>
                  <a:lnTo>
                    <a:pt x="169399" y="203138"/>
                  </a:lnTo>
                  <a:lnTo>
                    <a:pt x="170895" y="205780"/>
                  </a:lnTo>
                  <a:lnTo>
                    <a:pt x="172041" y="208804"/>
                  </a:lnTo>
                  <a:lnTo>
                    <a:pt x="172041" y="212242"/>
                  </a:lnTo>
                  <a:lnTo>
                    <a:pt x="170539" y="219571"/>
                  </a:lnTo>
                  <a:lnTo>
                    <a:pt x="170506" y="219732"/>
                  </a:lnTo>
                  <a:lnTo>
                    <a:pt x="169426" y="2213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6" name="object 106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946416" y="2198045"/>
              <a:ext cx="196898" cy="124517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3003565" y="2236145"/>
              <a:ext cx="83185" cy="10795"/>
            </a:xfrm>
            <a:custGeom>
              <a:avLst/>
              <a:gdLst/>
              <a:ahLst/>
              <a:cxnLst/>
              <a:rect l="l" t="t" r="r" b="b"/>
              <a:pathLst>
                <a:path w="83185" h="10794">
                  <a:moveTo>
                    <a:pt x="80338" y="10217"/>
                  </a:moveTo>
                  <a:lnTo>
                    <a:pt x="2259" y="10217"/>
                  </a:lnTo>
                  <a:lnTo>
                    <a:pt x="0" y="7957"/>
                  </a:lnTo>
                  <a:lnTo>
                    <a:pt x="0" y="2259"/>
                  </a:lnTo>
                  <a:lnTo>
                    <a:pt x="2259" y="0"/>
                  </a:lnTo>
                  <a:lnTo>
                    <a:pt x="4933" y="0"/>
                  </a:lnTo>
                  <a:lnTo>
                    <a:pt x="80338" y="0"/>
                  </a:lnTo>
                  <a:lnTo>
                    <a:pt x="82598" y="2259"/>
                  </a:lnTo>
                  <a:lnTo>
                    <a:pt x="82598" y="7957"/>
                  </a:lnTo>
                  <a:lnTo>
                    <a:pt x="80338" y="102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8" name="object 10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2946416" y="2223032"/>
              <a:ext cx="196898" cy="124549"/>
            </a:xfrm>
            <a:prstGeom prst="rect">
              <a:avLst/>
            </a:prstGeom>
          </p:spPr>
        </p:pic>
        <p:sp>
          <p:nvSpPr>
            <p:cNvPr id="109" name="object 109"/>
            <p:cNvSpPr/>
            <p:nvPr/>
          </p:nvSpPr>
          <p:spPr>
            <a:xfrm>
              <a:off x="3003565" y="2261132"/>
              <a:ext cx="83185" cy="10795"/>
            </a:xfrm>
            <a:custGeom>
              <a:avLst/>
              <a:gdLst/>
              <a:ahLst/>
              <a:cxnLst/>
              <a:rect l="l" t="t" r="r" b="b"/>
              <a:pathLst>
                <a:path w="83185" h="10794">
                  <a:moveTo>
                    <a:pt x="80338" y="10249"/>
                  </a:moveTo>
                  <a:lnTo>
                    <a:pt x="2259" y="10249"/>
                  </a:lnTo>
                  <a:lnTo>
                    <a:pt x="0" y="7957"/>
                  </a:lnTo>
                  <a:lnTo>
                    <a:pt x="0" y="2291"/>
                  </a:lnTo>
                  <a:lnTo>
                    <a:pt x="2259" y="0"/>
                  </a:lnTo>
                  <a:lnTo>
                    <a:pt x="4933" y="0"/>
                  </a:lnTo>
                  <a:lnTo>
                    <a:pt x="80338" y="0"/>
                  </a:lnTo>
                  <a:lnTo>
                    <a:pt x="82598" y="2291"/>
                  </a:lnTo>
                  <a:lnTo>
                    <a:pt x="82598" y="7957"/>
                  </a:lnTo>
                  <a:lnTo>
                    <a:pt x="80338" y="102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0" name="object 11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946416" y="2248050"/>
              <a:ext cx="196898" cy="124931"/>
            </a:xfrm>
            <a:prstGeom prst="rect">
              <a:avLst/>
            </a:prstGeom>
          </p:spPr>
        </p:pic>
        <p:sp>
          <p:nvSpPr>
            <p:cNvPr id="111" name="object 111"/>
            <p:cNvSpPr/>
            <p:nvPr/>
          </p:nvSpPr>
          <p:spPr>
            <a:xfrm>
              <a:off x="3003565" y="2286150"/>
              <a:ext cx="83185" cy="10795"/>
            </a:xfrm>
            <a:custGeom>
              <a:avLst/>
              <a:gdLst/>
              <a:ahLst/>
              <a:cxnLst/>
              <a:rect l="l" t="t" r="r" b="b"/>
              <a:pathLst>
                <a:path w="83185" h="10794">
                  <a:moveTo>
                    <a:pt x="80338" y="10631"/>
                  </a:moveTo>
                  <a:lnTo>
                    <a:pt x="2259" y="10631"/>
                  </a:lnTo>
                  <a:lnTo>
                    <a:pt x="0" y="7957"/>
                  </a:lnTo>
                  <a:lnTo>
                    <a:pt x="0" y="2291"/>
                  </a:lnTo>
                  <a:lnTo>
                    <a:pt x="2259" y="0"/>
                  </a:lnTo>
                  <a:lnTo>
                    <a:pt x="4933" y="0"/>
                  </a:lnTo>
                  <a:lnTo>
                    <a:pt x="80338" y="0"/>
                  </a:lnTo>
                  <a:lnTo>
                    <a:pt x="82598" y="2291"/>
                  </a:lnTo>
                  <a:lnTo>
                    <a:pt x="82598" y="7957"/>
                  </a:lnTo>
                  <a:lnTo>
                    <a:pt x="80338" y="106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2" name="object 11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2946416" y="2273069"/>
              <a:ext cx="196898" cy="124899"/>
            </a:xfrm>
            <a:prstGeom prst="rect">
              <a:avLst/>
            </a:prstGeom>
          </p:spPr>
        </p:pic>
        <p:sp>
          <p:nvSpPr>
            <p:cNvPr id="113" name="object 113"/>
            <p:cNvSpPr/>
            <p:nvPr/>
          </p:nvSpPr>
          <p:spPr>
            <a:xfrm>
              <a:off x="3003565" y="2311168"/>
              <a:ext cx="83185" cy="10795"/>
            </a:xfrm>
            <a:custGeom>
              <a:avLst/>
              <a:gdLst/>
              <a:ahLst/>
              <a:cxnLst/>
              <a:rect l="l" t="t" r="r" b="b"/>
              <a:pathLst>
                <a:path w="83185" h="10794">
                  <a:moveTo>
                    <a:pt x="80338" y="10599"/>
                  </a:moveTo>
                  <a:lnTo>
                    <a:pt x="2259" y="10599"/>
                  </a:lnTo>
                  <a:lnTo>
                    <a:pt x="0" y="8339"/>
                  </a:lnTo>
                  <a:lnTo>
                    <a:pt x="0" y="2641"/>
                  </a:lnTo>
                  <a:lnTo>
                    <a:pt x="2259" y="0"/>
                  </a:lnTo>
                  <a:lnTo>
                    <a:pt x="4933" y="0"/>
                  </a:lnTo>
                  <a:lnTo>
                    <a:pt x="80338" y="0"/>
                  </a:lnTo>
                  <a:lnTo>
                    <a:pt x="82598" y="2641"/>
                  </a:lnTo>
                  <a:lnTo>
                    <a:pt x="82598" y="8339"/>
                  </a:lnTo>
                  <a:lnTo>
                    <a:pt x="80338" y="10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4" name="object 114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946416" y="2298469"/>
              <a:ext cx="196898" cy="124517"/>
            </a:xfrm>
            <a:prstGeom prst="rect">
              <a:avLst/>
            </a:prstGeom>
          </p:spPr>
        </p:pic>
        <p:sp>
          <p:nvSpPr>
            <p:cNvPr id="115" name="object 115"/>
            <p:cNvSpPr/>
            <p:nvPr/>
          </p:nvSpPr>
          <p:spPr>
            <a:xfrm>
              <a:off x="3003565" y="2336569"/>
              <a:ext cx="83185" cy="10795"/>
            </a:xfrm>
            <a:custGeom>
              <a:avLst/>
              <a:gdLst/>
              <a:ahLst/>
              <a:cxnLst/>
              <a:rect l="l" t="t" r="r" b="b"/>
              <a:pathLst>
                <a:path w="83185" h="10794">
                  <a:moveTo>
                    <a:pt x="80338" y="10217"/>
                  </a:moveTo>
                  <a:lnTo>
                    <a:pt x="2259" y="10217"/>
                  </a:lnTo>
                  <a:lnTo>
                    <a:pt x="0" y="7957"/>
                  </a:lnTo>
                  <a:lnTo>
                    <a:pt x="0" y="2259"/>
                  </a:lnTo>
                  <a:lnTo>
                    <a:pt x="2259" y="0"/>
                  </a:lnTo>
                  <a:lnTo>
                    <a:pt x="4933" y="0"/>
                  </a:lnTo>
                  <a:lnTo>
                    <a:pt x="80338" y="0"/>
                  </a:lnTo>
                  <a:lnTo>
                    <a:pt x="82598" y="2259"/>
                  </a:lnTo>
                  <a:lnTo>
                    <a:pt x="82598" y="7957"/>
                  </a:lnTo>
                  <a:lnTo>
                    <a:pt x="80338" y="102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6" name="object 11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946416" y="2134735"/>
              <a:ext cx="334485" cy="161663"/>
            </a:xfrm>
            <a:prstGeom prst="rect">
              <a:avLst/>
            </a:prstGeom>
          </p:spPr>
        </p:pic>
        <p:sp>
          <p:nvSpPr>
            <p:cNvPr id="117" name="object 117"/>
            <p:cNvSpPr/>
            <p:nvPr/>
          </p:nvSpPr>
          <p:spPr>
            <a:xfrm>
              <a:off x="3003565" y="2172835"/>
              <a:ext cx="220979" cy="47625"/>
            </a:xfrm>
            <a:custGeom>
              <a:avLst/>
              <a:gdLst/>
              <a:ahLst/>
              <a:cxnLst/>
              <a:rect l="l" t="t" r="r" b="b"/>
              <a:pathLst>
                <a:path w="220980" h="47625">
                  <a:moveTo>
                    <a:pt x="214502" y="47362"/>
                  </a:moveTo>
                  <a:lnTo>
                    <a:pt x="125060" y="47362"/>
                  </a:lnTo>
                  <a:lnTo>
                    <a:pt x="122418" y="45103"/>
                  </a:lnTo>
                  <a:lnTo>
                    <a:pt x="122418" y="39405"/>
                  </a:lnTo>
                  <a:lnTo>
                    <a:pt x="125060" y="37145"/>
                  </a:lnTo>
                  <a:lnTo>
                    <a:pt x="208804" y="37145"/>
                  </a:lnTo>
                  <a:lnTo>
                    <a:pt x="210332" y="35617"/>
                  </a:lnTo>
                  <a:lnTo>
                    <a:pt x="210332" y="10981"/>
                  </a:lnTo>
                  <a:lnTo>
                    <a:pt x="208804" y="9485"/>
                  </a:lnTo>
                  <a:lnTo>
                    <a:pt x="11363" y="9485"/>
                  </a:lnTo>
                  <a:lnTo>
                    <a:pt x="9835" y="10981"/>
                  </a:lnTo>
                  <a:lnTo>
                    <a:pt x="9835" y="35617"/>
                  </a:lnTo>
                  <a:lnTo>
                    <a:pt x="11363" y="37145"/>
                  </a:lnTo>
                  <a:lnTo>
                    <a:pt x="106471" y="37145"/>
                  </a:lnTo>
                  <a:lnTo>
                    <a:pt x="108763" y="39405"/>
                  </a:lnTo>
                  <a:lnTo>
                    <a:pt x="108763" y="45103"/>
                  </a:lnTo>
                  <a:lnTo>
                    <a:pt x="106471" y="47362"/>
                  </a:lnTo>
                  <a:lnTo>
                    <a:pt x="6047" y="47362"/>
                  </a:lnTo>
                  <a:lnTo>
                    <a:pt x="0" y="41697"/>
                  </a:lnTo>
                  <a:lnTo>
                    <a:pt x="0" y="6079"/>
                  </a:lnTo>
                  <a:lnTo>
                    <a:pt x="5665" y="0"/>
                  </a:lnTo>
                  <a:lnTo>
                    <a:pt x="13273" y="0"/>
                  </a:lnTo>
                  <a:lnTo>
                    <a:pt x="214502" y="0"/>
                  </a:lnTo>
                  <a:lnTo>
                    <a:pt x="220550" y="6461"/>
                  </a:lnTo>
                  <a:lnTo>
                    <a:pt x="220168" y="13273"/>
                  </a:lnTo>
                  <a:lnTo>
                    <a:pt x="220168" y="41315"/>
                  </a:lnTo>
                  <a:lnTo>
                    <a:pt x="214502" y="473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8" name="object 118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854426" y="2000938"/>
              <a:ext cx="385874" cy="446675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911576" y="2039038"/>
              <a:ext cx="271574" cy="332375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573700" y="3862100"/>
              <a:ext cx="1625700" cy="384300"/>
            </a:xfrm>
            <a:prstGeom prst="rect">
              <a:avLst/>
            </a:prstGeom>
          </p:spPr>
        </p:pic>
      </p:grpSp>
      <p:sp>
        <p:nvSpPr>
          <p:cNvPr id="121" name="object 121"/>
          <p:cNvSpPr txBox="1"/>
          <p:nvPr/>
        </p:nvSpPr>
        <p:spPr>
          <a:xfrm>
            <a:off x="3006087" y="3949348"/>
            <a:ext cx="76136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0">
                <a:solidFill>
                  <a:srgbClr val="FFFFFF"/>
                </a:solidFill>
                <a:latin typeface="Arial Black"/>
                <a:cs typeface="Arial Black"/>
              </a:rPr>
              <a:t>Commercial</a:t>
            </a:r>
            <a:endParaRPr sz="900">
              <a:latin typeface="Arial Black"/>
              <a:cs typeface="Arial Black"/>
            </a:endParaRPr>
          </a:p>
        </p:txBody>
      </p:sp>
      <p:pic>
        <p:nvPicPr>
          <p:cNvPr id="122" name="object 122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4946350" y="3862100"/>
            <a:ext cx="1625700" cy="384300"/>
          </a:xfrm>
          <a:prstGeom prst="rect">
            <a:avLst/>
          </a:prstGeom>
        </p:spPr>
      </p:pic>
      <p:sp>
        <p:nvSpPr>
          <p:cNvPr id="123" name="object 123"/>
          <p:cNvSpPr txBox="1"/>
          <p:nvPr/>
        </p:nvSpPr>
        <p:spPr>
          <a:xfrm>
            <a:off x="5572591" y="3949348"/>
            <a:ext cx="37338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15">
                <a:solidFill>
                  <a:srgbClr val="FFFFFF"/>
                </a:solidFill>
                <a:latin typeface="Arial Black"/>
                <a:cs typeface="Arial Black"/>
              </a:rPr>
              <a:t>Home</a:t>
            </a:r>
            <a:endParaRPr sz="900">
              <a:latin typeface="Arial Black"/>
              <a:cs typeface="Arial Black"/>
            </a:endParaRPr>
          </a:p>
        </p:txBody>
      </p:sp>
      <p:pic>
        <p:nvPicPr>
          <p:cNvPr id="124" name="object 124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7253750" y="2781275"/>
            <a:ext cx="1429200" cy="446700"/>
          </a:xfrm>
          <a:prstGeom prst="rect">
            <a:avLst/>
          </a:prstGeom>
        </p:spPr>
      </p:pic>
      <p:sp>
        <p:nvSpPr>
          <p:cNvPr id="125" name="object 125"/>
          <p:cNvSpPr txBox="1"/>
          <p:nvPr/>
        </p:nvSpPr>
        <p:spPr>
          <a:xfrm>
            <a:off x="7714361" y="2899723"/>
            <a:ext cx="50800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5">
                <a:solidFill>
                  <a:srgbClr val="FFFFFF"/>
                </a:solidFill>
                <a:latin typeface="Arial Black"/>
                <a:cs typeface="Arial Black"/>
              </a:rPr>
              <a:t>Tesla</a:t>
            </a:r>
            <a:r>
              <a:rPr dirty="0" sz="900" spc="-80">
                <a:solidFill>
                  <a:srgbClr val="FFFFFF"/>
                </a:solidFill>
                <a:latin typeface="Arial Black"/>
                <a:cs typeface="Arial Black"/>
              </a:rPr>
              <a:t> EV</a:t>
            </a:r>
            <a:endParaRPr sz="900">
              <a:latin typeface="Arial Black"/>
              <a:cs typeface="Arial Black"/>
            </a:endParaRPr>
          </a:p>
        </p:txBody>
      </p:sp>
      <p:pic>
        <p:nvPicPr>
          <p:cNvPr id="126" name="object 126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7255474" y="4302050"/>
            <a:ext cx="1429200" cy="496200"/>
          </a:xfrm>
          <a:prstGeom prst="rect">
            <a:avLst/>
          </a:prstGeom>
        </p:spPr>
      </p:pic>
      <p:sp>
        <p:nvSpPr>
          <p:cNvPr id="127" name="object 127"/>
          <p:cNvSpPr txBox="1"/>
          <p:nvPr/>
        </p:nvSpPr>
        <p:spPr>
          <a:xfrm>
            <a:off x="7406616" y="4445248"/>
            <a:ext cx="112712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5">
                <a:solidFill>
                  <a:srgbClr val="FFFFFF"/>
                </a:solidFill>
                <a:latin typeface="Arial Black"/>
                <a:cs typeface="Arial Black"/>
              </a:rPr>
              <a:t>Tesla</a:t>
            </a:r>
            <a:r>
              <a:rPr dirty="0" sz="9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Arial Black"/>
                <a:cs typeface="Arial Black"/>
              </a:rPr>
              <a:t>Charge</a:t>
            </a:r>
            <a:r>
              <a:rPr dirty="0" sz="9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25">
                <a:solidFill>
                  <a:srgbClr val="FFFFFF"/>
                </a:solidFill>
                <a:latin typeface="Arial Black"/>
                <a:cs typeface="Arial Black"/>
              </a:rPr>
              <a:t>Point</a:t>
            </a:r>
            <a:endParaRPr sz="900">
              <a:latin typeface="Arial Black"/>
              <a:cs typeface="Arial Black"/>
            </a:endParaRPr>
          </a:p>
        </p:txBody>
      </p:sp>
      <p:pic>
        <p:nvPicPr>
          <p:cNvPr id="128" name="object 128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2573700" y="4328450"/>
            <a:ext cx="4010100" cy="469800"/>
          </a:xfrm>
          <a:prstGeom prst="rect">
            <a:avLst/>
          </a:prstGeom>
        </p:spPr>
      </p:pic>
      <p:sp>
        <p:nvSpPr>
          <p:cNvPr id="129" name="object 129"/>
          <p:cNvSpPr txBox="1"/>
          <p:nvPr/>
        </p:nvSpPr>
        <p:spPr>
          <a:xfrm>
            <a:off x="4193371" y="4458448"/>
            <a:ext cx="77089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55">
                <a:solidFill>
                  <a:srgbClr val="FFFFFF"/>
                </a:solidFill>
                <a:latin typeface="Arial Black"/>
                <a:cs typeface="Arial Black"/>
              </a:rPr>
              <a:t>Tesla</a:t>
            </a:r>
            <a:r>
              <a:rPr dirty="0" sz="900" spc="-8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30">
                <a:solidFill>
                  <a:srgbClr val="FFFFFF"/>
                </a:solidFill>
                <a:latin typeface="Arial Black"/>
                <a:cs typeface="Arial Black"/>
              </a:rPr>
              <a:t>Energy</a:t>
            </a:r>
            <a:endParaRPr sz="900">
              <a:latin typeface="Arial Black"/>
              <a:cs typeface="Arial Black"/>
            </a:endParaRPr>
          </a:p>
        </p:txBody>
      </p:sp>
      <p:pic>
        <p:nvPicPr>
          <p:cNvPr id="130" name="object 130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461075" y="938249"/>
            <a:ext cx="1429200" cy="384300"/>
          </a:xfrm>
          <a:prstGeom prst="rect">
            <a:avLst/>
          </a:prstGeom>
        </p:spPr>
      </p:pic>
      <p:sp>
        <p:nvSpPr>
          <p:cNvPr id="131" name="object 131"/>
          <p:cNvSpPr txBox="1"/>
          <p:nvPr/>
        </p:nvSpPr>
        <p:spPr>
          <a:xfrm>
            <a:off x="839561" y="1025498"/>
            <a:ext cx="67246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30">
                <a:solidFill>
                  <a:srgbClr val="FFFFFF"/>
                </a:solidFill>
                <a:latin typeface="Arial Black"/>
                <a:cs typeface="Arial Black"/>
              </a:rPr>
              <a:t>Production</a:t>
            </a:r>
            <a:endParaRPr sz="900">
              <a:latin typeface="Arial Black"/>
              <a:cs typeface="Arial Black"/>
            </a:endParaRPr>
          </a:p>
        </p:txBody>
      </p:sp>
      <p:pic>
        <p:nvPicPr>
          <p:cNvPr id="132" name="object 132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7242175" y="936113"/>
            <a:ext cx="1429200" cy="384300"/>
          </a:xfrm>
          <a:prstGeom prst="rect">
            <a:avLst/>
          </a:prstGeom>
        </p:spPr>
      </p:pic>
      <p:sp>
        <p:nvSpPr>
          <p:cNvPr id="133" name="object 133"/>
          <p:cNvSpPr txBox="1"/>
          <p:nvPr/>
        </p:nvSpPr>
        <p:spPr>
          <a:xfrm>
            <a:off x="7464755" y="1023361"/>
            <a:ext cx="98425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30">
                <a:solidFill>
                  <a:srgbClr val="FFFFFF"/>
                </a:solidFill>
                <a:latin typeface="Arial Black"/>
                <a:cs typeface="Arial Black"/>
              </a:rPr>
              <a:t>Website</a:t>
            </a:r>
            <a:r>
              <a:rPr dirty="0" sz="900" spc="-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95">
                <a:solidFill>
                  <a:srgbClr val="FFFFFF"/>
                </a:solidFill>
                <a:latin typeface="Arial Black"/>
                <a:cs typeface="Arial Black"/>
              </a:rPr>
              <a:t>&amp;</a:t>
            </a:r>
            <a:r>
              <a:rPr dirty="0" sz="900" spc="-8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40">
                <a:solidFill>
                  <a:srgbClr val="FFFFFF"/>
                </a:solidFill>
                <a:latin typeface="Arial Black"/>
                <a:cs typeface="Arial Black"/>
              </a:rPr>
              <a:t>Retail</a:t>
            </a:r>
            <a:endParaRPr sz="900">
              <a:latin typeface="Arial Black"/>
              <a:cs typeface="Arial Black"/>
            </a:endParaRPr>
          </a:p>
        </p:txBody>
      </p:sp>
      <p:grpSp>
        <p:nvGrpSpPr>
          <p:cNvPr id="134" name="object 134"/>
          <p:cNvGrpSpPr/>
          <p:nvPr/>
        </p:nvGrpSpPr>
        <p:grpSpPr>
          <a:xfrm>
            <a:off x="959900" y="1409558"/>
            <a:ext cx="7213600" cy="2802255"/>
            <a:chOff x="959900" y="1409558"/>
            <a:chExt cx="7213600" cy="2802255"/>
          </a:xfrm>
        </p:grpSpPr>
        <p:pic>
          <p:nvPicPr>
            <p:cNvPr id="135" name="object 135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959900" y="2300249"/>
              <a:ext cx="428095" cy="394776"/>
            </a:xfrm>
            <a:prstGeom prst="rect">
              <a:avLst/>
            </a:prstGeom>
          </p:spPr>
        </p:pic>
        <p:pic>
          <p:nvPicPr>
            <p:cNvPr id="136" name="object 136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017049" y="2338349"/>
              <a:ext cx="313795" cy="280475"/>
            </a:xfrm>
            <a:prstGeom prst="rect">
              <a:avLst/>
            </a:prstGeom>
          </p:spPr>
        </p:pic>
        <p:pic>
          <p:nvPicPr>
            <p:cNvPr id="137" name="object 13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992562" y="3068801"/>
              <a:ext cx="362786" cy="384300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049712" y="3106901"/>
              <a:ext cx="248486" cy="270000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992565" y="3803564"/>
              <a:ext cx="362776" cy="407979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049715" y="3841663"/>
              <a:ext cx="248476" cy="293678"/>
            </a:xfrm>
            <a:prstGeom prst="rect">
              <a:avLst/>
            </a:prstGeom>
          </p:spPr>
        </p:pic>
        <p:pic>
          <p:nvPicPr>
            <p:cNvPr id="141" name="object 141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7787161" y="2195468"/>
              <a:ext cx="385874" cy="323258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7844310" y="2233568"/>
              <a:ext cx="271573" cy="208958"/>
            </a:xfrm>
            <a:prstGeom prst="rect">
              <a:avLst/>
            </a:prstGeom>
          </p:spPr>
        </p:pic>
        <p:pic>
          <p:nvPicPr>
            <p:cNvPr id="143" name="object 143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4391477" y="3719614"/>
              <a:ext cx="362776" cy="407979"/>
            </a:xfrm>
            <a:prstGeom prst="rect">
              <a:avLst/>
            </a:prstGeom>
          </p:spPr>
        </p:pic>
        <p:pic>
          <p:nvPicPr>
            <p:cNvPr id="144" name="object 144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4448627" y="3757714"/>
              <a:ext cx="248476" cy="293678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7802137" y="3712776"/>
              <a:ext cx="362786" cy="384300"/>
            </a:xfrm>
            <a:prstGeom prst="rect">
              <a:avLst/>
            </a:prstGeom>
          </p:spPr>
        </p:pic>
        <p:pic>
          <p:nvPicPr>
            <p:cNvPr id="146" name="object 146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7859287" y="3750876"/>
              <a:ext cx="248486" cy="269999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7929350" y="1531091"/>
              <a:ext cx="141184" cy="262717"/>
            </a:xfrm>
            <a:prstGeom prst="rect">
              <a:avLst/>
            </a:prstGeom>
          </p:spPr>
        </p:pic>
        <p:sp>
          <p:nvSpPr>
            <p:cNvPr id="148" name="object 148"/>
            <p:cNvSpPr/>
            <p:nvPr/>
          </p:nvSpPr>
          <p:spPr>
            <a:xfrm>
              <a:off x="7986499" y="1569191"/>
              <a:ext cx="27305" cy="148590"/>
            </a:xfrm>
            <a:custGeom>
              <a:avLst/>
              <a:gdLst/>
              <a:ahLst/>
              <a:cxnLst/>
              <a:rect l="l" t="t" r="r" b="b"/>
              <a:pathLst>
                <a:path w="27304" h="148589">
                  <a:moveTo>
                    <a:pt x="13994" y="148417"/>
                  </a:moveTo>
                  <a:lnTo>
                    <a:pt x="12324" y="148417"/>
                  </a:lnTo>
                  <a:lnTo>
                    <a:pt x="10631" y="148134"/>
                  </a:lnTo>
                  <a:lnTo>
                    <a:pt x="9243" y="147593"/>
                  </a:lnTo>
                  <a:lnTo>
                    <a:pt x="3904" y="145618"/>
                  </a:lnTo>
                  <a:lnTo>
                    <a:pt x="0" y="140302"/>
                  </a:lnTo>
                  <a:lnTo>
                    <a:pt x="0" y="107537"/>
                  </a:lnTo>
                  <a:lnTo>
                    <a:pt x="1669" y="105585"/>
                  </a:lnTo>
                  <a:lnTo>
                    <a:pt x="5880" y="105585"/>
                  </a:lnTo>
                  <a:lnTo>
                    <a:pt x="7832" y="107537"/>
                  </a:lnTo>
                  <a:lnTo>
                    <a:pt x="7832" y="137785"/>
                  </a:lnTo>
                  <a:lnTo>
                    <a:pt x="10631" y="140302"/>
                  </a:lnTo>
                  <a:lnTo>
                    <a:pt x="13712" y="140302"/>
                  </a:lnTo>
                  <a:lnTo>
                    <a:pt x="16511" y="140019"/>
                  </a:lnTo>
                  <a:lnTo>
                    <a:pt x="19027" y="137503"/>
                  </a:lnTo>
                  <a:lnTo>
                    <a:pt x="19027" y="1669"/>
                  </a:lnTo>
                  <a:lnTo>
                    <a:pt x="20721" y="0"/>
                  </a:lnTo>
                  <a:lnTo>
                    <a:pt x="22674" y="0"/>
                  </a:lnTo>
                  <a:lnTo>
                    <a:pt x="25190" y="0"/>
                  </a:lnTo>
                  <a:lnTo>
                    <a:pt x="26884" y="1669"/>
                  </a:lnTo>
                  <a:lnTo>
                    <a:pt x="26884" y="141972"/>
                  </a:lnTo>
                  <a:lnTo>
                    <a:pt x="21286" y="148134"/>
                  </a:lnTo>
                  <a:lnTo>
                    <a:pt x="13994" y="1484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9" name="object 149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899949" y="1409558"/>
              <a:ext cx="166939" cy="166939"/>
            </a:xfrm>
            <a:prstGeom prst="rect">
              <a:avLst/>
            </a:prstGeom>
          </p:spPr>
        </p:pic>
        <p:sp>
          <p:nvSpPr>
            <p:cNvPr id="150" name="object 150"/>
            <p:cNvSpPr/>
            <p:nvPr/>
          </p:nvSpPr>
          <p:spPr>
            <a:xfrm>
              <a:off x="7957099" y="1447658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5">
                  <a:moveTo>
                    <a:pt x="26319" y="52639"/>
                  </a:moveTo>
                  <a:lnTo>
                    <a:pt x="16183" y="50535"/>
                  </a:lnTo>
                  <a:lnTo>
                    <a:pt x="7805" y="44833"/>
                  </a:lnTo>
                  <a:lnTo>
                    <a:pt x="2104" y="36455"/>
                  </a:lnTo>
                  <a:lnTo>
                    <a:pt x="0" y="26319"/>
                  </a:lnTo>
                  <a:lnTo>
                    <a:pt x="2104" y="16184"/>
                  </a:lnTo>
                  <a:lnTo>
                    <a:pt x="7805" y="7805"/>
                  </a:lnTo>
                  <a:lnTo>
                    <a:pt x="16183" y="2104"/>
                  </a:lnTo>
                  <a:lnTo>
                    <a:pt x="26319" y="0"/>
                  </a:lnTo>
                  <a:lnTo>
                    <a:pt x="36455" y="2104"/>
                  </a:lnTo>
                  <a:lnTo>
                    <a:pt x="44833" y="7805"/>
                  </a:lnTo>
                  <a:lnTo>
                    <a:pt x="45043" y="8114"/>
                  </a:lnTo>
                  <a:lnTo>
                    <a:pt x="26319" y="8114"/>
                  </a:lnTo>
                  <a:lnTo>
                    <a:pt x="19217" y="9500"/>
                  </a:lnTo>
                  <a:lnTo>
                    <a:pt x="13432" y="13327"/>
                  </a:lnTo>
                  <a:lnTo>
                    <a:pt x="9539" y="19099"/>
                  </a:lnTo>
                  <a:lnTo>
                    <a:pt x="8113" y="26319"/>
                  </a:lnTo>
                  <a:lnTo>
                    <a:pt x="9539" y="33411"/>
                  </a:lnTo>
                  <a:lnTo>
                    <a:pt x="13432" y="39197"/>
                  </a:lnTo>
                  <a:lnTo>
                    <a:pt x="19217" y="43096"/>
                  </a:lnTo>
                  <a:lnTo>
                    <a:pt x="26319" y="44525"/>
                  </a:lnTo>
                  <a:lnTo>
                    <a:pt x="45043" y="44525"/>
                  </a:lnTo>
                  <a:lnTo>
                    <a:pt x="44833" y="44833"/>
                  </a:lnTo>
                  <a:lnTo>
                    <a:pt x="36455" y="50535"/>
                  </a:lnTo>
                  <a:lnTo>
                    <a:pt x="26319" y="52639"/>
                  </a:lnTo>
                  <a:close/>
                </a:path>
                <a:path w="52704" h="52705">
                  <a:moveTo>
                    <a:pt x="45043" y="44525"/>
                  </a:moveTo>
                  <a:lnTo>
                    <a:pt x="26319" y="44525"/>
                  </a:lnTo>
                  <a:lnTo>
                    <a:pt x="33411" y="43096"/>
                  </a:lnTo>
                  <a:lnTo>
                    <a:pt x="39197" y="39197"/>
                  </a:lnTo>
                  <a:lnTo>
                    <a:pt x="43096" y="33411"/>
                  </a:lnTo>
                  <a:lnTo>
                    <a:pt x="44524" y="26319"/>
                  </a:lnTo>
                  <a:lnTo>
                    <a:pt x="43096" y="19099"/>
                  </a:lnTo>
                  <a:lnTo>
                    <a:pt x="39197" y="13327"/>
                  </a:lnTo>
                  <a:lnTo>
                    <a:pt x="33411" y="9500"/>
                  </a:lnTo>
                  <a:lnTo>
                    <a:pt x="26319" y="8114"/>
                  </a:lnTo>
                  <a:lnTo>
                    <a:pt x="45043" y="8114"/>
                  </a:lnTo>
                  <a:lnTo>
                    <a:pt x="50534" y="16184"/>
                  </a:lnTo>
                  <a:lnTo>
                    <a:pt x="52639" y="26319"/>
                  </a:lnTo>
                  <a:lnTo>
                    <a:pt x="50534" y="36455"/>
                  </a:lnTo>
                  <a:lnTo>
                    <a:pt x="45043" y="445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1" name="object 151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7867184" y="1496633"/>
              <a:ext cx="184298" cy="297175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7867184" y="1466949"/>
              <a:ext cx="232751" cy="250658"/>
            </a:xfrm>
            <a:prstGeom prst="rect">
              <a:avLst/>
            </a:prstGeom>
          </p:spPr>
        </p:pic>
        <p:sp>
          <p:nvSpPr>
            <p:cNvPr id="153" name="object 153"/>
            <p:cNvSpPr/>
            <p:nvPr/>
          </p:nvSpPr>
          <p:spPr>
            <a:xfrm>
              <a:off x="7924334" y="1505049"/>
              <a:ext cx="118745" cy="111760"/>
            </a:xfrm>
            <a:custGeom>
              <a:avLst/>
              <a:gdLst/>
              <a:ahLst/>
              <a:cxnLst/>
              <a:rect l="l" t="t" r="r" b="b"/>
              <a:pathLst>
                <a:path w="118745" h="111759">
                  <a:moveTo>
                    <a:pt x="105561" y="111465"/>
                  </a:moveTo>
                  <a:lnTo>
                    <a:pt x="103609" y="111465"/>
                  </a:lnTo>
                  <a:lnTo>
                    <a:pt x="101656" y="110901"/>
                  </a:lnTo>
                  <a:lnTo>
                    <a:pt x="99963" y="110336"/>
                  </a:lnTo>
                  <a:lnTo>
                    <a:pt x="95212" y="108102"/>
                  </a:lnTo>
                  <a:lnTo>
                    <a:pt x="91566" y="103068"/>
                  </a:lnTo>
                  <a:lnTo>
                    <a:pt x="91566" y="38103"/>
                  </a:lnTo>
                  <a:lnTo>
                    <a:pt x="90931" y="37680"/>
                  </a:lnTo>
                  <a:lnTo>
                    <a:pt x="89684" y="37680"/>
                  </a:lnTo>
                  <a:lnTo>
                    <a:pt x="89049" y="38103"/>
                  </a:lnTo>
                  <a:lnTo>
                    <a:pt x="89049" y="54615"/>
                  </a:lnTo>
                  <a:lnTo>
                    <a:pt x="87355" y="56309"/>
                  </a:lnTo>
                  <a:lnTo>
                    <a:pt x="83169" y="56309"/>
                  </a:lnTo>
                  <a:lnTo>
                    <a:pt x="81476" y="54615"/>
                  </a:lnTo>
                  <a:lnTo>
                    <a:pt x="81476" y="33893"/>
                  </a:lnTo>
                  <a:lnTo>
                    <a:pt x="85686" y="29683"/>
                  </a:lnTo>
                  <a:lnTo>
                    <a:pt x="95494" y="29683"/>
                  </a:lnTo>
                  <a:lnTo>
                    <a:pt x="99680" y="33893"/>
                  </a:lnTo>
                  <a:lnTo>
                    <a:pt x="99680" y="100834"/>
                  </a:lnTo>
                  <a:lnTo>
                    <a:pt x="102480" y="103350"/>
                  </a:lnTo>
                  <a:lnTo>
                    <a:pt x="105561" y="103350"/>
                  </a:lnTo>
                  <a:lnTo>
                    <a:pt x="108360" y="103068"/>
                  </a:lnTo>
                  <a:lnTo>
                    <a:pt x="110877" y="100551"/>
                  </a:lnTo>
                  <a:lnTo>
                    <a:pt x="110877" y="33611"/>
                  </a:lnTo>
                  <a:lnTo>
                    <a:pt x="108856" y="23563"/>
                  </a:lnTo>
                  <a:lnTo>
                    <a:pt x="103318" y="15379"/>
                  </a:lnTo>
                  <a:lnTo>
                    <a:pt x="95050" y="9872"/>
                  </a:lnTo>
                  <a:lnTo>
                    <a:pt x="84839" y="7855"/>
                  </a:lnTo>
                  <a:lnTo>
                    <a:pt x="33587" y="7855"/>
                  </a:lnTo>
                  <a:lnTo>
                    <a:pt x="23376" y="9872"/>
                  </a:lnTo>
                  <a:lnTo>
                    <a:pt x="15108" y="15379"/>
                  </a:lnTo>
                  <a:lnTo>
                    <a:pt x="9570" y="23563"/>
                  </a:lnTo>
                  <a:lnTo>
                    <a:pt x="7549" y="33611"/>
                  </a:lnTo>
                  <a:lnTo>
                    <a:pt x="7549" y="69457"/>
                  </a:lnTo>
                  <a:lnTo>
                    <a:pt x="5880" y="71150"/>
                  </a:lnTo>
                  <a:lnTo>
                    <a:pt x="1669" y="71150"/>
                  </a:lnTo>
                  <a:lnTo>
                    <a:pt x="0" y="69457"/>
                  </a:lnTo>
                  <a:lnTo>
                    <a:pt x="0" y="33611"/>
                  </a:lnTo>
                  <a:lnTo>
                    <a:pt x="2611" y="20560"/>
                  </a:lnTo>
                  <a:lnTo>
                    <a:pt x="9763" y="9872"/>
                  </a:lnTo>
                  <a:lnTo>
                    <a:pt x="20430" y="2651"/>
                  </a:lnTo>
                  <a:lnTo>
                    <a:pt x="33587" y="0"/>
                  </a:lnTo>
                  <a:lnTo>
                    <a:pt x="84839" y="0"/>
                  </a:lnTo>
                  <a:lnTo>
                    <a:pt x="98009" y="2651"/>
                  </a:lnTo>
                  <a:lnTo>
                    <a:pt x="108684" y="9872"/>
                  </a:lnTo>
                  <a:lnTo>
                    <a:pt x="115839" y="20560"/>
                  </a:lnTo>
                  <a:lnTo>
                    <a:pt x="118451" y="33611"/>
                  </a:lnTo>
                  <a:lnTo>
                    <a:pt x="118451" y="105020"/>
                  </a:lnTo>
                  <a:lnTo>
                    <a:pt x="112852" y="110901"/>
                  </a:lnTo>
                  <a:lnTo>
                    <a:pt x="105561" y="1114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51434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1075" y="361125"/>
              <a:ext cx="5740200" cy="535800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591250" y="450970"/>
            <a:ext cx="105092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45"/>
              <a:t>MARKET</a:t>
            </a: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4683900"/>
            <a:ext cx="1059800" cy="4595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3075" y="4863153"/>
            <a:ext cx="72898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70">
                <a:solidFill>
                  <a:srgbClr val="B7B7B7"/>
                </a:solidFill>
                <a:latin typeface="Verdana"/>
                <a:cs typeface="Verdana"/>
              </a:rPr>
              <a:t>©2025</a:t>
            </a:r>
            <a:r>
              <a:rPr dirty="0" sz="7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700" spc="-45">
                <a:solidFill>
                  <a:srgbClr val="B7B7B7"/>
                </a:solidFill>
                <a:latin typeface="Verdana"/>
                <a:cs typeface="Verdana"/>
              </a:rPr>
              <a:t>Tesla,</a:t>
            </a:r>
            <a:r>
              <a:rPr dirty="0" sz="7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700" spc="-25">
                <a:solidFill>
                  <a:srgbClr val="B7B7B7"/>
                </a:solidFill>
                <a:latin typeface="Verdana"/>
                <a:cs typeface="Verdana"/>
              </a:rPr>
              <a:t>Inc</a:t>
            </a:r>
            <a:endParaRPr sz="7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61075" y="124674"/>
            <a:ext cx="8560435" cy="1527175"/>
            <a:chOff x="461075" y="124674"/>
            <a:chExt cx="8560435" cy="1527175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6125" y="782625"/>
              <a:ext cx="1139700" cy="1332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23274" y="820725"/>
              <a:ext cx="1025525" cy="19050"/>
            </a:xfrm>
            <a:custGeom>
              <a:avLst/>
              <a:gdLst/>
              <a:ahLst/>
              <a:cxnLst/>
              <a:rect l="l" t="t" r="r" b="b"/>
              <a:pathLst>
                <a:path w="1025525" h="19050">
                  <a:moveTo>
                    <a:pt x="1025399" y="18899"/>
                  </a:moveTo>
                  <a:lnTo>
                    <a:pt x="0" y="18899"/>
                  </a:lnTo>
                  <a:lnTo>
                    <a:pt x="0" y="0"/>
                  </a:lnTo>
                  <a:lnTo>
                    <a:pt x="1025399" y="0"/>
                  </a:lnTo>
                  <a:lnTo>
                    <a:pt x="1025399" y="188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97742" y="124674"/>
              <a:ext cx="423625" cy="42152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1075" y="801525"/>
              <a:ext cx="8193900" cy="849900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565850" y="964600"/>
            <a:ext cx="7145020" cy="4464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 marR="30480">
              <a:lnSpc>
                <a:spcPct val="114999"/>
              </a:lnSpc>
              <a:spcBef>
                <a:spcPts val="100"/>
              </a:spcBef>
            </a:pP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Earning</a:t>
            </a:r>
            <a:r>
              <a:rPr dirty="0" sz="1200" spc="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85">
                <a:solidFill>
                  <a:srgbClr val="FFFFFF"/>
                </a:solidFill>
                <a:latin typeface="Lucida Sans Unicode"/>
                <a:cs typeface="Lucida Sans Unicode"/>
              </a:rPr>
              <a:t>each</a:t>
            </a:r>
            <a:r>
              <a:rPr dirty="0" sz="1200" spc="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tranche</a:t>
            </a:r>
            <a:r>
              <a:rPr dirty="0" sz="1200" spc="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generally</a:t>
            </a:r>
            <a:r>
              <a:rPr dirty="0" sz="1200" spc="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requires</a:t>
            </a:r>
            <a:r>
              <a:rPr dirty="0" sz="1200" spc="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 Unicode"/>
                <a:cs typeface="Lucida Sans Unicode"/>
              </a:rPr>
              <a:t>Elon</a:t>
            </a:r>
            <a:r>
              <a:rPr dirty="0" sz="1200" spc="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to</a:t>
            </a:r>
            <a:r>
              <a:rPr dirty="0" sz="1200" spc="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60">
                <a:solidFill>
                  <a:srgbClr val="FFFFFF"/>
                </a:solidFill>
                <a:latin typeface="Lucida Sans Unicode"/>
                <a:cs typeface="Lucida Sans Unicode"/>
              </a:rPr>
              <a:t>reach</a:t>
            </a:r>
            <a:r>
              <a:rPr dirty="0" sz="1200" spc="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both</a:t>
            </a:r>
            <a:r>
              <a:rPr dirty="0" sz="1200" spc="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145">
                <a:solidFill>
                  <a:srgbClr val="FFFFFF"/>
                </a:solidFill>
                <a:latin typeface="Lucida Sans Unicode"/>
                <a:cs typeface="Lucida Sans Unicode"/>
              </a:rPr>
              <a:t>a</a:t>
            </a:r>
            <a:r>
              <a:rPr dirty="0" sz="1200" spc="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market</a:t>
            </a:r>
            <a:r>
              <a:rPr dirty="0" sz="1200" spc="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 Unicode"/>
                <a:cs typeface="Lucida Sans Unicode"/>
              </a:rPr>
              <a:t>capitalization</a:t>
            </a:r>
            <a:r>
              <a:rPr dirty="0" sz="1200" spc="4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 Unicode"/>
                <a:cs typeface="Lucida Sans Unicode"/>
              </a:rPr>
              <a:t>milestone </a:t>
            </a:r>
            <a:r>
              <a:rPr dirty="0" sz="1200" spc="70">
                <a:solidFill>
                  <a:srgbClr val="FFFFFF"/>
                </a:solidFill>
                <a:latin typeface="Lucida Sans Unicode"/>
                <a:cs typeface="Lucida Sans Unicode"/>
              </a:rPr>
              <a:t>and</a:t>
            </a:r>
            <a:r>
              <a:rPr dirty="0" sz="1200" spc="5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10">
                <a:solidFill>
                  <a:srgbClr val="FFFFFF"/>
                </a:solidFill>
                <a:latin typeface="Lucida Sans Unicode"/>
                <a:cs typeface="Lucida Sans Unicode"/>
              </a:rPr>
              <a:t>operational</a:t>
            </a:r>
            <a:r>
              <a:rPr dirty="0" sz="1200" spc="5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 Unicode"/>
                <a:cs typeface="Lucida Sans Unicode"/>
              </a:rPr>
              <a:t>milestone</a:t>
            </a:r>
            <a:r>
              <a:rPr dirty="0" baseline="31250" sz="1200" spc="-15">
                <a:solidFill>
                  <a:srgbClr val="FFFFFF"/>
                </a:solidFill>
                <a:latin typeface="Lucida Sans Unicode"/>
                <a:cs typeface="Lucida Sans Unicode"/>
              </a:rPr>
              <a:t>1</a:t>
            </a:r>
            <a:endParaRPr baseline="31250" sz="1200">
              <a:latin typeface="Lucida Sans Unicode"/>
              <a:cs typeface="Lucida Sans Unicode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947675" y="1537250"/>
            <a:ext cx="7221220" cy="3345815"/>
            <a:chOff x="947675" y="1537250"/>
            <a:chExt cx="7221220" cy="3345815"/>
          </a:xfrm>
        </p:grpSpPr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47675" y="1537250"/>
              <a:ext cx="1914900" cy="33453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004824" y="1575350"/>
              <a:ext cx="1800860" cy="3231515"/>
            </a:xfrm>
            <a:custGeom>
              <a:avLst/>
              <a:gdLst/>
              <a:ahLst/>
              <a:cxnLst/>
              <a:rect l="l" t="t" r="r" b="b"/>
              <a:pathLst>
                <a:path w="1800860" h="3231515">
                  <a:moveTo>
                    <a:pt x="1699694" y="3230999"/>
                  </a:moveTo>
                  <a:lnTo>
                    <a:pt x="100905" y="3230999"/>
                  </a:lnTo>
                  <a:lnTo>
                    <a:pt x="61628" y="3223070"/>
                  </a:lnTo>
                  <a:lnTo>
                    <a:pt x="29554" y="3201445"/>
                  </a:lnTo>
                  <a:lnTo>
                    <a:pt x="7929" y="3169371"/>
                  </a:lnTo>
                  <a:lnTo>
                    <a:pt x="0" y="3130094"/>
                  </a:lnTo>
                  <a:lnTo>
                    <a:pt x="0" y="100905"/>
                  </a:lnTo>
                  <a:lnTo>
                    <a:pt x="7929" y="61628"/>
                  </a:lnTo>
                  <a:lnTo>
                    <a:pt x="29554" y="29554"/>
                  </a:lnTo>
                  <a:lnTo>
                    <a:pt x="61628" y="7929"/>
                  </a:lnTo>
                  <a:lnTo>
                    <a:pt x="100905" y="0"/>
                  </a:lnTo>
                  <a:lnTo>
                    <a:pt x="1699694" y="0"/>
                  </a:lnTo>
                  <a:lnTo>
                    <a:pt x="1738309" y="7680"/>
                  </a:lnTo>
                  <a:lnTo>
                    <a:pt x="1771045" y="29554"/>
                  </a:lnTo>
                  <a:lnTo>
                    <a:pt x="1792919" y="62290"/>
                  </a:lnTo>
                  <a:lnTo>
                    <a:pt x="1800599" y="100905"/>
                  </a:lnTo>
                  <a:lnTo>
                    <a:pt x="1800599" y="3130094"/>
                  </a:lnTo>
                  <a:lnTo>
                    <a:pt x="1792670" y="3169371"/>
                  </a:lnTo>
                  <a:lnTo>
                    <a:pt x="1771045" y="3201445"/>
                  </a:lnTo>
                  <a:lnTo>
                    <a:pt x="1738971" y="3223070"/>
                  </a:lnTo>
                  <a:lnTo>
                    <a:pt x="1699694" y="3230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74875" y="1537250"/>
              <a:ext cx="2980500" cy="334530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932025" y="1575350"/>
              <a:ext cx="2866390" cy="3231515"/>
            </a:xfrm>
            <a:custGeom>
              <a:avLst/>
              <a:gdLst/>
              <a:ahLst/>
              <a:cxnLst/>
              <a:rect l="l" t="t" r="r" b="b"/>
              <a:pathLst>
                <a:path w="2866390" h="3231515">
                  <a:moveTo>
                    <a:pt x="2705577" y="3230999"/>
                  </a:moveTo>
                  <a:lnTo>
                    <a:pt x="160621" y="3230999"/>
                  </a:lnTo>
                  <a:lnTo>
                    <a:pt x="109852" y="3222811"/>
                  </a:lnTo>
                  <a:lnTo>
                    <a:pt x="65760" y="3200009"/>
                  </a:lnTo>
                  <a:lnTo>
                    <a:pt x="30990" y="3165239"/>
                  </a:lnTo>
                  <a:lnTo>
                    <a:pt x="8188" y="3121146"/>
                  </a:lnTo>
                  <a:lnTo>
                    <a:pt x="0" y="3070377"/>
                  </a:lnTo>
                  <a:lnTo>
                    <a:pt x="0" y="160621"/>
                  </a:lnTo>
                  <a:lnTo>
                    <a:pt x="8188" y="109852"/>
                  </a:lnTo>
                  <a:lnTo>
                    <a:pt x="30990" y="65760"/>
                  </a:lnTo>
                  <a:lnTo>
                    <a:pt x="65760" y="30990"/>
                  </a:lnTo>
                  <a:lnTo>
                    <a:pt x="109852" y="8188"/>
                  </a:lnTo>
                  <a:lnTo>
                    <a:pt x="160621" y="0"/>
                  </a:lnTo>
                  <a:lnTo>
                    <a:pt x="2705577" y="0"/>
                  </a:lnTo>
                  <a:lnTo>
                    <a:pt x="2767045" y="12226"/>
                  </a:lnTo>
                  <a:lnTo>
                    <a:pt x="2819154" y="47044"/>
                  </a:lnTo>
                  <a:lnTo>
                    <a:pt x="2853973" y="99154"/>
                  </a:lnTo>
                  <a:lnTo>
                    <a:pt x="2866199" y="160621"/>
                  </a:lnTo>
                  <a:lnTo>
                    <a:pt x="2866199" y="3070377"/>
                  </a:lnTo>
                  <a:lnTo>
                    <a:pt x="2858011" y="3121146"/>
                  </a:lnTo>
                  <a:lnTo>
                    <a:pt x="2835209" y="3165239"/>
                  </a:lnTo>
                  <a:lnTo>
                    <a:pt x="2800439" y="3200009"/>
                  </a:lnTo>
                  <a:lnTo>
                    <a:pt x="2756346" y="3222811"/>
                  </a:lnTo>
                  <a:lnTo>
                    <a:pt x="2705577" y="3230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67375" y="1537250"/>
              <a:ext cx="2301000" cy="33453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924525" y="1575350"/>
              <a:ext cx="2186940" cy="3231515"/>
            </a:xfrm>
            <a:custGeom>
              <a:avLst/>
              <a:gdLst/>
              <a:ahLst/>
              <a:cxnLst/>
              <a:rect l="l" t="t" r="r" b="b"/>
              <a:pathLst>
                <a:path w="2186940" h="3231515">
                  <a:moveTo>
                    <a:pt x="2064156" y="3230999"/>
                  </a:moveTo>
                  <a:lnTo>
                    <a:pt x="122542" y="3230999"/>
                  </a:lnTo>
                  <a:lnTo>
                    <a:pt x="74843" y="3221370"/>
                  </a:lnTo>
                  <a:lnTo>
                    <a:pt x="35891" y="3195108"/>
                  </a:lnTo>
                  <a:lnTo>
                    <a:pt x="9629" y="3156156"/>
                  </a:lnTo>
                  <a:lnTo>
                    <a:pt x="0" y="3108457"/>
                  </a:lnTo>
                  <a:lnTo>
                    <a:pt x="0" y="122542"/>
                  </a:lnTo>
                  <a:lnTo>
                    <a:pt x="9629" y="74843"/>
                  </a:lnTo>
                  <a:lnTo>
                    <a:pt x="35891" y="35891"/>
                  </a:lnTo>
                  <a:lnTo>
                    <a:pt x="74843" y="9630"/>
                  </a:lnTo>
                  <a:lnTo>
                    <a:pt x="122542" y="0"/>
                  </a:lnTo>
                  <a:lnTo>
                    <a:pt x="2064156" y="0"/>
                  </a:lnTo>
                  <a:lnTo>
                    <a:pt x="2111052" y="9328"/>
                  </a:lnTo>
                  <a:lnTo>
                    <a:pt x="2150807" y="35891"/>
                  </a:lnTo>
                  <a:lnTo>
                    <a:pt x="2177371" y="75647"/>
                  </a:lnTo>
                  <a:lnTo>
                    <a:pt x="2186699" y="122542"/>
                  </a:lnTo>
                  <a:lnTo>
                    <a:pt x="2186699" y="3108457"/>
                  </a:lnTo>
                  <a:lnTo>
                    <a:pt x="2177070" y="3156156"/>
                  </a:lnTo>
                  <a:lnTo>
                    <a:pt x="2150808" y="3195108"/>
                  </a:lnTo>
                  <a:lnTo>
                    <a:pt x="2111856" y="3221370"/>
                  </a:lnTo>
                  <a:lnTo>
                    <a:pt x="2064156" y="32309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1132737" y="1733735"/>
            <a:ext cx="1442085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dirty="0" sz="1000" spc="-40">
                <a:latin typeface="Arial Black"/>
                <a:cs typeface="Arial Black"/>
              </a:rPr>
              <a:t>Market</a:t>
            </a:r>
            <a:r>
              <a:rPr dirty="0" sz="1000" spc="-80">
                <a:latin typeface="Arial Black"/>
                <a:cs typeface="Arial Black"/>
              </a:rPr>
              <a:t> </a:t>
            </a:r>
            <a:r>
              <a:rPr dirty="0" sz="1000" spc="-30">
                <a:latin typeface="Arial Black"/>
                <a:cs typeface="Arial Black"/>
              </a:rPr>
              <a:t>Capitalization </a:t>
            </a:r>
            <a:r>
              <a:rPr dirty="0" sz="1000" spc="-10">
                <a:latin typeface="Arial Black"/>
                <a:cs typeface="Arial Black"/>
              </a:rPr>
              <a:t>Milestones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86102" y="2231829"/>
            <a:ext cx="1482090" cy="2494280"/>
          </a:xfrm>
          <a:prstGeom prst="rect">
            <a:avLst/>
          </a:prstGeom>
        </p:spPr>
        <p:txBody>
          <a:bodyPr wrap="square" lIns="0" tIns="81280" rIns="0" bIns="0" rtlCol="0" vert="horz">
            <a:spAutoFit/>
          </a:bodyPr>
          <a:lstStyle/>
          <a:p>
            <a:pPr marL="373380" indent="-288925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373380" algn="l"/>
              </a:tabLst>
            </a:pPr>
            <a:r>
              <a:rPr dirty="0" sz="900" spc="-35">
                <a:latin typeface="Lucida Sans Unicode"/>
                <a:cs typeface="Lucida Sans Unicode"/>
              </a:rPr>
              <a:t>$2,000,000,000,000</a:t>
            </a:r>
            <a:endParaRPr sz="900">
              <a:latin typeface="Lucida Sans Unicode"/>
              <a:cs typeface="Lucida Sans Unicode"/>
            </a:endParaRPr>
          </a:p>
          <a:p>
            <a:pPr marL="373380" indent="-318135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373380" algn="l"/>
              </a:tabLst>
            </a:pPr>
            <a:r>
              <a:rPr dirty="0" sz="900" spc="-35">
                <a:latin typeface="Lucida Sans Unicode"/>
                <a:cs typeface="Lucida Sans Unicode"/>
              </a:rPr>
              <a:t>$2,500,000,000,000</a:t>
            </a:r>
            <a:endParaRPr sz="900">
              <a:latin typeface="Lucida Sans Unicode"/>
              <a:cs typeface="Lucida Sans Unicode"/>
            </a:endParaRPr>
          </a:p>
          <a:p>
            <a:pPr marL="373380" indent="-32004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373380" algn="l"/>
              </a:tabLst>
            </a:pPr>
            <a:r>
              <a:rPr dirty="0" sz="900" spc="-35">
                <a:latin typeface="Lucida Sans Unicode"/>
                <a:cs typeface="Lucida Sans Unicode"/>
              </a:rPr>
              <a:t>$3,000,000,000,000</a:t>
            </a:r>
            <a:endParaRPr sz="900">
              <a:latin typeface="Lucida Sans Unicode"/>
              <a:cs typeface="Lucida Sans Unicode"/>
            </a:endParaRPr>
          </a:p>
          <a:p>
            <a:pPr marL="373380" indent="-324485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373380" algn="l"/>
              </a:tabLst>
            </a:pPr>
            <a:r>
              <a:rPr dirty="0" sz="900" spc="-35">
                <a:latin typeface="Lucida Sans Unicode"/>
                <a:cs typeface="Lucida Sans Unicode"/>
              </a:rPr>
              <a:t>$3,500,000,000,000</a:t>
            </a:r>
            <a:endParaRPr sz="900">
              <a:latin typeface="Lucida Sans Unicode"/>
              <a:cs typeface="Lucida Sans Unicode"/>
            </a:endParaRPr>
          </a:p>
          <a:p>
            <a:pPr marL="373380" indent="-324485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373380" algn="l"/>
              </a:tabLst>
            </a:pPr>
            <a:r>
              <a:rPr dirty="0" sz="900" spc="-35">
                <a:latin typeface="Lucida Sans Unicode"/>
                <a:cs typeface="Lucida Sans Unicode"/>
              </a:rPr>
              <a:t>$4,000,000,000,000</a:t>
            </a:r>
            <a:endParaRPr sz="900">
              <a:latin typeface="Lucida Sans Unicode"/>
              <a:cs typeface="Lucida Sans Unicode"/>
            </a:endParaRPr>
          </a:p>
          <a:p>
            <a:pPr marL="373380" indent="-32512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373380" algn="l"/>
              </a:tabLst>
            </a:pPr>
            <a:r>
              <a:rPr dirty="0" sz="900" spc="-35">
                <a:latin typeface="Lucida Sans Unicode"/>
                <a:cs typeface="Lucida Sans Unicode"/>
              </a:rPr>
              <a:t>$4,500,000,000,000</a:t>
            </a:r>
            <a:endParaRPr sz="900">
              <a:latin typeface="Lucida Sans Unicode"/>
              <a:cs typeface="Lucida Sans Unicode"/>
            </a:endParaRPr>
          </a:p>
          <a:p>
            <a:pPr marL="373380" indent="-31496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373380" algn="l"/>
              </a:tabLst>
            </a:pPr>
            <a:r>
              <a:rPr dirty="0" sz="900" spc="-35">
                <a:latin typeface="Lucida Sans Unicode"/>
                <a:cs typeface="Lucida Sans Unicode"/>
              </a:rPr>
              <a:t>$5,000,000,000,000</a:t>
            </a:r>
            <a:endParaRPr sz="900">
              <a:latin typeface="Lucida Sans Unicode"/>
              <a:cs typeface="Lucida Sans Unicode"/>
            </a:endParaRPr>
          </a:p>
          <a:p>
            <a:pPr marL="373380" indent="-324485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373380" algn="l"/>
              </a:tabLst>
            </a:pPr>
            <a:r>
              <a:rPr dirty="0" sz="900" spc="-35">
                <a:latin typeface="Lucida Sans Unicode"/>
                <a:cs typeface="Lucida Sans Unicode"/>
              </a:rPr>
              <a:t>$5,500,000,000,000</a:t>
            </a:r>
            <a:endParaRPr sz="900">
              <a:latin typeface="Lucida Sans Unicode"/>
              <a:cs typeface="Lucida Sans Unicode"/>
            </a:endParaRPr>
          </a:p>
          <a:p>
            <a:pPr marL="373380" indent="-324485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373380" algn="l"/>
              </a:tabLst>
            </a:pPr>
            <a:r>
              <a:rPr dirty="0" sz="900" spc="-35">
                <a:latin typeface="Lucida Sans Unicode"/>
                <a:cs typeface="Lucida Sans Unicode"/>
              </a:rPr>
              <a:t>$6,000,000,000,000</a:t>
            </a:r>
            <a:endParaRPr sz="900">
              <a:latin typeface="Lucida Sans Unicode"/>
              <a:cs typeface="Lucida Sans Unicode"/>
            </a:endParaRPr>
          </a:p>
          <a:p>
            <a:pPr marL="373380" indent="-360680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373380" algn="l"/>
              </a:tabLst>
            </a:pPr>
            <a:r>
              <a:rPr dirty="0" sz="900" spc="-35">
                <a:latin typeface="Lucida Sans Unicode"/>
                <a:cs typeface="Lucida Sans Unicode"/>
              </a:rPr>
              <a:t>$6,500,000,000,000</a:t>
            </a:r>
            <a:endParaRPr sz="900">
              <a:latin typeface="Lucida Sans Unicode"/>
              <a:cs typeface="Lucida Sans Unicode"/>
            </a:endParaRPr>
          </a:p>
          <a:p>
            <a:pPr marL="373380" indent="-325755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373380" algn="l"/>
              </a:tabLst>
            </a:pPr>
            <a:r>
              <a:rPr dirty="0" sz="900" spc="-35">
                <a:latin typeface="Lucida Sans Unicode"/>
                <a:cs typeface="Lucida Sans Unicode"/>
              </a:rPr>
              <a:t>$7,500,000,000,000</a:t>
            </a:r>
            <a:endParaRPr sz="900">
              <a:latin typeface="Lucida Sans Unicode"/>
              <a:cs typeface="Lucida Sans Unicode"/>
            </a:endParaRPr>
          </a:p>
          <a:p>
            <a:pPr marL="373380" indent="-354965">
              <a:lnSpc>
                <a:spcPct val="100000"/>
              </a:lnSpc>
              <a:spcBef>
                <a:spcPts val="540"/>
              </a:spcBef>
              <a:buAutoNum type="arabicPeriod"/>
              <a:tabLst>
                <a:tab pos="373380" algn="l"/>
              </a:tabLst>
            </a:pPr>
            <a:r>
              <a:rPr dirty="0" sz="900" spc="-35">
                <a:latin typeface="Lucida Sans Unicode"/>
                <a:cs typeface="Lucida Sans Unicode"/>
              </a:rPr>
              <a:t>$8,500,000,000,000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084175" y="1733735"/>
            <a:ext cx="1544320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dirty="0" sz="1000" spc="-30">
                <a:latin typeface="Arial Black"/>
                <a:cs typeface="Arial Black"/>
              </a:rPr>
              <a:t>Operational</a:t>
            </a:r>
            <a:r>
              <a:rPr dirty="0" sz="1000" spc="-55">
                <a:latin typeface="Arial Black"/>
                <a:cs typeface="Arial Black"/>
              </a:rPr>
              <a:t> </a:t>
            </a:r>
            <a:r>
              <a:rPr dirty="0" sz="1000" spc="-45">
                <a:latin typeface="Arial Black"/>
                <a:cs typeface="Arial Black"/>
              </a:rPr>
              <a:t>Milestones </a:t>
            </a:r>
            <a:r>
              <a:rPr dirty="0" sz="1000" spc="-35">
                <a:latin typeface="Arial Black"/>
                <a:cs typeface="Arial Black"/>
              </a:rPr>
              <a:t>(Strategic</a:t>
            </a:r>
            <a:r>
              <a:rPr dirty="0" sz="1000" spc="-85">
                <a:latin typeface="Arial Black"/>
                <a:cs typeface="Arial Black"/>
              </a:rPr>
              <a:t> </a:t>
            </a:r>
            <a:r>
              <a:rPr dirty="0" sz="1000" spc="-105">
                <a:latin typeface="Arial Black"/>
                <a:cs typeface="Arial Black"/>
              </a:rPr>
              <a:t>&amp;</a:t>
            </a:r>
            <a:r>
              <a:rPr dirty="0" sz="1000" spc="-85">
                <a:latin typeface="Arial Black"/>
                <a:cs typeface="Arial Black"/>
              </a:rPr>
              <a:t> </a:t>
            </a:r>
            <a:r>
              <a:rPr dirty="0" sz="1000" spc="-10">
                <a:latin typeface="Arial Black"/>
                <a:cs typeface="Arial Black"/>
              </a:rPr>
              <a:t>Financial)</a:t>
            </a:r>
            <a:endParaRPr sz="1000">
              <a:latin typeface="Arial Black"/>
              <a:cs typeface="Arial Blac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084175" y="2244783"/>
            <a:ext cx="2553335" cy="19183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895985">
              <a:lnSpc>
                <a:spcPct val="114999"/>
              </a:lnSpc>
              <a:spcBef>
                <a:spcPts val="100"/>
              </a:spcBef>
            </a:pPr>
            <a:r>
              <a:rPr dirty="0" sz="900" spc="-35">
                <a:latin typeface="Lucida Sans Unicode"/>
                <a:cs typeface="Lucida Sans Unicode"/>
              </a:rPr>
              <a:t>20M</a:t>
            </a:r>
            <a:r>
              <a:rPr dirty="0" sz="900" spc="1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Tesla</a:t>
            </a:r>
            <a:r>
              <a:rPr dirty="0" sz="900" spc="2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Vehicles</a:t>
            </a:r>
            <a:r>
              <a:rPr dirty="0" sz="900" spc="20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Delivered </a:t>
            </a:r>
            <a:r>
              <a:rPr dirty="0" sz="900" spc="-150">
                <a:latin typeface="Lucida Sans Unicode"/>
                <a:cs typeface="Lucida Sans Unicode"/>
              </a:rPr>
              <a:t>10M</a:t>
            </a:r>
            <a:r>
              <a:rPr dirty="0" sz="900" spc="65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Active</a:t>
            </a:r>
            <a:r>
              <a:rPr dirty="0" sz="900" spc="-5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FSD</a:t>
            </a:r>
            <a:r>
              <a:rPr dirty="0" sz="900" spc="40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Subscriptions </a:t>
            </a:r>
            <a:r>
              <a:rPr dirty="0" sz="900" spc="-155">
                <a:latin typeface="Lucida Sans Unicode"/>
                <a:cs typeface="Lucida Sans Unicode"/>
              </a:rPr>
              <a:t>1M</a:t>
            </a:r>
            <a:r>
              <a:rPr dirty="0" sz="900" spc="-15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Bots</a:t>
            </a:r>
            <a:r>
              <a:rPr dirty="0" sz="900" spc="-10">
                <a:latin typeface="Lucida Sans Unicode"/>
                <a:cs typeface="Lucida Sans Unicode"/>
              </a:rPr>
              <a:t> Delivered</a:t>
            </a:r>
            <a:endParaRPr sz="900">
              <a:latin typeface="Lucida Sans Unicode"/>
              <a:cs typeface="Lucida Sans Unicode"/>
            </a:endParaRPr>
          </a:p>
          <a:p>
            <a:pPr algn="just" marL="12700">
              <a:lnSpc>
                <a:spcPct val="100000"/>
              </a:lnSpc>
              <a:spcBef>
                <a:spcPts val="160"/>
              </a:spcBef>
            </a:pPr>
            <a:r>
              <a:rPr dirty="0" sz="900" spc="-155">
                <a:latin typeface="Lucida Sans Unicode"/>
                <a:cs typeface="Lucida Sans Unicode"/>
              </a:rPr>
              <a:t>1M</a:t>
            </a:r>
            <a:r>
              <a:rPr dirty="0" sz="900" spc="55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Robotaxis</a:t>
            </a:r>
            <a:r>
              <a:rPr dirty="0" sz="900" spc="60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in</a:t>
            </a:r>
            <a:r>
              <a:rPr dirty="0" sz="900" spc="6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Commercial</a:t>
            </a:r>
            <a:r>
              <a:rPr dirty="0" sz="900" spc="60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Operation</a:t>
            </a:r>
            <a:endParaRPr sz="9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 sz="900">
                <a:latin typeface="Lucida Sans Unicode"/>
                <a:cs typeface="Lucida Sans Unicode"/>
              </a:rPr>
              <a:t>$50B</a:t>
            </a:r>
            <a:r>
              <a:rPr dirty="0" sz="900" spc="-45">
                <a:latin typeface="Lucida Sans Unicode"/>
                <a:cs typeface="Lucida Sans Unicode"/>
              </a:rPr>
              <a:t> </a:t>
            </a:r>
            <a:r>
              <a:rPr dirty="0" sz="900" spc="-35">
                <a:latin typeface="Lucida Sans Unicode"/>
                <a:cs typeface="Lucida Sans Unicode"/>
              </a:rPr>
              <a:t>Adj.</a:t>
            </a:r>
            <a:r>
              <a:rPr dirty="0" sz="900" spc="-45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EBITDA</a:t>
            </a:r>
            <a:endParaRPr sz="9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>
                <a:latin typeface="Lucida Sans Unicode"/>
                <a:cs typeface="Lucida Sans Unicode"/>
              </a:rPr>
              <a:t>$80B</a:t>
            </a:r>
            <a:r>
              <a:rPr dirty="0" sz="900" spc="-45">
                <a:latin typeface="Lucida Sans Unicode"/>
                <a:cs typeface="Lucida Sans Unicode"/>
              </a:rPr>
              <a:t> </a:t>
            </a:r>
            <a:r>
              <a:rPr dirty="0" sz="900" spc="-35">
                <a:latin typeface="Lucida Sans Unicode"/>
                <a:cs typeface="Lucida Sans Unicode"/>
              </a:rPr>
              <a:t>Adj.</a:t>
            </a:r>
            <a:r>
              <a:rPr dirty="0" sz="900" spc="-45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EBITDA</a:t>
            </a:r>
            <a:endParaRPr sz="9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70">
                <a:latin typeface="Lucida Sans Unicode"/>
                <a:cs typeface="Lucida Sans Unicode"/>
              </a:rPr>
              <a:t>$130B</a:t>
            </a:r>
            <a:r>
              <a:rPr dirty="0" sz="900" spc="-40">
                <a:latin typeface="Lucida Sans Unicode"/>
                <a:cs typeface="Lucida Sans Unicode"/>
              </a:rPr>
              <a:t> </a:t>
            </a:r>
            <a:r>
              <a:rPr dirty="0" sz="900" spc="-35">
                <a:latin typeface="Lucida Sans Unicode"/>
                <a:cs typeface="Lucida Sans Unicode"/>
              </a:rPr>
              <a:t>Adj.</a:t>
            </a:r>
            <a:r>
              <a:rPr dirty="0" sz="900" spc="-40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EBITDA</a:t>
            </a:r>
            <a:endParaRPr sz="9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65"/>
              </a:spcBef>
            </a:pPr>
            <a:r>
              <a:rPr dirty="0" sz="900" spc="-70">
                <a:latin typeface="Lucida Sans Unicode"/>
                <a:cs typeface="Lucida Sans Unicode"/>
              </a:rPr>
              <a:t>$210B</a:t>
            </a:r>
            <a:r>
              <a:rPr dirty="0" sz="900" spc="-40">
                <a:latin typeface="Lucida Sans Unicode"/>
                <a:cs typeface="Lucida Sans Unicode"/>
              </a:rPr>
              <a:t> </a:t>
            </a:r>
            <a:r>
              <a:rPr dirty="0" sz="900" spc="-35">
                <a:latin typeface="Lucida Sans Unicode"/>
                <a:cs typeface="Lucida Sans Unicode"/>
              </a:rPr>
              <a:t>Adj.</a:t>
            </a:r>
            <a:r>
              <a:rPr dirty="0" sz="900" spc="-40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EBITDA</a:t>
            </a:r>
            <a:endParaRPr sz="9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10">
                <a:latin typeface="Lucida Sans Unicode"/>
                <a:cs typeface="Lucida Sans Unicode"/>
              </a:rPr>
              <a:t>$300B</a:t>
            </a:r>
            <a:r>
              <a:rPr dirty="0" sz="900" spc="-55">
                <a:latin typeface="Lucida Sans Unicode"/>
                <a:cs typeface="Lucida Sans Unicode"/>
              </a:rPr>
              <a:t> </a:t>
            </a:r>
            <a:r>
              <a:rPr dirty="0" sz="900" spc="-35">
                <a:latin typeface="Lucida Sans Unicode"/>
                <a:cs typeface="Lucida Sans Unicode"/>
              </a:rPr>
              <a:t>Adj.</a:t>
            </a:r>
            <a:r>
              <a:rPr dirty="0" sz="900" spc="-45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EBITDA</a:t>
            </a:r>
            <a:endParaRPr sz="9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900" spc="-10">
                <a:latin typeface="Lucida Sans Unicode"/>
                <a:cs typeface="Lucida Sans Unicode"/>
              </a:rPr>
              <a:t>$400B</a:t>
            </a:r>
            <a:r>
              <a:rPr dirty="0" sz="900" spc="-35">
                <a:latin typeface="Lucida Sans Unicode"/>
                <a:cs typeface="Lucida Sans Unicode"/>
              </a:rPr>
              <a:t> Adj. </a:t>
            </a:r>
            <a:r>
              <a:rPr dirty="0" sz="900" spc="-10">
                <a:latin typeface="Lucida Sans Unicode"/>
                <a:cs typeface="Lucida Sans Unicode"/>
              </a:rPr>
              <a:t>EBITDA</a:t>
            </a:r>
            <a:endParaRPr sz="900">
              <a:latin typeface="Lucida Sans Unicode"/>
              <a:cs typeface="Lucida Sans Unicode"/>
            </a:endParaRPr>
          </a:p>
          <a:p>
            <a:pPr algn="just" marL="12700">
              <a:lnSpc>
                <a:spcPct val="100000"/>
              </a:lnSpc>
              <a:spcBef>
                <a:spcPts val="165"/>
              </a:spcBef>
            </a:pPr>
            <a:r>
              <a:rPr dirty="0" sz="900" spc="-10">
                <a:latin typeface="Lucida Sans Unicode"/>
                <a:cs typeface="Lucida Sans Unicode"/>
              </a:rPr>
              <a:t>$400B</a:t>
            </a:r>
            <a:r>
              <a:rPr dirty="0" sz="900" spc="55">
                <a:latin typeface="Lucida Sans Unicode"/>
                <a:cs typeface="Lucida Sans Unicode"/>
              </a:rPr>
              <a:t> </a:t>
            </a:r>
            <a:r>
              <a:rPr dirty="0" sz="900" spc="-35">
                <a:latin typeface="Lucida Sans Unicode"/>
                <a:cs typeface="Lucida Sans Unicode"/>
              </a:rPr>
              <a:t>Adj.</a:t>
            </a:r>
            <a:r>
              <a:rPr dirty="0" sz="900" spc="55">
                <a:latin typeface="Lucida Sans Unicode"/>
                <a:cs typeface="Lucida Sans Unicode"/>
              </a:rPr>
              <a:t> </a:t>
            </a:r>
            <a:r>
              <a:rPr dirty="0" sz="900" spc="-35">
                <a:latin typeface="Lucida Sans Unicode"/>
                <a:cs typeface="Lucida Sans Unicode"/>
              </a:rPr>
              <a:t>EBITDA</a:t>
            </a:r>
            <a:r>
              <a:rPr dirty="0" sz="900" spc="55">
                <a:latin typeface="Lucida Sans Unicode"/>
                <a:cs typeface="Lucida Sans Unicode"/>
              </a:rPr>
              <a:t> </a:t>
            </a:r>
            <a:r>
              <a:rPr dirty="0" sz="600">
                <a:latin typeface="Lucida Sans Unicode"/>
                <a:cs typeface="Lucida Sans Unicode"/>
              </a:rPr>
              <a:t>(over</a:t>
            </a:r>
            <a:r>
              <a:rPr dirty="0" sz="600" spc="35">
                <a:latin typeface="Lucida Sans Unicode"/>
                <a:cs typeface="Lucida Sans Unicode"/>
              </a:rPr>
              <a:t> </a:t>
            </a:r>
            <a:r>
              <a:rPr dirty="0" sz="600">
                <a:latin typeface="Lucida Sans Unicode"/>
                <a:cs typeface="Lucida Sans Unicode"/>
              </a:rPr>
              <a:t>4</a:t>
            </a:r>
            <a:r>
              <a:rPr dirty="0" sz="600" spc="35">
                <a:latin typeface="Lucida Sans Unicode"/>
                <a:cs typeface="Lucida Sans Unicode"/>
              </a:rPr>
              <a:t> </a:t>
            </a:r>
            <a:r>
              <a:rPr dirty="0" sz="600">
                <a:latin typeface="Lucida Sans Unicode"/>
                <a:cs typeface="Lucida Sans Unicode"/>
              </a:rPr>
              <a:t>separate</a:t>
            </a:r>
            <a:r>
              <a:rPr dirty="0" sz="600" spc="40">
                <a:latin typeface="Lucida Sans Unicode"/>
                <a:cs typeface="Lucida Sans Unicode"/>
              </a:rPr>
              <a:t> </a:t>
            </a:r>
            <a:r>
              <a:rPr dirty="0" sz="600">
                <a:latin typeface="Lucida Sans Unicode"/>
                <a:cs typeface="Lucida Sans Unicode"/>
              </a:rPr>
              <a:t>consecutive</a:t>
            </a:r>
            <a:r>
              <a:rPr dirty="0" sz="600" spc="35">
                <a:latin typeface="Lucida Sans Unicode"/>
                <a:cs typeface="Lucida Sans Unicode"/>
              </a:rPr>
              <a:t> </a:t>
            </a:r>
            <a:r>
              <a:rPr dirty="0" sz="600" spc="-10">
                <a:latin typeface="Lucida Sans Unicode"/>
                <a:cs typeface="Lucida Sans Unicode"/>
              </a:rPr>
              <a:t>quarters)</a:t>
            </a:r>
            <a:endParaRPr sz="600">
              <a:latin typeface="Lucida Sans Unicode"/>
              <a:cs typeface="Lucida Sans Unicode"/>
            </a:endParaRPr>
          </a:p>
          <a:p>
            <a:pPr algn="just" marL="12700">
              <a:lnSpc>
                <a:spcPct val="100000"/>
              </a:lnSpc>
              <a:spcBef>
                <a:spcPts val="160"/>
              </a:spcBef>
            </a:pPr>
            <a:r>
              <a:rPr dirty="0" sz="900" spc="-10">
                <a:latin typeface="Lucida Sans Unicode"/>
                <a:cs typeface="Lucida Sans Unicode"/>
              </a:rPr>
              <a:t>$400B</a:t>
            </a:r>
            <a:r>
              <a:rPr dirty="0" sz="900" spc="55">
                <a:latin typeface="Lucida Sans Unicode"/>
                <a:cs typeface="Lucida Sans Unicode"/>
              </a:rPr>
              <a:t> </a:t>
            </a:r>
            <a:r>
              <a:rPr dirty="0" sz="900" spc="-35">
                <a:latin typeface="Lucida Sans Unicode"/>
                <a:cs typeface="Lucida Sans Unicode"/>
              </a:rPr>
              <a:t>Adj.</a:t>
            </a:r>
            <a:r>
              <a:rPr dirty="0" sz="900" spc="55">
                <a:latin typeface="Lucida Sans Unicode"/>
                <a:cs typeface="Lucida Sans Unicode"/>
              </a:rPr>
              <a:t> </a:t>
            </a:r>
            <a:r>
              <a:rPr dirty="0" sz="900" spc="-35">
                <a:latin typeface="Lucida Sans Unicode"/>
                <a:cs typeface="Lucida Sans Unicode"/>
              </a:rPr>
              <a:t>EBITDA</a:t>
            </a:r>
            <a:r>
              <a:rPr dirty="0" sz="900" spc="55">
                <a:latin typeface="Lucida Sans Unicode"/>
                <a:cs typeface="Lucida Sans Unicode"/>
              </a:rPr>
              <a:t> </a:t>
            </a:r>
            <a:r>
              <a:rPr dirty="0" sz="600">
                <a:latin typeface="Lucida Sans Unicode"/>
                <a:cs typeface="Lucida Sans Unicode"/>
              </a:rPr>
              <a:t>(over</a:t>
            </a:r>
            <a:r>
              <a:rPr dirty="0" sz="600" spc="35">
                <a:latin typeface="Lucida Sans Unicode"/>
                <a:cs typeface="Lucida Sans Unicode"/>
              </a:rPr>
              <a:t> </a:t>
            </a:r>
            <a:r>
              <a:rPr dirty="0" sz="600">
                <a:latin typeface="Lucida Sans Unicode"/>
                <a:cs typeface="Lucida Sans Unicode"/>
              </a:rPr>
              <a:t>4</a:t>
            </a:r>
            <a:r>
              <a:rPr dirty="0" sz="600" spc="35">
                <a:latin typeface="Lucida Sans Unicode"/>
                <a:cs typeface="Lucida Sans Unicode"/>
              </a:rPr>
              <a:t> </a:t>
            </a:r>
            <a:r>
              <a:rPr dirty="0" sz="600">
                <a:latin typeface="Lucida Sans Unicode"/>
                <a:cs typeface="Lucida Sans Unicode"/>
              </a:rPr>
              <a:t>separate</a:t>
            </a:r>
            <a:r>
              <a:rPr dirty="0" sz="600" spc="40">
                <a:latin typeface="Lucida Sans Unicode"/>
                <a:cs typeface="Lucida Sans Unicode"/>
              </a:rPr>
              <a:t> </a:t>
            </a:r>
            <a:r>
              <a:rPr dirty="0" sz="600">
                <a:latin typeface="Lucida Sans Unicode"/>
                <a:cs typeface="Lucida Sans Unicode"/>
              </a:rPr>
              <a:t>consecutive</a:t>
            </a:r>
            <a:r>
              <a:rPr dirty="0" sz="600" spc="35">
                <a:latin typeface="Lucida Sans Unicode"/>
                <a:cs typeface="Lucida Sans Unicode"/>
              </a:rPr>
              <a:t> </a:t>
            </a:r>
            <a:r>
              <a:rPr dirty="0" sz="600" spc="-10">
                <a:latin typeface="Lucida Sans Unicode"/>
                <a:cs typeface="Lucida Sans Unicode"/>
              </a:rPr>
              <a:t>quarters)</a:t>
            </a:r>
            <a:endParaRPr sz="600">
              <a:latin typeface="Lucida Sans Unicode"/>
              <a:cs typeface="Lucida Sans Unicode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082029" y="1733735"/>
            <a:ext cx="1830705" cy="37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 marR="30480">
              <a:lnSpc>
                <a:spcPct val="114999"/>
              </a:lnSpc>
              <a:spcBef>
                <a:spcPts val="100"/>
              </a:spcBef>
            </a:pPr>
            <a:r>
              <a:rPr dirty="0" sz="1000" spc="-45">
                <a:latin typeface="Arial Black"/>
                <a:cs typeface="Arial Black"/>
              </a:rPr>
              <a:t>Earned</a:t>
            </a:r>
            <a:r>
              <a:rPr dirty="0" sz="1000" spc="-90">
                <a:latin typeface="Arial Black"/>
                <a:cs typeface="Arial Black"/>
              </a:rPr>
              <a:t> </a:t>
            </a:r>
            <a:r>
              <a:rPr dirty="0" sz="1000" spc="-45">
                <a:latin typeface="Arial Black"/>
                <a:cs typeface="Arial Black"/>
              </a:rPr>
              <a:t>Shares</a:t>
            </a:r>
            <a:r>
              <a:rPr dirty="0" sz="1000" spc="-90">
                <a:latin typeface="Arial Black"/>
                <a:cs typeface="Arial Black"/>
              </a:rPr>
              <a:t> </a:t>
            </a:r>
            <a:r>
              <a:rPr dirty="0" sz="1000" spc="-25">
                <a:latin typeface="Arial Black"/>
                <a:cs typeface="Arial Black"/>
              </a:rPr>
              <a:t>per</a:t>
            </a:r>
            <a:r>
              <a:rPr dirty="0" sz="1000" spc="-90">
                <a:latin typeface="Arial Black"/>
                <a:cs typeface="Arial Black"/>
              </a:rPr>
              <a:t> </a:t>
            </a:r>
            <a:r>
              <a:rPr dirty="0" sz="1000" spc="-40">
                <a:latin typeface="Arial Black"/>
                <a:cs typeface="Arial Black"/>
              </a:rPr>
              <a:t>Tranche </a:t>
            </a:r>
            <a:r>
              <a:rPr dirty="0" sz="1000" spc="-35">
                <a:latin typeface="Arial Black"/>
                <a:cs typeface="Arial Black"/>
              </a:rPr>
              <a:t>(Total</a:t>
            </a:r>
            <a:r>
              <a:rPr dirty="0" sz="1000" spc="-95">
                <a:latin typeface="Arial Black"/>
                <a:cs typeface="Arial Black"/>
              </a:rPr>
              <a:t> </a:t>
            </a:r>
            <a:r>
              <a:rPr dirty="0" sz="1000">
                <a:latin typeface="Arial Black"/>
                <a:cs typeface="Arial Black"/>
              </a:rPr>
              <a:t>=</a:t>
            </a:r>
            <a:r>
              <a:rPr dirty="0" sz="1000" spc="-95">
                <a:latin typeface="Arial Black"/>
                <a:cs typeface="Arial Black"/>
              </a:rPr>
              <a:t> </a:t>
            </a:r>
            <a:r>
              <a:rPr dirty="0" sz="1000" spc="-180">
                <a:latin typeface="Arial Black"/>
                <a:cs typeface="Arial Black"/>
              </a:rPr>
              <a:t>12%</a:t>
            </a:r>
            <a:r>
              <a:rPr dirty="0" sz="1000" spc="-90">
                <a:latin typeface="Arial Black"/>
                <a:cs typeface="Arial Black"/>
              </a:rPr>
              <a:t> </a:t>
            </a:r>
            <a:r>
              <a:rPr dirty="0" sz="1000" spc="-40">
                <a:latin typeface="Arial Black"/>
                <a:cs typeface="Arial Black"/>
              </a:rPr>
              <a:t>of</a:t>
            </a:r>
            <a:r>
              <a:rPr dirty="0" sz="1000" spc="-95">
                <a:latin typeface="Arial Black"/>
                <a:cs typeface="Arial Black"/>
              </a:rPr>
              <a:t> </a:t>
            </a:r>
            <a:r>
              <a:rPr dirty="0" sz="1000" spc="-10">
                <a:latin typeface="Arial Black"/>
                <a:cs typeface="Arial Black"/>
              </a:rPr>
              <a:t>Company)</a:t>
            </a:r>
            <a:r>
              <a:rPr dirty="0" baseline="29914" sz="975" spc="-15">
                <a:latin typeface="Arial Black"/>
                <a:cs typeface="Arial Black"/>
              </a:rPr>
              <a:t>2</a:t>
            </a:r>
            <a:endParaRPr baseline="29914" sz="975">
              <a:latin typeface="Arial Black"/>
              <a:cs typeface="Arial Blac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049321" y="2259514"/>
            <a:ext cx="728980" cy="2128520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117475">
              <a:lnSpc>
                <a:spcPct val="100000"/>
              </a:lnSpc>
              <a:spcBef>
                <a:spcPts val="280"/>
              </a:spcBef>
              <a:tabLst>
                <a:tab pos="413384" algn="l"/>
              </a:tabLst>
            </a:pPr>
            <a:r>
              <a:rPr dirty="0" sz="1000" spc="-25">
                <a:latin typeface="Lucida Sans Unicode"/>
                <a:cs typeface="Lucida Sans Unicode"/>
              </a:rPr>
              <a:t>1.</a:t>
            </a:r>
            <a:r>
              <a:rPr dirty="0" sz="1000">
                <a:latin typeface="Lucida Sans Unicode"/>
                <a:cs typeface="Lucida Sans Unicode"/>
              </a:rPr>
              <a:t>	</a:t>
            </a:r>
            <a:r>
              <a:rPr dirty="0" sz="900" spc="-20">
                <a:latin typeface="Lucida Sans Unicode"/>
                <a:cs typeface="Lucida Sans Unicode"/>
              </a:rPr>
              <a:t>1.0%</a:t>
            </a:r>
            <a:endParaRPr sz="900">
              <a:latin typeface="Lucida Sans Unicode"/>
              <a:cs typeface="Lucida Sans Unicode"/>
            </a:endParaRPr>
          </a:p>
          <a:p>
            <a:pPr marL="85090">
              <a:lnSpc>
                <a:spcPct val="100000"/>
              </a:lnSpc>
              <a:spcBef>
                <a:spcPts val="180"/>
              </a:spcBef>
              <a:tabLst>
                <a:tab pos="413384" algn="l"/>
              </a:tabLst>
            </a:pPr>
            <a:r>
              <a:rPr dirty="0" sz="1000" spc="-25">
                <a:latin typeface="Lucida Sans Unicode"/>
                <a:cs typeface="Lucida Sans Unicode"/>
              </a:rPr>
              <a:t>2.</a:t>
            </a:r>
            <a:r>
              <a:rPr dirty="0" sz="1000">
                <a:latin typeface="Lucida Sans Unicode"/>
                <a:cs typeface="Lucida Sans Unicode"/>
              </a:rPr>
              <a:t>	</a:t>
            </a:r>
            <a:r>
              <a:rPr dirty="0" sz="900" spc="-20">
                <a:latin typeface="Lucida Sans Unicode"/>
                <a:cs typeface="Lucida Sans Unicode"/>
              </a:rPr>
              <a:t>1.0%</a:t>
            </a:r>
            <a:endParaRPr sz="900">
              <a:latin typeface="Lucida Sans Unicode"/>
              <a:cs typeface="Lucida Sans Unicode"/>
            </a:endParaRPr>
          </a:p>
          <a:p>
            <a:pPr marL="83185">
              <a:lnSpc>
                <a:spcPct val="100000"/>
              </a:lnSpc>
              <a:spcBef>
                <a:spcPts val="180"/>
              </a:spcBef>
              <a:tabLst>
                <a:tab pos="413384" algn="l"/>
              </a:tabLst>
            </a:pPr>
            <a:r>
              <a:rPr dirty="0" sz="1000" spc="-25">
                <a:latin typeface="Lucida Sans Unicode"/>
                <a:cs typeface="Lucida Sans Unicode"/>
              </a:rPr>
              <a:t>3.</a:t>
            </a:r>
            <a:r>
              <a:rPr dirty="0" sz="1000">
                <a:latin typeface="Lucida Sans Unicode"/>
                <a:cs typeface="Lucida Sans Unicode"/>
              </a:rPr>
              <a:t>	</a:t>
            </a:r>
            <a:r>
              <a:rPr dirty="0" sz="900" spc="-20">
                <a:latin typeface="Lucida Sans Unicode"/>
                <a:cs typeface="Lucida Sans Unicode"/>
              </a:rPr>
              <a:t>1.0%</a:t>
            </a:r>
            <a:endParaRPr sz="900">
              <a:latin typeface="Lucida Sans Unicode"/>
              <a:cs typeface="Lucida Sans Unicode"/>
            </a:endParaRPr>
          </a:p>
          <a:p>
            <a:pPr marL="78105">
              <a:lnSpc>
                <a:spcPct val="100000"/>
              </a:lnSpc>
              <a:spcBef>
                <a:spcPts val="180"/>
              </a:spcBef>
              <a:tabLst>
                <a:tab pos="413384" algn="l"/>
              </a:tabLst>
            </a:pPr>
            <a:r>
              <a:rPr dirty="0" sz="1000" spc="-25">
                <a:latin typeface="Lucida Sans Unicode"/>
                <a:cs typeface="Lucida Sans Unicode"/>
              </a:rPr>
              <a:t>4.</a:t>
            </a:r>
            <a:r>
              <a:rPr dirty="0" sz="1000">
                <a:latin typeface="Lucida Sans Unicode"/>
                <a:cs typeface="Lucida Sans Unicode"/>
              </a:rPr>
              <a:t>	</a:t>
            </a:r>
            <a:r>
              <a:rPr dirty="0" sz="900" spc="-20">
                <a:latin typeface="Lucida Sans Unicode"/>
                <a:cs typeface="Lucida Sans Unicode"/>
              </a:rPr>
              <a:t>1.0%</a:t>
            </a:r>
            <a:endParaRPr sz="900">
              <a:latin typeface="Lucida Sans Unicode"/>
              <a:cs typeface="Lucida Sans Unicode"/>
            </a:endParaRPr>
          </a:p>
          <a:p>
            <a:pPr marL="78105">
              <a:lnSpc>
                <a:spcPct val="100000"/>
              </a:lnSpc>
              <a:spcBef>
                <a:spcPts val="180"/>
              </a:spcBef>
              <a:tabLst>
                <a:tab pos="413384" algn="l"/>
              </a:tabLst>
            </a:pPr>
            <a:r>
              <a:rPr dirty="0" sz="1000" spc="-25">
                <a:latin typeface="Lucida Sans Unicode"/>
                <a:cs typeface="Lucida Sans Unicode"/>
              </a:rPr>
              <a:t>5.</a:t>
            </a:r>
            <a:r>
              <a:rPr dirty="0" sz="1000">
                <a:latin typeface="Lucida Sans Unicode"/>
                <a:cs typeface="Lucida Sans Unicode"/>
              </a:rPr>
              <a:t>	</a:t>
            </a:r>
            <a:r>
              <a:rPr dirty="0" sz="900" spc="-20">
                <a:latin typeface="Lucida Sans Unicode"/>
                <a:cs typeface="Lucida Sans Unicode"/>
              </a:rPr>
              <a:t>1.0%</a:t>
            </a:r>
            <a:endParaRPr sz="900">
              <a:latin typeface="Lucida Sans Unicode"/>
              <a:cs typeface="Lucida Sans Unicode"/>
            </a:endParaRPr>
          </a:p>
          <a:p>
            <a:pPr marL="77470">
              <a:lnSpc>
                <a:spcPct val="100000"/>
              </a:lnSpc>
              <a:spcBef>
                <a:spcPts val="180"/>
              </a:spcBef>
              <a:tabLst>
                <a:tab pos="413384" algn="l"/>
              </a:tabLst>
            </a:pPr>
            <a:r>
              <a:rPr dirty="0" sz="1000" spc="-25">
                <a:latin typeface="Lucida Sans Unicode"/>
                <a:cs typeface="Lucida Sans Unicode"/>
              </a:rPr>
              <a:t>6.</a:t>
            </a:r>
            <a:r>
              <a:rPr dirty="0" sz="1000">
                <a:latin typeface="Lucida Sans Unicode"/>
                <a:cs typeface="Lucida Sans Unicode"/>
              </a:rPr>
              <a:t>	</a:t>
            </a:r>
            <a:r>
              <a:rPr dirty="0" sz="900" spc="-20">
                <a:latin typeface="Lucida Sans Unicode"/>
                <a:cs typeface="Lucida Sans Unicode"/>
              </a:rPr>
              <a:t>1.0%</a:t>
            </a:r>
            <a:endParaRPr sz="900">
              <a:latin typeface="Lucida Sans Unicode"/>
              <a:cs typeface="Lucida Sans Unicode"/>
            </a:endParaRPr>
          </a:p>
          <a:p>
            <a:pPr marL="88900">
              <a:lnSpc>
                <a:spcPct val="100000"/>
              </a:lnSpc>
              <a:spcBef>
                <a:spcPts val="180"/>
              </a:spcBef>
              <a:tabLst>
                <a:tab pos="413384" algn="l"/>
              </a:tabLst>
            </a:pPr>
            <a:r>
              <a:rPr dirty="0" sz="1000" spc="-25">
                <a:latin typeface="Lucida Sans Unicode"/>
                <a:cs typeface="Lucida Sans Unicode"/>
              </a:rPr>
              <a:t>7.</a:t>
            </a:r>
            <a:r>
              <a:rPr dirty="0" sz="1000">
                <a:latin typeface="Lucida Sans Unicode"/>
                <a:cs typeface="Lucida Sans Unicode"/>
              </a:rPr>
              <a:t>	</a:t>
            </a:r>
            <a:r>
              <a:rPr dirty="0" sz="900" spc="-20">
                <a:latin typeface="Lucida Sans Unicode"/>
                <a:cs typeface="Lucida Sans Unicode"/>
              </a:rPr>
              <a:t>1.0%</a:t>
            </a:r>
            <a:endParaRPr sz="900">
              <a:latin typeface="Lucida Sans Unicode"/>
              <a:cs typeface="Lucida Sans Unicode"/>
            </a:endParaRPr>
          </a:p>
          <a:p>
            <a:pPr marL="78105">
              <a:lnSpc>
                <a:spcPct val="100000"/>
              </a:lnSpc>
              <a:spcBef>
                <a:spcPts val="180"/>
              </a:spcBef>
              <a:tabLst>
                <a:tab pos="413384" algn="l"/>
              </a:tabLst>
            </a:pPr>
            <a:r>
              <a:rPr dirty="0" sz="1000" spc="-25">
                <a:latin typeface="Lucida Sans Unicode"/>
                <a:cs typeface="Lucida Sans Unicode"/>
              </a:rPr>
              <a:t>8.</a:t>
            </a:r>
            <a:r>
              <a:rPr dirty="0" sz="1000">
                <a:latin typeface="Lucida Sans Unicode"/>
                <a:cs typeface="Lucida Sans Unicode"/>
              </a:rPr>
              <a:t>	</a:t>
            </a:r>
            <a:r>
              <a:rPr dirty="0" sz="900" spc="-20">
                <a:latin typeface="Lucida Sans Unicode"/>
                <a:cs typeface="Lucida Sans Unicode"/>
              </a:rPr>
              <a:t>1.0%</a:t>
            </a:r>
            <a:endParaRPr sz="900">
              <a:latin typeface="Lucida Sans Unicode"/>
              <a:cs typeface="Lucida Sans Unicode"/>
            </a:endParaRPr>
          </a:p>
          <a:p>
            <a:pPr marL="78105">
              <a:lnSpc>
                <a:spcPct val="100000"/>
              </a:lnSpc>
              <a:spcBef>
                <a:spcPts val="180"/>
              </a:spcBef>
              <a:tabLst>
                <a:tab pos="413384" algn="l"/>
              </a:tabLst>
            </a:pPr>
            <a:r>
              <a:rPr dirty="0" sz="1000" spc="-25">
                <a:latin typeface="Lucida Sans Unicode"/>
                <a:cs typeface="Lucida Sans Unicode"/>
              </a:rPr>
              <a:t>9.</a:t>
            </a:r>
            <a:r>
              <a:rPr dirty="0" sz="1000">
                <a:latin typeface="Lucida Sans Unicode"/>
                <a:cs typeface="Lucida Sans Unicode"/>
              </a:rPr>
              <a:t>	</a:t>
            </a:r>
            <a:r>
              <a:rPr dirty="0" sz="900" spc="-20">
                <a:latin typeface="Lucida Sans Unicode"/>
                <a:cs typeface="Lucida Sans Unicode"/>
              </a:rPr>
              <a:t>1.0%</a:t>
            </a:r>
            <a:endParaRPr sz="900">
              <a:latin typeface="Lucida Sans Unicode"/>
              <a:cs typeface="Lucida Sans Unicode"/>
            </a:endParaRPr>
          </a:p>
          <a:p>
            <a:pPr marL="38100">
              <a:lnSpc>
                <a:spcPct val="100000"/>
              </a:lnSpc>
              <a:spcBef>
                <a:spcPts val="180"/>
              </a:spcBef>
              <a:tabLst>
                <a:tab pos="413384" algn="l"/>
              </a:tabLst>
            </a:pPr>
            <a:r>
              <a:rPr dirty="0" sz="1000" spc="-25">
                <a:latin typeface="Lucida Sans Unicode"/>
                <a:cs typeface="Lucida Sans Unicode"/>
              </a:rPr>
              <a:t>10.</a:t>
            </a:r>
            <a:r>
              <a:rPr dirty="0" sz="1000">
                <a:latin typeface="Lucida Sans Unicode"/>
                <a:cs typeface="Lucida Sans Unicode"/>
              </a:rPr>
              <a:t>	</a:t>
            </a:r>
            <a:r>
              <a:rPr dirty="0" sz="900" spc="-20">
                <a:latin typeface="Lucida Sans Unicode"/>
                <a:cs typeface="Lucida Sans Unicode"/>
              </a:rPr>
              <a:t>1.0%</a:t>
            </a:r>
            <a:endParaRPr sz="900">
              <a:latin typeface="Lucida Sans Unicode"/>
              <a:cs typeface="Lucida Sans Unicode"/>
            </a:endParaRPr>
          </a:p>
          <a:p>
            <a:pPr marL="76835">
              <a:lnSpc>
                <a:spcPct val="100000"/>
              </a:lnSpc>
              <a:spcBef>
                <a:spcPts val="180"/>
              </a:spcBef>
              <a:tabLst>
                <a:tab pos="413384" algn="l"/>
              </a:tabLst>
            </a:pPr>
            <a:r>
              <a:rPr dirty="0" sz="1000" spc="-25">
                <a:latin typeface="Lucida Sans Unicode"/>
                <a:cs typeface="Lucida Sans Unicode"/>
              </a:rPr>
              <a:t>11.</a:t>
            </a:r>
            <a:r>
              <a:rPr dirty="0" sz="1000">
                <a:latin typeface="Lucida Sans Unicode"/>
                <a:cs typeface="Lucida Sans Unicode"/>
              </a:rPr>
              <a:t>	</a:t>
            </a:r>
            <a:r>
              <a:rPr dirty="0" sz="900" spc="-10">
                <a:latin typeface="Lucida Sans Unicode"/>
                <a:cs typeface="Lucida Sans Unicode"/>
              </a:rPr>
              <a:t>1.0%</a:t>
            </a:r>
            <a:r>
              <a:rPr dirty="0" baseline="32407" sz="900" spc="-15">
                <a:latin typeface="Lucida Sans Unicode"/>
                <a:cs typeface="Lucida Sans Unicode"/>
              </a:rPr>
              <a:t>3</a:t>
            </a:r>
            <a:endParaRPr baseline="32407" sz="900">
              <a:latin typeface="Lucida Sans Unicode"/>
              <a:cs typeface="Lucida Sans Unicode"/>
            </a:endParaRPr>
          </a:p>
          <a:p>
            <a:pPr marL="44450">
              <a:lnSpc>
                <a:spcPct val="100000"/>
              </a:lnSpc>
              <a:spcBef>
                <a:spcPts val="180"/>
              </a:spcBef>
              <a:tabLst>
                <a:tab pos="413384" algn="l"/>
              </a:tabLst>
            </a:pPr>
            <a:r>
              <a:rPr dirty="0" sz="1000" spc="-25">
                <a:latin typeface="Lucida Sans Unicode"/>
                <a:cs typeface="Lucida Sans Unicode"/>
              </a:rPr>
              <a:t>12.</a:t>
            </a:r>
            <a:r>
              <a:rPr dirty="0" sz="1000">
                <a:latin typeface="Lucida Sans Unicode"/>
                <a:cs typeface="Lucida Sans Unicode"/>
              </a:rPr>
              <a:t>	</a:t>
            </a:r>
            <a:r>
              <a:rPr dirty="0" sz="900" spc="-10">
                <a:latin typeface="Lucida Sans Unicode"/>
                <a:cs typeface="Lucida Sans Unicode"/>
              </a:rPr>
              <a:t>1.0%</a:t>
            </a:r>
            <a:r>
              <a:rPr dirty="0" baseline="32407" sz="900" spc="-15">
                <a:latin typeface="Lucida Sans Unicode"/>
                <a:cs typeface="Lucida Sans Unicode"/>
              </a:rPr>
              <a:t>3</a:t>
            </a:r>
            <a:endParaRPr baseline="32407" sz="900">
              <a:latin typeface="Lucida Sans Unicode"/>
              <a:cs typeface="Lucida Sans Unicode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2633975" y="1650450"/>
            <a:ext cx="3440429" cy="423545"/>
            <a:chOff x="2633975" y="1650450"/>
            <a:chExt cx="3440429" cy="423545"/>
          </a:xfrm>
        </p:grpSpPr>
        <p:sp>
          <p:nvSpPr>
            <p:cNvPr id="28" name="object 28"/>
            <p:cNvSpPr/>
            <p:nvPr/>
          </p:nvSpPr>
          <p:spPr>
            <a:xfrm>
              <a:off x="2693619" y="1688655"/>
              <a:ext cx="3324225" cy="309245"/>
            </a:xfrm>
            <a:custGeom>
              <a:avLst/>
              <a:gdLst/>
              <a:ahLst/>
              <a:cxnLst/>
              <a:rect l="l" t="t" r="r" b="b"/>
              <a:pathLst>
                <a:path w="3324225" h="309244">
                  <a:moveTo>
                    <a:pt x="326110" y="154495"/>
                  </a:moveTo>
                  <a:lnTo>
                    <a:pt x="313690" y="95377"/>
                  </a:lnTo>
                  <a:lnTo>
                    <a:pt x="278345" y="45250"/>
                  </a:lnTo>
                  <a:lnTo>
                    <a:pt x="225450" y="11760"/>
                  </a:lnTo>
                  <a:lnTo>
                    <a:pt x="163055" y="0"/>
                  </a:lnTo>
                  <a:lnTo>
                    <a:pt x="111518" y="7874"/>
                  </a:lnTo>
                  <a:lnTo>
                    <a:pt x="66763" y="29806"/>
                  </a:lnTo>
                  <a:lnTo>
                    <a:pt x="31470" y="63258"/>
                  </a:lnTo>
                  <a:lnTo>
                    <a:pt x="8318" y="105664"/>
                  </a:lnTo>
                  <a:lnTo>
                    <a:pt x="0" y="154495"/>
                  </a:lnTo>
                  <a:lnTo>
                    <a:pt x="8318" y="203339"/>
                  </a:lnTo>
                  <a:lnTo>
                    <a:pt x="31470" y="245745"/>
                  </a:lnTo>
                  <a:lnTo>
                    <a:pt x="66763" y="279196"/>
                  </a:lnTo>
                  <a:lnTo>
                    <a:pt x="111518" y="301129"/>
                  </a:lnTo>
                  <a:lnTo>
                    <a:pt x="163055" y="309003"/>
                  </a:lnTo>
                  <a:lnTo>
                    <a:pt x="214591" y="301129"/>
                  </a:lnTo>
                  <a:lnTo>
                    <a:pt x="259346" y="279196"/>
                  </a:lnTo>
                  <a:lnTo>
                    <a:pt x="294640" y="245745"/>
                  </a:lnTo>
                  <a:lnTo>
                    <a:pt x="317792" y="203339"/>
                  </a:lnTo>
                  <a:lnTo>
                    <a:pt x="326110" y="154495"/>
                  </a:lnTo>
                  <a:close/>
                </a:path>
                <a:path w="3324225" h="309244">
                  <a:moveTo>
                    <a:pt x="3323615" y="154495"/>
                  </a:moveTo>
                  <a:lnTo>
                    <a:pt x="3311194" y="95377"/>
                  </a:lnTo>
                  <a:lnTo>
                    <a:pt x="3275850" y="45250"/>
                  </a:lnTo>
                  <a:lnTo>
                    <a:pt x="3222955" y="11760"/>
                  </a:lnTo>
                  <a:lnTo>
                    <a:pt x="3160560" y="0"/>
                  </a:lnTo>
                  <a:lnTo>
                    <a:pt x="3109023" y="7874"/>
                  </a:lnTo>
                  <a:lnTo>
                    <a:pt x="3064268" y="29806"/>
                  </a:lnTo>
                  <a:lnTo>
                    <a:pt x="3028975" y="63258"/>
                  </a:lnTo>
                  <a:lnTo>
                    <a:pt x="3005823" y="105664"/>
                  </a:lnTo>
                  <a:lnTo>
                    <a:pt x="2997517" y="154495"/>
                  </a:lnTo>
                  <a:lnTo>
                    <a:pt x="3005823" y="203339"/>
                  </a:lnTo>
                  <a:lnTo>
                    <a:pt x="3028975" y="245745"/>
                  </a:lnTo>
                  <a:lnTo>
                    <a:pt x="3064268" y="279196"/>
                  </a:lnTo>
                  <a:lnTo>
                    <a:pt x="3109023" y="301129"/>
                  </a:lnTo>
                  <a:lnTo>
                    <a:pt x="3160560" y="309003"/>
                  </a:lnTo>
                  <a:lnTo>
                    <a:pt x="3212096" y="301129"/>
                  </a:lnTo>
                  <a:lnTo>
                    <a:pt x="3256851" y="279196"/>
                  </a:lnTo>
                  <a:lnTo>
                    <a:pt x="3292157" y="245745"/>
                  </a:lnTo>
                  <a:lnTo>
                    <a:pt x="3315297" y="203339"/>
                  </a:lnTo>
                  <a:lnTo>
                    <a:pt x="3323615" y="154495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33975" y="1650450"/>
              <a:ext cx="440400" cy="4233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34000" y="1650450"/>
              <a:ext cx="440400" cy="423300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2769694" y="1684046"/>
            <a:ext cx="317944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06725" algn="l"/>
              </a:tabLst>
            </a:pPr>
            <a:r>
              <a:rPr dirty="0" sz="1800" spc="-50">
                <a:solidFill>
                  <a:srgbClr val="FFFFFF"/>
                </a:solidFill>
                <a:latin typeface="Arial Black"/>
                <a:cs typeface="Arial Black"/>
              </a:rPr>
              <a:t>+</a:t>
            </a:r>
            <a:r>
              <a:rPr dirty="0" sz="1800">
                <a:solidFill>
                  <a:srgbClr val="FFFFFF"/>
                </a:solidFill>
                <a:latin typeface="Arial Black"/>
                <a:cs typeface="Arial Black"/>
              </a:rPr>
              <a:t>	</a:t>
            </a:r>
            <a:r>
              <a:rPr dirty="0" sz="1800" spc="5">
                <a:solidFill>
                  <a:srgbClr val="FFFFFF"/>
                </a:solidFill>
                <a:latin typeface="Arial Black"/>
                <a:cs typeface="Arial Black"/>
              </a:rPr>
              <a:t>=</a:t>
            </a:r>
            <a:endParaRPr sz="1800">
              <a:latin typeface="Arial Black"/>
              <a:cs typeface="Arial Black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084249" y="4683900"/>
            <a:ext cx="1059749" cy="459599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8991465" y="4863153"/>
            <a:ext cx="8001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B7B7B7"/>
                </a:solidFill>
                <a:latin typeface="Verdana"/>
                <a:cs typeface="Verdana"/>
              </a:rPr>
              <a:t>6</a:t>
            </a:r>
            <a:endParaRPr sz="700">
              <a:latin typeface="Verdana"/>
              <a:cs typeface="Verdana"/>
            </a:endParaRPr>
          </a:p>
        </p:txBody>
      </p:sp>
      <p:pic>
        <p:nvPicPr>
          <p:cNvPr id="34" name="object 3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947675" y="4768250"/>
            <a:ext cx="7220700" cy="375249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1077850" y="4868778"/>
            <a:ext cx="4207510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3975" indent="-50800">
              <a:lnSpc>
                <a:spcPct val="100000"/>
              </a:lnSpc>
              <a:spcBef>
                <a:spcPts val="100"/>
              </a:spcBef>
              <a:buSzPct val="75000"/>
              <a:buAutoNum type="arabicPeriod"/>
              <a:tabLst>
                <a:tab pos="53975" algn="l"/>
              </a:tabLst>
            </a:pP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Subject</a:t>
            </a:r>
            <a:r>
              <a:rPr dirty="0" sz="4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to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additional</a:t>
            </a:r>
            <a:r>
              <a:rPr dirty="0" sz="4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provisions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contained</a:t>
            </a:r>
            <a:r>
              <a:rPr dirty="0" sz="4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in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the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Company’s</a:t>
            </a:r>
            <a:r>
              <a:rPr dirty="0" sz="4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 spc="-25">
                <a:solidFill>
                  <a:srgbClr val="B7B7B7"/>
                </a:solidFill>
                <a:latin typeface="Verdana"/>
                <a:cs typeface="Verdana"/>
              </a:rPr>
              <a:t>2025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Proxy</a:t>
            </a:r>
            <a:r>
              <a:rPr dirty="0" sz="4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materials.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“Earning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each</a:t>
            </a:r>
            <a:r>
              <a:rPr dirty="0" sz="4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tranche” </a:t>
            </a:r>
            <a:r>
              <a:rPr dirty="0" sz="400" spc="-20">
                <a:solidFill>
                  <a:srgbClr val="B7B7B7"/>
                </a:solidFill>
                <a:latin typeface="Verdana"/>
                <a:cs typeface="Verdana"/>
              </a:rPr>
              <a:t>refers</a:t>
            </a:r>
            <a:r>
              <a:rPr dirty="0" sz="4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to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the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ability</a:t>
            </a:r>
            <a:r>
              <a:rPr dirty="0" sz="4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to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vote</a:t>
            </a:r>
            <a:r>
              <a:rPr dirty="0" sz="4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the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shares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under</a:t>
            </a:r>
            <a:r>
              <a:rPr dirty="0" sz="4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each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tranche.</a:t>
            </a:r>
            <a:endParaRPr sz="400">
              <a:latin typeface="Verdana"/>
              <a:cs typeface="Verdana"/>
            </a:endParaRPr>
          </a:p>
          <a:p>
            <a:pPr marL="64135" indent="-51435">
              <a:lnSpc>
                <a:spcPct val="100000"/>
              </a:lnSpc>
              <a:buSzPct val="75000"/>
              <a:buAutoNum type="arabicPeriod"/>
              <a:tabLst>
                <a:tab pos="64135" algn="l"/>
              </a:tabLst>
            </a:pP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Based</a:t>
            </a:r>
            <a:r>
              <a:rPr dirty="0" sz="400" spc="-2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on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the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total shares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outstanding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 spc="-20">
                <a:solidFill>
                  <a:srgbClr val="B7B7B7"/>
                </a:solidFill>
                <a:latin typeface="Verdana"/>
                <a:cs typeface="Verdana"/>
              </a:rPr>
              <a:t>as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of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August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 spc="-40">
                <a:solidFill>
                  <a:srgbClr val="B7B7B7"/>
                </a:solidFill>
                <a:latin typeface="Verdana"/>
                <a:cs typeface="Verdana"/>
              </a:rPr>
              <a:t>29,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 spc="-25">
                <a:solidFill>
                  <a:srgbClr val="B7B7B7"/>
                </a:solidFill>
                <a:latin typeface="Verdana"/>
                <a:cs typeface="Verdana"/>
              </a:rPr>
              <a:t>2025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plus</a:t>
            </a:r>
            <a:r>
              <a:rPr dirty="0" sz="4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the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 spc="-30">
                <a:solidFill>
                  <a:srgbClr val="B7B7B7"/>
                </a:solidFill>
                <a:latin typeface="Verdana"/>
                <a:cs typeface="Verdana"/>
              </a:rPr>
              <a:t>2018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CEO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Performance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Award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minus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the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 spc="-25">
                <a:solidFill>
                  <a:srgbClr val="B7B7B7"/>
                </a:solidFill>
                <a:latin typeface="Verdana"/>
                <a:cs typeface="Verdana"/>
              </a:rPr>
              <a:t>2025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CEO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Interim Award.</a:t>
            </a:r>
            <a:endParaRPr sz="400">
              <a:latin typeface="Verdana"/>
              <a:cs typeface="Verdana"/>
            </a:endParaRPr>
          </a:p>
          <a:p>
            <a:pPr marL="64135" indent="-51435">
              <a:lnSpc>
                <a:spcPct val="100000"/>
              </a:lnSpc>
              <a:buSzPct val="75000"/>
              <a:buAutoNum type="arabicPeriod"/>
              <a:tabLst>
                <a:tab pos="64135" algn="l"/>
              </a:tabLst>
            </a:pP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Earning</a:t>
            </a:r>
            <a:r>
              <a:rPr dirty="0" sz="4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the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ability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to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vote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the</a:t>
            </a:r>
            <a:r>
              <a:rPr dirty="0" sz="4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shares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in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the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 spc="-55">
                <a:solidFill>
                  <a:srgbClr val="B7B7B7"/>
                </a:solidFill>
                <a:latin typeface="Verdana"/>
                <a:cs typeface="Verdana"/>
              </a:rPr>
              <a:t>11th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and</a:t>
            </a:r>
            <a:r>
              <a:rPr dirty="0" sz="4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 spc="-35">
                <a:solidFill>
                  <a:srgbClr val="B7B7B7"/>
                </a:solidFill>
                <a:latin typeface="Verdana"/>
                <a:cs typeface="Verdana"/>
              </a:rPr>
              <a:t>12th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tranches requires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Elon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to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develop</a:t>
            </a:r>
            <a:r>
              <a:rPr dirty="0" sz="4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a framework for </a:t>
            </a:r>
            <a:r>
              <a:rPr dirty="0" sz="400">
                <a:solidFill>
                  <a:srgbClr val="B7B7B7"/>
                </a:solidFill>
                <a:latin typeface="Verdana"/>
                <a:cs typeface="Verdana"/>
              </a:rPr>
              <a:t>CEO</a:t>
            </a:r>
            <a:r>
              <a:rPr dirty="0" sz="400" spc="-10">
                <a:solidFill>
                  <a:srgbClr val="B7B7B7"/>
                </a:solidFill>
                <a:latin typeface="Verdana"/>
                <a:cs typeface="Verdana"/>
              </a:rPr>
              <a:t> succession</a:t>
            </a:r>
            <a:endParaRPr sz="4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1075" y="361125"/>
              <a:ext cx="5740200" cy="535800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591250" y="450970"/>
            <a:ext cx="71374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"/>
              <a:t>TEAM</a:t>
            </a: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4683900"/>
            <a:ext cx="1059800" cy="45959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3075" y="4863153"/>
            <a:ext cx="72898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70">
                <a:solidFill>
                  <a:srgbClr val="B7B7B7"/>
                </a:solidFill>
                <a:latin typeface="Verdana"/>
                <a:cs typeface="Verdana"/>
              </a:rPr>
              <a:t>©2025</a:t>
            </a:r>
            <a:r>
              <a:rPr dirty="0" sz="700" spc="-15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700" spc="-45">
                <a:solidFill>
                  <a:srgbClr val="B7B7B7"/>
                </a:solidFill>
                <a:latin typeface="Verdana"/>
                <a:cs typeface="Verdana"/>
              </a:rPr>
              <a:t>Tesla,</a:t>
            </a:r>
            <a:r>
              <a:rPr dirty="0" sz="700" spc="-10">
                <a:solidFill>
                  <a:srgbClr val="B7B7B7"/>
                </a:solidFill>
                <a:latin typeface="Verdana"/>
                <a:cs typeface="Verdana"/>
              </a:rPr>
              <a:t> </a:t>
            </a:r>
            <a:r>
              <a:rPr dirty="0" sz="700" spc="-25">
                <a:solidFill>
                  <a:srgbClr val="B7B7B7"/>
                </a:solidFill>
                <a:latin typeface="Verdana"/>
                <a:cs typeface="Verdana"/>
              </a:rPr>
              <a:t>Inc</a:t>
            </a:r>
            <a:endParaRPr sz="7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566125" y="124674"/>
            <a:ext cx="8578215" cy="5019040"/>
            <a:chOff x="566125" y="124674"/>
            <a:chExt cx="8578215" cy="501904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6125" y="782625"/>
              <a:ext cx="773400" cy="1332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23275" y="820725"/>
              <a:ext cx="659130" cy="19050"/>
            </a:xfrm>
            <a:custGeom>
              <a:avLst/>
              <a:gdLst/>
              <a:ahLst/>
              <a:cxnLst/>
              <a:rect l="l" t="t" r="r" b="b"/>
              <a:pathLst>
                <a:path w="659130" h="19050">
                  <a:moveTo>
                    <a:pt x="659099" y="18899"/>
                  </a:moveTo>
                  <a:lnTo>
                    <a:pt x="0" y="18899"/>
                  </a:lnTo>
                  <a:lnTo>
                    <a:pt x="0" y="0"/>
                  </a:lnTo>
                  <a:lnTo>
                    <a:pt x="659099" y="0"/>
                  </a:lnTo>
                  <a:lnTo>
                    <a:pt x="659099" y="188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97742" y="124674"/>
              <a:ext cx="423625" cy="42152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84250" y="4683900"/>
              <a:ext cx="1059749" cy="459599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8993242" y="4863153"/>
            <a:ext cx="7810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B7B7B7"/>
                </a:solidFill>
                <a:latin typeface="Verdana"/>
                <a:cs typeface="Verdana"/>
              </a:rPr>
              <a:t>7</a:t>
            </a:r>
            <a:endParaRPr sz="700">
              <a:latin typeface="Verdana"/>
              <a:cs typeface="Verdan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060487" y="1145750"/>
            <a:ext cx="1231900" cy="1613535"/>
            <a:chOff x="1060487" y="1145750"/>
            <a:chExt cx="1231900" cy="1613535"/>
          </a:xfrm>
        </p:grpSpPr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60487" y="1145750"/>
              <a:ext cx="1231800" cy="11859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117637" y="1183849"/>
              <a:ext cx="1117600" cy="1071880"/>
            </a:xfrm>
            <a:custGeom>
              <a:avLst/>
              <a:gdLst/>
              <a:ahLst/>
              <a:cxnLst/>
              <a:rect l="l" t="t" r="r" b="b"/>
              <a:pathLst>
                <a:path w="1117600" h="1071880">
                  <a:moveTo>
                    <a:pt x="558749" y="1071599"/>
                  </a:moveTo>
                  <a:lnTo>
                    <a:pt x="510538" y="1069633"/>
                  </a:lnTo>
                  <a:lnTo>
                    <a:pt x="463466" y="1063840"/>
                  </a:lnTo>
                  <a:lnTo>
                    <a:pt x="417700" y="1054382"/>
                  </a:lnTo>
                  <a:lnTo>
                    <a:pt x="373409" y="1041419"/>
                  </a:lnTo>
                  <a:lnTo>
                    <a:pt x="330760" y="1025112"/>
                  </a:lnTo>
                  <a:lnTo>
                    <a:pt x="289920" y="1005623"/>
                  </a:lnTo>
                  <a:lnTo>
                    <a:pt x="251057" y="983112"/>
                  </a:lnTo>
                  <a:lnTo>
                    <a:pt x="214340" y="957739"/>
                  </a:lnTo>
                  <a:lnTo>
                    <a:pt x="179936" y="929666"/>
                  </a:lnTo>
                  <a:lnTo>
                    <a:pt x="148012" y="899054"/>
                  </a:lnTo>
                  <a:lnTo>
                    <a:pt x="118737" y="866063"/>
                  </a:lnTo>
                  <a:lnTo>
                    <a:pt x="92278" y="830853"/>
                  </a:lnTo>
                  <a:lnTo>
                    <a:pt x="68802" y="793587"/>
                  </a:lnTo>
                  <a:lnTo>
                    <a:pt x="48478" y="754425"/>
                  </a:lnTo>
                  <a:lnTo>
                    <a:pt x="31473" y="713527"/>
                  </a:lnTo>
                  <a:lnTo>
                    <a:pt x="17955" y="671055"/>
                  </a:lnTo>
                  <a:lnTo>
                    <a:pt x="8091" y="627169"/>
                  </a:lnTo>
                  <a:lnTo>
                    <a:pt x="2050" y="582030"/>
                  </a:lnTo>
                  <a:lnTo>
                    <a:pt x="0" y="535799"/>
                  </a:lnTo>
                  <a:lnTo>
                    <a:pt x="2050" y="489569"/>
                  </a:lnTo>
                  <a:lnTo>
                    <a:pt x="8091" y="444430"/>
                  </a:lnTo>
                  <a:lnTo>
                    <a:pt x="17955" y="400544"/>
                  </a:lnTo>
                  <a:lnTo>
                    <a:pt x="31473" y="358072"/>
                  </a:lnTo>
                  <a:lnTo>
                    <a:pt x="48478" y="317174"/>
                  </a:lnTo>
                  <a:lnTo>
                    <a:pt x="68802" y="278012"/>
                  </a:lnTo>
                  <a:lnTo>
                    <a:pt x="92278" y="240746"/>
                  </a:lnTo>
                  <a:lnTo>
                    <a:pt x="118737" y="205537"/>
                  </a:lnTo>
                  <a:lnTo>
                    <a:pt x="148012" y="172545"/>
                  </a:lnTo>
                  <a:lnTo>
                    <a:pt x="179936" y="141933"/>
                  </a:lnTo>
                  <a:lnTo>
                    <a:pt x="214340" y="113860"/>
                  </a:lnTo>
                  <a:lnTo>
                    <a:pt x="251057" y="88487"/>
                  </a:lnTo>
                  <a:lnTo>
                    <a:pt x="289920" y="65976"/>
                  </a:lnTo>
                  <a:lnTo>
                    <a:pt x="330760" y="46487"/>
                  </a:lnTo>
                  <a:lnTo>
                    <a:pt x="373409" y="30180"/>
                  </a:lnTo>
                  <a:lnTo>
                    <a:pt x="417700" y="17217"/>
                  </a:lnTo>
                  <a:lnTo>
                    <a:pt x="463466" y="7759"/>
                  </a:lnTo>
                  <a:lnTo>
                    <a:pt x="510538" y="1966"/>
                  </a:lnTo>
                  <a:lnTo>
                    <a:pt x="558749" y="0"/>
                  </a:lnTo>
                  <a:lnTo>
                    <a:pt x="605343" y="1966"/>
                  </a:lnTo>
                  <a:lnTo>
                    <a:pt x="607036" y="1966"/>
                  </a:lnTo>
                  <a:lnTo>
                    <a:pt x="656300" y="8226"/>
                  </a:lnTo>
                  <a:lnTo>
                    <a:pt x="703758" y="18356"/>
                  </a:lnTo>
                  <a:lnTo>
                    <a:pt x="749994" y="32361"/>
                  </a:lnTo>
                  <a:lnTo>
                    <a:pt x="794752" y="50139"/>
                  </a:lnTo>
                  <a:lnTo>
                    <a:pt x="837773" y="71587"/>
                  </a:lnTo>
                  <a:lnTo>
                    <a:pt x="878800" y="96603"/>
                  </a:lnTo>
                  <a:lnTo>
                    <a:pt x="917577" y="125086"/>
                  </a:lnTo>
                  <a:lnTo>
                    <a:pt x="953845" y="156932"/>
                  </a:lnTo>
                  <a:lnTo>
                    <a:pt x="987056" y="191711"/>
                  </a:lnTo>
                  <a:lnTo>
                    <a:pt x="1016758" y="228895"/>
                  </a:lnTo>
                  <a:lnTo>
                    <a:pt x="1042846" y="268237"/>
                  </a:lnTo>
                  <a:lnTo>
                    <a:pt x="1065212" y="309491"/>
                  </a:lnTo>
                  <a:lnTo>
                    <a:pt x="1083752" y="352410"/>
                  </a:lnTo>
                  <a:lnTo>
                    <a:pt x="1098356" y="396747"/>
                  </a:lnTo>
                  <a:lnTo>
                    <a:pt x="1108920" y="442255"/>
                  </a:lnTo>
                  <a:lnTo>
                    <a:pt x="1115337" y="488689"/>
                  </a:lnTo>
                  <a:lnTo>
                    <a:pt x="1117499" y="535799"/>
                  </a:lnTo>
                  <a:lnTo>
                    <a:pt x="1115449" y="582030"/>
                  </a:lnTo>
                  <a:lnTo>
                    <a:pt x="1109408" y="627169"/>
                  </a:lnTo>
                  <a:lnTo>
                    <a:pt x="1099544" y="671055"/>
                  </a:lnTo>
                  <a:lnTo>
                    <a:pt x="1086026" y="713527"/>
                  </a:lnTo>
                  <a:lnTo>
                    <a:pt x="1069021" y="754425"/>
                  </a:lnTo>
                  <a:lnTo>
                    <a:pt x="1048697" y="793587"/>
                  </a:lnTo>
                  <a:lnTo>
                    <a:pt x="1025221" y="830853"/>
                  </a:lnTo>
                  <a:lnTo>
                    <a:pt x="998762" y="866063"/>
                  </a:lnTo>
                  <a:lnTo>
                    <a:pt x="969487" y="899054"/>
                  </a:lnTo>
                  <a:lnTo>
                    <a:pt x="937563" y="929666"/>
                  </a:lnTo>
                  <a:lnTo>
                    <a:pt x="903159" y="957739"/>
                  </a:lnTo>
                  <a:lnTo>
                    <a:pt x="866441" y="983112"/>
                  </a:lnTo>
                  <a:lnTo>
                    <a:pt x="827579" y="1005623"/>
                  </a:lnTo>
                  <a:lnTo>
                    <a:pt x="786739" y="1025112"/>
                  </a:lnTo>
                  <a:lnTo>
                    <a:pt x="744090" y="1041419"/>
                  </a:lnTo>
                  <a:lnTo>
                    <a:pt x="699799" y="1054382"/>
                  </a:lnTo>
                  <a:lnTo>
                    <a:pt x="654033" y="1063840"/>
                  </a:lnTo>
                  <a:lnTo>
                    <a:pt x="606961" y="1069633"/>
                  </a:lnTo>
                  <a:lnTo>
                    <a:pt x="558749" y="1071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60499" y="2185100"/>
              <a:ext cx="1231800" cy="57390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214240" y="2321428"/>
            <a:ext cx="924560" cy="2559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900" spc="-65">
                <a:solidFill>
                  <a:srgbClr val="FFFFFF"/>
                </a:solidFill>
                <a:latin typeface="Arial Black"/>
                <a:cs typeface="Arial Black"/>
              </a:rPr>
              <a:t>Elon</a:t>
            </a:r>
            <a:r>
              <a:rPr dirty="0" sz="900" spc="-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Arial Black"/>
                <a:cs typeface="Arial Black"/>
              </a:rPr>
              <a:t>Musk</a:t>
            </a:r>
            <a:endParaRPr sz="9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dirty="0" sz="600">
                <a:solidFill>
                  <a:srgbClr val="FFFFFF"/>
                </a:solidFill>
                <a:latin typeface="Lucida Sans Unicode"/>
                <a:cs typeface="Lucida Sans Unicode"/>
              </a:rPr>
              <a:t>CEO</a:t>
            </a:r>
            <a:r>
              <a:rPr dirty="0" sz="600" spc="1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600" spc="-30">
                <a:solidFill>
                  <a:srgbClr val="FFFFFF"/>
                </a:solidFill>
                <a:latin typeface="Lucida Sans Unicode"/>
                <a:cs typeface="Lucida Sans Unicode"/>
              </a:rPr>
              <a:t>-</a:t>
            </a:r>
            <a:r>
              <a:rPr dirty="0" sz="600" spc="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600">
                <a:solidFill>
                  <a:srgbClr val="FFFFFF"/>
                </a:solidFill>
                <a:latin typeface="Lucida Sans Unicode"/>
                <a:cs typeface="Lucida Sans Unicode"/>
              </a:rPr>
              <a:t>Product</a:t>
            </a:r>
            <a:r>
              <a:rPr dirty="0" sz="600" spc="1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600" spc="-10">
                <a:solidFill>
                  <a:srgbClr val="FFFFFF"/>
                </a:solidFill>
                <a:latin typeface="Lucida Sans Unicode"/>
                <a:cs typeface="Lucida Sans Unicode"/>
              </a:rPr>
              <a:t>Architect</a:t>
            </a:r>
            <a:endParaRPr sz="600">
              <a:latin typeface="Lucida Sans Unicode"/>
              <a:cs typeface="Lucida Sans Unicode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508287" y="1145750"/>
            <a:ext cx="1231900" cy="1613535"/>
            <a:chOff x="2508287" y="1145750"/>
            <a:chExt cx="1231900" cy="1613535"/>
          </a:xfrm>
        </p:grpSpPr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08287" y="1145750"/>
              <a:ext cx="1231800" cy="118590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565437" y="1183849"/>
              <a:ext cx="1117600" cy="1071880"/>
            </a:xfrm>
            <a:custGeom>
              <a:avLst/>
              <a:gdLst/>
              <a:ahLst/>
              <a:cxnLst/>
              <a:rect l="l" t="t" r="r" b="b"/>
              <a:pathLst>
                <a:path w="1117600" h="1071880">
                  <a:moveTo>
                    <a:pt x="558749" y="1071599"/>
                  </a:moveTo>
                  <a:lnTo>
                    <a:pt x="510538" y="1069633"/>
                  </a:lnTo>
                  <a:lnTo>
                    <a:pt x="463466" y="1063840"/>
                  </a:lnTo>
                  <a:lnTo>
                    <a:pt x="417700" y="1054382"/>
                  </a:lnTo>
                  <a:lnTo>
                    <a:pt x="373409" y="1041419"/>
                  </a:lnTo>
                  <a:lnTo>
                    <a:pt x="330760" y="1025112"/>
                  </a:lnTo>
                  <a:lnTo>
                    <a:pt x="289920" y="1005623"/>
                  </a:lnTo>
                  <a:lnTo>
                    <a:pt x="251058" y="983112"/>
                  </a:lnTo>
                  <a:lnTo>
                    <a:pt x="214340" y="957739"/>
                  </a:lnTo>
                  <a:lnTo>
                    <a:pt x="179936" y="929666"/>
                  </a:lnTo>
                  <a:lnTo>
                    <a:pt x="148012" y="899054"/>
                  </a:lnTo>
                  <a:lnTo>
                    <a:pt x="118737" y="866063"/>
                  </a:lnTo>
                  <a:lnTo>
                    <a:pt x="92278" y="830853"/>
                  </a:lnTo>
                  <a:lnTo>
                    <a:pt x="68802" y="793587"/>
                  </a:lnTo>
                  <a:lnTo>
                    <a:pt x="48478" y="754425"/>
                  </a:lnTo>
                  <a:lnTo>
                    <a:pt x="31473" y="713527"/>
                  </a:lnTo>
                  <a:lnTo>
                    <a:pt x="17955" y="671055"/>
                  </a:lnTo>
                  <a:lnTo>
                    <a:pt x="8091" y="627169"/>
                  </a:lnTo>
                  <a:lnTo>
                    <a:pt x="2050" y="582030"/>
                  </a:lnTo>
                  <a:lnTo>
                    <a:pt x="0" y="535799"/>
                  </a:lnTo>
                  <a:lnTo>
                    <a:pt x="2050" y="489569"/>
                  </a:lnTo>
                  <a:lnTo>
                    <a:pt x="8091" y="444430"/>
                  </a:lnTo>
                  <a:lnTo>
                    <a:pt x="17955" y="400544"/>
                  </a:lnTo>
                  <a:lnTo>
                    <a:pt x="31473" y="358072"/>
                  </a:lnTo>
                  <a:lnTo>
                    <a:pt x="48478" y="317174"/>
                  </a:lnTo>
                  <a:lnTo>
                    <a:pt x="68802" y="278012"/>
                  </a:lnTo>
                  <a:lnTo>
                    <a:pt x="92278" y="240746"/>
                  </a:lnTo>
                  <a:lnTo>
                    <a:pt x="118737" y="205537"/>
                  </a:lnTo>
                  <a:lnTo>
                    <a:pt x="148012" y="172545"/>
                  </a:lnTo>
                  <a:lnTo>
                    <a:pt x="179936" y="141933"/>
                  </a:lnTo>
                  <a:lnTo>
                    <a:pt x="214340" y="113860"/>
                  </a:lnTo>
                  <a:lnTo>
                    <a:pt x="251058" y="88487"/>
                  </a:lnTo>
                  <a:lnTo>
                    <a:pt x="289920" y="65976"/>
                  </a:lnTo>
                  <a:lnTo>
                    <a:pt x="330760" y="46487"/>
                  </a:lnTo>
                  <a:lnTo>
                    <a:pt x="373409" y="30180"/>
                  </a:lnTo>
                  <a:lnTo>
                    <a:pt x="417700" y="17217"/>
                  </a:lnTo>
                  <a:lnTo>
                    <a:pt x="463466" y="7759"/>
                  </a:lnTo>
                  <a:lnTo>
                    <a:pt x="510538" y="1966"/>
                  </a:lnTo>
                  <a:lnTo>
                    <a:pt x="558749" y="0"/>
                  </a:lnTo>
                  <a:lnTo>
                    <a:pt x="605343" y="1966"/>
                  </a:lnTo>
                  <a:lnTo>
                    <a:pt x="607036" y="1966"/>
                  </a:lnTo>
                  <a:lnTo>
                    <a:pt x="656300" y="8226"/>
                  </a:lnTo>
                  <a:lnTo>
                    <a:pt x="703758" y="18356"/>
                  </a:lnTo>
                  <a:lnTo>
                    <a:pt x="749994" y="32361"/>
                  </a:lnTo>
                  <a:lnTo>
                    <a:pt x="794752" y="50139"/>
                  </a:lnTo>
                  <a:lnTo>
                    <a:pt x="837773" y="71587"/>
                  </a:lnTo>
                  <a:lnTo>
                    <a:pt x="878800" y="96603"/>
                  </a:lnTo>
                  <a:lnTo>
                    <a:pt x="917577" y="125086"/>
                  </a:lnTo>
                  <a:lnTo>
                    <a:pt x="953845" y="156932"/>
                  </a:lnTo>
                  <a:lnTo>
                    <a:pt x="987056" y="191711"/>
                  </a:lnTo>
                  <a:lnTo>
                    <a:pt x="1016758" y="228895"/>
                  </a:lnTo>
                  <a:lnTo>
                    <a:pt x="1042846" y="268237"/>
                  </a:lnTo>
                  <a:lnTo>
                    <a:pt x="1065213" y="309491"/>
                  </a:lnTo>
                  <a:lnTo>
                    <a:pt x="1083752" y="352410"/>
                  </a:lnTo>
                  <a:lnTo>
                    <a:pt x="1098356" y="396747"/>
                  </a:lnTo>
                  <a:lnTo>
                    <a:pt x="1108920" y="442255"/>
                  </a:lnTo>
                  <a:lnTo>
                    <a:pt x="1115337" y="488689"/>
                  </a:lnTo>
                  <a:lnTo>
                    <a:pt x="1117499" y="535799"/>
                  </a:lnTo>
                  <a:lnTo>
                    <a:pt x="1115449" y="582030"/>
                  </a:lnTo>
                  <a:lnTo>
                    <a:pt x="1109408" y="627169"/>
                  </a:lnTo>
                  <a:lnTo>
                    <a:pt x="1099544" y="671055"/>
                  </a:lnTo>
                  <a:lnTo>
                    <a:pt x="1086026" y="713527"/>
                  </a:lnTo>
                  <a:lnTo>
                    <a:pt x="1069021" y="754425"/>
                  </a:lnTo>
                  <a:lnTo>
                    <a:pt x="1048697" y="793587"/>
                  </a:lnTo>
                  <a:lnTo>
                    <a:pt x="1025221" y="830853"/>
                  </a:lnTo>
                  <a:lnTo>
                    <a:pt x="998762" y="866063"/>
                  </a:lnTo>
                  <a:lnTo>
                    <a:pt x="969487" y="899054"/>
                  </a:lnTo>
                  <a:lnTo>
                    <a:pt x="937563" y="929666"/>
                  </a:lnTo>
                  <a:lnTo>
                    <a:pt x="903159" y="957739"/>
                  </a:lnTo>
                  <a:lnTo>
                    <a:pt x="866441" y="983112"/>
                  </a:lnTo>
                  <a:lnTo>
                    <a:pt x="827579" y="1005623"/>
                  </a:lnTo>
                  <a:lnTo>
                    <a:pt x="786739" y="1025112"/>
                  </a:lnTo>
                  <a:lnTo>
                    <a:pt x="744090" y="1041419"/>
                  </a:lnTo>
                  <a:lnTo>
                    <a:pt x="699799" y="1054382"/>
                  </a:lnTo>
                  <a:lnTo>
                    <a:pt x="654033" y="1063840"/>
                  </a:lnTo>
                  <a:lnTo>
                    <a:pt x="606961" y="1069633"/>
                  </a:lnTo>
                  <a:lnTo>
                    <a:pt x="558749" y="1071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08300" y="2185100"/>
              <a:ext cx="1231800" cy="573900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2857581" y="2321428"/>
            <a:ext cx="533400" cy="2559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900" spc="-45">
                <a:solidFill>
                  <a:srgbClr val="FFFFFF"/>
                </a:solidFill>
                <a:latin typeface="Arial Black"/>
                <a:cs typeface="Arial Black"/>
              </a:rPr>
              <a:t>Tom</a:t>
            </a:r>
            <a:r>
              <a:rPr dirty="0" sz="900" spc="-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25">
                <a:solidFill>
                  <a:srgbClr val="FFFFFF"/>
                </a:solidFill>
                <a:latin typeface="Arial Black"/>
                <a:cs typeface="Arial Black"/>
              </a:rPr>
              <a:t>Zhu</a:t>
            </a:r>
            <a:endParaRPr sz="9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dirty="0" sz="600">
                <a:solidFill>
                  <a:srgbClr val="FFFFFF"/>
                </a:solidFill>
                <a:latin typeface="Lucida Sans Unicode"/>
                <a:cs typeface="Lucida Sans Unicode"/>
              </a:rPr>
              <a:t>Senior</a:t>
            </a:r>
            <a:r>
              <a:rPr dirty="0" sz="600" spc="5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600" spc="-25">
                <a:solidFill>
                  <a:srgbClr val="FFFFFF"/>
                </a:solidFill>
                <a:latin typeface="Lucida Sans Unicode"/>
                <a:cs typeface="Lucida Sans Unicode"/>
              </a:rPr>
              <a:t>VP</a:t>
            </a:r>
            <a:endParaRPr sz="600">
              <a:latin typeface="Lucida Sans Unicode"/>
              <a:cs typeface="Lucida Sans Unicode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3956087" y="1145750"/>
            <a:ext cx="1231900" cy="1613535"/>
            <a:chOff x="3956087" y="1145750"/>
            <a:chExt cx="1231900" cy="1613535"/>
          </a:xfrm>
        </p:grpSpPr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56087" y="1145750"/>
              <a:ext cx="1231800" cy="118590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4013237" y="1183849"/>
              <a:ext cx="1117600" cy="1071880"/>
            </a:xfrm>
            <a:custGeom>
              <a:avLst/>
              <a:gdLst/>
              <a:ahLst/>
              <a:cxnLst/>
              <a:rect l="l" t="t" r="r" b="b"/>
              <a:pathLst>
                <a:path w="1117600" h="1071880">
                  <a:moveTo>
                    <a:pt x="558749" y="1071599"/>
                  </a:moveTo>
                  <a:lnTo>
                    <a:pt x="510538" y="1069633"/>
                  </a:lnTo>
                  <a:lnTo>
                    <a:pt x="463466" y="1063840"/>
                  </a:lnTo>
                  <a:lnTo>
                    <a:pt x="417700" y="1054382"/>
                  </a:lnTo>
                  <a:lnTo>
                    <a:pt x="373409" y="1041419"/>
                  </a:lnTo>
                  <a:lnTo>
                    <a:pt x="330760" y="1025112"/>
                  </a:lnTo>
                  <a:lnTo>
                    <a:pt x="289920" y="1005623"/>
                  </a:lnTo>
                  <a:lnTo>
                    <a:pt x="251058" y="983112"/>
                  </a:lnTo>
                  <a:lnTo>
                    <a:pt x="214340" y="957739"/>
                  </a:lnTo>
                  <a:lnTo>
                    <a:pt x="179936" y="929666"/>
                  </a:lnTo>
                  <a:lnTo>
                    <a:pt x="148012" y="899054"/>
                  </a:lnTo>
                  <a:lnTo>
                    <a:pt x="118737" y="866063"/>
                  </a:lnTo>
                  <a:lnTo>
                    <a:pt x="92278" y="830853"/>
                  </a:lnTo>
                  <a:lnTo>
                    <a:pt x="68802" y="793587"/>
                  </a:lnTo>
                  <a:lnTo>
                    <a:pt x="48478" y="754425"/>
                  </a:lnTo>
                  <a:lnTo>
                    <a:pt x="31473" y="713527"/>
                  </a:lnTo>
                  <a:lnTo>
                    <a:pt x="17955" y="671055"/>
                  </a:lnTo>
                  <a:lnTo>
                    <a:pt x="8091" y="627169"/>
                  </a:lnTo>
                  <a:lnTo>
                    <a:pt x="2050" y="582030"/>
                  </a:lnTo>
                  <a:lnTo>
                    <a:pt x="0" y="535799"/>
                  </a:lnTo>
                  <a:lnTo>
                    <a:pt x="2050" y="489569"/>
                  </a:lnTo>
                  <a:lnTo>
                    <a:pt x="8091" y="444430"/>
                  </a:lnTo>
                  <a:lnTo>
                    <a:pt x="17955" y="400544"/>
                  </a:lnTo>
                  <a:lnTo>
                    <a:pt x="31473" y="358072"/>
                  </a:lnTo>
                  <a:lnTo>
                    <a:pt x="48478" y="317174"/>
                  </a:lnTo>
                  <a:lnTo>
                    <a:pt x="68802" y="278012"/>
                  </a:lnTo>
                  <a:lnTo>
                    <a:pt x="92278" y="240746"/>
                  </a:lnTo>
                  <a:lnTo>
                    <a:pt x="118737" y="205537"/>
                  </a:lnTo>
                  <a:lnTo>
                    <a:pt x="148012" y="172545"/>
                  </a:lnTo>
                  <a:lnTo>
                    <a:pt x="179936" y="141933"/>
                  </a:lnTo>
                  <a:lnTo>
                    <a:pt x="214340" y="113860"/>
                  </a:lnTo>
                  <a:lnTo>
                    <a:pt x="251058" y="88487"/>
                  </a:lnTo>
                  <a:lnTo>
                    <a:pt x="289920" y="65976"/>
                  </a:lnTo>
                  <a:lnTo>
                    <a:pt x="330760" y="46487"/>
                  </a:lnTo>
                  <a:lnTo>
                    <a:pt x="373409" y="30180"/>
                  </a:lnTo>
                  <a:lnTo>
                    <a:pt x="417700" y="17217"/>
                  </a:lnTo>
                  <a:lnTo>
                    <a:pt x="463466" y="7759"/>
                  </a:lnTo>
                  <a:lnTo>
                    <a:pt x="510538" y="1966"/>
                  </a:lnTo>
                  <a:lnTo>
                    <a:pt x="558749" y="0"/>
                  </a:lnTo>
                  <a:lnTo>
                    <a:pt x="605343" y="1966"/>
                  </a:lnTo>
                  <a:lnTo>
                    <a:pt x="607036" y="1966"/>
                  </a:lnTo>
                  <a:lnTo>
                    <a:pt x="656300" y="8226"/>
                  </a:lnTo>
                  <a:lnTo>
                    <a:pt x="703758" y="18356"/>
                  </a:lnTo>
                  <a:lnTo>
                    <a:pt x="749994" y="32361"/>
                  </a:lnTo>
                  <a:lnTo>
                    <a:pt x="794752" y="50139"/>
                  </a:lnTo>
                  <a:lnTo>
                    <a:pt x="837773" y="71587"/>
                  </a:lnTo>
                  <a:lnTo>
                    <a:pt x="878800" y="96603"/>
                  </a:lnTo>
                  <a:lnTo>
                    <a:pt x="917577" y="125086"/>
                  </a:lnTo>
                  <a:lnTo>
                    <a:pt x="953845" y="156932"/>
                  </a:lnTo>
                  <a:lnTo>
                    <a:pt x="987056" y="191711"/>
                  </a:lnTo>
                  <a:lnTo>
                    <a:pt x="1016758" y="228895"/>
                  </a:lnTo>
                  <a:lnTo>
                    <a:pt x="1042846" y="268237"/>
                  </a:lnTo>
                  <a:lnTo>
                    <a:pt x="1065213" y="309491"/>
                  </a:lnTo>
                  <a:lnTo>
                    <a:pt x="1083752" y="352410"/>
                  </a:lnTo>
                  <a:lnTo>
                    <a:pt x="1098356" y="396747"/>
                  </a:lnTo>
                  <a:lnTo>
                    <a:pt x="1108920" y="442255"/>
                  </a:lnTo>
                  <a:lnTo>
                    <a:pt x="1115337" y="488689"/>
                  </a:lnTo>
                  <a:lnTo>
                    <a:pt x="1117499" y="535799"/>
                  </a:lnTo>
                  <a:lnTo>
                    <a:pt x="1115449" y="582030"/>
                  </a:lnTo>
                  <a:lnTo>
                    <a:pt x="1109408" y="627169"/>
                  </a:lnTo>
                  <a:lnTo>
                    <a:pt x="1099544" y="671055"/>
                  </a:lnTo>
                  <a:lnTo>
                    <a:pt x="1086026" y="713527"/>
                  </a:lnTo>
                  <a:lnTo>
                    <a:pt x="1069021" y="754425"/>
                  </a:lnTo>
                  <a:lnTo>
                    <a:pt x="1048697" y="793587"/>
                  </a:lnTo>
                  <a:lnTo>
                    <a:pt x="1025221" y="830853"/>
                  </a:lnTo>
                  <a:lnTo>
                    <a:pt x="998762" y="866063"/>
                  </a:lnTo>
                  <a:lnTo>
                    <a:pt x="969487" y="899054"/>
                  </a:lnTo>
                  <a:lnTo>
                    <a:pt x="937563" y="929666"/>
                  </a:lnTo>
                  <a:lnTo>
                    <a:pt x="903159" y="957739"/>
                  </a:lnTo>
                  <a:lnTo>
                    <a:pt x="866441" y="983112"/>
                  </a:lnTo>
                  <a:lnTo>
                    <a:pt x="827579" y="1005623"/>
                  </a:lnTo>
                  <a:lnTo>
                    <a:pt x="786739" y="1025112"/>
                  </a:lnTo>
                  <a:lnTo>
                    <a:pt x="744090" y="1041419"/>
                  </a:lnTo>
                  <a:lnTo>
                    <a:pt x="699799" y="1054382"/>
                  </a:lnTo>
                  <a:lnTo>
                    <a:pt x="654033" y="1063840"/>
                  </a:lnTo>
                  <a:lnTo>
                    <a:pt x="606961" y="1069633"/>
                  </a:lnTo>
                  <a:lnTo>
                    <a:pt x="558749" y="1071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56100" y="2185100"/>
              <a:ext cx="1231800" cy="573900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4095981" y="2321428"/>
            <a:ext cx="952500" cy="2559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900" spc="-10">
                <a:solidFill>
                  <a:srgbClr val="FFFFFF"/>
                </a:solidFill>
                <a:latin typeface="Arial Black"/>
                <a:cs typeface="Arial Black"/>
              </a:rPr>
              <a:t>Vaibhav</a:t>
            </a:r>
            <a:r>
              <a:rPr dirty="0" sz="900" spc="-8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Arial Black"/>
                <a:cs typeface="Arial Black"/>
              </a:rPr>
              <a:t>Taneja</a:t>
            </a:r>
            <a:endParaRPr sz="9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dirty="0" sz="600" spc="-25">
                <a:solidFill>
                  <a:srgbClr val="FFFFFF"/>
                </a:solidFill>
                <a:latin typeface="Lucida Sans Unicode"/>
                <a:cs typeface="Lucida Sans Unicode"/>
              </a:rPr>
              <a:t>CFO</a:t>
            </a:r>
            <a:endParaRPr sz="600">
              <a:latin typeface="Lucida Sans Unicode"/>
              <a:cs typeface="Lucida Sans Unicode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5321250" y="1145750"/>
            <a:ext cx="1397635" cy="1613535"/>
            <a:chOff x="5321250" y="1145750"/>
            <a:chExt cx="1397635" cy="1613535"/>
          </a:xfrm>
        </p:grpSpPr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03887" y="1145750"/>
              <a:ext cx="1231800" cy="118590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461037" y="1183849"/>
              <a:ext cx="1117600" cy="1071880"/>
            </a:xfrm>
            <a:custGeom>
              <a:avLst/>
              <a:gdLst/>
              <a:ahLst/>
              <a:cxnLst/>
              <a:rect l="l" t="t" r="r" b="b"/>
              <a:pathLst>
                <a:path w="1117600" h="1071880">
                  <a:moveTo>
                    <a:pt x="558749" y="1071599"/>
                  </a:moveTo>
                  <a:lnTo>
                    <a:pt x="510538" y="1069633"/>
                  </a:lnTo>
                  <a:lnTo>
                    <a:pt x="463466" y="1063840"/>
                  </a:lnTo>
                  <a:lnTo>
                    <a:pt x="417700" y="1054382"/>
                  </a:lnTo>
                  <a:lnTo>
                    <a:pt x="373409" y="1041419"/>
                  </a:lnTo>
                  <a:lnTo>
                    <a:pt x="330760" y="1025112"/>
                  </a:lnTo>
                  <a:lnTo>
                    <a:pt x="289920" y="1005623"/>
                  </a:lnTo>
                  <a:lnTo>
                    <a:pt x="251058" y="983112"/>
                  </a:lnTo>
                  <a:lnTo>
                    <a:pt x="214340" y="957739"/>
                  </a:lnTo>
                  <a:lnTo>
                    <a:pt x="179936" y="929666"/>
                  </a:lnTo>
                  <a:lnTo>
                    <a:pt x="148012" y="899054"/>
                  </a:lnTo>
                  <a:lnTo>
                    <a:pt x="118737" y="866063"/>
                  </a:lnTo>
                  <a:lnTo>
                    <a:pt x="92278" y="830853"/>
                  </a:lnTo>
                  <a:lnTo>
                    <a:pt x="68802" y="793587"/>
                  </a:lnTo>
                  <a:lnTo>
                    <a:pt x="48478" y="754425"/>
                  </a:lnTo>
                  <a:lnTo>
                    <a:pt x="31473" y="713527"/>
                  </a:lnTo>
                  <a:lnTo>
                    <a:pt x="17955" y="671055"/>
                  </a:lnTo>
                  <a:lnTo>
                    <a:pt x="8091" y="627169"/>
                  </a:lnTo>
                  <a:lnTo>
                    <a:pt x="2050" y="582030"/>
                  </a:lnTo>
                  <a:lnTo>
                    <a:pt x="0" y="535799"/>
                  </a:lnTo>
                  <a:lnTo>
                    <a:pt x="2050" y="489569"/>
                  </a:lnTo>
                  <a:lnTo>
                    <a:pt x="8091" y="444430"/>
                  </a:lnTo>
                  <a:lnTo>
                    <a:pt x="17955" y="400544"/>
                  </a:lnTo>
                  <a:lnTo>
                    <a:pt x="31473" y="358072"/>
                  </a:lnTo>
                  <a:lnTo>
                    <a:pt x="48478" y="317174"/>
                  </a:lnTo>
                  <a:lnTo>
                    <a:pt x="68802" y="278012"/>
                  </a:lnTo>
                  <a:lnTo>
                    <a:pt x="92278" y="240746"/>
                  </a:lnTo>
                  <a:lnTo>
                    <a:pt x="118737" y="205537"/>
                  </a:lnTo>
                  <a:lnTo>
                    <a:pt x="148012" y="172545"/>
                  </a:lnTo>
                  <a:lnTo>
                    <a:pt x="179936" y="141933"/>
                  </a:lnTo>
                  <a:lnTo>
                    <a:pt x="214340" y="113860"/>
                  </a:lnTo>
                  <a:lnTo>
                    <a:pt x="251058" y="88487"/>
                  </a:lnTo>
                  <a:lnTo>
                    <a:pt x="289920" y="65976"/>
                  </a:lnTo>
                  <a:lnTo>
                    <a:pt x="330760" y="46487"/>
                  </a:lnTo>
                  <a:lnTo>
                    <a:pt x="373409" y="30180"/>
                  </a:lnTo>
                  <a:lnTo>
                    <a:pt x="417700" y="17217"/>
                  </a:lnTo>
                  <a:lnTo>
                    <a:pt x="463466" y="7759"/>
                  </a:lnTo>
                  <a:lnTo>
                    <a:pt x="510538" y="1966"/>
                  </a:lnTo>
                  <a:lnTo>
                    <a:pt x="558749" y="0"/>
                  </a:lnTo>
                  <a:lnTo>
                    <a:pt x="605343" y="1966"/>
                  </a:lnTo>
                  <a:lnTo>
                    <a:pt x="607036" y="1966"/>
                  </a:lnTo>
                  <a:lnTo>
                    <a:pt x="656300" y="8226"/>
                  </a:lnTo>
                  <a:lnTo>
                    <a:pt x="703758" y="18356"/>
                  </a:lnTo>
                  <a:lnTo>
                    <a:pt x="749994" y="32361"/>
                  </a:lnTo>
                  <a:lnTo>
                    <a:pt x="794752" y="50139"/>
                  </a:lnTo>
                  <a:lnTo>
                    <a:pt x="837773" y="71587"/>
                  </a:lnTo>
                  <a:lnTo>
                    <a:pt x="878800" y="96603"/>
                  </a:lnTo>
                  <a:lnTo>
                    <a:pt x="917577" y="125086"/>
                  </a:lnTo>
                  <a:lnTo>
                    <a:pt x="953845" y="156932"/>
                  </a:lnTo>
                  <a:lnTo>
                    <a:pt x="987056" y="191711"/>
                  </a:lnTo>
                  <a:lnTo>
                    <a:pt x="1016758" y="228895"/>
                  </a:lnTo>
                  <a:lnTo>
                    <a:pt x="1042846" y="268237"/>
                  </a:lnTo>
                  <a:lnTo>
                    <a:pt x="1065213" y="309491"/>
                  </a:lnTo>
                  <a:lnTo>
                    <a:pt x="1083752" y="352410"/>
                  </a:lnTo>
                  <a:lnTo>
                    <a:pt x="1098356" y="396747"/>
                  </a:lnTo>
                  <a:lnTo>
                    <a:pt x="1108920" y="442255"/>
                  </a:lnTo>
                  <a:lnTo>
                    <a:pt x="1115337" y="488689"/>
                  </a:lnTo>
                  <a:lnTo>
                    <a:pt x="1117499" y="535799"/>
                  </a:lnTo>
                  <a:lnTo>
                    <a:pt x="1115449" y="582030"/>
                  </a:lnTo>
                  <a:lnTo>
                    <a:pt x="1109408" y="627169"/>
                  </a:lnTo>
                  <a:lnTo>
                    <a:pt x="1099544" y="671055"/>
                  </a:lnTo>
                  <a:lnTo>
                    <a:pt x="1086026" y="713527"/>
                  </a:lnTo>
                  <a:lnTo>
                    <a:pt x="1069021" y="754425"/>
                  </a:lnTo>
                  <a:lnTo>
                    <a:pt x="1048697" y="793587"/>
                  </a:lnTo>
                  <a:lnTo>
                    <a:pt x="1025221" y="830853"/>
                  </a:lnTo>
                  <a:lnTo>
                    <a:pt x="998762" y="866063"/>
                  </a:lnTo>
                  <a:lnTo>
                    <a:pt x="969487" y="899054"/>
                  </a:lnTo>
                  <a:lnTo>
                    <a:pt x="937563" y="929666"/>
                  </a:lnTo>
                  <a:lnTo>
                    <a:pt x="903159" y="957739"/>
                  </a:lnTo>
                  <a:lnTo>
                    <a:pt x="866441" y="983112"/>
                  </a:lnTo>
                  <a:lnTo>
                    <a:pt x="827579" y="1005623"/>
                  </a:lnTo>
                  <a:lnTo>
                    <a:pt x="786739" y="1025112"/>
                  </a:lnTo>
                  <a:lnTo>
                    <a:pt x="744090" y="1041419"/>
                  </a:lnTo>
                  <a:lnTo>
                    <a:pt x="699799" y="1054382"/>
                  </a:lnTo>
                  <a:lnTo>
                    <a:pt x="654033" y="1063840"/>
                  </a:lnTo>
                  <a:lnTo>
                    <a:pt x="606961" y="1069633"/>
                  </a:lnTo>
                  <a:lnTo>
                    <a:pt x="558749" y="1071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21250" y="2185100"/>
              <a:ext cx="1397100" cy="573900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5459599" y="2321428"/>
            <a:ext cx="1120775" cy="2559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900" spc="-30">
                <a:solidFill>
                  <a:srgbClr val="FFFFFF"/>
                </a:solidFill>
                <a:latin typeface="Arial Black"/>
                <a:cs typeface="Arial Black"/>
              </a:rPr>
              <a:t>Robyn</a:t>
            </a:r>
            <a:r>
              <a:rPr dirty="0" sz="900" spc="-9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50">
                <a:solidFill>
                  <a:srgbClr val="FFFFFF"/>
                </a:solidFill>
                <a:latin typeface="Arial Black"/>
                <a:cs typeface="Arial Black"/>
              </a:rPr>
              <a:t>M.</a:t>
            </a:r>
            <a:r>
              <a:rPr dirty="0" sz="900" spc="-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Arial Black"/>
                <a:cs typeface="Arial Black"/>
              </a:rPr>
              <a:t>Denholm</a:t>
            </a:r>
            <a:endParaRPr sz="9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dirty="0" sz="600" spc="10">
                <a:solidFill>
                  <a:srgbClr val="FFFFFF"/>
                </a:solidFill>
                <a:latin typeface="Lucida Sans Unicode"/>
                <a:cs typeface="Lucida Sans Unicode"/>
              </a:rPr>
              <a:t>Independent</a:t>
            </a:r>
            <a:r>
              <a:rPr dirty="0" sz="600" spc="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600" spc="-10">
                <a:solidFill>
                  <a:srgbClr val="FFFFFF"/>
                </a:solidFill>
                <a:latin typeface="Lucida Sans Unicode"/>
                <a:cs typeface="Lucida Sans Unicode"/>
              </a:rPr>
              <a:t>Director</a:t>
            </a:r>
            <a:endParaRPr sz="600">
              <a:latin typeface="Lucida Sans Unicode"/>
              <a:cs typeface="Lucida Sans Unicode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6851687" y="1145750"/>
            <a:ext cx="1231900" cy="1613535"/>
            <a:chOff x="6851687" y="1145750"/>
            <a:chExt cx="1231900" cy="1613535"/>
          </a:xfrm>
        </p:grpSpPr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1687" y="1145750"/>
              <a:ext cx="1231800" cy="118590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6908837" y="1183849"/>
              <a:ext cx="1117600" cy="1071880"/>
            </a:xfrm>
            <a:custGeom>
              <a:avLst/>
              <a:gdLst/>
              <a:ahLst/>
              <a:cxnLst/>
              <a:rect l="l" t="t" r="r" b="b"/>
              <a:pathLst>
                <a:path w="1117600" h="1071880">
                  <a:moveTo>
                    <a:pt x="558749" y="1071599"/>
                  </a:moveTo>
                  <a:lnTo>
                    <a:pt x="510538" y="1069633"/>
                  </a:lnTo>
                  <a:lnTo>
                    <a:pt x="463466" y="1063840"/>
                  </a:lnTo>
                  <a:lnTo>
                    <a:pt x="417700" y="1054382"/>
                  </a:lnTo>
                  <a:lnTo>
                    <a:pt x="373409" y="1041419"/>
                  </a:lnTo>
                  <a:lnTo>
                    <a:pt x="330760" y="1025112"/>
                  </a:lnTo>
                  <a:lnTo>
                    <a:pt x="289920" y="1005623"/>
                  </a:lnTo>
                  <a:lnTo>
                    <a:pt x="251058" y="983112"/>
                  </a:lnTo>
                  <a:lnTo>
                    <a:pt x="214340" y="957739"/>
                  </a:lnTo>
                  <a:lnTo>
                    <a:pt x="179936" y="929666"/>
                  </a:lnTo>
                  <a:lnTo>
                    <a:pt x="148012" y="899054"/>
                  </a:lnTo>
                  <a:lnTo>
                    <a:pt x="118737" y="866063"/>
                  </a:lnTo>
                  <a:lnTo>
                    <a:pt x="92278" y="830853"/>
                  </a:lnTo>
                  <a:lnTo>
                    <a:pt x="68802" y="793587"/>
                  </a:lnTo>
                  <a:lnTo>
                    <a:pt x="48478" y="754425"/>
                  </a:lnTo>
                  <a:lnTo>
                    <a:pt x="31473" y="713527"/>
                  </a:lnTo>
                  <a:lnTo>
                    <a:pt x="17955" y="671055"/>
                  </a:lnTo>
                  <a:lnTo>
                    <a:pt x="8091" y="627169"/>
                  </a:lnTo>
                  <a:lnTo>
                    <a:pt x="2050" y="582030"/>
                  </a:lnTo>
                  <a:lnTo>
                    <a:pt x="0" y="535799"/>
                  </a:lnTo>
                  <a:lnTo>
                    <a:pt x="2050" y="489569"/>
                  </a:lnTo>
                  <a:lnTo>
                    <a:pt x="8091" y="444430"/>
                  </a:lnTo>
                  <a:lnTo>
                    <a:pt x="17955" y="400544"/>
                  </a:lnTo>
                  <a:lnTo>
                    <a:pt x="31473" y="358072"/>
                  </a:lnTo>
                  <a:lnTo>
                    <a:pt x="48478" y="317174"/>
                  </a:lnTo>
                  <a:lnTo>
                    <a:pt x="68802" y="278012"/>
                  </a:lnTo>
                  <a:lnTo>
                    <a:pt x="92278" y="240746"/>
                  </a:lnTo>
                  <a:lnTo>
                    <a:pt x="118737" y="205537"/>
                  </a:lnTo>
                  <a:lnTo>
                    <a:pt x="148012" y="172545"/>
                  </a:lnTo>
                  <a:lnTo>
                    <a:pt x="179936" y="141933"/>
                  </a:lnTo>
                  <a:lnTo>
                    <a:pt x="214340" y="113860"/>
                  </a:lnTo>
                  <a:lnTo>
                    <a:pt x="251058" y="88487"/>
                  </a:lnTo>
                  <a:lnTo>
                    <a:pt x="289920" y="65976"/>
                  </a:lnTo>
                  <a:lnTo>
                    <a:pt x="330760" y="46487"/>
                  </a:lnTo>
                  <a:lnTo>
                    <a:pt x="373409" y="30180"/>
                  </a:lnTo>
                  <a:lnTo>
                    <a:pt x="417700" y="17217"/>
                  </a:lnTo>
                  <a:lnTo>
                    <a:pt x="463466" y="7759"/>
                  </a:lnTo>
                  <a:lnTo>
                    <a:pt x="510538" y="1966"/>
                  </a:lnTo>
                  <a:lnTo>
                    <a:pt x="558749" y="0"/>
                  </a:lnTo>
                  <a:lnTo>
                    <a:pt x="605343" y="1966"/>
                  </a:lnTo>
                  <a:lnTo>
                    <a:pt x="607036" y="1966"/>
                  </a:lnTo>
                  <a:lnTo>
                    <a:pt x="656300" y="8226"/>
                  </a:lnTo>
                  <a:lnTo>
                    <a:pt x="703758" y="18356"/>
                  </a:lnTo>
                  <a:lnTo>
                    <a:pt x="749994" y="32361"/>
                  </a:lnTo>
                  <a:lnTo>
                    <a:pt x="794752" y="50139"/>
                  </a:lnTo>
                  <a:lnTo>
                    <a:pt x="837773" y="71587"/>
                  </a:lnTo>
                  <a:lnTo>
                    <a:pt x="878800" y="96603"/>
                  </a:lnTo>
                  <a:lnTo>
                    <a:pt x="917577" y="125086"/>
                  </a:lnTo>
                  <a:lnTo>
                    <a:pt x="953845" y="156932"/>
                  </a:lnTo>
                  <a:lnTo>
                    <a:pt x="987056" y="191711"/>
                  </a:lnTo>
                  <a:lnTo>
                    <a:pt x="1016758" y="228895"/>
                  </a:lnTo>
                  <a:lnTo>
                    <a:pt x="1042846" y="268237"/>
                  </a:lnTo>
                  <a:lnTo>
                    <a:pt x="1065213" y="309491"/>
                  </a:lnTo>
                  <a:lnTo>
                    <a:pt x="1083752" y="352410"/>
                  </a:lnTo>
                  <a:lnTo>
                    <a:pt x="1098356" y="396747"/>
                  </a:lnTo>
                  <a:lnTo>
                    <a:pt x="1108920" y="442255"/>
                  </a:lnTo>
                  <a:lnTo>
                    <a:pt x="1115337" y="488689"/>
                  </a:lnTo>
                  <a:lnTo>
                    <a:pt x="1117499" y="535799"/>
                  </a:lnTo>
                  <a:lnTo>
                    <a:pt x="1115449" y="582030"/>
                  </a:lnTo>
                  <a:lnTo>
                    <a:pt x="1109408" y="627169"/>
                  </a:lnTo>
                  <a:lnTo>
                    <a:pt x="1099544" y="671055"/>
                  </a:lnTo>
                  <a:lnTo>
                    <a:pt x="1086026" y="713527"/>
                  </a:lnTo>
                  <a:lnTo>
                    <a:pt x="1069021" y="754425"/>
                  </a:lnTo>
                  <a:lnTo>
                    <a:pt x="1048697" y="793587"/>
                  </a:lnTo>
                  <a:lnTo>
                    <a:pt x="1025221" y="830853"/>
                  </a:lnTo>
                  <a:lnTo>
                    <a:pt x="998762" y="866063"/>
                  </a:lnTo>
                  <a:lnTo>
                    <a:pt x="969487" y="899054"/>
                  </a:lnTo>
                  <a:lnTo>
                    <a:pt x="937563" y="929666"/>
                  </a:lnTo>
                  <a:lnTo>
                    <a:pt x="903159" y="957739"/>
                  </a:lnTo>
                  <a:lnTo>
                    <a:pt x="866441" y="983112"/>
                  </a:lnTo>
                  <a:lnTo>
                    <a:pt x="827579" y="1005623"/>
                  </a:lnTo>
                  <a:lnTo>
                    <a:pt x="786739" y="1025112"/>
                  </a:lnTo>
                  <a:lnTo>
                    <a:pt x="744090" y="1041419"/>
                  </a:lnTo>
                  <a:lnTo>
                    <a:pt x="699799" y="1054382"/>
                  </a:lnTo>
                  <a:lnTo>
                    <a:pt x="654033" y="1063840"/>
                  </a:lnTo>
                  <a:lnTo>
                    <a:pt x="606961" y="1069633"/>
                  </a:lnTo>
                  <a:lnTo>
                    <a:pt x="558749" y="1071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51700" y="2185100"/>
              <a:ext cx="1231800" cy="573900"/>
            </a:xfrm>
            <a:prstGeom prst="rect">
              <a:avLst/>
            </a:prstGeom>
          </p:spPr>
        </p:pic>
      </p:grpSp>
      <p:sp>
        <p:nvSpPr>
          <p:cNvPr id="38" name="object 38"/>
          <p:cNvSpPr txBox="1"/>
          <p:nvPr/>
        </p:nvSpPr>
        <p:spPr>
          <a:xfrm>
            <a:off x="7072907" y="2321428"/>
            <a:ext cx="789940" cy="2559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900" spc="-30">
                <a:solidFill>
                  <a:srgbClr val="FFFFFF"/>
                </a:solidFill>
                <a:latin typeface="Arial Black"/>
                <a:cs typeface="Arial Black"/>
              </a:rPr>
              <a:t>Kimbal</a:t>
            </a:r>
            <a:r>
              <a:rPr dirty="0" sz="900" spc="-7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Arial Black"/>
                <a:cs typeface="Arial Black"/>
              </a:rPr>
              <a:t>Musk</a:t>
            </a:r>
            <a:endParaRPr sz="9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dirty="0" sz="600" spc="-10">
                <a:solidFill>
                  <a:srgbClr val="FFFFFF"/>
                </a:solidFill>
                <a:latin typeface="Lucida Sans Unicode"/>
                <a:cs typeface="Lucida Sans Unicode"/>
              </a:rPr>
              <a:t>Director</a:t>
            </a:r>
            <a:endParaRPr sz="600">
              <a:latin typeface="Lucida Sans Unicode"/>
              <a:cs typeface="Lucida Sans Unicode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336587" y="2840725"/>
            <a:ext cx="1231900" cy="1613535"/>
            <a:chOff x="336587" y="2840725"/>
            <a:chExt cx="1231900" cy="1613535"/>
          </a:xfrm>
        </p:grpSpPr>
        <p:pic>
          <p:nvPicPr>
            <p:cNvPr id="40" name="object 4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6587" y="2840725"/>
              <a:ext cx="1231800" cy="1185900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393737" y="2878824"/>
              <a:ext cx="1117600" cy="1071880"/>
            </a:xfrm>
            <a:custGeom>
              <a:avLst/>
              <a:gdLst/>
              <a:ahLst/>
              <a:cxnLst/>
              <a:rect l="l" t="t" r="r" b="b"/>
              <a:pathLst>
                <a:path w="1117600" h="1071879">
                  <a:moveTo>
                    <a:pt x="558749" y="1071599"/>
                  </a:moveTo>
                  <a:lnTo>
                    <a:pt x="510538" y="1069633"/>
                  </a:lnTo>
                  <a:lnTo>
                    <a:pt x="463466" y="1063840"/>
                  </a:lnTo>
                  <a:lnTo>
                    <a:pt x="417700" y="1054382"/>
                  </a:lnTo>
                  <a:lnTo>
                    <a:pt x="373409" y="1041419"/>
                  </a:lnTo>
                  <a:lnTo>
                    <a:pt x="330760" y="1025112"/>
                  </a:lnTo>
                  <a:lnTo>
                    <a:pt x="289920" y="1005623"/>
                  </a:lnTo>
                  <a:lnTo>
                    <a:pt x="251057" y="983112"/>
                  </a:lnTo>
                  <a:lnTo>
                    <a:pt x="214340" y="957739"/>
                  </a:lnTo>
                  <a:lnTo>
                    <a:pt x="179936" y="929666"/>
                  </a:lnTo>
                  <a:lnTo>
                    <a:pt x="148012" y="899054"/>
                  </a:lnTo>
                  <a:lnTo>
                    <a:pt x="118737" y="866062"/>
                  </a:lnTo>
                  <a:lnTo>
                    <a:pt x="92278" y="830853"/>
                  </a:lnTo>
                  <a:lnTo>
                    <a:pt x="68802" y="793587"/>
                  </a:lnTo>
                  <a:lnTo>
                    <a:pt x="48478" y="754425"/>
                  </a:lnTo>
                  <a:lnTo>
                    <a:pt x="31473" y="713527"/>
                  </a:lnTo>
                  <a:lnTo>
                    <a:pt x="17955" y="671055"/>
                  </a:lnTo>
                  <a:lnTo>
                    <a:pt x="8091" y="627169"/>
                  </a:lnTo>
                  <a:lnTo>
                    <a:pt x="2050" y="582030"/>
                  </a:lnTo>
                  <a:lnTo>
                    <a:pt x="0" y="535799"/>
                  </a:lnTo>
                  <a:lnTo>
                    <a:pt x="2050" y="489569"/>
                  </a:lnTo>
                  <a:lnTo>
                    <a:pt x="8091" y="444430"/>
                  </a:lnTo>
                  <a:lnTo>
                    <a:pt x="17955" y="400544"/>
                  </a:lnTo>
                  <a:lnTo>
                    <a:pt x="31473" y="358072"/>
                  </a:lnTo>
                  <a:lnTo>
                    <a:pt x="48478" y="317174"/>
                  </a:lnTo>
                  <a:lnTo>
                    <a:pt x="68802" y="278012"/>
                  </a:lnTo>
                  <a:lnTo>
                    <a:pt x="92278" y="240746"/>
                  </a:lnTo>
                  <a:lnTo>
                    <a:pt x="118737" y="205536"/>
                  </a:lnTo>
                  <a:lnTo>
                    <a:pt x="148012" y="172545"/>
                  </a:lnTo>
                  <a:lnTo>
                    <a:pt x="179936" y="141933"/>
                  </a:lnTo>
                  <a:lnTo>
                    <a:pt x="214340" y="113860"/>
                  </a:lnTo>
                  <a:lnTo>
                    <a:pt x="251057" y="88487"/>
                  </a:lnTo>
                  <a:lnTo>
                    <a:pt x="289920" y="65976"/>
                  </a:lnTo>
                  <a:lnTo>
                    <a:pt x="330760" y="46487"/>
                  </a:lnTo>
                  <a:lnTo>
                    <a:pt x="373409" y="30180"/>
                  </a:lnTo>
                  <a:lnTo>
                    <a:pt x="417700" y="17217"/>
                  </a:lnTo>
                  <a:lnTo>
                    <a:pt x="463466" y="7759"/>
                  </a:lnTo>
                  <a:lnTo>
                    <a:pt x="510538" y="1966"/>
                  </a:lnTo>
                  <a:lnTo>
                    <a:pt x="558749" y="0"/>
                  </a:lnTo>
                  <a:lnTo>
                    <a:pt x="605343" y="1966"/>
                  </a:lnTo>
                  <a:lnTo>
                    <a:pt x="607036" y="1966"/>
                  </a:lnTo>
                  <a:lnTo>
                    <a:pt x="656300" y="8226"/>
                  </a:lnTo>
                  <a:lnTo>
                    <a:pt x="703758" y="18356"/>
                  </a:lnTo>
                  <a:lnTo>
                    <a:pt x="749994" y="32361"/>
                  </a:lnTo>
                  <a:lnTo>
                    <a:pt x="794752" y="50139"/>
                  </a:lnTo>
                  <a:lnTo>
                    <a:pt x="837773" y="71587"/>
                  </a:lnTo>
                  <a:lnTo>
                    <a:pt x="878800" y="96603"/>
                  </a:lnTo>
                  <a:lnTo>
                    <a:pt x="917577" y="125086"/>
                  </a:lnTo>
                  <a:lnTo>
                    <a:pt x="953845" y="156932"/>
                  </a:lnTo>
                  <a:lnTo>
                    <a:pt x="987056" y="191711"/>
                  </a:lnTo>
                  <a:lnTo>
                    <a:pt x="1016758" y="228895"/>
                  </a:lnTo>
                  <a:lnTo>
                    <a:pt x="1042846" y="268237"/>
                  </a:lnTo>
                  <a:lnTo>
                    <a:pt x="1065213" y="309491"/>
                  </a:lnTo>
                  <a:lnTo>
                    <a:pt x="1083752" y="352410"/>
                  </a:lnTo>
                  <a:lnTo>
                    <a:pt x="1098356" y="396747"/>
                  </a:lnTo>
                  <a:lnTo>
                    <a:pt x="1108920" y="442255"/>
                  </a:lnTo>
                  <a:lnTo>
                    <a:pt x="1115337" y="488689"/>
                  </a:lnTo>
                  <a:lnTo>
                    <a:pt x="1117499" y="535799"/>
                  </a:lnTo>
                  <a:lnTo>
                    <a:pt x="1115449" y="582030"/>
                  </a:lnTo>
                  <a:lnTo>
                    <a:pt x="1109408" y="627169"/>
                  </a:lnTo>
                  <a:lnTo>
                    <a:pt x="1099544" y="671055"/>
                  </a:lnTo>
                  <a:lnTo>
                    <a:pt x="1086026" y="713527"/>
                  </a:lnTo>
                  <a:lnTo>
                    <a:pt x="1069021" y="754425"/>
                  </a:lnTo>
                  <a:lnTo>
                    <a:pt x="1048697" y="793587"/>
                  </a:lnTo>
                  <a:lnTo>
                    <a:pt x="1025221" y="830853"/>
                  </a:lnTo>
                  <a:lnTo>
                    <a:pt x="998762" y="866062"/>
                  </a:lnTo>
                  <a:lnTo>
                    <a:pt x="969487" y="899054"/>
                  </a:lnTo>
                  <a:lnTo>
                    <a:pt x="937563" y="929666"/>
                  </a:lnTo>
                  <a:lnTo>
                    <a:pt x="903159" y="957739"/>
                  </a:lnTo>
                  <a:lnTo>
                    <a:pt x="866442" y="983112"/>
                  </a:lnTo>
                  <a:lnTo>
                    <a:pt x="827579" y="1005623"/>
                  </a:lnTo>
                  <a:lnTo>
                    <a:pt x="786739" y="1025112"/>
                  </a:lnTo>
                  <a:lnTo>
                    <a:pt x="744090" y="1041419"/>
                  </a:lnTo>
                  <a:lnTo>
                    <a:pt x="699799" y="1054382"/>
                  </a:lnTo>
                  <a:lnTo>
                    <a:pt x="654033" y="1063840"/>
                  </a:lnTo>
                  <a:lnTo>
                    <a:pt x="606961" y="1069633"/>
                  </a:lnTo>
                  <a:lnTo>
                    <a:pt x="558749" y="1071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2" name="object 4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36600" y="3880075"/>
              <a:ext cx="1231800" cy="573900"/>
            </a:xfrm>
            <a:prstGeom prst="rect">
              <a:avLst/>
            </a:prstGeom>
          </p:spPr>
        </p:pic>
      </p:grpSp>
      <p:sp>
        <p:nvSpPr>
          <p:cNvPr id="43" name="object 43"/>
          <p:cNvSpPr txBox="1"/>
          <p:nvPr/>
        </p:nvSpPr>
        <p:spPr>
          <a:xfrm>
            <a:off x="535373" y="4016403"/>
            <a:ext cx="834390" cy="2559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900" spc="-60">
                <a:solidFill>
                  <a:srgbClr val="FFFFFF"/>
                </a:solidFill>
                <a:latin typeface="Arial Black"/>
                <a:cs typeface="Arial Black"/>
              </a:rPr>
              <a:t>Joe</a:t>
            </a:r>
            <a:r>
              <a:rPr dirty="0" sz="900" spc="-9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Arial Black"/>
                <a:cs typeface="Arial Black"/>
              </a:rPr>
              <a:t>Gebbia</a:t>
            </a:r>
            <a:endParaRPr sz="9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dirty="0" sz="600" spc="10">
                <a:solidFill>
                  <a:srgbClr val="FFFFFF"/>
                </a:solidFill>
                <a:latin typeface="Lucida Sans Unicode"/>
                <a:cs typeface="Lucida Sans Unicode"/>
              </a:rPr>
              <a:t>Independent</a:t>
            </a:r>
            <a:r>
              <a:rPr dirty="0" sz="600" spc="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600" spc="-10">
                <a:solidFill>
                  <a:srgbClr val="FFFFFF"/>
                </a:solidFill>
                <a:latin typeface="Lucida Sans Unicode"/>
                <a:cs typeface="Lucida Sans Unicode"/>
              </a:rPr>
              <a:t>Director</a:t>
            </a:r>
            <a:endParaRPr sz="600">
              <a:latin typeface="Lucida Sans Unicode"/>
              <a:cs typeface="Lucida Sans Unicode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1738800" y="2840725"/>
            <a:ext cx="1323340" cy="1613535"/>
            <a:chOff x="1738800" y="2840725"/>
            <a:chExt cx="1323340" cy="1613535"/>
          </a:xfrm>
        </p:grpSpPr>
        <p:pic>
          <p:nvPicPr>
            <p:cNvPr id="45" name="object 4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84387" y="2840725"/>
              <a:ext cx="1231800" cy="1185900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841537" y="2878824"/>
              <a:ext cx="1117600" cy="1071880"/>
            </a:xfrm>
            <a:custGeom>
              <a:avLst/>
              <a:gdLst/>
              <a:ahLst/>
              <a:cxnLst/>
              <a:rect l="l" t="t" r="r" b="b"/>
              <a:pathLst>
                <a:path w="1117600" h="1071879">
                  <a:moveTo>
                    <a:pt x="558749" y="1071599"/>
                  </a:moveTo>
                  <a:lnTo>
                    <a:pt x="510538" y="1069633"/>
                  </a:lnTo>
                  <a:lnTo>
                    <a:pt x="463466" y="1063840"/>
                  </a:lnTo>
                  <a:lnTo>
                    <a:pt x="417700" y="1054382"/>
                  </a:lnTo>
                  <a:lnTo>
                    <a:pt x="373409" y="1041419"/>
                  </a:lnTo>
                  <a:lnTo>
                    <a:pt x="330760" y="1025112"/>
                  </a:lnTo>
                  <a:lnTo>
                    <a:pt x="289920" y="1005623"/>
                  </a:lnTo>
                  <a:lnTo>
                    <a:pt x="251058" y="983112"/>
                  </a:lnTo>
                  <a:lnTo>
                    <a:pt x="214340" y="957739"/>
                  </a:lnTo>
                  <a:lnTo>
                    <a:pt x="179936" y="929666"/>
                  </a:lnTo>
                  <a:lnTo>
                    <a:pt x="148012" y="899054"/>
                  </a:lnTo>
                  <a:lnTo>
                    <a:pt x="118737" y="866062"/>
                  </a:lnTo>
                  <a:lnTo>
                    <a:pt x="92278" y="830853"/>
                  </a:lnTo>
                  <a:lnTo>
                    <a:pt x="68802" y="793587"/>
                  </a:lnTo>
                  <a:lnTo>
                    <a:pt x="48478" y="754425"/>
                  </a:lnTo>
                  <a:lnTo>
                    <a:pt x="31473" y="713527"/>
                  </a:lnTo>
                  <a:lnTo>
                    <a:pt x="17955" y="671055"/>
                  </a:lnTo>
                  <a:lnTo>
                    <a:pt x="8091" y="627169"/>
                  </a:lnTo>
                  <a:lnTo>
                    <a:pt x="2050" y="582030"/>
                  </a:lnTo>
                  <a:lnTo>
                    <a:pt x="0" y="535799"/>
                  </a:lnTo>
                  <a:lnTo>
                    <a:pt x="2050" y="489569"/>
                  </a:lnTo>
                  <a:lnTo>
                    <a:pt x="8091" y="444430"/>
                  </a:lnTo>
                  <a:lnTo>
                    <a:pt x="17955" y="400544"/>
                  </a:lnTo>
                  <a:lnTo>
                    <a:pt x="31473" y="358072"/>
                  </a:lnTo>
                  <a:lnTo>
                    <a:pt x="48478" y="317174"/>
                  </a:lnTo>
                  <a:lnTo>
                    <a:pt x="68802" y="278012"/>
                  </a:lnTo>
                  <a:lnTo>
                    <a:pt x="92278" y="240746"/>
                  </a:lnTo>
                  <a:lnTo>
                    <a:pt x="118737" y="205536"/>
                  </a:lnTo>
                  <a:lnTo>
                    <a:pt x="148012" y="172545"/>
                  </a:lnTo>
                  <a:lnTo>
                    <a:pt x="179936" y="141933"/>
                  </a:lnTo>
                  <a:lnTo>
                    <a:pt x="214340" y="113860"/>
                  </a:lnTo>
                  <a:lnTo>
                    <a:pt x="251058" y="88487"/>
                  </a:lnTo>
                  <a:lnTo>
                    <a:pt x="289920" y="65976"/>
                  </a:lnTo>
                  <a:lnTo>
                    <a:pt x="330760" y="46487"/>
                  </a:lnTo>
                  <a:lnTo>
                    <a:pt x="373409" y="30180"/>
                  </a:lnTo>
                  <a:lnTo>
                    <a:pt x="417700" y="17217"/>
                  </a:lnTo>
                  <a:lnTo>
                    <a:pt x="463466" y="7759"/>
                  </a:lnTo>
                  <a:lnTo>
                    <a:pt x="510538" y="1966"/>
                  </a:lnTo>
                  <a:lnTo>
                    <a:pt x="558749" y="0"/>
                  </a:lnTo>
                  <a:lnTo>
                    <a:pt x="605343" y="1966"/>
                  </a:lnTo>
                  <a:lnTo>
                    <a:pt x="607036" y="1966"/>
                  </a:lnTo>
                  <a:lnTo>
                    <a:pt x="656300" y="8226"/>
                  </a:lnTo>
                  <a:lnTo>
                    <a:pt x="703758" y="18356"/>
                  </a:lnTo>
                  <a:lnTo>
                    <a:pt x="749994" y="32361"/>
                  </a:lnTo>
                  <a:lnTo>
                    <a:pt x="794752" y="50139"/>
                  </a:lnTo>
                  <a:lnTo>
                    <a:pt x="837773" y="71587"/>
                  </a:lnTo>
                  <a:lnTo>
                    <a:pt x="878800" y="96603"/>
                  </a:lnTo>
                  <a:lnTo>
                    <a:pt x="917577" y="125086"/>
                  </a:lnTo>
                  <a:lnTo>
                    <a:pt x="953845" y="156932"/>
                  </a:lnTo>
                  <a:lnTo>
                    <a:pt x="987056" y="191711"/>
                  </a:lnTo>
                  <a:lnTo>
                    <a:pt x="1016758" y="228895"/>
                  </a:lnTo>
                  <a:lnTo>
                    <a:pt x="1042846" y="268237"/>
                  </a:lnTo>
                  <a:lnTo>
                    <a:pt x="1065212" y="309491"/>
                  </a:lnTo>
                  <a:lnTo>
                    <a:pt x="1083752" y="352410"/>
                  </a:lnTo>
                  <a:lnTo>
                    <a:pt x="1098356" y="396747"/>
                  </a:lnTo>
                  <a:lnTo>
                    <a:pt x="1108920" y="442255"/>
                  </a:lnTo>
                  <a:lnTo>
                    <a:pt x="1115337" y="488689"/>
                  </a:lnTo>
                  <a:lnTo>
                    <a:pt x="1117499" y="535799"/>
                  </a:lnTo>
                  <a:lnTo>
                    <a:pt x="1115449" y="582030"/>
                  </a:lnTo>
                  <a:lnTo>
                    <a:pt x="1109408" y="627169"/>
                  </a:lnTo>
                  <a:lnTo>
                    <a:pt x="1099544" y="671055"/>
                  </a:lnTo>
                  <a:lnTo>
                    <a:pt x="1086026" y="713527"/>
                  </a:lnTo>
                  <a:lnTo>
                    <a:pt x="1069021" y="754425"/>
                  </a:lnTo>
                  <a:lnTo>
                    <a:pt x="1048697" y="793587"/>
                  </a:lnTo>
                  <a:lnTo>
                    <a:pt x="1025221" y="830853"/>
                  </a:lnTo>
                  <a:lnTo>
                    <a:pt x="998762" y="866062"/>
                  </a:lnTo>
                  <a:lnTo>
                    <a:pt x="969487" y="899054"/>
                  </a:lnTo>
                  <a:lnTo>
                    <a:pt x="937563" y="929666"/>
                  </a:lnTo>
                  <a:lnTo>
                    <a:pt x="903159" y="957739"/>
                  </a:lnTo>
                  <a:lnTo>
                    <a:pt x="866441" y="983112"/>
                  </a:lnTo>
                  <a:lnTo>
                    <a:pt x="827579" y="1005623"/>
                  </a:lnTo>
                  <a:lnTo>
                    <a:pt x="786739" y="1025112"/>
                  </a:lnTo>
                  <a:lnTo>
                    <a:pt x="744090" y="1041419"/>
                  </a:lnTo>
                  <a:lnTo>
                    <a:pt x="699799" y="1054382"/>
                  </a:lnTo>
                  <a:lnTo>
                    <a:pt x="654033" y="1063840"/>
                  </a:lnTo>
                  <a:lnTo>
                    <a:pt x="606961" y="1069633"/>
                  </a:lnTo>
                  <a:lnTo>
                    <a:pt x="558749" y="1071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7" name="object 4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738800" y="3880075"/>
              <a:ext cx="1323000" cy="573900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1912279" y="4016403"/>
            <a:ext cx="976630" cy="2559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900" spc="-35">
                <a:solidFill>
                  <a:srgbClr val="FFFFFF"/>
                </a:solidFill>
                <a:latin typeface="Arial Black"/>
                <a:cs typeface="Arial Black"/>
              </a:rPr>
              <a:t>James</a:t>
            </a:r>
            <a:r>
              <a:rPr dirty="0" sz="900" spc="-7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Arial Black"/>
                <a:cs typeface="Arial Black"/>
              </a:rPr>
              <a:t>Murdoch</a:t>
            </a:r>
            <a:endParaRPr sz="9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dirty="0" sz="600" spc="10">
                <a:solidFill>
                  <a:srgbClr val="FFFFFF"/>
                </a:solidFill>
                <a:latin typeface="Lucida Sans Unicode"/>
                <a:cs typeface="Lucida Sans Unicode"/>
              </a:rPr>
              <a:t>Independent</a:t>
            </a:r>
            <a:r>
              <a:rPr dirty="0" sz="600" spc="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600" spc="-10">
                <a:solidFill>
                  <a:srgbClr val="FFFFFF"/>
                </a:solidFill>
                <a:latin typeface="Lucida Sans Unicode"/>
                <a:cs typeface="Lucida Sans Unicode"/>
              </a:rPr>
              <a:t>Director</a:t>
            </a:r>
            <a:endParaRPr sz="600">
              <a:latin typeface="Lucida Sans Unicode"/>
              <a:cs typeface="Lucida Sans Unicode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3232187" y="2840725"/>
            <a:ext cx="1231900" cy="1613535"/>
            <a:chOff x="3232187" y="2840725"/>
            <a:chExt cx="1231900" cy="1613535"/>
          </a:xfrm>
        </p:grpSpPr>
        <p:pic>
          <p:nvPicPr>
            <p:cNvPr id="50" name="object 5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32187" y="2840725"/>
              <a:ext cx="1231800" cy="1185900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3289337" y="2878824"/>
              <a:ext cx="1117600" cy="1071880"/>
            </a:xfrm>
            <a:custGeom>
              <a:avLst/>
              <a:gdLst/>
              <a:ahLst/>
              <a:cxnLst/>
              <a:rect l="l" t="t" r="r" b="b"/>
              <a:pathLst>
                <a:path w="1117600" h="1071879">
                  <a:moveTo>
                    <a:pt x="558749" y="1071599"/>
                  </a:moveTo>
                  <a:lnTo>
                    <a:pt x="510538" y="1069633"/>
                  </a:lnTo>
                  <a:lnTo>
                    <a:pt x="463466" y="1063840"/>
                  </a:lnTo>
                  <a:lnTo>
                    <a:pt x="417700" y="1054382"/>
                  </a:lnTo>
                  <a:lnTo>
                    <a:pt x="373409" y="1041419"/>
                  </a:lnTo>
                  <a:lnTo>
                    <a:pt x="330760" y="1025112"/>
                  </a:lnTo>
                  <a:lnTo>
                    <a:pt x="289920" y="1005623"/>
                  </a:lnTo>
                  <a:lnTo>
                    <a:pt x="251058" y="983112"/>
                  </a:lnTo>
                  <a:lnTo>
                    <a:pt x="214340" y="957739"/>
                  </a:lnTo>
                  <a:lnTo>
                    <a:pt x="179936" y="929666"/>
                  </a:lnTo>
                  <a:lnTo>
                    <a:pt x="148012" y="899054"/>
                  </a:lnTo>
                  <a:lnTo>
                    <a:pt x="118737" y="866062"/>
                  </a:lnTo>
                  <a:lnTo>
                    <a:pt x="92278" y="830853"/>
                  </a:lnTo>
                  <a:lnTo>
                    <a:pt x="68802" y="793587"/>
                  </a:lnTo>
                  <a:lnTo>
                    <a:pt x="48478" y="754425"/>
                  </a:lnTo>
                  <a:lnTo>
                    <a:pt x="31473" y="713527"/>
                  </a:lnTo>
                  <a:lnTo>
                    <a:pt x="17955" y="671055"/>
                  </a:lnTo>
                  <a:lnTo>
                    <a:pt x="8091" y="627169"/>
                  </a:lnTo>
                  <a:lnTo>
                    <a:pt x="2050" y="582030"/>
                  </a:lnTo>
                  <a:lnTo>
                    <a:pt x="0" y="535799"/>
                  </a:lnTo>
                  <a:lnTo>
                    <a:pt x="2050" y="489569"/>
                  </a:lnTo>
                  <a:lnTo>
                    <a:pt x="8091" y="444430"/>
                  </a:lnTo>
                  <a:lnTo>
                    <a:pt x="17955" y="400544"/>
                  </a:lnTo>
                  <a:lnTo>
                    <a:pt x="31473" y="358072"/>
                  </a:lnTo>
                  <a:lnTo>
                    <a:pt x="48478" y="317174"/>
                  </a:lnTo>
                  <a:lnTo>
                    <a:pt x="68802" y="278012"/>
                  </a:lnTo>
                  <a:lnTo>
                    <a:pt x="92278" y="240746"/>
                  </a:lnTo>
                  <a:lnTo>
                    <a:pt x="118737" y="205536"/>
                  </a:lnTo>
                  <a:lnTo>
                    <a:pt x="148012" y="172545"/>
                  </a:lnTo>
                  <a:lnTo>
                    <a:pt x="179936" y="141933"/>
                  </a:lnTo>
                  <a:lnTo>
                    <a:pt x="214340" y="113860"/>
                  </a:lnTo>
                  <a:lnTo>
                    <a:pt x="251058" y="88487"/>
                  </a:lnTo>
                  <a:lnTo>
                    <a:pt x="289920" y="65976"/>
                  </a:lnTo>
                  <a:lnTo>
                    <a:pt x="330760" y="46487"/>
                  </a:lnTo>
                  <a:lnTo>
                    <a:pt x="373409" y="30180"/>
                  </a:lnTo>
                  <a:lnTo>
                    <a:pt x="417700" y="17217"/>
                  </a:lnTo>
                  <a:lnTo>
                    <a:pt x="463466" y="7759"/>
                  </a:lnTo>
                  <a:lnTo>
                    <a:pt x="510538" y="1966"/>
                  </a:lnTo>
                  <a:lnTo>
                    <a:pt x="558749" y="0"/>
                  </a:lnTo>
                  <a:lnTo>
                    <a:pt x="605343" y="1966"/>
                  </a:lnTo>
                  <a:lnTo>
                    <a:pt x="607036" y="1966"/>
                  </a:lnTo>
                  <a:lnTo>
                    <a:pt x="656300" y="8226"/>
                  </a:lnTo>
                  <a:lnTo>
                    <a:pt x="703758" y="18356"/>
                  </a:lnTo>
                  <a:lnTo>
                    <a:pt x="749994" y="32361"/>
                  </a:lnTo>
                  <a:lnTo>
                    <a:pt x="794752" y="50139"/>
                  </a:lnTo>
                  <a:lnTo>
                    <a:pt x="837773" y="71587"/>
                  </a:lnTo>
                  <a:lnTo>
                    <a:pt x="878800" y="96603"/>
                  </a:lnTo>
                  <a:lnTo>
                    <a:pt x="917577" y="125086"/>
                  </a:lnTo>
                  <a:lnTo>
                    <a:pt x="953845" y="156932"/>
                  </a:lnTo>
                  <a:lnTo>
                    <a:pt x="987056" y="191711"/>
                  </a:lnTo>
                  <a:lnTo>
                    <a:pt x="1016758" y="228895"/>
                  </a:lnTo>
                  <a:lnTo>
                    <a:pt x="1042846" y="268237"/>
                  </a:lnTo>
                  <a:lnTo>
                    <a:pt x="1065213" y="309491"/>
                  </a:lnTo>
                  <a:lnTo>
                    <a:pt x="1083752" y="352410"/>
                  </a:lnTo>
                  <a:lnTo>
                    <a:pt x="1098356" y="396747"/>
                  </a:lnTo>
                  <a:lnTo>
                    <a:pt x="1108920" y="442255"/>
                  </a:lnTo>
                  <a:lnTo>
                    <a:pt x="1115337" y="488689"/>
                  </a:lnTo>
                  <a:lnTo>
                    <a:pt x="1117499" y="535799"/>
                  </a:lnTo>
                  <a:lnTo>
                    <a:pt x="1115449" y="582030"/>
                  </a:lnTo>
                  <a:lnTo>
                    <a:pt x="1109408" y="627169"/>
                  </a:lnTo>
                  <a:lnTo>
                    <a:pt x="1099544" y="671055"/>
                  </a:lnTo>
                  <a:lnTo>
                    <a:pt x="1086026" y="713527"/>
                  </a:lnTo>
                  <a:lnTo>
                    <a:pt x="1069021" y="754425"/>
                  </a:lnTo>
                  <a:lnTo>
                    <a:pt x="1048697" y="793587"/>
                  </a:lnTo>
                  <a:lnTo>
                    <a:pt x="1025221" y="830853"/>
                  </a:lnTo>
                  <a:lnTo>
                    <a:pt x="998762" y="866062"/>
                  </a:lnTo>
                  <a:lnTo>
                    <a:pt x="969487" y="899054"/>
                  </a:lnTo>
                  <a:lnTo>
                    <a:pt x="937563" y="929666"/>
                  </a:lnTo>
                  <a:lnTo>
                    <a:pt x="903159" y="957739"/>
                  </a:lnTo>
                  <a:lnTo>
                    <a:pt x="866441" y="983112"/>
                  </a:lnTo>
                  <a:lnTo>
                    <a:pt x="827579" y="1005623"/>
                  </a:lnTo>
                  <a:lnTo>
                    <a:pt x="786739" y="1025112"/>
                  </a:lnTo>
                  <a:lnTo>
                    <a:pt x="744090" y="1041419"/>
                  </a:lnTo>
                  <a:lnTo>
                    <a:pt x="699799" y="1054382"/>
                  </a:lnTo>
                  <a:lnTo>
                    <a:pt x="654033" y="1063840"/>
                  </a:lnTo>
                  <a:lnTo>
                    <a:pt x="606961" y="1069633"/>
                  </a:lnTo>
                  <a:lnTo>
                    <a:pt x="558749" y="1071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2" name="object 5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32200" y="3880075"/>
              <a:ext cx="1231800" cy="573900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3428317" y="4016403"/>
            <a:ext cx="840105" cy="2559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solidFill>
                  <a:srgbClr val="FFFFFF"/>
                </a:solidFill>
                <a:latin typeface="Arial Black"/>
                <a:cs typeface="Arial Black"/>
              </a:rPr>
              <a:t>Ira</a:t>
            </a:r>
            <a:r>
              <a:rPr dirty="0" sz="900" spc="-8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35">
                <a:solidFill>
                  <a:srgbClr val="FFFFFF"/>
                </a:solidFill>
                <a:latin typeface="Arial Black"/>
                <a:cs typeface="Arial Black"/>
              </a:rPr>
              <a:t>Ehrenpreis</a:t>
            </a:r>
            <a:endParaRPr sz="900">
              <a:latin typeface="Arial Black"/>
              <a:cs typeface="Arial Black"/>
            </a:endParaRPr>
          </a:p>
          <a:p>
            <a:pPr marL="15240">
              <a:lnSpc>
                <a:spcPct val="100000"/>
              </a:lnSpc>
              <a:spcBef>
                <a:spcPts val="10"/>
              </a:spcBef>
            </a:pPr>
            <a:r>
              <a:rPr dirty="0" sz="600" spc="10">
                <a:solidFill>
                  <a:srgbClr val="FFFFFF"/>
                </a:solidFill>
                <a:latin typeface="Lucida Sans Unicode"/>
                <a:cs typeface="Lucida Sans Unicode"/>
              </a:rPr>
              <a:t>Independent</a:t>
            </a:r>
            <a:r>
              <a:rPr dirty="0" sz="600" spc="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600" spc="-10">
                <a:solidFill>
                  <a:srgbClr val="FFFFFF"/>
                </a:solidFill>
                <a:latin typeface="Lucida Sans Unicode"/>
                <a:cs typeface="Lucida Sans Unicode"/>
              </a:rPr>
              <a:t>Director</a:t>
            </a:r>
            <a:endParaRPr sz="600">
              <a:latin typeface="Lucida Sans Unicode"/>
              <a:cs typeface="Lucida Sans Unicode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4679987" y="2840725"/>
            <a:ext cx="1231900" cy="1613535"/>
            <a:chOff x="4679987" y="2840725"/>
            <a:chExt cx="1231900" cy="1613535"/>
          </a:xfrm>
        </p:grpSpPr>
        <p:pic>
          <p:nvPicPr>
            <p:cNvPr id="55" name="object 5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79987" y="2840725"/>
              <a:ext cx="1231800" cy="1185900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4737137" y="2878824"/>
              <a:ext cx="1117600" cy="1071880"/>
            </a:xfrm>
            <a:custGeom>
              <a:avLst/>
              <a:gdLst/>
              <a:ahLst/>
              <a:cxnLst/>
              <a:rect l="l" t="t" r="r" b="b"/>
              <a:pathLst>
                <a:path w="1117600" h="1071879">
                  <a:moveTo>
                    <a:pt x="558749" y="1071599"/>
                  </a:moveTo>
                  <a:lnTo>
                    <a:pt x="510538" y="1069633"/>
                  </a:lnTo>
                  <a:lnTo>
                    <a:pt x="463466" y="1063840"/>
                  </a:lnTo>
                  <a:lnTo>
                    <a:pt x="417700" y="1054382"/>
                  </a:lnTo>
                  <a:lnTo>
                    <a:pt x="373409" y="1041419"/>
                  </a:lnTo>
                  <a:lnTo>
                    <a:pt x="330760" y="1025112"/>
                  </a:lnTo>
                  <a:lnTo>
                    <a:pt x="289920" y="1005623"/>
                  </a:lnTo>
                  <a:lnTo>
                    <a:pt x="251058" y="983112"/>
                  </a:lnTo>
                  <a:lnTo>
                    <a:pt x="214340" y="957739"/>
                  </a:lnTo>
                  <a:lnTo>
                    <a:pt x="179936" y="929666"/>
                  </a:lnTo>
                  <a:lnTo>
                    <a:pt x="148012" y="899054"/>
                  </a:lnTo>
                  <a:lnTo>
                    <a:pt x="118737" y="866062"/>
                  </a:lnTo>
                  <a:lnTo>
                    <a:pt x="92278" y="830853"/>
                  </a:lnTo>
                  <a:lnTo>
                    <a:pt x="68802" y="793587"/>
                  </a:lnTo>
                  <a:lnTo>
                    <a:pt x="48478" y="754425"/>
                  </a:lnTo>
                  <a:lnTo>
                    <a:pt x="31473" y="713527"/>
                  </a:lnTo>
                  <a:lnTo>
                    <a:pt x="17955" y="671055"/>
                  </a:lnTo>
                  <a:lnTo>
                    <a:pt x="8091" y="627169"/>
                  </a:lnTo>
                  <a:lnTo>
                    <a:pt x="2050" y="582030"/>
                  </a:lnTo>
                  <a:lnTo>
                    <a:pt x="0" y="535799"/>
                  </a:lnTo>
                  <a:lnTo>
                    <a:pt x="2050" y="489569"/>
                  </a:lnTo>
                  <a:lnTo>
                    <a:pt x="8091" y="444430"/>
                  </a:lnTo>
                  <a:lnTo>
                    <a:pt x="17955" y="400544"/>
                  </a:lnTo>
                  <a:lnTo>
                    <a:pt x="31473" y="358072"/>
                  </a:lnTo>
                  <a:lnTo>
                    <a:pt x="48478" y="317174"/>
                  </a:lnTo>
                  <a:lnTo>
                    <a:pt x="68802" y="278012"/>
                  </a:lnTo>
                  <a:lnTo>
                    <a:pt x="92278" y="240746"/>
                  </a:lnTo>
                  <a:lnTo>
                    <a:pt x="118737" y="205536"/>
                  </a:lnTo>
                  <a:lnTo>
                    <a:pt x="148012" y="172545"/>
                  </a:lnTo>
                  <a:lnTo>
                    <a:pt x="179936" y="141933"/>
                  </a:lnTo>
                  <a:lnTo>
                    <a:pt x="214340" y="113860"/>
                  </a:lnTo>
                  <a:lnTo>
                    <a:pt x="251058" y="88487"/>
                  </a:lnTo>
                  <a:lnTo>
                    <a:pt x="289920" y="65976"/>
                  </a:lnTo>
                  <a:lnTo>
                    <a:pt x="330760" y="46487"/>
                  </a:lnTo>
                  <a:lnTo>
                    <a:pt x="373409" y="30180"/>
                  </a:lnTo>
                  <a:lnTo>
                    <a:pt x="417700" y="17217"/>
                  </a:lnTo>
                  <a:lnTo>
                    <a:pt x="463466" y="7759"/>
                  </a:lnTo>
                  <a:lnTo>
                    <a:pt x="510538" y="1966"/>
                  </a:lnTo>
                  <a:lnTo>
                    <a:pt x="558749" y="0"/>
                  </a:lnTo>
                  <a:lnTo>
                    <a:pt x="605343" y="1966"/>
                  </a:lnTo>
                  <a:lnTo>
                    <a:pt x="607036" y="1966"/>
                  </a:lnTo>
                  <a:lnTo>
                    <a:pt x="656300" y="8226"/>
                  </a:lnTo>
                  <a:lnTo>
                    <a:pt x="703758" y="18356"/>
                  </a:lnTo>
                  <a:lnTo>
                    <a:pt x="749994" y="32361"/>
                  </a:lnTo>
                  <a:lnTo>
                    <a:pt x="794752" y="50139"/>
                  </a:lnTo>
                  <a:lnTo>
                    <a:pt x="837773" y="71587"/>
                  </a:lnTo>
                  <a:lnTo>
                    <a:pt x="878800" y="96603"/>
                  </a:lnTo>
                  <a:lnTo>
                    <a:pt x="917577" y="125086"/>
                  </a:lnTo>
                  <a:lnTo>
                    <a:pt x="953845" y="156932"/>
                  </a:lnTo>
                  <a:lnTo>
                    <a:pt x="987056" y="191711"/>
                  </a:lnTo>
                  <a:lnTo>
                    <a:pt x="1016758" y="228895"/>
                  </a:lnTo>
                  <a:lnTo>
                    <a:pt x="1042846" y="268237"/>
                  </a:lnTo>
                  <a:lnTo>
                    <a:pt x="1065213" y="309491"/>
                  </a:lnTo>
                  <a:lnTo>
                    <a:pt x="1083752" y="352410"/>
                  </a:lnTo>
                  <a:lnTo>
                    <a:pt x="1098356" y="396747"/>
                  </a:lnTo>
                  <a:lnTo>
                    <a:pt x="1108920" y="442255"/>
                  </a:lnTo>
                  <a:lnTo>
                    <a:pt x="1115337" y="488689"/>
                  </a:lnTo>
                  <a:lnTo>
                    <a:pt x="1117499" y="535799"/>
                  </a:lnTo>
                  <a:lnTo>
                    <a:pt x="1115449" y="582030"/>
                  </a:lnTo>
                  <a:lnTo>
                    <a:pt x="1109408" y="627169"/>
                  </a:lnTo>
                  <a:lnTo>
                    <a:pt x="1099544" y="671055"/>
                  </a:lnTo>
                  <a:lnTo>
                    <a:pt x="1086026" y="713527"/>
                  </a:lnTo>
                  <a:lnTo>
                    <a:pt x="1069021" y="754425"/>
                  </a:lnTo>
                  <a:lnTo>
                    <a:pt x="1048697" y="793587"/>
                  </a:lnTo>
                  <a:lnTo>
                    <a:pt x="1025221" y="830853"/>
                  </a:lnTo>
                  <a:lnTo>
                    <a:pt x="998762" y="866062"/>
                  </a:lnTo>
                  <a:lnTo>
                    <a:pt x="969487" y="899054"/>
                  </a:lnTo>
                  <a:lnTo>
                    <a:pt x="937563" y="929666"/>
                  </a:lnTo>
                  <a:lnTo>
                    <a:pt x="903159" y="957739"/>
                  </a:lnTo>
                  <a:lnTo>
                    <a:pt x="866441" y="983112"/>
                  </a:lnTo>
                  <a:lnTo>
                    <a:pt x="827579" y="1005623"/>
                  </a:lnTo>
                  <a:lnTo>
                    <a:pt x="786739" y="1025112"/>
                  </a:lnTo>
                  <a:lnTo>
                    <a:pt x="744090" y="1041419"/>
                  </a:lnTo>
                  <a:lnTo>
                    <a:pt x="699799" y="1054382"/>
                  </a:lnTo>
                  <a:lnTo>
                    <a:pt x="654033" y="1063840"/>
                  </a:lnTo>
                  <a:lnTo>
                    <a:pt x="606961" y="1069633"/>
                  </a:lnTo>
                  <a:lnTo>
                    <a:pt x="558749" y="1071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680000" y="3880075"/>
              <a:ext cx="1231800" cy="573900"/>
            </a:xfrm>
            <a:prstGeom prst="rect">
              <a:avLst/>
            </a:prstGeom>
          </p:spPr>
        </p:pic>
      </p:grpSp>
      <p:sp>
        <p:nvSpPr>
          <p:cNvPr id="58" name="object 58"/>
          <p:cNvSpPr txBox="1"/>
          <p:nvPr/>
        </p:nvSpPr>
        <p:spPr>
          <a:xfrm>
            <a:off x="4878774" y="4016403"/>
            <a:ext cx="834390" cy="2559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900" spc="-105">
                <a:solidFill>
                  <a:srgbClr val="FFFFFF"/>
                </a:solidFill>
                <a:latin typeface="Arial Black"/>
                <a:cs typeface="Arial Black"/>
              </a:rPr>
              <a:t>JB</a:t>
            </a:r>
            <a:r>
              <a:rPr dirty="0" sz="900" spc="-9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Arial Black"/>
                <a:cs typeface="Arial Black"/>
              </a:rPr>
              <a:t>Straubel</a:t>
            </a:r>
            <a:endParaRPr sz="9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dirty="0" sz="600" spc="10">
                <a:solidFill>
                  <a:srgbClr val="FFFFFF"/>
                </a:solidFill>
                <a:latin typeface="Lucida Sans Unicode"/>
                <a:cs typeface="Lucida Sans Unicode"/>
              </a:rPr>
              <a:t>Independent</a:t>
            </a:r>
            <a:r>
              <a:rPr dirty="0" sz="600" spc="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600" spc="-10">
                <a:solidFill>
                  <a:srgbClr val="FFFFFF"/>
                </a:solidFill>
                <a:latin typeface="Lucida Sans Unicode"/>
                <a:cs typeface="Lucida Sans Unicode"/>
              </a:rPr>
              <a:t>Director</a:t>
            </a:r>
            <a:endParaRPr sz="600">
              <a:latin typeface="Lucida Sans Unicode"/>
              <a:cs typeface="Lucida Sans Unicode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5905350" y="2840725"/>
            <a:ext cx="1677035" cy="1613535"/>
            <a:chOff x="5905350" y="2840725"/>
            <a:chExt cx="1677035" cy="1613535"/>
          </a:xfrm>
        </p:grpSpPr>
        <p:pic>
          <p:nvPicPr>
            <p:cNvPr id="60" name="object 6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27787" y="2840725"/>
              <a:ext cx="1231800" cy="1185900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6184937" y="2878824"/>
              <a:ext cx="1117600" cy="1071880"/>
            </a:xfrm>
            <a:custGeom>
              <a:avLst/>
              <a:gdLst/>
              <a:ahLst/>
              <a:cxnLst/>
              <a:rect l="l" t="t" r="r" b="b"/>
              <a:pathLst>
                <a:path w="1117600" h="1071879">
                  <a:moveTo>
                    <a:pt x="558749" y="1071599"/>
                  </a:moveTo>
                  <a:lnTo>
                    <a:pt x="510538" y="1069633"/>
                  </a:lnTo>
                  <a:lnTo>
                    <a:pt x="463466" y="1063840"/>
                  </a:lnTo>
                  <a:lnTo>
                    <a:pt x="417700" y="1054382"/>
                  </a:lnTo>
                  <a:lnTo>
                    <a:pt x="373409" y="1041419"/>
                  </a:lnTo>
                  <a:lnTo>
                    <a:pt x="330760" y="1025112"/>
                  </a:lnTo>
                  <a:lnTo>
                    <a:pt x="289920" y="1005623"/>
                  </a:lnTo>
                  <a:lnTo>
                    <a:pt x="251058" y="983112"/>
                  </a:lnTo>
                  <a:lnTo>
                    <a:pt x="214340" y="957739"/>
                  </a:lnTo>
                  <a:lnTo>
                    <a:pt x="179936" y="929666"/>
                  </a:lnTo>
                  <a:lnTo>
                    <a:pt x="148012" y="899054"/>
                  </a:lnTo>
                  <a:lnTo>
                    <a:pt x="118737" y="866062"/>
                  </a:lnTo>
                  <a:lnTo>
                    <a:pt x="92278" y="830853"/>
                  </a:lnTo>
                  <a:lnTo>
                    <a:pt x="68802" y="793587"/>
                  </a:lnTo>
                  <a:lnTo>
                    <a:pt x="48478" y="754425"/>
                  </a:lnTo>
                  <a:lnTo>
                    <a:pt x="31473" y="713527"/>
                  </a:lnTo>
                  <a:lnTo>
                    <a:pt x="17955" y="671055"/>
                  </a:lnTo>
                  <a:lnTo>
                    <a:pt x="8091" y="627169"/>
                  </a:lnTo>
                  <a:lnTo>
                    <a:pt x="2050" y="582030"/>
                  </a:lnTo>
                  <a:lnTo>
                    <a:pt x="0" y="535799"/>
                  </a:lnTo>
                  <a:lnTo>
                    <a:pt x="2050" y="489569"/>
                  </a:lnTo>
                  <a:lnTo>
                    <a:pt x="8091" y="444430"/>
                  </a:lnTo>
                  <a:lnTo>
                    <a:pt x="17955" y="400544"/>
                  </a:lnTo>
                  <a:lnTo>
                    <a:pt x="31473" y="358072"/>
                  </a:lnTo>
                  <a:lnTo>
                    <a:pt x="48478" y="317174"/>
                  </a:lnTo>
                  <a:lnTo>
                    <a:pt x="68802" y="278012"/>
                  </a:lnTo>
                  <a:lnTo>
                    <a:pt x="92278" y="240746"/>
                  </a:lnTo>
                  <a:lnTo>
                    <a:pt x="118737" y="205536"/>
                  </a:lnTo>
                  <a:lnTo>
                    <a:pt x="148012" y="172545"/>
                  </a:lnTo>
                  <a:lnTo>
                    <a:pt x="179936" y="141933"/>
                  </a:lnTo>
                  <a:lnTo>
                    <a:pt x="214340" y="113860"/>
                  </a:lnTo>
                  <a:lnTo>
                    <a:pt x="251058" y="88487"/>
                  </a:lnTo>
                  <a:lnTo>
                    <a:pt x="289920" y="65976"/>
                  </a:lnTo>
                  <a:lnTo>
                    <a:pt x="330760" y="46487"/>
                  </a:lnTo>
                  <a:lnTo>
                    <a:pt x="373409" y="30180"/>
                  </a:lnTo>
                  <a:lnTo>
                    <a:pt x="417700" y="17217"/>
                  </a:lnTo>
                  <a:lnTo>
                    <a:pt x="463466" y="7759"/>
                  </a:lnTo>
                  <a:lnTo>
                    <a:pt x="510538" y="1966"/>
                  </a:lnTo>
                  <a:lnTo>
                    <a:pt x="558749" y="0"/>
                  </a:lnTo>
                  <a:lnTo>
                    <a:pt x="605343" y="1966"/>
                  </a:lnTo>
                  <a:lnTo>
                    <a:pt x="607036" y="1966"/>
                  </a:lnTo>
                  <a:lnTo>
                    <a:pt x="656300" y="8226"/>
                  </a:lnTo>
                  <a:lnTo>
                    <a:pt x="703758" y="18356"/>
                  </a:lnTo>
                  <a:lnTo>
                    <a:pt x="749994" y="32361"/>
                  </a:lnTo>
                  <a:lnTo>
                    <a:pt x="794752" y="50139"/>
                  </a:lnTo>
                  <a:lnTo>
                    <a:pt x="837773" y="71587"/>
                  </a:lnTo>
                  <a:lnTo>
                    <a:pt x="878800" y="96603"/>
                  </a:lnTo>
                  <a:lnTo>
                    <a:pt x="917577" y="125086"/>
                  </a:lnTo>
                  <a:lnTo>
                    <a:pt x="953845" y="156932"/>
                  </a:lnTo>
                  <a:lnTo>
                    <a:pt x="987056" y="191711"/>
                  </a:lnTo>
                  <a:lnTo>
                    <a:pt x="1016758" y="228895"/>
                  </a:lnTo>
                  <a:lnTo>
                    <a:pt x="1042846" y="268237"/>
                  </a:lnTo>
                  <a:lnTo>
                    <a:pt x="1065213" y="309491"/>
                  </a:lnTo>
                  <a:lnTo>
                    <a:pt x="1083752" y="352410"/>
                  </a:lnTo>
                  <a:lnTo>
                    <a:pt x="1098356" y="396747"/>
                  </a:lnTo>
                  <a:lnTo>
                    <a:pt x="1108920" y="442255"/>
                  </a:lnTo>
                  <a:lnTo>
                    <a:pt x="1115337" y="488689"/>
                  </a:lnTo>
                  <a:lnTo>
                    <a:pt x="1117499" y="535799"/>
                  </a:lnTo>
                  <a:lnTo>
                    <a:pt x="1115449" y="582030"/>
                  </a:lnTo>
                  <a:lnTo>
                    <a:pt x="1109408" y="627169"/>
                  </a:lnTo>
                  <a:lnTo>
                    <a:pt x="1099544" y="671055"/>
                  </a:lnTo>
                  <a:lnTo>
                    <a:pt x="1086026" y="713527"/>
                  </a:lnTo>
                  <a:lnTo>
                    <a:pt x="1069021" y="754425"/>
                  </a:lnTo>
                  <a:lnTo>
                    <a:pt x="1048697" y="793587"/>
                  </a:lnTo>
                  <a:lnTo>
                    <a:pt x="1025221" y="830853"/>
                  </a:lnTo>
                  <a:lnTo>
                    <a:pt x="998762" y="866062"/>
                  </a:lnTo>
                  <a:lnTo>
                    <a:pt x="969487" y="899054"/>
                  </a:lnTo>
                  <a:lnTo>
                    <a:pt x="937563" y="929666"/>
                  </a:lnTo>
                  <a:lnTo>
                    <a:pt x="903159" y="957739"/>
                  </a:lnTo>
                  <a:lnTo>
                    <a:pt x="866441" y="983112"/>
                  </a:lnTo>
                  <a:lnTo>
                    <a:pt x="827579" y="1005623"/>
                  </a:lnTo>
                  <a:lnTo>
                    <a:pt x="786739" y="1025112"/>
                  </a:lnTo>
                  <a:lnTo>
                    <a:pt x="744090" y="1041419"/>
                  </a:lnTo>
                  <a:lnTo>
                    <a:pt x="699799" y="1054382"/>
                  </a:lnTo>
                  <a:lnTo>
                    <a:pt x="654033" y="1063840"/>
                  </a:lnTo>
                  <a:lnTo>
                    <a:pt x="606961" y="1069633"/>
                  </a:lnTo>
                  <a:lnTo>
                    <a:pt x="558749" y="1071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2" name="object 6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905350" y="3880075"/>
              <a:ext cx="1676700" cy="573900"/>
            </a:xfrm>
            <a:prstGeom prst="rect">
              <a:avLst/>
            </a:prstGeom>
          </p:spPr>
        </p:pic>
      </p:grpSp>
      <p:sp>
        <p:nvSpPr>
          <p:cNvPr id="63" name="object 63"/>
          <p:cNvSpPr txBox="1"/>
          <p:nvPr/>
        </p:nvSpPr>
        <p:spPr>
          <a:xfrm>
            <a:off x="6044623" y="4016403"/>
            <a:ext cx="1398270" cy="2559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solidFill>
                  <a:srgbClr val="FFFFFF"/>
                </a:solidFill>
                <a:latin typeface="Arial Black"/>
                <a:cs typeface="Arial Black"/>
              </a:rPr>
              <a:t>Kathleen</a:t>
            </a:r>
            <a:r>
              <a:rPr dirty="0" sz="900" spc="-35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>
                <a:solidFill>
                  <a:srgbClr val="FFFFFF"/>
                </a:solidFill>
                <a:latin typeface="Arial Black"/>
                <a:cs typeface="Arial Black"/>
              </a:rPr>
              <a:t>W-</a:t>
            </a:r>
            <a:r>
              <a:rPr dirty="0" sz="900" spc="-10">
                <a:solidFill>
                  <a:srgbClr val="FFFFFF"/>
                </a:solidFill>
                <a:latin typeface="Arial Black"/>
                <a:cs typeface="Arial Black"/>
              </a:rPr>
              <a:t>Thompson</a:t>
            </a:r>
            <a:endParaRPr sz="900">
              <a:latin typeface="Arial Black"/>
              <a:cs typeface="Arial Black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dirty="0" sz="600" spc="10">
                <a:solidFill>
                  <a:srgbClr val="FFFFFF"/>
                </a:solidFill>
                <a:latin typeface="Lucida Sans Unicode"/>
                <a:cs typeface="Lucida Sans Unicode"/>
              </a:rPr>
              <a:t>Independent</a:t>
            </a:r>
            <a:r>
              <a:rPr dirty="0" sz="600" spc="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600" spc="-10">
                <a:solidFill>
                  <a:srgbClr val="FFFFFF"/>
                </a:solidFill>
                <a:latin typeface="Lucida Sans Unicode"/>
                <a:cs typeface="Lucida Sans Unicode"/>
              </a:rPr>
              <a:t>Director</a:t>
            </a:r>
            <a:endParaRPr sz="600">
              <a:latin typeface="Lucida Sans Unicode"/>
              <a:cs typeface="Lucida Sans Unicode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7575587" y="2840725"/>
            <a:ext cx="1231900" cy="1613535"/>
            <a:chOff x="7575587" y="2840725"/>
            <a:chExt cx="1231900" cy="1613535"/>
          </a:xfrm>
        </p:grpSpPr>
        <p:pic>
          <p:nvPicPr>
            <p:cNvPr id="65" name="object 6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75587" y="2840725"/>
              <a:ext cx="1231800" cy="1185900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7632737" y="2878824"/>
              <a:ext cx="1117600" cy="1071880"/>
            </a:xfrm>
            <a:custGeom>
              <a:avLst/>
              <a:gdLst/>
              <a:ahLst/>
              <a:cxnLst/>
              <a:rect l="l" t="t" r="r" b="b"/>
              <a:pathLst>
                <a:path w="1117600" h="1071879">
                  <a:moveTo>
                    <a:pt x="558749" y="1071599"/>
                  </a:moveTo>
                  <a:lnTo>
                    <a:pt x="510538" y="1069633"/>
                  </a:lnTo>
                  <a:lnTo>
                    <a:pt x="463466" y="1063840"/>
                  </a:lnTo>
                  <a:lnTo>
                    <a:pt x="417700" y="1054382"/>
                  </a:lnTo>
                  <a:lnTo>
                    <a:pt x="373409" y="1041419"/>
                  </a:lnTo>
                  <a:lnTo>
                    <a:pt x="330760" y="1025112"/>
                  </a:lnTo>
                  <a:lnTo>
                    <a:pt x="289920" y="1005623"/>
                  </a:lnTo>
                  <a:lnTo>
                    <a:pt x="251058" y="983112"/>
                  </a:lnTo>
                  <a:lnTo>
                    <a:pt x="214340" y="957739"/>
                  </a:lnTo>
                  <a:lnTo>
                    <a:pt x="179936" y="929666"/>
                  </a:lnTo>
                  <a:lnTo>
                    <a:pt x="148012" y="899054"/>
                  </a:lnTo>
                  <a:lnTo>
                    <a:pt x="118737" y="866062"/>
                  </a:lnTo>
                  <a:lnTo>
                    <a:pt x="92278" y="830853"/>
                  </a:lnTo>
                  <a:lnTo>
                    <a:pt x="68802" y="793587"/>
                  </a:lnTo>
                  <a:lnTo>
                    <a:pt x="48478" y="754425"/>
                  </a:lnTo>
                  <a:lnTo>
                    <a:pt x="31473" y="713527"/>
                  </a:lnTo>
                  <a:lnTo>
                    <a:pt x="17955" y="671055"/>
                  </a:lnTo>
                  <a:lnTo>
                    <a:pt x="8091" y="627169"/>
                  </a:lnTo>
                  <a:lnTo>
                    <a:pt x="2050" y="582030"/>
                  </a:lnTo>
                  <a:lnTo>
                    <a:pt x="0" y="535799"/>
                  </a:lnTo>
                  <a:lnTo>
                    <a:pt x="2050" y="489569"/>
                  </a:lnTo>
                  <a:lnTo>
                    <a:pt x="8091" y="444430"/>
                  </a:lnTo>
                  <a:lnTo>
                    <a:pt x="17955" y="400544"/>
                  </a:lnTo>
                  <a:lnTo>
                    <a:pt x="31473" y="358072"/>
                  </a:lnTo>
                  <a:lnTo>
                    <a:pt x="48478" y="317174"/>
                  </a:lnTo>
                  <a:lnTo>
                    <a:pt x="68802" y="278012"/>
                  </a:lnTo>
                  <a:lnTo>
                    <a:pt x="92278" y="240746"/>
                  </a:lnTo>
                  <a:lnTo>
                    <a:pt x="118737" y="205536"/>
                  </a:lnTo>
                  <a:lnTo>
                    <a:pt x="148012" y="172545"/>
                  </a:lnTo>
                  <a:lnTo>
                    <a:pt x="179936" y="141933"/>
                  </a:lnTo>
                  <a:lnTo>
                    <a:pt x="214340" y="113860"/>
                  </a:lnTo>
                  <a:lnTo>
                    <a:pt x="251058" y="88487"/>
                  </a:lnTo>
                  <a:lnTo>
                    <a:pt x="289920" y="65976"/>
                  </a:lnTo>
                  <a:lnTo>
                    <a:pt x="330760" y="46487"/>
                  </a:lnTo>
                  <a:lnTo>
                    <a:pt x="373409" y="30180"/>
                  </a:lnTo>
                  <a:lnTo>
                    <a:pt x="417700" y="17217"/>
                  </a:lnTo>
                  <a:lnTo>
                    <a:pt x="463466" y="7759"/>
                  </a:lnTo>
                  <a:lnTo>
                    <a:pt x="510538" y="1966"/>
                  </a:lnTo>
                  <a:lnTo>
                    <a:pt x="558749" y="0"/>
                  </a:lnTo>
                  <a:lnTo>
                    <a:pt x="605343" y="1966"/>
                  </a:lnTo>
                  <a:lnTo>
                    <a:pt x="607036" y="1966"/>
                  </a:lnTo>
                  <a:lnTo>
                    <a:pt x="656300" y="8226"/>
                  </a:lnTo>
                  <a:lnTo>
                    <a:pt x="703758" y="18356"/>
                  </a:lnTo>
                  <a:lnTo>
                    <a:pt x="749994" y="32361"/>
                  </a:lnTo>
                  <a:lnTo>
                    <a:pt x="794752" y="50139"/>
                  </a:lnTo>
                  <a:lnTo>
                    <a:pt x="837773" y="71587"/>
                  </a:lnTo>
                  <a:lnTo>
                    <a:pt x="878800" y="96603"/>
                  </a:lnTo>
                  <a:lnTo>
                    <a:pt x="917577" y="125086"/>
                  </a:lnTo>
                  <a:lnTo>
                    <a:pt x="953845" y="156932"/>
                  </a:lnTo>
                  <a:lnTo>
                    <a:pt x="987056" y="191711"/>
                  </a:lnTo>
                  <a:lnTo>
                    <a:pt x="1016758" y="228895"/>
                  </a:lnTo>
                  <a:lnTo>
                    <a:pt x="1042846" y="268237"/>
                  </a:lnTo>
                  <a:lnTo>
                    <a:pt x="1065213" y="309491"/>
                  </a:lnTo>
                  <a:lnTo>
                    <a:pt x="1083752" y="352410"/>
                  </a:lnTo>
                  <a:lnTo>
                    <a:pt x="1098356" y="396747"/>
                  </a:lnTo>
                  <a:lnTo>
                    <a:pt x="1108920" y="442255"/>
                  </a:lnTo>
                  <a:lnTo>
                    <a:pt x="1115337" y="488689"/>
                  </a:lnTo>
                  <a:lnTo>
                    <a:pt x="1117499" y="535799"/>
                  </a:lnTo>
                  <a:lnTo>
                    <a:pt x="1115449" y="582030"/>
                  </a:lnTo>
                  <a:lnTo>
                    <a:pt x="1109408" y="627169"/>
                  </a:lnTo>
                  <a:lnTo>
                    <a:pt x="1099544" y="671055"/>
                  </a:lnTo>
                  <a:lnTo>
                    <a:pt x="1086026" y="713527"/>
                  </a:lnTo>
                  <a:lnTo>
                    <a:pt x="1069021" y="754425"/>
                  </a:lnTo>
                  <a:lnTo>
                    <a:pt x="1048697" y="793587"/>
                  </a:lnTo>
                  <a:lnTo>
                    <a:pt x="1025221" y="830853"/>
                  </a:lnTo>
                  <a:lnTo>
                    <a:pt x="998762" y="866062"/>
                  </a:lnTo>
                  <a:lnTo>
                    <a:pt x="969487" y="899054"/>
                  </a:lnTo>
                  <a:lnTo>
                    <a:pt x="937563" y="929666"/>
                  </a:lnTo>
                  <a:lnTo>
                    <a:pt x="903159" y="957739"/>
                  </a:lnTo>
                  <a:lnTo>
                    <a:pt x="866441" y="983112"/>
                  </a:lnTo>
                  <a:lnTo>
                    <a:pt x="827579" y="1005623"/>
                  </a:lnTo>
                  <a:lnTo>
                    <a:pt x="786739" y="1025112"/>
                  </a:lnTo>
                  <a:lnTo>
                    <a:pt x="744090" y="1041419"/>
                  </a:lnTo>
                  <a:lnTo>
                    <a:pt x="699799" y="1054382"/>
                  </a:lnTo>
                  <a:lnTo>
                    <a:pt x="654033" y="1063840"/>
                  </a:lnTo>
                  <a:lnTo>
                    <a:pt x="606961" y="1069633"/>
                  </a:lnTo>
                  <a:lnTo>
                    <a:pt x="558749" y="10715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575600" y="3880075"/>
              <a:ext cx="1231800" cy="573900"/>
            </a:xfrm>
            <a:prstGeom prst="rect">
              <a:avLst/>
            </a:prstGeom>
          </p:spPr>
        </p:pic>
      </p:grpSp>
      <p:sp>
        <p:nvSpPr>
          <p:cNvPr id="68" name="object 68"/>
          <p:cNvSpPr txBox="1"/>
          <p:nvPr/>
        </p:nvSpPr>
        <p:spPr>
          <a:xfrm>
            <a:off x="7774374" y="4016403"/>
            <a:ext cx="834390" cy="2559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9050">
              <a:lnSpc>
                <a:spcPct val="100000"/>
              </a:lnSpc>
              <a:spcBef>
                <a:spcPts val="100"/>
              </a:spcBef>
            </a:pPr>
            <a:r>
              <a:rPr dirty="0" sz="900" spc="-50">
                <a:solidFill>
                  <a:srgbClr val="FFFFFF"/>
                </a:solidFill>
                <a:latin typeface="Arial Black"/>
                <a:cs typeface="Arial Black"/>
              </a:rPr>
              <a:t>Jack</a:t>
            </a:r>
            <a:r>
              <a:rPr dirty="0" sz="900" spc="-80">
                <a:solidFill>
                  <a:srgbClr val="FFFFFF"/>
                </a:solidFill>
                <a:latin typeface="Arial Black"/>
                <a:cs typeface="Arial Black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Arial Black"/>
                <a:cs typeface="Arial Black"/>
              </a:rPr>
              <a:t>Hartung</a:t>
            </a:r>
            <a:endParaRPr sz="9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600" spc="10">
                <a:solidFill>
                  <a:srgbClr val="FFFFFF"/>
                </a:solidFill>
                <a:latin typeface="Lucida Sans Unicode"/>
                <a:cs typeface="Lucida Sans Unicode"/>
              </a:rPr>
              <a:t>Independent</a:t>
            </a:r>
            <a:r>
              <a:rPr dirty="0" sz="600" spc="40">
                <a:solidFill>
                  <a:srgbClr val="FFFFFF"/>
                </a:solidFill>
                <a:latin typeface="Lucida Sans Unicode"/>
                <a:cs typeface="Lucida Sans Unicode"/>
              </a:rPr>
              <a:t> </a:t>
            </a:r>
            <a:r>
              <a:rPr dirty="0" sz="600" spc="-10">
                <a:solidFill>
                  <a:srgbClr val="FFFFFF"/>
                </a:solidFill>
                <a:latin typeface="Lucida Sans Unicode"/>
                <a:cs typeface="Lucida Sans Unicode"/>
              </a:rPr>
              <a:t>Director</a:t>
            </a:r>
            <a:endParaRPr sz="600">
              <a:latin typeface="Lucida Sans Unicode"/>
              <a:cs typeface="Lucida Sans Unicode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336600" y="1145600"/>
            <a:ext cx="8470900" cy="2881630"/>
            <a:chOff x="336600" y="1145600"/>
            <a:chExt cx="8470900" cy="2881630"/>
          </a:xfrm>
        </p:grpSpPr>
        <p:pic>
          <p:nvPicPr>
            <p:cNvPr id="70" name="object 7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60500" y="1145600"/>
              <a:ext cx="1231800" cy="118590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17650" y="1183700"/>
              <a:ext cx="1117499" cy="1071599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508300" y="1145725"/>
              <a:ext cx="1231800" cy="1185900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565450" y="1183824"/>
              <a:ext cx="1117499" cy="1071599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956100" y="1145600"/>
              <a:ext cx="1231800" cy="1185900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013250" y="1183700"/>
              <a:ext cx="1117499" cy="1071599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403900" y="1145600"/>
              <a:ext cx="1231800" cy="1185900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461050" y="1183700"/>
              <a:ext cx="1117499" cy="1071599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851700" y="1145600"/>
              <a:ext cx="1231800" cy="1185900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908850" y="1404878"/>
              <a:ext cx="1117499" cy="850421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575600" y="2840725"/>
              <a:ext cx="1231800" cy="1185900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632750" y="2878825"/>
              <a:ext cx="1117499" cy="1071599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127800" y="2840725"/>
              <a:ext cx="1231800" cy="1185900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184950" y="2878825"/>
              <a:ext cx="1117499" cy="1071599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679950" y="2840725"/>
              <a:ext cx="1231800" cy="1185900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737100" y="2878825"/>
              <a:ext cx="1117499" cy="1071599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232200" y="2840725"/>
              <a:ext cx="1231800" cy="1185900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289350" y="2878825"/>
              <a:ext cx="1117499" cy="1071599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784400" y="2840725"/>
              <a:ext cx="1231800" cy="118590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841550" y="2878825"/>
              <a:ext cx="1117499" cy="1071599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36600" y="2840725"/>
              <a:ext cx="1231800" cy="1185900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393750" y="2878825"/>
              <a:ext cx="1117499" cy="107159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37099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591250" y="450970"/>
            <a:ext cx="1264285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05"/>
              <a:t>TRACTION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3075" y="4863153"/>
            <a:ext cx="72898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70">
                <a:solidFill>
                  <a:srgbClr val="666666"/>
                </a:solidFill>
                <a:latin typeface="Verdana"/>
                <a:cs typeface="Verdana"/>
              </a:rPr>
              <a:t>©2025</a:t>
            </a:r>
            <a:r>
              <a:rPr dirty="0" sz="700" spc="-1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700" spc="-45">
                <a:solidFill>
                  <a:srgbClr val="666666"/>
                </a:solidFill>
                <a:latin typeface="Verdana"/>
                <a:cs typeface="Verdana"/>
              </a:rPr>
              <a:t>Tesla,</a:t>
            </a:r>
            <a:r>
              <a:rPr dirty="0" sz="7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700" spc="-25">
                <a:solidFill>
                  <a:srgbClr val="666666"/>
                </a:solidFill>
                <a:latin typeface="Verdana"/>
                <a:cs typeface="Verdana"/>
              </a:rPr>
              <a:t>Inc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88889" y="4863153"/>
            <a:ext cx="8255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666666"/>
                </a:solidFill>
                <a:latin typeface="Verdana"/>
                <a:cs typeface="Verdana"/>
              </a:rPr>
              <a:t>8</a:t>
            </a:r>
            <a:endParaRPr sz="7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23274" y="124674"/>
            <a:ext cx="8398510" cy="715010"/>
            <a:chOff x="623274" y="124674"/>
            <a:chExt cx="8398510" cy="715010"/>
          </a:xfrm>
        </p:grpSpPr>
        <p:sp>
          <p:nvSpPr>
            <p:cNvPr id="7" name="object 7"/>
            <p:cNvSpPr/>
            <p:nvPr/>
          </p:nvSpPr>
          <p:spPr>
            <a:xfrm>
              <a:off x="623274" y="820725"/>
              <a:ext cx="1218565" cy="19050"/>
            </a:xfrm>
            <a:custGeom>
              <a:avLst/>
              <a:gdLst/>
              <a:ahLst/>
              <a:cxnLst/>
              <a:rect l="l" t="t" r="r" b="b"/>
              <a:pathLst>
                <a:path w="1218564" h="19050">
                  <a:moveTo>
                    <a:pt x="1217999" y="18899"/>
                  </a:moveTo>
                  <a:lnTo>
                    <a:pt x="0" y="18899"/>
                  </a:lnTo>
                  <a:lnTo>
                    <a:pt x="0" y="0"/>
                  </a:lnTo>
                  <a:lnTo>
                    <a:pt x="1217999" y="0"/>
                  </a:lnTo>
                  <a:lnTo>
                    <a:pt x="1217999" y="188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97742" y="124674"/>
              <a:ext cx="423625" cy="42152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91250" y="1156420"/>
            <a:ext cx="2748915" cy="54610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z="1100" spc="-55">
                <a:solidFill>
                  <a:srgbClr val="666666"/>
                </a:solidFill>
                <a:latin typeface="Arial Black"/>
                <a:cs typeface="Arial Black"/>
              </a:rPr>
              <a:t>Pre-</a:t>
            </a:r>
            <a:r>
              <a:rPr dirty="0" sz="1100" spc="-65">
                <a:solidFill>
                  <a:srgbClr val="666666"/>
                </a:solidFill>
                <a:latin typeface="Arial Black"/>
                <a:cs typeface="Arial Black"/>
              </a:rPr>
              <a:t>2018</a:t>
            </a:r>
            <a:r>
              <a:rPr dirty="0" sz="1100" spc="-85">
                <a:solidFill>
                  <a:srgbClr val="666666"/>
                </a:solidFill>
                <a:latin typeface="Arial Black"/>
                <a:cs typeface="Arial Black"/>
              </a:rPr>
              <a:t> </a:t>
            </a:r>
            <a:r>
              <a:rPr dirty="0" sz="1100" spc="-20">
                <a:solidFill>
                  <a:srgbClr val="666666"/>
                </a:solidFill>
                <a:latin typeface="Arial Black"/>
                <a:cs typeface="Arial Black"/>
              </a:rPr>
              <a:t>Award</a:t>
            </a:r>
            <a:endParaRPr sz="1100">
              <a:latin typeface="Arial Black"/>
              <a:cs typeface="Arial Black"/>
            </a:endParaRPr>
          </a:p>
          <a:p>
            <a:pPr marL="12700" marR="5080">
              <a:lnSpc>
                <a:spcPct val="114999"/>
              </a:lnSpc>
              <a:spcBef>
                <a:spcPts val="45"/>
              </a:spcBef>
            </a:pPr>
            <a:r>
              <a:rPr dirty="0" sz="900" spc="-10">
                <a:solidFill>
                  <a:srgbClr val="666666"/>
                </a:solidFill>
                <a:latin typeface="Lucida Sans Unicode"/>
                <a:cs typeface="Lucida Sans Unicode"/>
              </a:rPr>
              <a:t>Loss-making,</a:t>
            </a:r>
            <a:r>
              <a:rPr dirty="0" sz="9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>
                <a:solidFill>
                  <a:srgbClr val="666666"/>
                </a:solidFill>
                <a:latin typeface="Lucida Sans Unicode"/>
                <a:cs typeface="Lucida Sans Unicode"/>
              </a:rPr>
              <a:t>ambitious</a:t>
            </a:r>
            <a:r>
              <a:rPr dirty="0" sz="9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5">
                <a:solidFill>
                  <a:srgbClr val="666666"/>
                </a:solidFill>
                <a:latin typeface="Lucida Sans Unicode"/>
                <a:cs typeface="Lucida Sans Unicode"/>
              </a:rPr>
              <a:t>company</a:t>
            </a:r>
            <a:r>
              <a:rPr dirty="0" sz="900" spc="3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20">
                <a:solidFill>
                  <a:srgbClr val="666666"/>
                </a:solidFill>
                <a:latin typeface="Lucida Sans Unicode"/>
                <a:cs typeface="Lucida Sans Unicode"/>
              </a:rPr>
              <a:t>with </a:t>
            </a:r>
            <a:r>
              <a:rPr dirty="0" sz="900" spc="10">
                <a:solidFill>
                  <a:srgbClr val="666666"/>
                </a:solidFill>
                <a:latin typeface="Lucida Sans Unicode"/>
                <a:cs typeface="Lucida Sans Unicode"/>
              </a:rPr>
              <a:t>significant</a:t>
            </a:r>
            <a:r>
              <a:rPr dirty="0" sz="900" spc="-1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10">
                <a:solidFill>
                  <a:srgbClr val="666666"/>
                </a:solidFill>
                <a:latin typeface="Lucida Sans Unicode"/>
                <a:cs typeface="Lucida Sans Unicode"/>
              </a:rPr>
              <a:t>hurdles</a:t>
            </a:r>
            <a:r>
              <a:rPr dirty="0" sz="900" spc="-1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50">
                <a:solidFill>
                  <a:srgbClr val="666666"/>
                </a:solidFill>
                <a:latin typeface="Lucida Sans Unicode"/>
                <a:cs typeface="Lucida Sans Unicode"/>
              </a:rPr>
              <a:t>and</a:t>
            </a:r>
            <a:r>
              <a:rPr dirty="0" sz="900" spc="-1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10">
                <a:solidFill>
                  <a:srgbClr val="666666"/>
                </a:solidFill>
                <a:latin typeface="Lucida Sans Unicode"/>
                <a:cs typeface="Lucida Sans Unicode"/>
              </a:rPr>
              <a:t>challenges</a:t>
            </a:r>
            <a:r>
              <a:rPr dirty="0" sz="900" spc="-1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10">
                <a:solidFill>
                  <a:srgbClr val="666666"/>
                </a:solidFill>
                <a:latin typeface="Lucida Sans Unicode"/>
                <a:cs typeface="Lucida Sans Unicode"/>
              </a:rPr>
              <a:t>to</a:t>
            </a:r>
            <a:r>
              <a:rPr dirty="0" sz="900" spc="-1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0">
                <a:solidFill>
                  <a:srgbClr val="666666"/>
                </a:solidFill>
                <a:latin typeface="Lucida Sans Unicode"/>
                <a:cs typeface="Lucida Sans Unicode"/>
              </a:rPr>
              <a:t>overcome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5850" y="1816714"/>
            <a:ext cx="875665" cy="38862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350"/>
              </a:spcBef>
            </a:pPr>
            <a:r>
              <a:rPr dirty="0" sz="1100" spc="-160">
                <a:solidFill>
                  <a:srgbClr val="666666"/>
                </a:solidFill>
                <a:latin typeface="Arial Black"/>
                <a:cs typeface="Arial Black"/>
              </a:rPr>
              <a:t>$11.8</a:t>
            </a:r>
            <a:r>
              <a:rPr dirty="0" sz="1100" spc="-100">
                <a:solidFill>
                  <a:srgbClr val="666666"/>
                </a:solidFill>
                <a:latin typeface="Arial Black"/>
                <a:cs typeface="Arial Black"/>
              </a:rPr>
              <a:t> </a:t>
            </a:r>
            <a:r>
              <a:rPr dirty="0" sz="1100" spc="-10">
                <a:solidFill>
                  <a:srgbClr val="666666"/>
                </a:solidFill>
                <a:latin typeface="Arial Black"/>
                <a:cs typeface="Arial Black"/>
              </a:rPr>
              <a:t>billion</a:t>
            </a:r>
            <a:endParaRPr sz="1100">
              <a:latin typeface="Arial Black"/>
              <a:cs typeface="Arial Black"/>
            </a:endParaRPr>
          </a:p>
          <a:p>
            <a:pPr marL="38100">
              <a:lnSpc>
                <a:spcPct val="100000"/>
              </a:lnSpc>
              <a:spcBef>
                <a:spcPts val="204"/>
              </a:spcBef>
            </a:pPr>
            <a:r>
              <a:rPr dirty="0" sz="900" spc="-10">
                <a:solidFill>
                  <a:srgbClr val="666666"/>
                </a:solidFill>
                <a:latin typeface="Lucida Sans Unicode"/>
                <a:cs typeface="Lucida Sans Unicode"/>
              </a:rPr>
              <a:t>In</a:t>
            </a:r>
            <a:r>
              <a:rPr dirty="0" sz="900" spc="-6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0">
                <a:solidFill>
                  <a:srgbClr val="666666"/>
                </a:solidFill>
                <a:latin typeface="Lucida Sans Unicode"/>
                <a:cs typeface="Lucida Sans Unicode"/>
              </a:rPr>
              <a:t>revenues</a:t>
            </a:r>
            <a:r>
              <a:rPr dirty="0" baseline="32407" sz="900" spc="-15">
                <a:solidFill>
                  <a:srgbClr val="666666"/>
                </a:solidFill>
                <a:latin typeface="Lucida Sans Unicode"/>
                <a:cs typeface="Lucida Sans Unicode"/>
              </a:rPr>
              <a:t>1</a:t>
            </a:r>
            <a:endParaRPr baseline="32407" sz="900">
              <a:latin typeface="Lucida Sans Unicode"/>
              <a:cs typeface="Lucida Sans Unicode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99975" y="2237750"/>
            <a:ext cx="2682875" cy="8890"/>
          </a:xfrm>
          <a:custGeom>
            <a:avLst/>
            <a:gdLst/>
            <a:ahLst/>
            <a:cxnLst/>
            <a:rect l="l" t="t" r="r" b="b"/>
            <a:pathLst>
              <a:path w="2682875" h="8889">
                <a:moveTo>
                  <a:pt x="2682599" y="8399"/>
                </a:moveTo>
                <a:lnTo>
                  <a:pt x="0" y="8399"/>
                </a:lnTo>
                <a:lnTo>
                  <a:pt x="0" y="0"/>
                </a:lnTo>
                <a:lnTo>
                  <a:pt x="2682599" y="0"/>
                </a:lnTo>
                <a:lnTo>
                  <a:pt x="2682599" y="83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565850" y="2350114"/>
            <a:ext cx="850900" cy="38862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350"/>
              </a:spcBef>
            </a:pPr>
            <a:r>
              <a:rPr dirty="0" sz="1100" spc="-60">
                <a:solidFill>
                  <a:srgbClr val="666666"/>
                </a:solidFill>
                <a:latin typeface="Arial Black"/>
                <a:cs typeface="Arial Black"/>
              </a:rPr>
              <a:t>$2.0</a:t>
            </a:r>
            <a:r>
              <a:rPr dirty="0" sz="1100" spc="-105">
                <a:solidFill>
                  <a:srgbClr val="666666"/>
                </a:solidFill>
                <a:latin typeface="Arial Black"/>
                <a:cs typeface="Arial Black"/>
              </a:rPr>
              <a:t> </a:t>
            </a:r>
            <a:r>
              <a:rPr dirty="0" sz="1100" spc="-10">
                <a:solidFill>
                  <a:srgbClr val="666666"/>
                </a:solidFill>
                <a:latin typeface="Arial Black"/>
                <a:cs typeface="Arial Black"/>
              </a:rPr>
              <a:t>billion</a:t>
            </a:r>
            <a:endParaRPr sz="1100">
              <a:latin typeface="Arial Black"/>
              <a:cs typeface="Arial Black"/>
            </a:endParaRPr>
          </a:p>
          <a:p>
            <a:pPr marL="38100">
              <a:lnSpc>
                <a:spcPct val="100000"/>
              </a:lnSpc>
              <a:spcBef>
                <a:spcPts val="204"/>
              </a:spcBef>
            </a:pPr>
            <a:r>
              <a:rPr dirty="0" sz="900">
                <a:solidFill>
                  <a:srgbClr val="666666"/>
                </a:solidFill>
                <a:latin typeface="Lucida Sans Unicode"/>
                <a:cs typeface="Lucida Sans Unicode"/>
              </a:rPr>
              <a:t>Net</a:t>
            </a:r>
            <a:r>
              <a:rPr dirty="0" sz="900" spc="-3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0">
                <a:solidFill>
                  <a:srgbClr val="666666"/>
                </a:solidFill>
                <a:latin typeface="Lucida Sans Unicode"/>
                <a:cs typeface="Lucida Sans Unicode"/>
              </a:rPr>
              <a:t>loss</a:t>
            </a:r>
            <a:r>
              <a:rPr dirty="0" baseline="32407" sz="900" spc="-15">
                <a:solidFill>
                  <a:srgbClr val="666666"/>
                </a:solidFill>
                <a:latin typeface="Lucida Sans Unicode"/>
                <a:cs typeface="Lucida Sans Unicode"/>
              </a:rPr>
              <a:t>2</a:t>
            </a:r>
            <a:endParaRPr baseline="32407" sz="900">
              <a:latin typeface="Lucida Sans Unicode"/>
              <a:cs typeface="Lucida Sans Unicode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99975" y="2771150"/>
            <a:ext cx="2682875" cy="8890"/>
          </a:xfrm>
          <a:custGeom>
            <a:avLst/>
            <a:gdLst/>
            <a:ahLst/>
            <a:cxnLst/>
            <a:rect l="l" t="t" r="r" b="b"/>
            <a:pathLst>
              <a:path w="2682875" h="8889">
                <a:moveTo>
                  <a:pt x="2682599" y="8399"/>
                </a:moveTo>
                <a:lnTo>
                  <a:pt x="0" y="8399"/>
                </a:lnTo>
                <a:lnTo>
                  <a:pt x="0" y="0"/>
                </a:lnTo>
                <a:lnTo>
                  <a:pt x="2682599" y="0"/>
                </a:lnTo>
                <a:lnTo>
                  <a:pt x="2682599" y="83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565850" y="2883514"/>
            <a:ext cx="1558290" cy="38862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350"/>
              </a:spcBef>
            </a:pPr>
            <a:r>
              <a:rPr dirty="0" sz="1100" spc="-10">
                <a:solidFill>
                  <a:srgbClr val="666666"/>
                </a:solidFill>
                <a:latin typeface="Arial Black"/>
                <a:cs typeface="Arial Black"/>
              </a:rPr>
              <a:t>103,184</a:t>
            </a:r>
            <a:endParaRPr sz="1100">
              <a:latin typeface="Arial Black"/>
              <a:cs typeface="Arial Black"/>
            </a:endParaRPr>
          </a:p>
          <a:p>
            <a:pPr marL="38100">
              <a:lnSpc>
                <a:spcPct val="100000"/>
              </a:lnSpc>
              <a:spcBef>
                <a:spcPts val="204"/>
              </a:spcBef>
            </a:pPr>
            <a:r>
              <a:rPr dirty="0" sz="900">
                <a:solidFill>
                  <a:srgbClr val="666666"/>
                </a:solidFill>
                <a:latin typeface="Lucida Sans Unicode"/>
                <a:cs typeface="Lucida Sans Unicode"/>
              </a:rPr>
              <a:t>Vehicles</a:t>
            </a:r>
            <a:r>
              <a:rPr dirty="0" sz="900" spc="6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>
                <a:solidFill>
                  <a:srgbClr val="666666"/>
                </a:solidFill>
                <a:latin typeface="Lucida Sans Unicode"/>
                <a:cs typeface="Lucida Sans Unicode"/>
              </a:rPr>
              <a:t>delivered</a:t>
            </a:r>
            <a:r>
              <a:rPr dirty="0" sz="900" spc="6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0">
                <a:solidFill>
                  <a:srgbClr val="666666"/>
                </a:solidFill>
                <a:latin typeface="Lucida Sans Unicode"/>
                <a:cs typeface="Lucida Sans Unicode"/>
              </a:rPr>
              <a:t>in</a:t>
            </a:r>
            <a:r>
              <a:rPr dirty="0" sz="900" spc="6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45">
                <a:solidFill>
                  <a:srgbClr val="666666"/>
                </a:solidFill>
                <a:latin typeface="Lucida Sans Unicode"/>
                <a:cs typeface="Lucida Sans Unicode"/>
              </a:rPr>
              <a:t>2017</a:t>
            </a:r>
            <a:r>
              <a:rPr dirty="0" baseline="32407" sz="900" spc="-67">
                <a:solidFill>
                  <a:srgbClr val="666666"/>
                </a:solidFill>
                <a:latin typeface="Lucida Sans Unicode"/>
                <a:cs typeface="Lucida Sans Unicode"/>
              </a:rPr>
              <a:t>3</a:t>
            </a:r>
            <a:endParaRPr baseline="32407" sz="900">
              <a:latin typeface="Lucida Sans Unicode"/>
              <a:cs typeface="Lucida Sans Unicode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99975" y="3304549"/>
            <a:ext cx="2682875" cy="8890"/>
          </a:xfrm>
          <a:custGeom>
            <a:avLst/>
            <a:gdLst/>
            <a:ahLst/>
            <a:cxnLst/>
            <a:rect l="l" t="t" r="r" b="b"/>
            <a:pathLst>
              <a:path w="2682875" h="8889">
                <a:moveTo>
                  <a:pt x="2682599" y="8399"/>
                </a:moveTo>
                <a:lnTo>
                  <a:pt x="0" y="8399"/>
                </a:lnTo>
                <a:lnTo>
                  <a:pt x="0" y="0"/>
                </a:lnTo>
                <a:lnTo>
                  <a:pt x="2682599" y="0"/>
                </a:lnTo>
                <a:lnTo>
                  <a:pt x="2682599" y="83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565850" y="3416914"/>
            <a:ext cx="2670175" cy="38862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350"/>
              </a:spcBef>
            </a:pPr>
            <a:r>
              <a:rPr dirty="0" sz="1100" spc="-114">
                <a:solidFill>
                  <a:srgbClr val="666666"/>
                </a:solidFill>
                <a:latin typeface="Arial Black"/>
                <a:cs typeface="Arial Black"/>
              </a:rPr>
              <a:t>EVs </a:t>
            </a:r>
            <a:r>
              <a:rPr dirty="0" sz="1100" spc="-35">
                <a:solidFill>
                  <a:srgbClr val="666666"/>
                </a:solidFill>
                <a:latin typeface="Arial Black"/>
                <a:cs typeface="Arial Black"/>
              </a:rPr>
              <a:t>not</a:t>
            </a:r>
            <a:r>
              <a:rPr dirty="0" sz="1100" spc="-110">
                <a:solidFill>
                  <a:srgbClr val="666666"/>
                </a:solidFill>
                <a:latin typeface="Arial Black"/>
                <a:cs typeface="Arial Black"/>
              </a:rPr>
              <a:t> </a:t>
            </a:r>
            <a:r>
              <a:rPr dirty="0" sz="1100" spc="-10">
                <a:solidFill>
                  <a:srgbClr val="666666"/>
                </a:solidFill>
                <a:latin typeface="Arial Black"/>
                <a:cs typeface="Arial Black"/>
              </a:rPr>
              <a:t>mainstream</a:t>
            </a:r>
            <a:r>
              <a:rPr dirty="0" sz="1100" spc="-114">
                <a:solidFill>
                  <a:srgbClr val="666666"/>
                </a:solidFill>
                <a:latin typeface="Arial Black"/>
                <a:cs typeface="Arial Black"/>
              </a:rPr>
              <a:t> </a:t>
            </a:r>
            <a:r>
              <a:rPr dirty="0" sz="1100" spc="-40">
                <a:solidFill>
                  <a:srgbClr val="666666"/>
                </a:solidFill>
                <a:latin typeface="Arial Black"/>
                <a:cs typeface="Arial Black"/>
              </a:rPr>
              <a:t>or</a:t>
            </a:r>
            <a:r>
              <a:rPr dirty="0" sz="1100" spc="-110">
                <a:solidFill>
                  <a:srgbClr val="666666"/>
                </a:solidFill>
                <a:latin typeface="Arial Black"/>
                <a:cs typeface="Arial Black"/>
              </a:rPr>
              <a:t> </a:t>
            </a:r>
            <a:r>
              <a:rPr dirty="0" sz="1100" spc="-10">
                <a:solidFill>
                  <a:srgbClr val="666666"/>
                </a:solidFill>
                <a:latin typeface="Arial Black"/>
                <a:cs typeface="Arial Black"/>
              </a:rPr>
              <a:t>popular</a:t>
            </a:r>
            <a:endParaRPr sz="1100">
              <a:latin typeface="Arial Black"/>
              <a:cs typeface="Arial Black"/>
            </a:endParaRPr>
          </a:p>
          <a:p>
            <a:pPr marL="38100">
              <a:lnSpc>
                <a:spcPct val="100000"/>
              </a:lnSpc>
              <a:spcBef>
                <a:spcPts val="204"/>
              </a:spcBef>
            </a:pPr>
            <a:r>
              <a:rPr dirty="0" sz="900">
                <a:solidFill>
                  <a:srgbClr val="666666"/>
                </a:solidFill>
                <a:latin typeface="Lucida Sans Unicode"/>
                <a:cs typeface="Lucida Sans Unicode"/>
              </a:rPr>
              <a:t>Only</a:t>
            </a:r>
            <a:r>
              <a:rPr dirty="0" sz="900" spc="1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55">
                <a:solidFill>
                  <a:srgbClr val="666666"/>
                </a:solidFill>
                <a:latin typeface="Lucida Sans Unicode"/>
                <a:cs typeface="Lucida Sans Unicode"/>
              </a:rPr>
              <a:t>1.2</a:t>
            </a:r>
            <a:r>
              <a:rPr dirty="0" sz="900" spc="1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0">
                <a:solidFill>
                  <a:srgbClr val="666666"/>
                </a:solidFill>
                <a:latin typeface="Lucida Sans Unicode"/>
                <a:cs typeface="Lucida Sans Unicode"/>
              </a:rPr>
              <a:t>million</a:t>
            </a:r>
            <a:r>
              <a:rPr dirty="0" sz="900" spc="1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>
                <a:solidFill>
                  <a:srgbClr val="666666"/>
                </a:solidFill>
                <a:latin typeface="Lucida Sans Unicode"/>
                <a:cs typeface="Lucida Sans Unicode"/>
              </a:rPr>
              <a:t>sold</a:t>
            </a:r>
            <a:r>
              <a:rPr dirty="0" sz="900" spc="1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>
                <a:solidFill>
                  <a:srgbClr val="666666"/>
                </a:solidFill>
                <a:latin typeface="Lucida Sans Unicode"/>
                <a:cs typeface="Lucida Sans Unicode"/>
              </a:rPr>
              <a:t>by</a:t>
            </a:r>
            <a:r>
              <a:rPr dirty="0" sz="900" spc="1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>
                <a:solidFill>
                  <a:srgbClr val="666666"/>
                </a:solidFill>
                <a:latin typeface="Lucida Sans Unicode"/>
                <a:cs typeface="Lucida Sans Unicode"/>
              </a:rPr>
              <a:t>all</a:t>
            </a:r>
            <a:r>
              <a:rPr dirty="0" sz="900" spc="15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>
                <a:solidFill>
                  <a:srgbClr val="666666"/>
                </a:solidFill>
                <a:latin typeface="Lucida Sans Unicode"/>
                <a:cs typeface="Lucida Sans Unicode"/>
              </a:rPr>
              <a:t>automakers</a:t>
            </a:r>
            <a:r>
              <a:rPr dirty="0" sz="900" spc="1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0">
                <a:solidFill>
                  <a:srgbClr val="666666"/>
                </a:solidFill>
                <a:latin typeface="Lucida Sans Unicode"/>
                <a:cs typeface="Lucida Sans Unicode"/>
              </a:rPr>
              <a:t>in</a:t>
            </a:r>
            <a:r>
              <a:rPr dirty="0" sz="900" spc="1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35">
                <a:solidFill>
                  <a:srgbClr val="666666"/>
                </a:solidFill>
                <a:latin typeface="Lucida Sans Unicode"/>
                <a:cs typeface="Lucida Sans Unicode"/>
              </a:rPr>
              <a:t>2017</a:t>
            </a:r>
            <a:r>
              <a:rPr dirty="0" baseline="32407" sz="900" spc="-52">
                <a:solidFill>
                  <a:srgbClr val="666666"/>
                </a:solidFill>
                <a:latin typeface="Lucida Sans Unicode"/>
                <a:cs typeface="Lucida Sans Unicode"/>
              </a:rPr>
              <a:t>4</a:t>
            </a:r>
            <a:endParaRPr baseline="32407" sz="900">
              <a:latin typeface="Lucida Sans Unicode"/>
              <a:cs typeface="Lucida Sans Unicode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99975" y="3837949"/>
            <a:ext cx="2682875" cy="8890"/>
          </a:xfrm>
          <a:custGeom>
            <a:avLst/>
            <a:gdLst/>
            <a:ahLst/>
            <a:cxnLst/>
            <a:rect l="l" t="t" r="r" b="b"/>
            <a:pathLst>
              <a:path w="2682875" h="8889">
                <a:moveTo>
                  <a:pt x="2682599" y="8399"/>
                </a:moveTo>
                <a:lnTo>
                  <a:pt x="0" y="8399"/>
                </a:lnTo>
                <a:lnTo>
                  <a:pt x="0" y="0"/>
                </a:lnTo>
                <a:lnTo>
                  <a:pt x="2682599" y="0"/>
                </a:lnTo>
                <a:lnTo>
                  <a:pt x="2682599" y="83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591250" y="3950315"/>
            <a:ext cx="1255395" cy="38862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z="1100" spc="-50">
                <a:solidFill>
                  <a:srgbClr val="666666"/>
                </a:solidFill>
                <a:latin typeface="Arial Black"/>
                <a:cs typeface="Arial Black"/>
              </a:rPr>
              <a:t>0</a:t>
            </a:r>
            <a:endParaRPr sz="11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900">
                <a:solidFill>
                  <a:srgbClr val="666666"/>
                </a:solidFill>
                <a:latin typeface="Lucida Sans Unicode"/>
                <a:cs typeface="Lucida Sans Unicode"/>
              </a:rPr>
              <a:t>Autonomous</a:t>
            </a:r>
            <a:r>
              <a:rPr dirty="0" sz="900" spc="120">
                <a:solidFill>
                  <a:srgbClr val="666666"/>
                </a:solidFill>
                <a:latin typeface="Lucida Sans Unicode"/>
                <a:cs typeface="Lucida Sans Unicode"/>
              </a:rPr>
              <a:t> </a:t>
            </a:r>
            <a:r>
              <a:rPr dirty="0" sz="900" spc="-10">
                <a:solidFill>
                  <a:srgbClr val="666666"/>
                </a:solidFill>
                <a:latin typeface="Lucida Sans Unicode"/>
                <a:cs typeface="Lucida Sans Unicode"/>
              </a:rPr>
              <a:t>vehicles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64624" y="1156420"/>
            <a:ext cx="3172460" cy="54610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z="1100" spc="-10">
                <a:latin typeface="Arial Black"/>
                <a:cs typeface="Arial Black"/>
              </a:rPr>
              <a:t>Today</a:t>
            </a:r>
            <a:endParaRPr sz="1100">
              <a:latin typeface="Arial Black"/>
              <a:cs typeface="Arial Black"/>
            </a:endParaRPr>
          </a:p>
          <a:p>
            <a:pPr marL="12700" marR="5080">
              <a:lnSpc>
                <a:spcPct val="114999"/>
              </a:lnSpc>
              <a:spcBef>
                <a:spcPts val="45"/>
              </a:spcBef>
            </a:pPr>
            <a:r>
              <a:rPr dirty="0" sz="900">
                <a:latin typeface="Lucida Sans Unicode"/>
                <a:cs typeface="Lucida Sans Unicode"/>
              </a:rPr>
              <a:t>Industry-</a:t>
            </a:r>
            <a:r>
              <a:rPr dirty="0" sz="900" spc="10">
                <a:latin typeface="Lucida Sans Unicode"/>
                <a:cs typeface="Lucida Sans Unicode"/>
              </a:rPr>
              <a:t>leading</a:t>
            </a:r>
            <a:r>
              <a:rPr dirty="0" sz="900" spc="40">
                <a:latin typeface="Lucida Sans Unicode"/>
                <a:cs typeface="Lucida Sans Unicode"/>
              </a:rPr>
              <a:t> </a:t>
            </a:r>
            <a:r>
              <a:rPr dirty="0" sz="900" spc="10">
                <a:latin typeface="Lucida Sans Unicode"/>
                <a:cs typeface="Lucida Sans Unicode"/>
              </a:rPr>
              <a:t>developer</a:t>
            </a:r>
            <a:r>
              <a:rPr dirty="0" sz="900" spc="45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of</a:t>
            </a:r>
            <a:r>
              <a:rPr dirty="0" sz="900" spc="40">
                <a:latin typeface="Lucida Sans Unicode"/>
                <a:cs typeface="Lucida Sans Unicode"/>
              </a:rPr>
              <a:t> </a:t>
            </a:r>
            <a:r>
              <a:rPr dirty="0" sz="900" spc="10">
                <a:latin typeface="Lucida Sans Unicode"/>
                <a:cs typeface="Lucida Sans Unicode"/>
              </a:rPr>
              <a:t>autonomous</a:t>
            </a:r>
            <a:r>
              <a:rPr dirty="0" sz="900" spc="45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driving</a:t>
            </a:r>
            <a:r>
              <a:rPr dirty="0" sz="900" spc="40">
                <a:latin typeface="Lucida Sans Unicode"/>
                <a:cs typeface="Lucida Sans Unicode"/>
              </a:rPr>
              <a:t> </a:t>
            </a:r>
            <a:r>
              <a:rPr dirty="0" sz="900" spc="-25">
                <a:latin typeface="Lucida Sans Unicode"/>
                <a:cs typeface="Lucida Sans Unicode"/>
              </a:rPr>
              <a:t>and first</a:t>
            </a:r>
            <a:r>
              <a:rPr dirty="0" sz="900" spc="12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vertically</a:t>
            </a:r>
            <a:r>
              <a:rPr dirty="0" sz="900" spc="12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integrated</a:t>
            </a:r>
            <a:r>
              <a:rPr dirty="0" sz="900" spc="12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sustainable</a:t>
            </a:r>
            <a:r>
              <a:rPr dirty="0" sz="900" spc="12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energy</a:t>
            </a:r>
            <a:r>
              <a:rPr dirty="0" sz="900" spc="120">
                <a:latin typeface="Lucida Sans Unicode"/>
                <a:cs typeface="Lucida Sans Unicode"/>
              </a:rPr>
              <a:t> </a:t>
            </a:r>
            <a:r>
              <a:rPr dirty="0" sz="900" spc="45">
                <a:latin typeface="Lucida Sans Unicode"/>
                <a:cs typeface="Lucida Sans Unicode"/>
              </a:rPr>
              <a:t>company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39224" y="1816714"/>
            <a:ext cx="1865630" cy="38862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350"/>
              </a:spcBef>
            </a:pPr>
            <a:r>
              <a:rPr dirty="0" sz="1100" spc="-85">
                <a:latin typeface="Arial Black"/>
                <a:cs typeface="Arial Black"/>
              </a:rPr>
              <a:t>$92.7</a:t>
            </a:r>
            <a:r>
              <a:rPr dirty="0" sz="1100" spc="-110">
                <a:latin typeface="Arial Black"/>
                <a:cs typeface="Arial Black"/>
              </a:rPr>
              <a:t> </a:t>
            </a:r>
            <a:r>
              <a:rPr dirty="0" sz="1100" spc="-10">
                <a:latin typeface="Arial Black"/>
                <a:cs typeface="Arial Black"/>
              </a:rPr>
              <a:t>billion</a:t>
            </a:r>
            <a:endParaRPr sz="1100">
              <a:latin typeface="Arial Black"/>
              <a:cs typeface="Arial Black"/>
            </a:endParaRPr>
          </a:p>
          <a:p>
            <a:pPr marL="38100">
              <a:lnSpc>
                <a:spcPct val="100000"/>
              </a:lnSpc>
              <a:spcBef>
                <a:spcPts val="204"/>
              </a:spcBef>
            </a:pPr>
            <a:r>
              <a:rPr dirty="0" sz="900" spc="-10">
                <a:latin typeface="Lucida Sans Unicode"/>
                <a:cs typeface="Lucida Sans Unicode"/>
              </a:rPr>
              <a:t>In</a:t>
            </a:r>
            <a:r>
              <a:rPr dirty="0" sz="900" spc="15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revenues,</a:t>
            </a:r>
            <a:r>
              <a:rPr dirty="0" sz="900" spc="20">
                <a:latin typeface="Lucida Sans Unicode"/>
                <a:cs typeface="Lucida Sans Unicode"/>
              </a:rPr>
              <a:t> </a:t>
            </a:r>
            <a:r>
              <a:rPr dirty="0" sz="900" spc="55">
                <a:latin typeface="Lucida Sans Unicode"/>
                <a:cs typeface="Lucida Sans Unicode"/>
              </a:rPr>
              <a:t>an</a:t>
            </a:r>
            <a:r>
              <a:rPr dirty="0" sz="900" spc="2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increase</a:t>
            </a:r>
            <a:r>
              <a:rPr dirty="0" sz="900" spc="2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of</a:t>
            </a:r>
            <a:r>
              <a:rPr dirty="0" sz="900" spc="20">
                <a:latin typeface="Lucida Sans Unicode"/>
                <a:cs typeface="Lucida Sans Unicode"/>
              </a:rPr>
              <a:t> </a:t>
            </a:r>
            <a:r>
              <a:rPr dirty="0" sz="900" spc="-20">
                <a:latin typeface="Lucida Sans Unicode"/>
                <a:cs typeface="Lucida Sans Unicode"/>
              </a:rPr>
              <a:t>~8x</a:t>
            </a:r>
            <a:r>
              <a:rPr dirty="0" baseline="32407" sz="900" spc="-30">
                <a:latin typeface="Lucida Sans Unicode"/>
                <a:cs typeface="Lucida Sans Unicode"/>
              </a:rPr>
              <a:t>5</a:t>
            </a:r>
            <a:endParaRPr baseline="32407" sz="9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883699" y="2237750"/>
            <a:ext cx="4714240" cy="8890"/>
          </a:xfrm>
          <a:custGeom>
            <a:avLst/>
            <a:gdLst/>
            <a:ahLst/>
            <a:cxnLst/>
            <a:rect l="l" t="t" r="r" b="b"/>
            <a:pathLst>
              <a:path w="4714240" h="8889">
                <a:moveTo>
                  <a:pt x="4713900" y="8399"/>
                </a:moveTo>
                <a:lnTo>
                  <a:pt x="0" y="8399"/>
                </a:lnTo>
                <a:lnTo>
                  <a:pt x="0" y="0"/>
                </a:lnTo>
                <a:lnTo>
                  <a:pt x="4713900" y="0"/>
                </a:lnTo>
                <a:lnTo>
                  <a:pt x="4713900" y="83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3839224" y="2350114"/>
            <a:ext cx="857250" cy="38862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350"/>
              </a:spcBef>
            </a:pPr>
            <a:r>
              <a:rPr dirty="0" sz="1100" spc="-45">
                <a:latin typeface="Arial Black"/>
                <a:cs typeface="Arial Black"/>
              </a:rPr>
              <a:t>$5.9</a:t>
            </a:r>
            <a:r>
              <a:rPr dirty="0" sz="1100" spc="-110">
                <a:latin typeface="Arial Black"/>
                <a:cs typeface="Arial Black"/>
              </a:rPr>
              <a:t> </a:t>
            </a:r>
            <a:r>
              <a:rPr dirty="0" sz="1100" spc="-10">
                <a:latin typeface="Arial Black"/>
                <a:cs typeface="Arial Black"/>
              </a:rPr>
              <a:t>billion</a:t>
            </a:r>
            <a:endParaRPr sz="1100">
              <a:latin typeface="Arial Black"/>
              <a:cs typeface="Arial Black"/>
            </a:endParaRPr>
          </a:p>
          <a:p>
            <a:pPr marL="38100">
              <a:lnSpc>
                <a:spcPct val="100000"/>
              </a:lnSpc>
              <a:spcBef>
                <a:spcPts val="204"/>
              </a:spcBef>
            </a:pPr>
            <a:r>
              <a:rPr dirty="0" sz="900">
                <a:latin typeface="Lucida Sans Unicode"/>
                <a:cs typeface="Lucida Sans Unicode"/>
              </a:rPr>
              <a:t>Net</a:t>
            </a:r>
            <a:r>
              <a:rPr dirty="0" sz="900" spc="-30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income</a:t>
            </a:r>
            <a:r>
              <a:rPr dirty="0" baseline="32407" sz="900" spc="-15">
                <a:latin typeface="Lucida Sans Unicode"/>
                <a:cs typeface="Lucida Sans Unicode"/>
              </a:rPr>
              <a:t>6</a:t>
            </a:r>
            <a:endParaRPr baseline="32407" sz="900">
              <a:latin typeface="Lucida Sans Unicode"/>
              <a:cs typeface="Lucida Sans Unicode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883699" y="2771150"/>
            <a:ext cx="4714240" cy="8890"/>
          </a:xfrm>
          <a:custGeom>
            <a:avLst/>
            <a:gdLst/>
            <a:ahLst/>
            <a:cxnLst/>
            <a:rect l="l" t="t" r="r" b="b"/>
            <a:pathLst>
              <a:path w="4714240" h="8889">
                <a:moveTo>
                  <a:pt x="4713900" y="8399"/>
                </a:moveTo>
                <a:lnTo>
                  <a:pt x="0" y="8399"/>
                </a:lnTo>
                <a:lnTo>
                  <a:pt x="0" y="0"/>
                </a:lnTo>
                <a:lnTo>
                  <a:pt x="4713900" y="0"/>
                </a:lnTo>
                <a:lnTo>
                  <a:pt x="4713900" y="83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3839224" y="2883514"/>
            <a:ext cx="1593850" cy="38862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350"/>
              </a:spcBef>
            </a:pPr>
            <a:r>
              <a:rPr dirty="0" sz="1100" spc="-10">
                <a:latin typeface="Arial Black"/>
                <a:cs typeface="Arial Black"/>
              </a:rPr>
              <a:t>1,789,226</a:t>
            </a:r>
            <a:endParaRPr sz="1100">
              <a:latin typeface="Arial Black"/>
              <a:cs typeface="Arial Black"/>
            </a:endParaRPr>
          </a:p>
          <a:p>
            <a:pPr marL="38100">
              <a:lnSpc>
                <a:spcPct val="100000"/>
              </a:lnSpc>
              <a:spcBef>
                <a:spcPts val="204"/>
              </a:spcBef>
            </a:pPr>
            <a:r>
              <a:rPr dirty="0" sz="900">
                <a:latin typeface="Lucida Sans Unicode"/>
                <a:cs typeface="Lucida Sans Unicode"/>
              </a:rPr>
              <a:t>Vehicles</a:t>
            </a:r>
            <a:r>
              <a:rPr dirty="0" sz="900" spc="6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delivered</a:t>
            </a:r>
            <a:r>
              <a:rPr dirty="0" sz="900" spc="65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in</a:t>
            </a:r>
            <a:r>
              <a:rPr dirty="0" sz="900" spc="65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2024</a:t>
            </a:r>
            <a:r>
              <a:rPr dirty="0" baseline="32407" sz="900" spc="-15">
                <a:latin typeface="Lucida Sans Unicode"/>
                <a:cs typeface="Lucida Sans Unicode"/>
              </a:rPr>
              <a:t>7</a:t>
            </a:r>
            <a:endParaRPr baseline="32407" sz="900">
              <a:latin typeface="Lucida Sans Unicode"/>
              <a:cs typeface="Lucida Sans Unicode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883699" y="3304549"/>
            <a:ext cx="4714240" cy="8890"/>
          </a:xfrm>
          <a:custGeom>
            <a:avLst/>
            <a:gdLst/>
            <a:ahLst/>
            <a:cxnLst/>
            <a:rect l="l" t="t" r="r" b="b"/>
            <a:pathLst>
              <a:path w="4714240" h="8889">
                <a:moveTo>
                  <a:pt x="4713900" y="8399"/>
                </a:moveTo>
                <a:lnTo>
                  <a:pt x="0" y="8399"/>
                </a:lnTo>
                <a:lnTo>
                  <a:pt x="0" y="0"/>
                </a:lnTo>
                <a:lnTo>
                  <a:pt x="4713900" y="0"/>
                </a:lnTo>
                <a:lnTo>
                  <a:pt x="4713900" y="839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3839224" y="3416914"/>
            <a:ext cx="2878455" cy="38862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350"/>
              </a:spcBef>
            </a:pPr>
            <a:r>
              <a:rPr dirty="0" sz="1100" spc="-40">
                <a:latin typeface="Arial Black"/>
                <a:cs typeface="Arial Black"/>
              </a:rPr>
              <a:t>Popularized</a:t>
            </a:r>
            <a:r>
              <a:rPr dirty="0" sz="1100" spc="-50">
                <a:latin typeface="Arial Black"/>
                <a:cs typeface="Arial Black"/>
              </a:rPr>
              <a:t> </a:t>
            </a:r>
            <a:r>
              <a:rPr dirty="0" sz="1100" spc="-25">
                <a:latin typeface="Arial Black"/>
                <a:cs typeface="Arial Black"/>
              </a:rPr>
              <a:t>EVs</a:t>
            </a:r>
            <a:endParaRPr sz="1100">
              <a:latin typeface="Arial Black"/>
              <a:cs typeface="Arial Black"/>
            </a:endParaRPr>
          </a:p>
          <a:p>
            <a:pPr marL="38100">
              <a:lnSpc>
                <a:spcPct val="100000"/>
              </a:lnSpc>
              <a:spcBef>
                <a:spcPts val="204"/>
              </a:spcBef>
            </a:pPr>
            <a:r>
              <a:rPr dirty="0" sz="900">
                <a:latin typeface="Lucida Sans Unicode"/>
                <a:cs typeface="Lucida Sans Unicode"/>
              </a:rPr>
              <a:t>8</a:t>
            </a:r>
            <a:r>
              <a:rPr dirty="0" sz="900" spc="25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millionth</a:t>
            </a:r>
            <a:r>
              <a:rPr dirty="0" sz="900" spc="3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Tesla</a:t>
            </a:r>
            <a:r>
              <a:rPr dirty="0" sz="900" spc="3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vehicles</a:t>
            </a:r>
            <a:r>
              <a:rPr dirty="0" sz="900" spc="30">
                <a:latin typeface="Lucida Sans Unicode"/>
                <a:cs typeface="Lucida Sans Unicode"/>
              </a:rPr>
              <a:t> </a:t>
            </a:r>
            <a:r>
              <a:rPr dirty="0" sz="900">
                <a:latin typeface="Lucida Sans Unicode"/>
                <a:cs typeface="Lucida Sans Unicode"/>
              </a:rPr>
              <a:t>produced</a:t>
            </a:r>
            <a:r>
              <a:rPr dirty="0" sz="900" spc="25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in</a:t>
            </a:r>
            <a:r>
              <a:rPr dirty="0" sz="900" spc="30">
                <a:latin typeface="Lucida Sans Unicode"/>
                <a:cs typeface="Lucida Sans Unicode"/>
              </a:rPr>
              <a:t> </a:t>
            </a:r>
            <a:r>
              <a:rPr dirty="0" sz="900" spc="70">
                <a:latin typeface="Lucida Sans Unicode"/>
                <a:cs typeface="Lucida Sans Unicode"/>
              </a:rPr>
              <a:t>June</a:t>
            </a:r>
            <a:r>
              <a:rPr dirty="0" sz="900" spc="30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2025</a:t>
            </a:r>
            <a:r>
              <a:rPr dirty="0" baseline="32407" sz="900" spc="-15">
                <a:latin typeface="Lucida Sans Unicode"/>
                <a:cs typeface="Lucida Sans Unicode"/>
              </a:rPr>
              <a:t>8</a:t>
            </a:r>
            <a:endParaRPr baseline="32407" sz="900">
              <a:latin typeface="Lucida Sans Unicode"/>
              <a:cs typeface="Lucida Sans Unicode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3883699" y="1714393"/>
            <a:ext cx="4718685" cy="2681605"/>
            <a:chOff x="3883699" y="1714393"/>
            <a:chExt cx="4718685" cy="2681605"/>
          </a:xfrm>
        </p:grpSpPr>
        <p:sp>
          <p:nvSpPr>
            <p:cNvPr id="28" name="object 28"/>
            <p:cNvSpPr/>
            <p:nvPr/>
          </p:nvSpPr>
          <p:spPr>
            <a:xfrm>
              <a:off x="3883699" y="3837950"/>
              <a:ext cx="4714240" cy="8890"/>
            </a:xfrm>
            <a:custGeom>
              <a:avLst/>
              <a:gdLst/>
              <a:ahLst/>
              <a:cxnLst/>
              <a:rect l="l" t="t" r="r" b="b"/>
              <a:pathLst>
                <a:path w="4714240" h="8889">
                  <a:moveTo>
                    <a:pt x="4713900" y="8399"/>
                  </a:moveTo>
                  <a:lnTo>
                    <a:pt x="0" y="8399"/>
                  </a:lnTo>
                  <a:lnTo>
                    <a:pt x="0" y="0"/>
                  </a:lnTo>
                  <a:lnTo>
                    <a:pt x="4713900" y="0"/>
                  </a:lnTo>
                  <a:lnTo>
                    <a:pt x="4713900" y="83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38589" y="2259800"/>
              <a:ext cx="863700" cy="53580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95739" y="2297899"/>
              <a:ext cx="749399" cy="42149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38598" y="1714393"/>
              <a:ext cx="863700" cy="53580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95748" y="1752492"/>
              <a:ext cx="749399" cy="421499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38589" y="2793200"/>
              <a:ext cx="863700" cy="53580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95739" y="2831299"/>
              <a:ext cx="749399" cy="42149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38589" y="3326600"/>
              <a:ext cx="863700" cy="53580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95739" y="3364700"/>
              <a:ext cx="749399" cy="42149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738600" y="3860000"/>
              <a:ext cx="863700" cy="5358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795750" y="3898100"/>
              <a:ext cx="749399" cy="421499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3864624" y="3950315"/>
            <a:ext cx="1544320" cy="388620"/>
          </a:xfrm>
          <a:prstGeom prst="rect">
            <a:avLst/>
          </a:prstGeom>
        </p:spPr>
        <p:txBody>
          <a:bodyPr wrap="square" lIns="0" tIns="444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50"/>
              </a:spcBef>
            </a:pPr>
            <a:r>
              <a:rPr dirty="0" sz="1100" spc="-10">
                <a:latin typeface="Arial Black"/>
                <a:cs typeface="Arial Black"/>
              </a:rPr>
              <a:t>Robotaxi</a:t>
            </a:r>
            <a:endParaRPr sz="11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900">
                <a:latin typeface="Lucida Sans Unicode"/>
                <a:cs typeface="Lucida Sans Unicode"/>
              </a:rPr>
              <a:t>Launched </a:t>
            </a:r>
            <a:r>
              <a:rPr dirty="0" sz="900" spc="-10">
                <a:latin typeface="Lucida Sans Unicode"/>
                <a:cs typeface="Lucida Sans Unicode"/>
              </a:rPr>
              <a:t>in</a:t>
            </a:r>
            <a:r>
              <a:rPr dirty="0" sz="900">
                <a:latin typeface="Lucida Sans Unicode"/>
                <a:cs typeface="Lucida Sans Unicode"/>
              </a:rPr>
              <a:t> </a:t>
            </a:r>
            <a:r>
              <a:rPr dirty="0" sz="900" spc="70">
                <a:latin typeface="Lucida Sans Unicode"/>
                <a:cs typeface="Lucida Sans Unicode"/>
              </a:rPr>
              <a:t>June</a:t>
            </a:r>
            <a:r>
              <a:rPr dirty="0" sz="900" spc="5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in</a:t>
            </a:r>
            <a:r>
              <a:rPr dirty="0" sz="900">
                <a:latin typeface="Lucida Sans Unicode"/>
                <a:cs typeface="Lucida Sans Unicode"/>
              </a:rPr>
              <a:t> </a:t>
            </a:r>
            <a:r>
              <a:rPr dirty="0" sz="900" spc="-10">
                <a:latin typeface="Lucida Sans Unicode"/>
                <a:cs typeface="Lucida Sans Unicode"/>
              </a:rPr>
              <a:t>Austin</a:t>
            </a:r>
            <a:endParaRPr sz="900">
              <a:latin typeface="Lucida Sans Unicode"/>
              <a:cs typeface="Lucida Sans Unicode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075675" y="4812201"/>
            <a:ext cx="7615555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300" spc="-70">
                <a:solidFill>
                  <a:srgbClr val="666666"/>
                </a:solidFill>
                <a:latin typeface="Verdana"/>
                <a:cs typeface="Verdana"/>
              </a:rPr>
              <a:t>1.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Refers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to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35">
                <a:solidFill>
                  <a:srgbClr val="666666"/>
                </a:solidFill>
                <a:latin typeface="Verdana"/>
                <a:cs typeface="Verdana"/>
              </a:rPr>
              <a:t>2017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full-year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revenue,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as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set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forth in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Tesla’s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Annual Report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on Form </a:t>
            </a:r>
            <a:r>
              <a:rPr dirty="0" sz="300" spc="-35">
                <a:solidFill>
                  <a:srgbClr val="666666"/>
                </a:solidFill>
                <a:latin typeface="Verdana"/>
                <a:cs typeface="Verdana"/>
              </a:rPr>
              <a:t>10-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K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for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the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year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ended December </a:t>
            </a:r>
            <a:r>
              <a:rPr dirty="0" sz="300" spc="-60">
                <a:solidFill>
                  <a:srgbClr val="666666"/>
                </a:solidFill>
                <a:latin typeface="Verdana"/>
                <a:cs typeface="Verdana"/>
              </a:rPr>
              <a:t>31,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45">
                <a:solidFill>
                  <a:srgbClr val="666666"/>
                </a:solidFill>
                <a:latin typeface="Verdana"/>
                <a:cs typeface="Verdana"/>
              </a:rPr>
              <a:t>2017,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ﬁled with the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35">
                <a:solidFill>
                  <a:srgbClr val="666666"/>
                </a:solidFill>
                <a:latin typeface="Verdana"/>
                <a:cs typeface="Verdana"/>
              </a:rPr>
              <a:t>U.S.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Securities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and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Exchange Commission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(the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“SEC”)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on February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35">
                <a:solidFill>
                  <a:srgbClr val="666666"/>
                </a:solidFill>
                <a:latin typeface="Verdana"/>
                <a:cs typeface="Verdana"/>
              </a:rPr>
              <a:t>23,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35">
                <a:solidFill>
                  <a:srgbClr val="666666"/>
                </a:solidFill>
                <a:latin typeface="Verdana"/>
                <a:cs typeface="Verdana"/>
              </a:rPr>
              <a:t>2018.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40">
                <a:solidFill>
                  <a:srgbClr val="666666"/>
                </a:solidFill>
                <a:latin typeface="Verdana"/>
                <a:cs typeface="Verdana"/>
              </a:rPr>
              <a:t>2.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Refers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to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35">
                <a:solidFill>
                  <a:srgbClr val="666666"/>
                </a:solidFill>
                <a:latin typeface="Verdana"/>
                <a:cs typeface="Verdana"/>
              </a:rPr>
              <a:t>2017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full-year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net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loss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attributable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to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common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stockholders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(GAAP),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as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set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forth in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Tesla’s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Annual Report on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Form </a:t>
            </a:r>
            <a:r>
              <a:rPr dirty="0" sz="300" spc="-35">
                <a:solidFill>
                  <a:srgbClr val="666666"/>
                </a:solidFill>
                <a:latin typeface="Verdana"/>
                <a:cs typeface="Verdana"/>
              </a:rPr>
              <a:t>10-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K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for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the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year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ended December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60">
                <a:solidFill>
                  <a:srgbClr val="666666"/>
                </a:solidFill>
                <a:latin typeface="Verdana"/>
                <a:cs typeface="Verdana"/>
              </a:rPr>
              <a:t>31,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45">
                <a:solidFill>
                  <a:srgbClr val="666666"/>
                </a:solidFill>
                <a:latin typeface="Verdana"/>
                <a:cs typeface="Verdana"/>
              </a:rPr>
              <a:t>2017,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ﬁled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with the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SEC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on</a:t>
            </a:r>
            <a:r>
              <a:rPr dirty="0" sz="300" spc="5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February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35">
                <a:solidFill>
                  <a:srgbClr val="666666"/>
                </a:solidFill>
                <a:latin typeface="Verdana"/>
                <a:cs typeface="Verdana"/>
              </a:rPr>
              <a:t>23,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35">
                <a:solidFill>
                  <a:srgbClr val="666666"/>
                </a:solidFill>
                <a:latin typeface="Verdana"/>
                <a:cs typeface="Verdana"/>
              </a:rPr>
              <a:t>2018.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40">
                <a:solidFill>
                  <a:srgbClr val="666666"/>
                </a:solidFill>
                <a:latin typeface="Verdana"/>
                <a:cs typeface="Verdana"/>
              </a:rPr>
              <a:t>3.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Source: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Tesla,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Inc.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May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2024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Investor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Presentation,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provided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as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Additional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Deﬁnitive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Proxy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Soliciting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Materials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on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Schedule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DEFA14A,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ﬁled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with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the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SEC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on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May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35">
                <a:solidFill>
                  <a:srgbClr val="666666"/>
                </a:solidFill>
                <a:latin typeface="Verdana"/>
                <a:cs typeface="Verdana"/>
              </a:rPr>
              <a:t>23,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2024.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4.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Source: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Road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Genius,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“Global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EV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Sales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(Cars)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by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Country”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(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https://roadgenius.com/cars/ev/statistics/sales-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by-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country/).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sz="300" spc="-40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5.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Refers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to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LTM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revenue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as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of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June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sz="300" spc="-30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30,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2025,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as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set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forth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in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the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Tesla,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Inc.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Second</a:t>
            </a:r>
            <a:r>
              <a:rPr dirty="0" sz="300" spc="5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  <a:hlinkClick r:id="rId10"/>
              </a:rPr>
              <a:t>Quarter</a:t>
            </a:r>
            <a:r>
              <a:rPr dirty="0" sz="300" spc="500">
                <a:solidFill>
                  <a:srgbClr val="666666"/>
                </a:solidFill>
                <a:latin typeface="Verdana"/>
                <a:cs typeface="Verdana"/>
              </a:rPr>
              <a:t> 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Update,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dated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July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35">
                <a:solidFill>
                  <a:srgbClr val="666666"/>
                </a:solidFill>
                <a:latin typeface="Verdana"/>
                <a:cs typeface="Verdana"/>
              </a:rPr>
              <a:t>23,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2025,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furnished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as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an exhibit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to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Tesla’s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Current Report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on Form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8-K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ﬁled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with the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SEC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on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July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35">
                <a:solidFill>
                  <a:srgbClr val="666666"/>
                </a:solidFill>
                <a:latin typeface="Verdana"/>
                <a:cs typeface="Verdana"/>
              </a:rPr>
              <a:t>23,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2025.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35">
                <a:solidFill>
                  <a:srgbClr val="666666"/>
                </a:solidFill>
                <a:latin typeface="Verdana"/>
                <a:cs typeface="Verdana"/>
              </a:rPr>
              <a:t>6.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Refers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to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LTM net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income attributable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to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common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stockholders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(GAAP)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as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of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June </a:t>
            </a:r>
            <a:r>
              <a:rPr dirty="0" sz="300" spc="-30">
                <a:solidFill>
                  <a:srgbClr val="666666"/>
                </a:solidFill>
                <a:latin typeface="Verdana"/>
                <a:cs typeface="Verdana"/>
              </a:rPr>
              <a:t>30,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2025,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as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set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forth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in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Tesla’s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Quarterly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Report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on Form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40">
                <a:solidFill>
                  <a:srgbClr val="666666"/>
                </a:solidFill>
                <a:latin typeface="Verdana"/>
                <a:cs typeface="Verdana"/>
              </a:rPr>
              <a:t>10-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Q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for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the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three months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ended June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30">
                <a:solidFill>
                  <a:srgbClr val="666666"/>
                </a:solidFill>
                <a:latin typeface="Verdana"/>
                <a:cs typeface="Verdana"/>
              </a:rPr>
              <a:t>30,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2025,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ﬁled with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the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SEC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on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July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30">
                <a:solidFill>
                  <a:srgbClr val="666666"/>
                </a:solidFill>
                <a:latin typeface="Verdana"/>
                <a:cs typeface="Verdana"/>
              </a:rPr>
              <a:t>24,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2025,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Tesla’s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Quarterly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Report on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Form </a:t>
            </a:r>
            <a:r>
              <a:rPr dirty="0" sz="300" spc="-40">
                <a:solidFill>
                  <a:srgbClr val="666666"/>
                </a:solidFill>
                <a:latin typeface="Verdana"/>
                <a:cs typeface="Verdana"/>
              </a:rPr>
              <a:t>10-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Q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for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the</a:t>
            </a:r>
            <a:r>
              <a:rPr dirty="0" sz="300" spc="-1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three</a:t>
            </a:r>
            <a:r>
              <a:rPr dirty="0" sz="300" spc="5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months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ended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March </a:t>
            </a:r>
            <a:r>
              <a:rPr dirty="0" sz="300" spc="-60">
                <a:solidFill>
                  <a:srgbClr val="666666"/>
                </a:solidFill>
                <a:latin typeface="Verdana"/>
                <a:cs typeface="Verdana"/>
              </a:rPr>
              <a:t>31,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2025,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ﬁled with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the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SEC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on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April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35">
                <a:solidFill>
                  <a:srgbClr val="666666"/>
                </a:solidFill>
                <a:latin typeface="Verdana"/>
                <a:cs typeface="Verdana"/>
              </a:rPr>
              <a:t>23,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2025,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and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Tesla’s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Annual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Report on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Form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35">
                <a:solidFill>
                  <a:srgbClr val="666666"/>
                </a:solidFill>
                <a:latin typeface="Verdana"/>
                <a:cs typeface="Verdana"/>
              </a:rPr>
              <a:t>10-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K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for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the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year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ended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December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60">
                <a:solidFill>
                  <a:srgbClr val="666666"/>
                </a:solidFill>
                <a:latin typeface="Verdana"/>
                <a:cs typeface="Verdana"/>
              </a:rPr>
              <a:t>31,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2024,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ﬁled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with the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SEC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on January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30">
                <a:solidFill>
                  <a:srgbClr val="666666"/>
                </a:solidFill>
                <a:latin typeface="Verdana"/>
                <a:cs typeface="Verdana"/>
              </a:rPr>
              <a:t>30,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2025.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50">
                <a:solidFill>
                  <a:srgbClr val="666666"/>
                </a:solidFill>
                <a:latin typeface="Verdana"/>
                <a:cs typeface="Verdana"/>
              </a:rPr>
              <a:t>7.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Source: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Press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Release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of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Tesla,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30">
                <a:solidFill>
                  <a:srgbClr val="666666"/>
                </a:solidFill>
                <a:latin typeface="Verdana"/>
                <a:cs typeface="Verdana"/>
              </a:rPr>
              <a:t>Inc.,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dated January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40">
                <a:solidFill>
                  <a:srgbClr val="666666"/>
                </a:solidFill>
                <a:latin typeface="Verdana"/>
                <a:cs typeface="Verdana"/>
              </a:rPr>
              <a:t>2,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2025,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furnished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as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an exhibit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to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Tesla’s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Current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Report on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Form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8-K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ﬁled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with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the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SEC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on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January </a:t>
            </a:r>
            <a:r>
              <a:rPr dirty="0" sz="300" spc="-40">
                <a:solidFill>
                  <a:srgbClr val="666666"/>
                </a:solidFill>
                <a:latin typeface="Verdana"/>
                <a:cs typeface="Verdana"/>
              </a:rPr>
              <a:t>2,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2025.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30">
                <a:solidFill>
                  <a:srgbClr val="666666"/>
                </a:solidFill>
                <a:latin typeface="Verdana"/>
                <a:cs typeface="Verdana"/>
              </a:rPr>
              <a:t>8.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Source: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Tesla,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Inc.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Second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Quarter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2025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Update,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dated</a:t>
            </a:r>
            <a:r>
              <a:rPr dirty="0" sz="300" spc="500">
                <a:solidFill>
                  <a:srgbClr val="666666"/>
                </a:solidFill>
                <a:latin typeface="Verdana"/>
                <a:cs typeface="Verdana"/>
              </a:rPr>
              <a:t> 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July </a:t>
            </a:r>
            <a:r>
              <a:rPr dirty="0" sz="300" spc="-35">
                <a:solidFill>
                  <a:srgbClr val="666666"/>
                </a:solidFill>
                <a:latin typeface="Verdana"/>
                <a:cs typeface="Verdana"/>
              </a:rPr>
              <a:t>23,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2025,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furnished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as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an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exhibit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to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Tesla’s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Current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Report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on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Form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8-K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ﬁled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with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the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SEC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on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July </a:t>
            </a:r>
            <a:r>
              <a:rPr dirty="0" sz="300" spc="-35">
                <a:solidFill>
                  <a:srgbClr val="666666"/>
                </a:solidFill>
                <a:latin typeface="Verdana"/>
                <a:cs typeface="Verdana"/>
              </a:rPr>
              <a:t>23,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2025.</a:t>
            </a:r>
            <a:endParaRPr sz="3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120"/>
              <a:t>FINANCIALS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3075" y="4863153"/>
            <a:ext cx="72898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70">
                <a:solidFill>
                  <a:srgbClr val="666666"/>
                </a:solidFill>
                <a:latin typeface="Verdana"/>
                <a:cs typeface="Verdana"/>
              </a:rPr>
              <a:t>©2025</a:t>
            </a:r>
            <a:r>
              <a:rPr dirty="0" sz="700" spc="-1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700" spc="-45">
                <a:solidFill>
                  <a:srgbClr val="666666"/>
                </a:solidFill>
                <a:latin typeface="Verdana"/>
                <a:cs typeface="Verdana"/>
              </a:rPr>
              <a:t>Tesla,</a:t>
            </a:r>
            <a:r>
              <a:rPr dirty="0" sz="7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700" spc="-25">
                <a:solidFill>
                  <a:srgbClr val="666666"/>
                </a:solidFill>
                <a:latin typeface="Verdana"/>
                <a:cs typeface="Verdana"/>
              </a:rPr>
              <a:t>Inc</a:t>
            </a:r>
            <a:endParaRPr sz="7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91465" y="4863153"/>
            <a:ext cx="8001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50">
                <a:solidFill>
                  <a:srgbClr val="666666"/>
                </a:solidFill>
                <a:latin typeface="Verdana"/>
                <a:cs typeface="Verdana"/>
              </a:rPr>
              <a:t>9</a:t>
            </a:r>
            <a:endParaRPr sz="700">
              <a:latin typeface="Verdana"/>
              <a:cs typeface="Verdan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23274" y="124674"/>
            <a:ext cx="8398510" cy="3850640"/>
            <a:chOff x="623274" y="124674"/>
            <a:chExt cx="8398510" cy="3850640"/>
          </a:xfrm>
        </p:grpSpPr>
        <p:sp>
          <p:nvSpPr>
            <p:cNvPr id="7" name="object 7"/>
            <p:cNvSpPr/>
            <p:nvPr/>
          </p:nvSpPr>
          <p:spPr>
            <a:xfrm>
              <a:off x="623274" y="820725"/>
              <a:ext cx="1445895" cy="19050"/>
            </a:xfrm>
            <a:custGeom>
              <a:avLst/>
              <a:gdLst/>
              <a:ahLst/>
              <a:cxnLst/>
              <a:rect l="l" t="t" r="r" b="b"/>
              <a:pathLst>
                <a:path w="1445895" h="19050">
                  <a:moveTo>
                    <a:pt x="1445399" y="18899"/>
                  </a:moveTo>
                  <a:lnTo>
                    <a:pt x="0" y="18899"/>
                  </a:lnTo>
                  <a:lnTo>
                    <a:pt x="0" y="0"/>
                  </a:lnTo>
                  <a:lnTo>
                    <a:pt x="1445399" y="0"/>
                  </a:lnTo>
                  <a:lnTo>
                    <a:pt x="1445399" y="188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97742" y="124674"/>
              <a:ext cx="423625" cy="42152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71692" y="3925263"/>
              <a:ext cx="304800" cy="44450"/>
            </a:xfrm>
            <a:custGeom>
              <a:avLst/>
              <a:gdLst/>
              <a:ahLst/>
              <a:cxnLst/>
              <a:rect l="l" t="t" r="r" b="b"/>
              <a:pathLst>
                <a:path w="304800" h="44450">
                  <a:moveTo>
                    <a:pt x="302389" y="44399"/>
                  </a:moveTo>
                  <a:lnTo>
                    <a:pt x="1810" y="44399"/>
                  </a:lnTo>
                  <a:lnTo>
                    <a:pt x="0" y="42589"/>
                  </a:lnTo>
                  <a:lnTo>
                    <a:pt x="0" y="4043"/>
                  </a:lnTo>
                  <a:lnTo>
                    <a:pt x="0" y="1810"/>
                  </a:lnTo>
                  <a:lnTo>
                    <a:pt x="1810" y="0"/>
                  </a:lnTo>
                  <a:lnTo>
                    <a:pt x="301228" y="0"/>
                  </a:lnTo>
                  <a:lnTo>
                    <a:pt x="302257" y="425"/>
                  </a:lnTo>
                  <a:lnTo>
                    <a:pt x="303773" y="1942"/>
                  </a:lnTo>
                  <a:lnTo>
                    <a:pt x="304199" y="2971"/>
                  </a:lnTo>
                  <a:lnTo>
                    <a:pt x="304199" y="42589"/>
                  </a:lnTo>
                  <a:lnTo>
                    <a:pt x="302389" y="443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872128" y="3949986"/>
              <a:ext cx="7477759" cy="25400"/>
            </a:xfrm>
            <a:custGeom>
              <a:avLst/>
              <a:gdLst/>
              <a:ahLst/>
              <a:cxnLst/>
              <a:rect l="l" t="t" r="r" b="b"/>
              <a:pathLst>
                <a:path w="7477759" h="25400">
                  <a:moveTo>
                    <a:pt x="7477200" y="24899"/>
                  </a:moveTo>
                  <a:lnTo>
                    <a:pt x="0" y="24899"/>
                  </a:lnTo>
                  <a:lnTo>
                    <a:pt x="0" y="0"/>
                  </a:lnTo>
                  <a:lnTo>
                    <a:pt x="7477200" y="0"/>
                  </a:lnTo>
                  <a:lnTo>
                    <a:pt x="7477200" y="24899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1668722" y="3904488"/>
              <a:ext cx="304800" cy="65405"/>
            </a:xfrm>
            <a:custGeom>
              <a:avLst/>
              <a:gdLst/>
              <a:ahLst/>
              <a:cxnLst/>
              <a:rect l="l" t="t" r="r" b="b"/>
              <a:pathLst>
                <a:path w="304800" h="65404">
                  <a:moveTo>
                    <a:pt x="301545" y="65099"/>
                  </a:moveTo>
                  <a:lnTo>
                    <a:pt x="2654" y="65099"/>
                  </a:lnTo>
                  <a:lnTo>
                    <a:pt x="0" y="62445"/>
                  </a:lnTo>
                  <a:lnTo>
                    <a:pt x="0" y="5928"/>
                  </a:lnTo>
                  <a:lnTo>
                    <a:pt x="0" y="2654"/>
                  </a:lnTo>
                  <a:lnTo>
                    <a:pt x="2654" y="0"/>
                  </a:lnTo>
                  <a:lnTo>
                    <a:pt x="299843" y="0"/>
                  </a:lnTo>
                  <a:lnTo>
                    <a:pt x="301351" y="624"/>
                  </a:lnTo>
                  <a:lnTo>
                    <a:pt x="303575" y="2847"/>
                  </a:lnTo>
                  <a:lnTo>
                    <a:pt x="304199" y="4356"/>
                  </a:lnTo>
                  <a:lnTo>
                    <a:pt x="304199" y="62445"/>
                  </a:lnTo>
                  <a:lnTo>
                    <a:pt x="301545" y="650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2465743" y="2757233"/>
              <a:ext cx="5883910" cy="1212850"/>
            </a:xfrm>
            <a:custGeom>
              <a:avLst/>
              <a:gdLst/>
              <a:ahLst/>
              <a:cxnLst/>
              <a:rect l="l" t="t" r="r" b="b"/>
              <a:pathLst>
                <a:path w="5883909" h="1212850">
                  <a:moveTo>
                    <a:pt x="304203" y="1075791"/>
                  </a:moveTo>
                  <a:lnTo>
                    <a:pt x="302793" y="1072400"/>
                  </a:lnTo>
                  <a:lnTo>
                    <a:pt x="297802" y="1067396"/>
                  </a:lnTo>
                  <a:lnTo>
                    <a:pt x="294411" y="1065999"/>
                  </a:lnTo>
                  <a:lnTo>
                    <a:pt x="5969" y="1065999"/>
                  </a:lnTo>
                  <a:lnTo>
                    <a:pt x="0" y="1071968"/>
                  </a:lnTo>
                  <a:lnTo>
                    <a:pt x="0" y="1079334"/>
                  </a:lnTo>
                  <a:lnTo>
                    <a:pt x="0" y="1206423"/>
                  </a:lnTo>
                  <a:lnTo>
                    <a:pt x="5969" y="1212392"/>
                  </a:lnTo>
                  <a:lnTo>
                    <a:pt x="298234" y="1212392"/>
                  </a:lnTo>
                  <a:lnTo>
                    <a:pt x="304203" y="1206423"/>
                  </a:lnTo>
                  <a:lnTo>
                    <a:pt x="304203" y="1075791"/>
                  </a:lnTo>
                  <a:close/>
                </a:path>
                <a:path w="5883909" h="1212850">
                  <a:moveTo>
                    <a:pt x="1101229" y="978776"/>
                  </a:moveTo>
                  <a:lnTo>
                    <a:pt x="1098829" y="972985"/>
                  </a:lnTo>
                  <a:lnTo>
                    <a:pt x="1090282" y="964438"/>
                  </a:lnTo>
                  <a:lnTo>
                    <a:pt x="1084491" y="962037"/>
                  </a:lnTo>
                  <a:lnTo>
                    <a:pt x="819823" y="962037"/>
                  </a:lnTo>
                  <a:lnTo>
                    <a:pt x="810945" y="963828"/>
                  </a:lnTo>
                  <a:lnTo>
                    <a:pt x="803706" y="968717"/>
                  </a:lnTo>
                  <a:lnTo>
                    <a:pt x="798817" y="975956"/>
                  </a:lnTo>
                  <a:lnTo>
                    <a:pt x="797026" y="984821"/>
                  </a:lnTo>
                  <a:lnTo>
                    <a:pt x="797026" y="1189456"/>
                  </a:lnTo>
                  <a:lnTo>
                    <a:pt x="798817" y="1198321"/>
                  </a:lnTo>
                  <a:lnTo>
                    <a:pt x="803706" y="1205560"/>
                  </a:lnTo>
                  <a:lnTo>
                    <a:pt x="810945" y="1210449"/>
                  </a:lnTo>
                  <a:lnTo>
                    <a:pt x="819823" y="1212240"/>
                  </a:lnTo>
                  <a:lnTo>
                    <a:pt x="1078445" y="1212240"/>
                  </a:lnTo>
                  <a:lnTo>
                    <a:pt x="1087310" y="1210449"/>
                  </a:lnTo>
                  <a:lnTo>
                    <a:pt x="1094562" y="1205560"/>
                  </a:lnTo>
                  <a:lnTo>
                    <a:pt x="1099439" y="1198321"/>
                  </a:lnTo>
                  <a:lnTo>
                    <a:pt x="1101229" y="1189456"/>
                  </a:lnTo>
                  <a:lnTo>
                    <a:pt x="1101229" y="978776"/>
                  </a:lnTo>
                  <a:close/>
                </a:path>
                <a:path w="5883909" h="1212850">
                  <a:moveTo>
                    <a:pt x="1898256" y="811187"/>
                  </a:moveTo>
                  <a:lnTo>
                    <a:pt x="1895335" y="804138"/>
                  </a:lnTo>
                  <a:lnTo>
                    <a:pt x="1884946" y="793750"/>
                  </a:lnTo>
                  <a:lnTo>
                    <a:pt x="1877898" y="790829"/>
                  </a:lnTo>
                  <a:lnTo>
                    <a:pt x="1621764" y="790829"/>
                  </a:lnTo>
                  <a:lnTo>
                    <a:pt x="1610982" y="793013"/>
                  </a:lnTo>
                  <a:lnTo>
                    <a:pt x="1602168" y="798944"/>
                  </a:lnTo>
                  <a:lnTo>
                    <a:pt x="1596237" y="807745"/>
                  </a:lnTo>
                  <a:lnTo>
                    <a:pt x="1594065" y="818540"/>
                  </a:lnTo>
                  <a:lnTo>
                    <a:pt x="1594065" y="1184630"/>
                  </a:lnTo>
                  <a:lnTo>
                    <a:pt x="1596237" y="1195412"/>
                  </a:lnTo>
                  <a:lnTo>
                    <a:pt x="1602168" y="1204214"/>
                  </a:lnTo>
                  <a:lnTo>
                    <a:pt x="1610982" y="1210157"/>
                  </a:lnTo>
                  <a:lnTo>
                    <a:pt x="1621764" y="1212329"/>
                  </a:lnTo>
                  <a:lnTo>
                    <a:pt x="1870557" y="1212329"/>
                  </a:lnTo>
                  <a:lnTo>
                    <a:pt x="1881339" y="1210157"/>
                  </a:lnTo>
                  <a:lnTo>
                    <a:pt x="1890141" y="1204214"/>
                  </a:lnTo>
                  <a:lnTo>
                    <a:pt x="1896084" y="1195412"/>
                  </a:lnTo>
                  <a:lnTo>
                    <a:pt x="1898256" y="1184630"/>
                  </a:lnTo>
                  <a:lnTo>
                    <a:pt x="1898256" y="811187"/>
                  </a:lnTo>
                  <a:close/>
                </a:path>
                <a:path w="5883909" h="1212850">
                  <a:moveTo>
                    <a:pt x="2695295" y="567855"/>
                  </a:moveTo>
                  <a:lnTo>
                    <a:pt x="2692374" y="560819"/>
                  </a:lnTo>
                  <a:lnTo>
                    <a:pt x="2681986" y="550418"/>
                  </a:lnTo>
                  <a:lnTo>
                    <a:pt x="2674937" y="547509"/>
                  </a:lnTo>
                  <a:lnTo>
                    <a:pt x="2418791" y="547509"/>
                  </a:lnTo>
                  <a:lnTo>
                    <a:pt x="2408009" y="549681"/>
                  </a:lnTo>
                  <a:lnTo>
                    <a:pt x="2399207" y="555625"/>
                  </a:lnTo>
                  <a:lnTo>
                    <a:pt x="2393264" y="564426"/>
                  </a:lnTo>
                  <a:lnTo>
                    <a:pt x="2391092" y="575208"/>
                  </a:lnTo>
                  <a:lnTo>
                    <a:pt x="2391092" y="1184605"/>
                  </a:lnTo>
                  <a:lnTo>
                    <a:pt x="2393264" y="1195387"/>
                  </a:lnTo>
                  <a:lnTo>
                    <a:pt x="2399207" y="1204188"/>
                  </a:lnTo>
                  <a:lnTo>
                    <a:pt x="2408009" y="1210132"/>
                  </a:lnTo>
                  <a:lnTo>
                    <a:pt x="2418791" y="1212303"/>
                  </a:lnTo>
                  <a:lnTo>
                    <a:pt x="2667584" y="1212303"/>
                  </a:lnTo>
                  <a:lnTo>
                    <a:pt x="2678366" y="1210132"/>
                  </a:lnTo>
                  <a:lnTo>
                    <a:pt x="2687180" y="1204188"/>
                  </a:lnTo>
                  <a:lnTo>
                    <a:pt x="2693111" y="1195387"/>
                  </a:lnTo>
                  <a:lnTo>
                    <a:pt x="2695295" y="1184605"/>
                  </a:lnTo>
                  <a:lnTo>
                    <a:pt x="2695295" y="567855"/>
                  </a:lnTo>
                  <a:close/>
                </a:path>
                <a:path w="5883909" h="1212850">
                  <a:moveTo>
                    <a:pt x="3492322" y="311810"/>
                  </a:moveTo>
                  <a:lnTo>
                    <a:pt x="3489401" y="304761"/>
                  </a:lnTo>
                  <a:lnTo>
                    <a:pt x="3479012" y="294373"/>
                  </a:lnTo>
                  <a:lnTo>
                    <a:pt x="3471964" y="291452"/>
                  </a:lnTo>
                  <a:lnTo>
                    <a:pt x="3215817" y="291452"/>
                  </a:lnTo>
                  <a:lnTo>
                    <a:pt x="3205035" y="293624"/>
                  </a:lnTo>
                  <a:lnTo>
                    <a:pt x="3196234" y="299567"/>
                  </a:lnTo>
                  <a:lnTo>
                    <a:pt x="3190290" y="308368"/>
                  </a:lnTo>
                  <a:lnTo>
                    <a:pt x="3188119" y="319151"/>
                  </a:lnTo>
                  <a:lnTo>
                    <a:pt x="3188119" y="1184744"/>
                  </a:lnTo>
                  <a:lnTo>
                    <a:pt x="3190290" y="1195527"/>
                  </a:lnTo>
                  <a:lnTo>
                    <a:pt x="3196234" y="1204341"/>
                  </a:lnTo>
                  <a:lnTo>
                    <a:pt x="3205035" y="1210271"/>
                  </a:lnTo>
                  <a:lnTo>
                    <a:pt x="3215817" y="1212456"/>
                  </a:lnTo>
                  <a:lnTo>
                    <a:pt x="3464610" y="1212456"/>
                  </a:lnTo>
                  <a:lnTo>
                    <a:pt x="3475405" y="1210271"/>
                  </a:lnTo>
                  <a:lnTo>
                    <a:pt x="3484207" y="1204341"/>
                  </a:lnTo>
                  <a:lnTo>
                    <a:pt x="3490137" y="1195527"/>
                  </a:lnTo>
                  <a:lnTo>
                    <a:pt x="3492322" y="1184744"/>
                  </a:lnTo>
                  <a:lnTo>
                    <a:pt x="3492322" y="311810"/>
                  </a:lnTo>
                  <a:close/>
                </a:path>
                <a:path w="5883909" h="1212850">
                  <a:moveTo>
                    <a:pt x="4289349" y="20358"/>
                  </a:moveTo>
                  <a:lnTo>
                    <a:pt x="4286428" y="13309"/>
                  </a:lnTo>
                  <a:lnTo>
                    <a:pt x="4276039" y="2921"/>
                  </a:lnTo>
                  <a:lnTo>
                    <a:pt x="4268990" y="0"/>
                  </a:lnTo>
                  <a:lnTo>
                    <a:pt x="4012857" y="0"/>
                  </a:lnTo>
                  <a:lnTo>
                    <a:pt x="4002074" y="2171"/>
                  </a:lnTo>
                  <a:lnTo>
                    <a:pt x="3993261" y="8115"/>
                  </a:lnTo>
                  <a:lnTo>
                    <a:pt x="3987330" y="16916"/>
                  </a:lnTo>
                  <a:lnTo>
                    <a:pt x="3985145" y="27698"/>
                  </a:lnTo>
                  <a:lnTo>
                    <a:pt x="3985145" y="1184592"/>
                  </a:lnTo>
                  <a:lnTo>
                    <a:pt x="3987330" y="1195374"/>
                  </a:lnTo>
                  <a:lnTo>
                    <a:pt x="3993261" y="1204188"/>
                  </a:lnTo>
                  <a:lnTo>
                    <a:pt x="4002074" y="1210119"/>
                  </a:lnTo>
                  <a:lnTo>
                    <a:pt x="4012857" y="1212303"/>
                  </a:lnTo>
                  <a:lnTo>
                    <a:pt x="4261650" y="1212303"/>
                  </a:lnTo>
                  <a:lnTo>
                    <a:pt x="4272432" y="1210119"/>
                  </a:lnTo>
                  <a:lnTo>
                    <a:pt x="4281233" y="1204188"/>
                  </a:lnTo>
                  <a:lnTo>
                    <a:pt x="4287177" y="1195374"/>
                  </a:lnTo>
                  <a:lnTo>
                    <a:pt x="4289349" y="1184592"/>
                  </a:lnTo>
                  <a:lnTo>
                    <a:pt x="4289349" y="20358"/>
                  </a:lnTo>
                  <a:close/>
                </a:path>
                <a:path w="5883909" h="1212850">
                  <a:moveTo>
                    <a:pt x="5086375" y="20485"/>
                  </a:moveTo>
                  <a:lnTo>
                    <a:pt x="5083454" y="13436"/>
                  </a:lnTo>
                  <a:lnTo>
                    <a:pt x="5078260" y="8242"/>
                  </a:lnTo>
                  <a:lnTo>
                    <a:pt x="5073066" y="3048"/>
                  </a:lnTo>
                  <a:lnTo>
                    <a:pt x="5066017" y="127"/>
                  </a:lnTo>
                  <a:lnTo>
                    <a:pt x="4809883" y="127"/>
                  </a:lnTo>
                  <a:lnTo>
                    <a:pt x="4799101" y="2311"/>
                  </a:lnTo>
                  <a:lnTo>
                    <a:pt x="4790287" y="8242"/>
                  </a:lnTo>
                  <a:lnTo>
                    <a:pt x="4784356" y="17043"/>
                  </a:lnTo>
                  <a:lnTo>
                    <a:pt x="4782172" y="27838"/>
                  </a:lnTo>
                  <a:lnTo>
                    <a:pt x="4782172" y="1184732"/>
                  </a:lnTo>
                  <a:lnTo>
                    <a:pt x="4784356" y="1195514"/>
                  </a:lnTo>
                  <a:lnTo>
                    <a:pt x="4790287" y="1204315"/>
                  </a:lnTo>
                  <a:lnTo>
                    <a:pt x="4799101" y="1210246"/>
                  </a:lnTo>
                  <a:lnTo>
                    <a:pt x="4809883" y="1212430"/>
                  </a:lnTo>
                  <a:lnTo>
                    <a:pt x="5058676" y="1212430"/>
                  </a:lnTo>
                  <a:lnTo>
                    <a:pt x="5069459" y="1210246"/>
                  </a:lnTo>
                  <a:lnTo>
                    <a:pt x="5078260" y="1204315"/>
                  </a:lnTo>
                  <a:lnTo>
                    <a:pt x="5084203" y="1195514"/>
                  </a:lnTo>
                  <a:lnTo>
                    <a:pt x="5086375" y="1184732"/>
                  </a:lnTo>
                  <a:lnTo>
                    <a:pt x="5086375" y="20485"/>
                  </a:lnTo>
                  <a:close/>
                </a:path>
                <a:path w="5883909" h="1212850">
                  <a:moveTo>
                    <a:pt x="5883402" y="20485"/>
                  </a:moveTo>
                  <a:lnTo>
                    <a:pt x="5880493" y="13436"/>
                  </a:lnTo>
                  <a:lnTo>
                    <a:pt x="5870092" y="3048"/>
                  </a:lnTo>
                  <a:lnTo>
                    <a:pt x="5863056" y="127"/>
                  </a:lnTo>
                  <a:lnTo>
                    <a:pt x="5606910" y="127"/>
                  </a:lnTo>
                  <a:lnTo>
                    <a:pt x="5596128" y="2311"/>
                  </a:lnTo>
                  <a:lnTo>
                    <a:pt x="5587327" y="8242"/>
                  </a:lnTo>
                  <a:lnTo>
                    <a:pt x="5581383" y="17043"/>
                  </a:lnTo>
                  <a:lnTo>
                    <a:pt x="5579211" y="27838"/>
                  </a:lnTo>
                  <a:lnTo>
                    <a:pt x="5579211" y="1184732"/>
                  </a:lnTo>
                  <a:lnTo>
                    <a:pt x="5581383" y="1195514"/>
                  </a:lnTo>
                  <a:lnTo>
                    <a:pt x="5587327" y="1204315"/>
                  </a:lnTo>
                  <a:lnTo>
                    <a:pt x="5596128" y="1210246"/>
                  </a:lnTo>
                  <a:lnTo>
                    <a:pt x="5606910" y="1212430"/>
                  </a:lnTo>
                  <a:lnTo>
                    <a:pt x="5855703" y="1212430"/>
                  </a:lnTo>
                  <a:lnTo>
                    <a:pt x="5866485" y="1210246"/>
                  </a:lnTo>
                  <a:lnTo>
                    <a:pt x="5875299" y="1204315"/>
                  </a:lnTo>
                  <a:lnTo>
                    <a:pt x="5881230" y="1195514"/>
                  </a:lnTo>
                  <a:lnTo>
                    <a:pt x="5883402" y="1184732"/>
                  </a:lnTo>
                  <a:lnTo>
                    <a:pt x="5883402" y="20485"/>
                  </a:lnTo>
                  <a:close/>
                </a:path>
              </a:pathLst>
            </a:custGeom>
            <a:solidFill>
              <a:srgbClr val="E72127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591250" y="954985"/>
            <a:ext cx="6893559" cy="3771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70">
                <a:solidFill>
                  <a:srgbClr val="E72127"/>
                </a:solidFill>
                <a:latin typeface="Arial Black"/>
                <a:cs typeface="Arial Black"/>
              </a:rPr>
              <a:t>The</a:t>
            </a:r>
            <a:r>
              <a:rPr dirty="0" sz="1000" spc="-85">
                <a:solidFill>
                  <a:srgbClr val="E72127"/>
                </a:solidFill>
                <a:latin typeface="Arial Black"/>
                <a:cs typeface="Arial Black"/>
              </a:rPr>
              <a:t> </a:t>
            </a:r>
            <a:r>
              <a:rPr dirty="0" sz="1000" spc="-20">
                <a:solidFill>
                  <a:srgbClr val="E72127"/>
                </a:solidFill>
                <a:latin typeface="Arial Black"/>
                <a:cs typeface="Arial Black"/>
              </a:rPr>
              <a:t>adjustment</a:t>
            </a:r>
            <a:r>
              <a:rPr dirty="0" sz="1000" spc="-85">
                <a:solidFill>
                  <a:srgbClr val="E72127"/>
                </a:solidFill>
                <a:latin typeface="Arial Black"/>
                <a:cs typeface="Arial Black"/>
              </a:rPr>
              <a:t> </a:t>
            </a:r>
            <a:r>
              <a:rPr dirty="0" sz="1000" spc="-110">
                <a:solidFill>
                  <a:srgbClr val="E72127"/>
                </a:solidFill>
                <a:latin typeface="Arial Black"/>
                <a:cs typeface="Arial Black"/>
              </a:rPr>
              <a:t>EBITDA</a:t>
            </a:r>
            <a:r>
              <a:rPr dirty="0" sz="1000" spc="-85">
                <a:solidFill>
                  <a:srgbClr val="E72127"/>
                </a:solidFill>
                <a:latin typeface="Arial Black"/>
                <a:cs typeface="Arial Black"/>
              </a:rPr>
              <a:t> </a:t>
            </a:r>
            <a:r>
              <a:rPr dirty="0" sz="1000" spc="-35">
                <a:solidFill>
                  <a:srgbClr val="E72127"/>
                </a:solidFill>
                <a:latin typeface="Arial Black"/>
                <a:cs typeface="Arial Black"/>
              </a:rPr>
              <a:t>targets</a:t>
            </a:r>
            <a:r>
              <a:rPr dirty="0" sz="1000" spc="-80">
                <a:solidFill>
                  <a:srgbClr val="E72127"/>
                </a:solidFill>
                <a:latin typeface="Arial Black"/>
                <a:cs typeface="Arial Black"/>
              </a:rPr>
              <a:t> </a:t>
            </a:r>
            <a:r>
              <a:rPr dirty="0" sz="1000" spc="-25">
                <a:solidFill>
                  <a:srgbClr val="E72127"/>
                </a:solidFill>
                <a:latin typeface="Arial Black"/>
                <a:cs typeface="Arial Black"/>
              </a:rPr>
              <a:t>are</a:t>
            </a:r>
            <a:r>
              <a:rPr dirty="0" sz="1000" spc="-85">
                <a:solidFill>
                  <a:srgbClr val="E72127"/>
                </a:solidFill>
                <a:latin typeface="Arial Black"/>
                <a:cs typeface="Arial Black"/>
              </a:rPr>
              <a:t> </a:t>
            </a:r>
            <a:r>
              <a:rPr dirty="0" sz="1000" spc="-10">
                <a:solidFill>
                  <a:srgbClr val="E72127"/>
                </a:solidFill>
                <a:latin typeface="Arial Black"/>
                <a:cs typeface="Arial Black"/>
              </a:rPr>
              <a:t>ambitious</a:t>
            </a:r>
            <a:endParaRPr sz="10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dirty="0" sz="800">
                <a:latin typeface="Lucida Sans Unicode"/>
                <a:cs typeface="Lucida Sans Unicode"/>
              </a:rPr>
              <a:t>Each</a:t>
            </a:r>
            <a:r>
              <a:rPr dirty="0" sz="800" spc="7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milestone</a:t>
            </a:r>
            <a:r>
              <a:rPr dirty="0" sz="800" spc="80">
                <a:latin typeface="Lucida Sans Unicode"/>
                <a:cs typeface="Lucida Sans Unicode"/>
              </a:rPr>
              <a:t> </a:t>
            </a:r>
            <a:r>
              <a:rPr dirty="0" sz="800" spc="-20">
                <a:latin typeface="Lucida Sans Unicode"/>
                <a:cs typeface="Lucida Sans Unicode"/>
              </a:rPr>
              <a:t>is</a:t>
            </a:r>
            <a:r>
              <a:rPr dirty="0" sz="800" spc="8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highly</a:t>
            </a:r>
            <a:r>
              <a:rPr dirty="0" sz="800" spc="8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demanding</a:t>
            </a:r>
            <a:r>
              <a:rPr dirty="0" sz="800" spc="8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and</a:t>
            </a:r>
            <a:r>
              <a:rPr dirty="0" sz="800" spc="8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attainable</a:t>
            </a:r>
            <a:r>
              <a:rPr dirty="0" sz="800" spc="8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only</a:t>
            </a:r>
            <a:r>
              <a:rPr dirty="0" sz="800" spc="8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through</a:t>
            </a:r>
            <a:r>
              <a:rPr dirty="0" sz="800" spc="8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meaningful,</a:t>
            </a:r>
            <a:r>
              <a:rPr dirty="0" sz="800" spc="75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sustained</a:t>
            </a:r>
            <a:r>
              <a:rPr dirty="0" sz="800" spc="8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business</a:t>
            </a:r>
            <a:r>
              <a:rPr dirty="0" sz="800" spc="8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growth</a:t>
            </a:r>
            <a:r>
              <a:rPr dirty="0" sz="800" spc="8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and</a:t>
            </a:r>
            <a:r>
              <a:rPr dirty="0" sz="800" spc="8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real</a:t>
            </a:r>
            <a:r>
              <a:rPr dirty="0" sz="800" spc="80">
                <a:latin typeface="Lucida Sans Unicode"/>
                <a:cs typeface="Lucida Sans Unicode"/>
              </a:rPr>
              <a:t> </a:t>
            </a:r>
            <a:r>
              <a:rPr dirty="0" sz="800">
                <a:latin typeface="Lucida Sans Unicode"/>
                <a:cs typeface="Lucida Sans Unicode"/>
              </a:rPr>
              <a:t>operational</a:t>
            </a:r>
            <a:r>
              <a:rPr dirty="0" sz="800" spc="80">
                <a:latin typeface="Lucida Sans Unicode"/>
                <a:cs typeface="Lucida Sans Unicode"/>
              </a:rPr>
              <a:t> </a:t>
            </a:r>
            <a:r>
              <a:rPr dirty="0" sz="800" spc="-10">
                <a:latin typeface="Lucida Sans Unicode"/>
                <a:cs typeface="Lucida Sans Unicode"/>
              </a:rPr>
              <a:t>progress.</a:t>
            </a:r>
            <a:endParaRPr sz="800">
              <a:latin typeface="Lucida Sans Unicode"/>
              <a:cs typeface="Lucida Sans Unicode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664552" y="1504204"/>
          <a:ext cx="2171700" cy="19939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59510"/>
                <a:gridCol w="935990"/>
              </a:tblGrid>
              <a:tr h="170180"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-25">
                          <a:latin typeface="Arial Black"/>
                          <a:cs typeface="Arial Black"/>
                        </a:rPr>
                        <a:t>Adjusted</a:t>
                      </a:r>
                      <a:r>
                        <a:rPr dirty="0" sz="700" spc="-35"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700" spc="-85">
                          <a:latin typeface="Arial Black"/>
                          <a:cs typeface="Arial Black"/>
                        </a:rPr>
                        <a:t>EBITDA</a:t>
                      </a:r>
                      <a:r>
                        <a:rPr dirty="0" sz="700" spc="-30"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700" spc="-10">
                          <a:latin typeface="Arial Black"/>
                          <a:cs typeface="Arial Black"/>
                        </a:rPr>
                        <a:t>Target</a:t>
                      </a:r>
                      <a:endParaRPr sz="700">
                        <a:latin typeface="Arial Black"/>
                        <a:cs typeface="Arial Black"/>
                      </a:endParaRPr>
                    </a:p>
                  </a:txBody>
                  <a:tcPr marL="0" marR="0" marB="0" marT="635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-30">
                          <a:latin typeface="Arial Black"/>
                          <a:cs typeface="Arial Black"/>
                        </a:rPr>
                        <a:t>vs.</a:t>
                      </a:r>
                      <a:r>
                        <a:rPr dirty="0" sz="700" spc="-50"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700" spc="-40">
                          <a:latin typeface="Arial Black"/>
                          <a:cs typeface="Arial Black"/>
                        </a:rPr>
                        <a:t>Q2’25</a:t>
                      </a:r>
                      <a:r>
                        <a:rPr dirty="0" sz="700" spc="-50">
                          <a:latin typeface="Arial Black"/>
                          <a:cs typeface="Arial Black"/>
                        </a:rPr>
                        <a:t> </a:t>
                      </a:r>
                      <a:r>
                        <a:rPr dirty="0" sz="700" spc="-20">
                          <a:latin typeface="Arial Black"/>
                          <a:cs typeface="Arial Black"/>
                        </a:rPr>
                        <a:t>LTM</a:t>
                      </a:r>
                      <a:r>
                        <a:rPr dirty="0" baseline="30864" sz="675" spc="-30">
                          <a:latin typeface="Arial Black"/>
                          <a:cs typeface="Arial Black"/>
                        </a:rPr>
                        <a:t>1</a:t>
                      </a:r>
                      <a:endParaRPr baseline="30864" sz="675">
                        <a:latin typeface="Arial Black"/>
                        <a:cs typeface="Arial Black"/>
                      </a:endParaRPr>
                    </a:p>
                  </a:txBody>
                  <a:tcPr marL="0" marR="0" marB="0" marT="6350"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965"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505"/>
                        </a:spcBef>
                        <a:tabLst>
                          <a:tab pos="205104" algn="l"/>
                        </a:tabLst>
                      </a:pPr>
                      <a:r>
                        <a:rPr dirty="0" sz="700" spc="-50">
                          <a:latin typeface="Lucida Sans Unicode"/>
                          <a:cs typeface="Lucida Sans Unicode"/>
                        </a:rPr>
                        <a:t>1</a:t>
                      </a:r>
                      <a:r>
                        <a:rPr dirty="0" sz="700">
                          <a:latin typeface="Lucida Sans Unicode"/>
                          <a:cs typeface="Lucida Sans Unicode"/>
                        </a:rPr>
                        <a:t>	$50</a:t>
                      </a:r>
                      <a:r>
                        <a:rPr dirty="0" sz="700" spc="-3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700" spc="-10">
                          <a:latin typeface="Lucida Sans Unicode"/>
                          <a:cs typeface="Lucida Sans Unicode"/>
                        </a:rPr>
                        <a:t>Billion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64135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700" spc="-25">
                          <a:latin typeface="Lucida Sans Unicode"/>
                          <a:cs typeface="Lucida Sans Unicode"/>
                        </a:rPr>
                        <a:t>~3x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5080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965"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505"/>
                        </a:spcBef>
                        <a:tabLst>
                          <a:tab pos="205104" algn="l"/>
                        </a:tabLst>
                      </a:pPr>
                      <a:r>
                        <a:rPr dirty="0" sz="700" spc="-50">
                          <a:latin typeface="Lucida Sans Unicode"/>
                          <a:cs typeface="Lucida Sans Unicode"/>
                        </a:rPr>
                        <a:t>2</a:t>
                      </a:r>
                      <a:r>
                        <a:rPr dirty="0" sz="700">
                          <a:latin typeface="Lucida Sans Unicode"/>
                          <a:cs typeface="Lucida Sans Unicode"/>
                        </a:rPr>
                        <a:t>	$80</a:t>
                      </a:r>
                      <a:r>
                        <a:rPr dirty="0" sz="700" spc="-3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700" spc="-10">
                          <a:latin typeface="Lucida Sans Unicode"/>
                          <a:cs typeface="Lucida Sans Unicode"/>
                        </a:rPr>
                        <a:t>Billion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64135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700" spc="-25">
                          <a:latin typeface="Lucida Sans Unicode"/>
                          <a:cs typeface="Lucida Sans Unicode"/>
                        </a:rPr>
                        <a:t>~5x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5080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965"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505"/>
                        </a:spcBef>
                        <a:tabLst>
                          <a:tab pos="205104" algn="l"/>
                        </a:tabLst>
                      </a:pPr>
                      <a:r>
                        <a:rPr dirty="0" sz="700" spc="-50">
                          <a:latin typeface="Lucida Sans Unicode"/>
                          <a:cs typeface="Lucida Sans Unicode"/>
                        </a:rPr>
                        <a:t>3</a:t>
                      </a:r>
                      <a:r>
                        <a:rPr dirty="0" sz="70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dirty="0" sz="700" spc="-65">
                          <a:latin typeface="Lucida Sans Unicode"/>
                          <a:cs typeface="Lucida Sans Unicode"/>
                        </a:rPr>
                        <a:t>$130</a:t>
                      </a:r>
                      <a:r>
                        <a:rPr dirty="0" sz="700" spc="-2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700" spc="-10">
                          <a:latin typeface="Lucida Sans Unicode"/>
                          <a:cs typeface="Lucida Sans Unicode"/>
                        </a:rPr>
                        <a:t>Billion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64135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700" spc="-25">
                          <a:latin typeface="Lucida Sans Unicode"/>
                          <a:cs typeface="Lucida Sans Unicode"/>
                        </a:rPr>
                        <a:t>~9x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5080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965"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505"/>
                        </a:spcBef>
                        <a:tabLst>
                          <a:tab pos="205104" algn="l"/>
                        </a:tabLst>
                      </a:pPr>
                      <a:r>
                        <a:rPr dirty="0" sz="700" spc="-50">
                          <a:latin typeface="Lucida Sans Unicode"/>
                          <a:cs typeface="Lucida Sans Unicode"/>
                        </a:rPr>
                        <a:t>4</a:t>
                      </a:r>
                      <a:r>
                        <a:rPr dirty="0" sz="70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dirty="0" sz="700" spc="-70">
                          <a:latin typeface="Lucida Sans Unicode"/>
                          <a:cs typeface="Lucida Sans Unicode"/>
                        </a:rPr>
                        <a:t>$210</a:t>
                      </a:r>
                      <a:r>
                        <a:rPr dirty="0" sz="700" spc="-2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700" spc="-10">
                          <a:latin typeface="Lucida Sans Unicode"/>
                          <a:cs typeface="Lucida Sans Unicode"/>
                        </a:rPr>
                        <a:t>Billion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64135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700" spc="-20">
                          <a:latin typeface="Lucida Sans Unicode"/>
                          <a:cs typeface="Lucida Sans Unicode"/>
                        </a:rPr>
                        <a:t>~14x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5080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965"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505"/>
                        </a:spcBef>
                        <a:tabLst>
                          <a:tab pos="205104" algn="l"/>
                        </a:tabLst>
                      </a:pPr>
                      <a:r>
                        <a:rPr dirty="0" sz="700" spc="-50">
                          <a:latin typeface="Lucida Sans Unicode"/>
                          <a:cs typeface="Lucida Sans Unicode"/>
                        </a:rPr>
                        <a:t>5</a:t>
                      </a:r>
                      <a:r>
                        <a:rPr dirty="0" sz="700">
                          <a:latin typeface="Lucida Sans Unicode"/>
                          <a:cs typeface="Lucida Sans Unicode"/>
                        </a:rPr>
                        <a:t>	</a:t>
                      </a:r>
                      <a:r>
                        <a:rPr dirty="0" sz="700" spc="-10">
                          <a:latin typeface="Lucida Sans Unicode"/>
                          <a:cs typeface="Lucida Sans Unicode"/>
                        </a:rPr>
                        <a:t>$300</a:t>
                      </a:r>
                      <a:r>
                        <a:rPr dirty="0" sz="700" spc="-30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700" spc="-10">
                          <a:latin typeface="Lucida Sans Unicode"/>
                          <a:cs typeface="Lucida Sans Unicode"/>
                        </a:rPr>
                        <a:t>Billion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64135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700" spc="-20">
                          <a:latin typeface="Lucida Sans Unicode"/>
                          <a:cs typeface="Lucida Sans Unicode"/>
                        </a:rPr>
                        <a:t>~20x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5080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965"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505"/>
                        </a:spcBef>
                        <a:tabLst>
                          <a:tab pos="205104" algn="l"/>
                        </a:tabLst>
                      </a:pPr>
                      <a:r>
                        <a:rPr dirty="0" sz="700" spc="-50">
                          <a:latin typeface="Lucida Sans Unicode"/>
                          <a:cs typeface="Lucida Sans Unicode"/>
                        </a:rPr>
                        <a:t>6</a:t>
                      </a:r>
                      <a:r>
                        <a:rPr dirty="0" sz="700">
                          <a:latin typeface="Lucida Sans Unicode"/>
                          <a:cs typeface="Lucida Sans Unicode"/>
                        </a:rPr>
                        <a:t>	$400</a:t>
                      </a:r>
                      <a:r>
                        <a:rPr dirty="0" sz="700" spc="-3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700" spc="-10">
                          <a:latin typeface="Lucida Sans Unicode"/>
                          <a:cs typeface="Lucida Sans Unicode"/>
                        </a:rPr>
                        <a:t>Billion</a:t>
                      </a:r>
                      <a:r>
                        <a:rPr dirty="0" baseline="30864" sz="675" spc="-15">
                          <a:latin typeface="Lucida Sans Unicode"/>
                          <a:cs typeface="Lucida Sans Unicode"/>
                        </a:rPr>
                        <a:t>2</a:t>
                      </a:r>
                      <a:endParaRPr baseline="30864" sz="675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64135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700" spc="-20">
                          <a:latin typeface="Lucida Sans Unicode"/>
                          <a:cs typeface="Lucida Sans Unicode"/>
                        </a:rPr>
                        <a:t>~26x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5080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965"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505"/>
                        </a:spcBef>
                        <a:tabLst>
                          <a:tab pos="205104" algn="l"/>
                        </a:tabLst>
                      </a:pPr>
                      <a:r>
                        <a:rPr dirty="0" sz="700" spc="-50">
                          <a:latin typeface="Lucida Sans Unicode"/>
                          <a:cs typeface="Lucida Sans Unicode"/>
                        </a:rPr>
                        <a:t>7</a:t>
                      </a:r>
                      <a:r>
                        <a:rPr dirty="0" sz="700">
                          <a:latin typeface="Lucida Sans Unicode"/>
                          <a:cs typeface="Lucida Sans Unicode"/>
                        </a:rPr>
                        <a:t>	$400</a:t>
                      </a:r>
                      <a:r>
                        <a:rPr dirty="0" sz="700" spc="-3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700" spc="-10">
                          <a:latin typeface="Lucida Sans Unicode"/>
                          <a:cs typeface="Lucida Sans Unicode"/>
                        </a:rPr>
                        <a:t>Billion</a:t>
                      </a:r>
                      <a:r>
                        <a:rPr dirty="0" baseline="30864" sz="675" spc="-15">
                          <a:latin typeface="Lucida Sans Unicode"/>
                          <a:cs typeface="Lucida Sans Unicode"/>
                        </a:rPr>
                        <a:t>2</a:t>
                      </a:r>
                      <a:endParaRPr baseline="30864" sz="675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64135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700" spc="-20">
                          <a:latin typeface="Lucida Sans Unicode"/>
                          <a:cs typeface="Lucida Sans Unicode"/>
                        </a:rPr>
                        <a:t>~26x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5080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7965"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505"/>
                        </a:spcBef>
                        <a:tabLst>
                          <a:tab pos="205104" algn="l"/>
                        </a:tabLst>
                      </a:pPr>
                      <a:r>
                        <a:rPr dirty="0" sz="700" spc="-50">
                          <a:latin typeface="Lucida Sans Unicode"/>
                          <a:cs typeface="Lucida Sans Unicode"/>
                        </a:rPr>
                        <a:t>8</a:t>
                      </a:r>
                      <a:r>
                        <a:rPr dirty="0" sz="700">
                          <a:latin typeface="Lucida Sans Unicode"/>
                          <a:cs typeface="Lucida Sans Unicode"/>
                        </a:rPr>
                        <a:t>	$400</a:t>
                      </a:r>
                      <a:r>
                        <a:rPr dirty="0" sz="700" spc="-35">
                          <a:latin typeface="Lucida Sans Unicode"/>
                          <a:cs typeface="Lucida Sans Unicode"/>
                        </a:rPr>
                        <a:t> </a:t>
                      </a:r>
                      <a:r>
                        <a:rPr dirty="0" sz="700" spc="-10">
                          <a:latin typeface="Lucida Sans Unicode"/>
                          <a:cs typeface="Lucida Sans Unicode"/>
                        </a:rPr>
                        <a:t>Billion</a:t>
                      </a:r>
                      <a:r>
                        <a:rPr dirty="0" baseline="30864" sz="675" spc="-15">
                          <a:latin typeface="Lucida Sans Unicode"/>
                          <a:cs typeface="Lucida Sans Unicode"/>
                        </a:rPr>
                        <a:t>2</a:t>
                      </a:r>
                      <a:endParaRPr baseline="30864" sz="675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64135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4455">
                        <a:lnSpc>
                          <a:spcPct val="100000"/>
                        </a:lnSpc>
                        <a:spcBef>
                          <a:spcPts val="400"/>
                        </a:spcBef>
                      </a:pPr>
                      <a:r>
                        <a:rPr dirty="0" sz="700" spc="-20">
                          <a:latin typeface="Lucida Sans Unicode"/>
                          <a:cs typeface="Lucida Sans Unicode"/>
                        </a:rPr>
                        <a:t>~26x</a:t>
                      </a:r>
                      <a:endParaRPr sz="700">
                        <a:latin typeface="Lucida Sans Unicode"/>
                        <a:cs typeface="Lucida Sans Unicode"/>
                      </a:endParaRPr>
                    </a:p>
                  </a:txBody>
                  <a:tcPr marL="0" marR="0" marB="0" marT="50800">
                    <a:lnT w="9525">
                      <a:solidFill>
                        <a:srgbClr val="000000"/>
                      </a:solidFill>
                      <a:prstDash val="solid"/>
                    </a:lnT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681956" y="4055291"/>
            <a:ext cx="684530" cy="762000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25"/>
              </a:spcBef>
            </a:pPr>
            <a:r>
              <a:rPr dirty="0" sz="700" spc="-35">
                <a:latin typeface="Lucida Sans Unicode"/>
                <a:cs typeface="Lucida Sans Unicode"/>
              </a:rPr>
              <a:t>Q2’25</a:t>
            </a:r>
            <a:r>
              <a:rPr dirty="0" sz="700" spc="-20">
                <a:latin typeface="Lucida Sans Unicode"/>
                <a:cs typeface="Lucida Sans Unicode"/>
              </a:rPr>
              <a:t> </a:t>
            </a:r>
            <a:r>
              <a:rPr dirty="0" sz="700" spc="-50">
                <a:latin typeface="Lucida Sans Unicode"/>
                <a:cs typeface="Lucida Sans Unicode"/>
              </a:rPr>
              <a:t>LTM</a:t>
            </a:r>
            <a:r>
              <a:rPr dirty="0" sz="700" spc="-15">
                <a:latin typeface="Lucida Sans Unicode"/>
                <a:cs typeface="Lucida Sans Unicode"/>
              </a:rPr>
              <a:t> </a:t>
            </a:r>
            <a:r>
              <a:rPr dirty="0" sz="700" spc="-25">
                <a:latin typeface="Lucida Sans Unicode"/>
                <a:cs typeface="Lucida Sans Unicode"/>
              </a:rPr>
              <a:t>Net</a:t>
            </a:r>
            <a:endParaRPr sz="700">
              <a:latin typeface="Lucida Sans Unicode"/>
              <a:cs typeface="Lucida Sans Unicode"/>
            </a:endParaRPr>
          </a:p>
          <a:p>
            <a:pPr algn="ctr" marL="53975" marR="46355" indent="-635">
              <a:lnSpc>
                <a:spcPct val="114999"/>
              </a:lnSpc>
            </a:pPr>
            <a:r>
              <a:rPr dirty="0" sz="700" spc="-10">
                <a:latin typeface="Lucida Sans Unicode"/>
                <a:cs typeface="Lucida Sans Unicode"/>
              </a:rPr>
              <a:t>Income Attribute</a:t>
            </a:r>
            <a:r>
              <a:rPr dirty="0" sz="700" spc="20">
                <a:latin typeface="Lucida Sans Unicode"/>
                <a:cs typeface="Lucida Sans Unicode"/>
              </a:rPr>
              <a:t> </a:t>
            </a:r>
            <a:r>
              <a:rPr dirty="0" sz="700" spc="-25">
                <a:latin typeface="Lucida Sans Unicode"/>
                <a:cs typeface="Lucida Sans Unicode"/>
              </a:rPr>
              <a:t>to</a:t>
            </a:r>
            <a:r>
              <a:rPr dirty="0" sz="700" spc="-10">
                <a:latin typeface="Lucida Sans Unicode"/>
                <a:cs typeface="Lucida Sans Unicode"/>
              </a:rPr>
              <a:t> Common Stakeholders (GAAP)</a:t>
            </a:r>
            <a:r>
              <a:rPr dirty="0" baseline="30864" sz="675" spc="-15">
                <a:latin typeface="Lucida Sans Unicode"/>
                <a:cs typeface="Lucida Sans Unicode"/>
              </a:rPr>
              <a:t>1</a:t>
            </a:r>
            <a:endParaRPr baseline="30864" sz="675">
              <a:latin typeface="Lucida Sans Unicode"/>
              <a:cs typeface="Lucida Sans Unicode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73610" y="4055291"/>
            <a:ext cx="695325" cy="271145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25"/>
              </a:spcBef>
            </a:pPr>
            <a:r>
              <a:rPr dirty="0" sz="700" spc="-35">
                <a:latin typeface="Lucida Sans Unicode"/>
                <a:cs typeface="Lucida Sans Unicode"/>
              </a:rPr>
              <a:t>Q2’25</a:t>
            </a:r>
            <a:r>
              <a:rPr dirty="0" sz="700" spc="-20">
                <a:latin typeface="Lucida Sans Unicode"/>
                <a:cs typeface="Lucida Sans Unicode"/>
              </a:rPr>
              <a:t> </a:t>
            </a:r>
            <a:r>
              <a:rPr dirty="0" sz="700" spc="-50">
                <a:latin typeface="Lucida Sans Unicode"/>
                <a:cs typeface="Lucida Sans Unicode"/>
              </a:rPr>
              <a:t>LTM</a:t>
            </a:r>
            <a:r>
              <a:rPr dirty="0" sz="700" spc="-15">
                <a:latin typeface="Lucida Sans Unicode"/>
                <a:cs typeface="Lucida Sans Unicode"/>
              </a:rPr>
              <a:t> </a:t>
            </a:r>
            <a:r>
              <a:rPr dirty="0" sz="700" spc="-20">
                <a:latin typeface="Lucida Sans Unicode"/>
                <a:cs typeface="Lucida Sans Unicode"/>
              </a:rPr>
              <a:t>Adj.</a:t>
            </a:r>
            <a:endParaRPr sz="70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dirty="0" sz="700" spc="-10">
                <a:latin typeface="Lucida Sans Unicode"/>
                <a:cs typeface="Lucida Sans Unicode"/>
              </a:rPr>
              <a:t>EBITDA</a:t>
            </a:r>
            <a:r>
              <a:rPr dirty="0" baseline="30864" sz="675" spc="-15">
                <a:latin typeface="Lucida Sans Unicode"/>
                <a:cs typeface="Lucida Sans Unicode"/>
              </a:rPr>
              <a:t>1</a:t>
            </a:r>
            <a:endParaRPr baseline="30864" sz="675">
              <a:latin typeface="Lucida Sans Unicode"/>
              <a:cs typeface="Lucida Sans Unicod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366764" y="4055291"/>
            <a:ext cx="502920" cy="271145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dirty="0" sz="700" spc="-30">
                <a:latin typeface="Lucida Sans Unicode"/>
                <a:cs typeface="Lucida Sans Unicode"/>
              </a:rPr>
              <a:t>Adj.</a:t>
            </a:r>
            <a:r>
              <a:rPr dirty="0" sz="700" spc="-25">
                <a:latin typeface="Lucida Sans Unicode"/>
                <a:cs typeface="Lucida Sans Unicode"/>
              </a:rPr>
              <a:t> </a:t>
            </a:r>
            <a:r>
              <a:rPr dirty="0" sz="700" spc="-10">
                <a:latin typeface="Lucida Sans Unicode"/>
                <a:cs typeface="Lucida Sans Unicode"/>
              </a:rPr>
              <a:t>EBITDA</a:t>
            </a:r>
            <a:endParaRPr sz="700">
              <a:latin typeface="Lucida Sans Unicode"/>
              <a:cs typeface="Lucida Sans Unicode"/>
            </a:endParaRPr>
          </a:p>
          <a:p>
            <a:pPr marL="13335">
              <a:lnSpc>
                <a:spcPct val="100000"/>
              </a:lnSpc>
              <a:spcBef>
                <a:spcPts val="125"/>
              </a:spcBef>
            </a:pPr>
            <a:r>
              <a:rPr dirty="0" sz="700">
                <a:latin typeface="Lucida Sans Unicode"/>
                <a:cs typeface="Lucida Sans Unicode"/>
              </a:rPr>
              <a:t>Milestone</a:t>
            </a:r>
            <a:r>
              <a:rPr dirty="0" sz="700" spc="30">
                <a:latin typeface="Lucida Sans Unicode"/>
                <a:cs typeface="Lucida Sans Unicode"/>
              </a:rPr>
              <a:t> </a:t>
            </a:r>
            <a:r>
              <a:rPr dirty="0" sz="700" spc="-160">
                <a:latin typeface="Lucida Sans Unicode"/>
                <a:cs typeface="Lucida Sans Unicode"/>
              </a:rPr>
              <a:t>1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53487" y="4055291"/>
            <a:ext cx="523875" cy="271145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22860">
              <a:lnSpc>
                <a:spcPct val="100000"/>
              </a:lnSpc>
              <a:spcBef>
                <a:spcPts val="225"/>
              </a:spcBef>
            </a:pPr>
            <a:r>
              <a:rPr dirty="0" sz="700" spc="-30">
                <a:latin typeface="Lucida Sans Unicode"/>
                <a:cs typeface="Lucida Sans Unicode"/>
              </a:rPr>
              <a:t>Adj.</a:t>
            </a:r>
            <a:r>
              <a:rPr dirty="0" sz="700" spc="-25">
                <a:latin typeface="Lucida Sans Unicode"/>
                <a:cs typeface="Lucida Sans Unicode"/>
              </a:rPr>
              <a:t> </a:t>
            </a:r>
            <a:r>
              <a:rPr dirty="0" sz="700" spc="-10">
                <a:latin typeface="Lucida Sans Unicode"/>
                <a:cs typeface="Lucida Sans Unicode"/>
              </a:rPr>
              <a:t>EBITDA</a:t>
            </a:r>
            <a:endParaRPr sz="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700">
                <a:latin typeface="Lucida Sans Unicode"/>
                <a:cs typeface="Lucida Sans Unicode"/>
              </a:rPr>
              <a:t>Milestone</a:t>
            </a:r>
            <a:r>
              <a:rPr dirty="0" sz="700" spc="30">
                <a:latin typeface="Lucida Sans Unicode"/>
                <a:cs typeface="Lucida Sans Unicode"/>
              </a:rPr>
              <a:t> </a:t>
            </a:r>
            <a:r>
              <a:rPr dirty="0" sz="700" spc="-50">
                <a:latin typeface="Lucida Sans Unicode"/>
                <a:cs typeface="Lucida Sans Unicode"/>
              </a:rPr>
              <a:t>2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949894" y="4055291"/>
            <a:ext cx="525145" cy="271145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23495">
              <a:lnSpc>
                <a:spcPct val="100000"/>
              </a:lnSpc>
              <a:spcBef>
                <a:spcPts val="225"/>
              </a:spcBef>
            </a:pPr>
            <a:r>
              <a:rPr dirty="0" sz="700" spc="-30">
                <a:latin typeface="Lucida Sans Unicode"/>
                <a:cs typeface="Lucida Sans Unicode"/>
              </a:rPr>
              <a:t>Adj.</a:t>
            </a:r>
            <a:r>
              <a:rPr dirty="0" sz="700" spc="-25">
                <a:latin typeface="Lucida Sans Unicode"/>
                <a:cs typeface="Lucida Sans Unicode"/>
              </a:rPr>
              <a:t> </a:t>
            </a:r>
            <a:r>
              <a:rPr dirty="0" sz="700" spc="-10">
                <a:latin typeface="Lucida Sans Unicode"/>
                <a:cs typeface="Lucida Sans Unicode"/>
              </a:rPr>
              <a:t>EBITDA</a:t>
            </a:r>
            <a:endParaRPr sz="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700">
                <a:latin typeface="Lucida Sans Unicode"/>
                <a:cs typeface="Lucida Sans Unicode"/>
              </a:rPr>
              <a:t>Milestone</a:t>
            </a:r>
            <a:r>
              <a:rPr dirty="0" sz="700" spc="30">
                <a:latin typeface="Lucida Sans Unicode"/>
                <a:cs typeface="Lucida Sans Unicode"/>
              </a:rPr>
              <a:t> </a:t>
            </a:r>
            <a:r>
              <a:rPr dirty="0" sz="700" spc="-50">
                <a:latin typeface="Lucida Sans Unicode"/>
                <a:cs typeface="Lucida Sans Unicode"/>
              </a:rPr>
              <a:t>3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45147" y="4055291"/>
            <a:ext cx="528320" cy="271145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225"/>
              </a:spcBef>
            </a:pPr>
            <a:r>
              <a:rPr dirty="0" sz="700" spc="-30">
                <a:latin typeface="Lucida Sans Unicode"/>
                <a:cs typeface="Lucida Sans Unicode"/>
              </a:rPr>
              <a:t>Adj.</a:t>
            </a:r>
            <a:r>
              <a:rPr dirty="0" sz="700" spc="-25">
                <a:latin typeface="Lucida Sans Unicode"/>
                <a:cs typeface="Lucida Sans Unicode"/>
              </a:rPr>
              <a:t> </a:t>
            </a:r>
            <a:r>
              <a:rPr dirty="0" sz="700" spc="-10">
                <a:latin typeface="Lucida Sans Unicode"/>
                <a:cs typeface="Lucida Sans Unicode"/>
              </a:rPr>
              <a:t>EBITDA</a:t>
            </a:r>
            <a:endParaRPr sz="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700">
                <a:latin typeface="Lucida Sans Unicode"/>
                <a:cs typeface="Lucida Sans Unicode"/>
              </a:rPr>
              <a:t>Milestone</a:t>
            </a:r>
            <a:r>
              <a:rPr dirty="0" sz="700" spc="30">
                <a:latin typeface="Lucida Sans Unicode"/>
                <a:cs typeface="Lucida Sans Unicode"/>
              </a:rPr>
              <a:t> </a:t>
            </a:r>
            <a:r>
              <a:rPr dirty="0" sz="700" spc="-50">
                <a:latin typeface="Lucida Sans Unicode"/>
                <a:cs typeface="Lucida Sans Unicode"/>
              </a:rPr>
              <a:t>4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542221" y="4055291"/>
            <a:ext cx="528320" cy="271145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24765">
              <a:lnSpc>
                <a:spcPct val="100000"/>
              </a:lnSpc>
              <a:spcBef>
                <a:spcPts val="225"/>
              </a:spcBef>
            </a:pPr>
            <a:r>
              <a:rPr dirty="0" sz="700" spc="-30">
                <a:latin typeface="Lucida Sans Unicode"/>
                <a:cs typeface="Lucida Sans Unicode"/>
              </a:rPr>
              <a:t>Adj.</a:t>
            </a:r>
            <a:r>
              <a:rPr dirty="0" sz="700" spc="-25">
                <a:latin typeface="Lucida Sans Unicode"/>
                <a:cs typeface="Lucida Sans Unicode"/>
              </a:rPr>
              <a:t> </a:t>
            </a:r>
            <a:r>
              <a:rPr dirty="0" sz="700" spc="-10">
                <a:latin typeface="Lucida Sans Unicode"/>
                <a:cs typeface="Lucida Sans Unicode"/>
              </a:rPr>
              <a:t>EBITDA</a:t>
            </a:r>
            <a:endParaRPr sz="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700">
                <a:latin typeface="Lucida Sans Unicode"/>
                <a:cs typeface="Lucida Sans Unicode"/>
              </a:rPr>
              <a:t>Milestone</a:t>
            </a:r>
            <a:r>
              <a:rPr dirty="0" sz="700" spc="30">
                <a:latin typeface="Lucida Sans Unicode"/>
                <a:cs typeface="Lucida Sans Unicode"/>
              </a:rPr>
              <a:t> </a:t>
            </a:r>
            <a:r>
              <a:rPr dirty="0" sz="700" spc="-50">
                <a:latin typeface="Lucida Sans Unicode"/>
                <a:cs typeface="Lucida Sans Unicode"/>
              </a:rPr>
              <a:t>5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338940" y="4055291"/>
            <a:ext cx="528955" cy="271145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225"/>
              </a:spcBef>
            </a:pPr>
            <a:r>
              <a:rPr dirty="0" sz="700" spc="-30">
                <a:latin typeface="Lucida Sans Unicode"/>
                <a:cs typeface="Lucida Sans Unicode"/>
              </a:rPr>
              <a:t>Adj.</a:t>
            </a:r>
            <a:r>
              <a:rPr dirty="0" sz="700" spc="-25">
                <a:latin typeface="Lucida Sans Unicode"/>
                <a:cs typeface="Lucida Sans Unicode"/>
              </a:rPr>
              <a:t> </a:t>
            </a:r>
            <a:r>
              <a:rPr dirty="0" sz="700" spc="-10">
                <a:latin typeface="Lucida Sans Unicode"/>
                <a:cs typeface="Lucida Sans Unicode"/>
              </a:rPr>
              <a:t>EBITDA</a:t>
            </a:r>
            <a:endParaRPr sz="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700">
                <a:latin typeface="Lucida Sans Unicode"/>
                <a:cs typeface="Lucida Sans Unicode"/>
              </a:rPr>
              <a:t>Milestone</a:t>
            </a:r>
            <a:r>
              <a:rPr dirty="0" sz="700" spc="30">
                <a:latin typeface="Lucida Sans Unicode"/>
                <a:cs typeface="Lucida Sans Unicode"/>
              </a:rPr>
              <a:t> </a:t>
            </a:r>
            <a:r>
              <a:rPr dirty="0" sz="700" spc="-50">
                <a:latin typeface="Lucida Sans Unicode"/>
                <a:cs typeface="Lucida Sans Unicode"/>
              </a:rPr>
              <a:t>6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139923" y="4055291"/>
            <a:ext cx="521334" cy="271145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21590">
              <a:lnSpc>
                <a:spcPct val="100000"/>
              </a:lnSpc>
              <a:spcBef>
                <a:spcPts val="225"/>
              </a:spcBef>
            </a:pPr>
            <a:r>
              <a:rPr dirty="0" sz="700" spc="-30">
                <a:latin typeface="Lucida Sans Unicode"/>
                <a:cs typeface="Lucida Sans Unicode"/>
              </a:rPr>
              <a:t>Adj.</a:t>
            </a:r>
            <a:r>
              <a:rPr dirty="0" sz="700" spc="-25">
                <a:latin typeface="Lucida Sans Unicode"/>
                <a:cs typeface="Lucida Sans Unicode"/>
              </a:rPr>
              <a:t> </a:t>
            </a:r>
            <a:r>
              <a:rPr dirty="0" sz="700" spc="-10">
                <a:latin typeface="Lucida Sans Unicode"/>
                <a:cs typeface="Lucida Sans Unicode"/>
              </a:rPr>
              <a:t>EBITDA</a:t>
            </a:r>
            <a:endParaRPr sz="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700">
                <a:latin typeface="Lucida Sans Unicode"/>
                <a:cs typeface="Lucida Sans Unicode"/>
              </a:rPr>
              <a:t>Milestone</a:t>
            </a:r>
            <a:r>
              <a:rPr dirty="0" sz="700" spc="30">
                <a:latin typeface="Lucida Sans Unicode"/>
                <a:cs typeface="Lucida Sans Unicode"/>
              </a:rPr>
              <a:t> </a:t>
            </a:r>
            <a:r>
              <a:rPr dirty="0" sz="700" spc="-50">
                <a:latin typeface="Lucida Sans Unicode"/>
                <a:cs typeface="Lucida Sans Unicode"/>
              </a:rPr>
              <a:t>7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936951" y="4055291"/>
            <a:ext cx="521334" cy="271145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21590">
              <a:lnSpc>
                <a:spcPct val="100000"/>
              </a:lnSpc>
              <a:spcBef>
                <a:spcPts val="225"/>
              </a:spcBef>
            </a:pPr>
            <a:r>
              <a:rPr dirty="0" sz="700" spc="-30">
                <a:latin typeface="Lucida Sans Unicode"/>
                <a:cs typeface="Lucida Sans Unicode"/>
              </a:rPr>
              <a:t>Adj.</a:t>
            </a:r>
            <a:r>
              <a:rPr dirty="0" sz="700" spc="-25">
                <a:latin typeface="Lucida Sans Unicode"/>
                <a:cs typeface="Lucida Sans Unicode"/>
              </a:rPr>
              <a:t> </a:t>
            </a:r>
            <a:r>
              <a:rPr dirty="0" sz="700" spc="-10">
                <a:latin typeface="Lucida Sans Unicode"/>
                <a:cs typeface="Lucida Sans Unicode"/>
              </a:rPr>
              <a:t>EBITDA</a:t>
            </a:r>
            <a:endParaRPr sz="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700">
                <a:latin typeface="Lucida Sans Unicode"/>
                <a:cs typeface="Lucida Sans Unicode"/>
              </a:rPr>
              <a:t>Milestone</a:t>
            </a:r>
            <a:r>
              <a:rPr dirty="0" sz="700" spc="30">
                <a:latin typeface="Lucida Sans Unicode"/>
                <a:cs typeface="Lucida Sans Unicode"/>
              </a:rPr>
              <a:t> </a:t>
            </a:r>
            <a:r>
              <a:rPr dirty="0" sz="700" spc="-50">
                <a:latin typeface="Lucida Sans Unicode"/>
                <a:cs typeface="Lucida Sans Unicode"/>
              </a:rPr>
              <a:t>7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96038" y="3757429"/>
            <a:ext cx="255904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25">
                <a:latin typeface="Arial Black"/>
                <a:cs typeface="Arial Black"/>
              </a:rPr>
              <a:t>~$6B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75907" y="3729778"/>
            <a:ext cx="29083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60">
                <a:latin typeface="Arial Black"/>
                <a:cs typeface="Arial Black"/>
              </a:rPr>
              <a:t>~$15B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488800" y="3656403"/>
            <a:ext cx="25844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20">
                <a:latin typeface="Arial Black"/>
                <a:cs typeface="Arial Black"/>
              </a:rPr>
              <a:t>$50B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286064" y="3551028"/>
            <a:ext cx="25844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20">
                <a:latin typeface="Arial Black"/>
                <a:cs typeface="Arial Black"/>
              </a:rPr>
              <a:t>$80B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063095" y="3376753"/>
            <a:ext cx="287655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65">
                <a:latin typeface="Arial Black"/>
                <a:cs typeface="Arial Black"/>
              </a:rPr>
              <a:t>$130B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866831" y="2875403"/>
            <a:ext cx="1096010" cy="3905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latin typeface="Arial Black"/>
                <a:cs typeface="Arial Black"/>
              </a:rPr>
              <a:t>$300B</a:t>
            </a:r>
            <a:endParaRPr sz="7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00"/>
              </a:spcBef>
            </a:pPr>
            <a:endParaRPr sz="7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700" spc="-10">
                <a:latin typeface="Arial Black"/>
                <a:cs typeface="Arial Black"/>
              </a:rPr>
              <a:t>$210B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443785" y="2585928"/>
            <a:ext cx="31877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latin typeface="Arial Black"/>
                <a:cs typeface="Arial Black"/>
              </a:rPr>
              <a:t>$400B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240936" y="2585928"/>
            <a:ext cx="31877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latin typeface="Arial Black"/>
                <a:cs typeface="Arial Black"/>
              </a:rPr>
              <a:t>$400B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037835" y="2585928"/>
            <a:ext cx="318770" cy="132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0">
                <a:latin typeface="Arial Black"/>
                <a:cs typeface="Arial Black"/>
              </a:rPr>
              <a:t>$400B</a:t>
            </a:r>
            <a:endParaRPr sz="700">
              <a:latin typeface="Arial Black"/>
              <a:cs typeface="Arial Black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075675" y="4880781"/>
            <a:ext cx="3063240" cy="1168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3180" indent="-38100">
              <a:lnSpc>
                <a:spcPct val="100000"/>
              </a:lnSpc>
              <a:spcBef>
                <a:spcPts val="100"/>
              </a:spcBef>
              <a:buSzPct val="66666"/>
              <a:buAutoNum type="arabicPeriod"/>
              <a:tabLst>
                <a:tab pos="43180" algn="l"/>
              </a:tabLst>
            </a:pP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Source: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Tesla,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Inc.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Second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Quarter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Update,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dated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July </a:t>
            </a:r>
            <a:r>
              <a:rPr dirty="0" sz="300" spc="-35">
                <a:solidFill>
                  <a:srgbClr val="666666"/>
                </a:solidFill>
                <a:latin typeface="Verdana"/>
                <a:cs typeface="Verdana"/>
              </a:rPr>
              <a:t>23,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25">
                <a:solidFill>
                  <a:srgbClr val="666666"/>
                </a:solidFill>
                <a:latin typeface="Verdana"/>
                <a:cs typeface="Verdana"/>
              </a:rPr>
              <a:t>2025,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furnished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as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an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exhibit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to </a:t>
            </a:r>
            <a:r>
              <a:rPr dirty="0" sz="300" spc="-20">
                <a:solidFill>
                  <a:srgbClr val="666666"/>
                </a:solidFill>
                <a:latin typeface="Verdana"/>
                <a:cs typeface="Verdana"/>
              </a:rPr>
              <a:t>Tesla’s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Current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Report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on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Form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8-K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ﬁled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with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the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SEC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on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July </a:t>
            </a:r>
            <a:r>
              <a:rPr dirty="0" sz="300" spc="-35">
                <a:solidFill>
                  <a:srgbClr val="666666"/>
                </a:solidFill>
                <a:latin typeface="Verdana"/>
                <a:cs typeface="Verdana"/>
              </a:rPr>
              <a:t>23,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2025.</a:t>
            </a:r>
            <a:endParaRPr sz="300">
              <a:latin typeface="Verdana"/>
              <a:cs typeface="Verdana"/>
            </a:endParaRPr>
          </a:p>
          <a:p>
            <a:pPr marL="50800" indent="-38100">
              <a:lnSpc>
                <a:spcPct val="100000"/>
              </a:lnSpc>
              <a:buSzPct val="66666"/>
              <a:buAutoNum type="arabicPeriod"/>
              <a:tabLst>
                <a:tab pos="50800" algn="l"/>
              </a:tabLst>
            </a:pP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Each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$400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billion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Adjusted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EBITDA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milestone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must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be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achieved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over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non-overlapping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periods,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each</a:t>
            </a:r>
            <a:r>
              <a:rPr dirty="0" sz="300" spc="-5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made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up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of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four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</a:t>
            </a:r>
            <a:r>
              <a:rPr dirty="0" sz="300">
                <a:solidFill>
                  <a:srgbClr val="666666"/>
                </a:solidFill>
                <a:latin typeface="Verdana"/>
                <a:cs typeface="Verdana"/>
              </a:rPr>
              <a:t>consecutive</a:t>
            </a:r>
            <a:r>
              <a:rPr dirty="0" sz="300" spc="-10">
                <a:solidFill>
                  <a:srgbClr val="666666"/>
                </a:solidFill>
                <a:latin typeface="Verdana"/>
                <a:cs typeface="Verdana"/>
              </a:rPr>
              <a:t> quarters.</a:t>
            </a:r>
            <a:endParaRPr sz="3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66666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- Tesla</dc:title>
  <dcterms:created xsi:type="dcterms:W3CDTF">2026-07-17T11:19:25Z</dcterms:created>
  <dcterms:modified xsi:type="dcterms:W3CDTF">2026-07-17T11:19:25Z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2026-07-17T00:00:00Z</vt:filetime>
  </property>
  <property fmtid="{D5CDD505-2E9C-101B-9397-08002B2CF9AE}" pid="4" name="Creator">
    <vt:lpwstr>Google</vt:lpwstr>
  </property>
  <property fmtid="{D5CDD505-2E9C-101B-9397-08002B2CF9AE}" pid="5" name="LastSaved">
    <vt:filetime>2026-07-17T00:00:00Z</vt:filetime>
  </property>
</Properties>
</file>