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47394" y="439067"/>
            <a:ext cx="8891905" cy="96646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41.png"/><Relationship Id="rId4" Type="http://schemas.openxmlformats.org/officeDocument/2006/relationships/image" Target="../media/image42.png"/><Relationship Id="rId5" Type="http://schemas.openxmlformats.org/officeDocument/2006/relationships/image" Target="../media/image43.png"/><Relationship Id="rId6" Type="http://schemas.openxmlformats.org/officeDocument/2006/relationships/image" Target="../media/image44.png"/><Relationship Id="rId7" Type="http://schemas.openxmlformats.org/officeDocument/2006/relationships/image" Target="../media/image45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46.png"/><Relationship Id="rId4" Type="http://schemas.openxmlformats.org/officeDocument/2006/relationships/image" Target="../media/image47.png"/><Relationship Id="rId5" Type="http://schemas.openxmlformats.org/officeDocument/2006/relationships/image" Target="../media/image48.png"/><Relationship Id="rId6" Type="http://schemas.openxmlformats.org/officeDocument/2006/relationships/image" Target="../media/image49.png"/><Relationship Id="rId7" Type="http://schemas.openxmlformats.org/officeDocument/2006/relationships/image" Target="../media/image50.png"/><Relationship Id="rId8" Type="http://schemas.openxmlformats.org/officeDocument/2006/relationships/image" Target="../media/image51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52.png"/><Relationship Id="rId4" Type="http://schemas.openxmlformats.org/officeDocument/2006/relationships/image" Target="../media/image53.png"/><Relationship Id="rId5" Type="http://schemas.openxmlformats.org/officeDocument/2006/relationships/image" Target="../media/image54.png"/><Relationship Id="rId6" Type="http://schemas.openxmlformats.org/officeDocument/2006/relationships/image" Target="../media/image55.png"/><Relationship Id="rId7" Type="http://schemas.openxmlformats.org/officeDocument/2006/relationships/image" Target="../media/image56.png"/><Relationship Id="rId8" Type="http://schemas.openxmlformats.org/officeDocument/2006/relationships/image" Target="../media/image57.png"/><Relationship Id="rId9" Type="http://schemas.openxmlformats.org/officeDocument/2006/relationships/image" Target="../media/image58.png"/><Relationship Id="rId10" Type="http://schemas.openxmlformats.org/officeDocument/2006/relationships/image" Target="../media/image59.png"/><Relationship Id="rId11" Type="http://schemas.openxmlformats.org/officeDocument/2006/relationships/image" Target="../media/image60.png"/><Relationship Id="rId12" Type="http://schemas.openxmlformats.org/officeDocument/2006/relationships/image" Target="../media/image61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Relationship Id="rId3" Type="http://schemas.openxmlformats.org/officeDocument/2006/relationships/image" Target="../media/image6.png"/><Relationship Id="rId4" Type="http://schemas.openxmlformats.org/officeDocument/2006/relationships/image" Target="../media/image9.png"/><Relationship Id="rId5" Type="http://schemas.openxmlformats.org/officeDocument/2006/relationships/image" Target="../media/image10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3" Type="http://schemas.openxmlformats.org/officeDocument/2006/relationships/image" Target="../media/image6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Relationship Id="rId8" Type="http://schemas.openxmlformats.org/officeDocument/2006/relationships/image" Target="../media/image16.png"/><Relationship Id="rId9" Type="http://schemas.openxmlformats.org/officeDocument/2006/relationships/image" Target="../media/image17.png"/><Relationship Id="rId10" Type="http://schemas.openxmlformats.org/officeDocument/2006/relationships/hyperlink" Target="https://corporate.mcdonalds.com/corpmcd/our-company/who-we-are/our-leadership.html" TargetMode="External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21.png"/><Relationship Id="rId7" Type="http://schemas.openxmlformats.org/officeDocument/2006/relationships/image" Target="../media/image22.png"/><Relationship Id="rId8" Type="http://schemas.openxmlformats.org/officeDocument/2006/relationships/image" Target="../media/image23.png"/><Relationship Id="rId9" Type="http://schemas.openxmlformats.org/officeDocument/2006/relationships/hyperlink" Target="https://corporate.mcdonalds.com/corpmcd/our-company/who-we-are/our-leadership.html" TargetMode="External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Relationship Id="rId3" Type="http://schemas.openxmlformats.org/officeDocument/2006/relationships/image" Target="../media/image6.png"/><Relationship Id="rId4" Type="http://schemas.openxmlformats.org/officeDocument/2006/relationships/image" Target="../media/image25.png"/><Relationship Id="rId5" Type="http://schemas.openxmlformats.org/officeDocument/2006/relationships/image" Target="../media/image26.png"/><Relationship Id="rId6" Type="http://schemas.openxmlformats.org/officeDocument/2006/relationships/image" Target="../media/image27.png"/><Relationship Id="rId7" Type="http://schemas.openxmlformats.org/officeDocument/2006/relationships/image" Target="../media/image28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5" Type="http://schemas.openxmlformats.org/officeDocument/2006/relationships/image" Target="../media/image31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hyperlink" Target="https://corporate.mcdonalds.com/corpmcd/investors/financial-information.html" TargetMode="External"/><Relationship Id="rId4" Type="http://schemas.openxmlformats.org/officeDocument/2006/relationships/image" Target="../media/image32.png"/><Relationship Id="rId5" Type="http://schemas.openxmlformats.org/officeDocument/2006/relationships/image" Target="../media/image33.png"/><Relationship Id="rId6" Type="http://schemas.openxmlformats.org/officeDocument/2006/relationships/image" Target="../media/image34.png"/><Relationship Id="rId7" Type="http://schemas.openxmlformats.org/officeDocument/2006/relationships/image" Target="../media/image35.png"/><Relationship Id="rId8" Type="http://schemas.openxmlformats.org/officeDocument/2006/relationships/image" Target="../media/image36.png"/><Relationship Id="rId9" Type="http://schemas.openxmlformats.org/officeDocument/2006/relationships/image" Target="../media/image37.png"/><Relationship Id="rId10" Type="http://schemas.openxmlformats.org/officeDocument/2006/relationships/image" Target="../media/image38.png"/><Relationship Id="rId11" Type="http://schemas.openxmlformats.org/officeDocument/2006/relationships/image" Target="../media/image39.png"/><Relationship Id="rId12" Type="http://schemas.openxmlformats.org/officeDocument/2006/relationships/image" Target="../media/image40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3928617" y="2160893"/>
            <a:ext cx="4336415" cy="1106170"/>
          </a:xfrm>
          <a:prstGeom prst="rect"/>
        </p:spPr>
        <p:txBody>
          <a:bodyPr wrap="square" lIns="0" tIns="1016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800"/>
              </a:spcBef>
            </a:pPr>
            <a:r>
              <a:rPr dirty="0" spc="-165"/>
              <a:t>McDonald’s</a:t>
            </a:r>
            <a:r>
              <a:rPr dirty="0" spc="-130"/>
              <a:t> </a:t>
            </a:r>
            <a:r>
              <a:rPr dirty="0" spc="-120"/>
              <a:t>Corporation</a:t>
            </a:r>
          </a:p>
          <a:p>
            <a:pPr algn="ctr">
              <a:lnSpc>
                <a:spcPct val="100000"/>
              </a:lnSpc>
              <a:spcBef>
                <a:spcPts val="605"/>
              </a:spcBef>
            </a:pPr>
            <a:r>
              <a:rPr dirty="0" sz="2800" spc="-150" b="0">
                <a:latin typeface="Tahoma"/>
                <a:cs typeface="Tahoma"/>
              </a:rPr>
              <a:t>Investor</a:t>
            </a:r>
            <a:r>
              <a:rPr dirty="0" sz="2800" spc="-260" b="0">
                <a:latin typeface="Tahoma"/>
                <a:cs typeface="Tahoma"/>
              </a:rPr>
              <a:t> </a:t>
            </a:r>
            <a:r>
              <a:rPr dirty="0" sz="2800" spc="-10" b="0">
                <a:latin typeface="Tahoma"/>
                <a:cs typeface="Tahoma"/>
              </a:rPr>
              <a:t>Overview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960495" y="2841751"/>
            <a:ext cx="4271010" cy="0"/>
          </a:xfrm>
          <a:custGeom>
            <a:avLst/>
            <a:gdLst/>
            <a:ahLst/>
            <a:cxnLst/>
            <a:rect l="l" t="t" r="r" b="b"/>
            <a:pathLst>
              <a:path w="4271009" h="0">
                <a:moveTo>
                  <a:pt x="0" y="0"/>
                </a:moveTo>
                <a:lnTo>
                  <a:pt x="4271009" y="0"/>
                </a:lnTo>
              </a:path>
            </a:pathLst>
          </a:custGeom>
          <a:ln w="9525">
            <a:solidFill>
              <a:srgbClr val="FFBA0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840173" y="3752643"/>
            <a:ext cx="2519680" cy="2200910"/>
          </a:xfrm>
          <a:custGeom>
            <a:avLst/>
            <a:gdLst/>
            <a:ahLst/>
            <a:cxnLst/>
            <a:rect l="l" t="t" r="r" b="b"/>
            <a:pathLst>
              <a:path w="2519679" h="2200910">
                <a:moveTo>
                  <a:pt x="1809461" y="0"/>
                </a:moveTo>
                <a:lnTo>
                  <a:pt x="1746378" y="7916"/>
                </a:lnTo>
                <a:lnTo>
                  <a:pt x="1684925" y="31227"/>
                </a:lnTo>
                <a:lnTo>
                  <a:pt x="1625316" y="69278"/>
                </a:lnTo>
                <a:lnTo>
                  <a:pt x="1567763" y="121414"/>
                </a:lnTo>
                <a:lnTo>
                  <a:pt x="1539824" y="152558"/>
                </a:lnTo>
                <a:lnTo>
                  <a:pt x="1512478" y="186978"/>
                </a:lnTo>
                <a:lnTo>
                  <a:pt x="1485753" y="224590"/>
                </a:lnTo>
                <a:lnTo>
                  <a:pt x="1459674" y="265314"/>
                </a:lnTo>
                <a:lnTo>
                  <a:pt x="1434268" y="309067"/>
                </a:lnTo>
                <a:lnTo>
                  <a:pt x="1409562" y="355768"/>
                </a:lnTo>
                <a:lnTo>
                  <a:pt x="1385583" y="405334"/>
                </a:lnTo>
                <a:lnTo>
                  <a:pt x="1362356" y="457683"/>
                </a:lnTo>
                <a:lnTo>
                  <a:pt x="1339908" y="512734"/>
                </a:lnTo>
                <a:lnTo>
                  <a:pt x="1318267" y="570405"/>
                </a:lnTo>
                <a:lnTo>
                  <a:pt x="1297458" y="630613"/>
                </a:lnTo>
                <a:lnTo>
                  <a:pt x="1277508" y="693276"/>
                </a:lnTo>
                <a:lnTo>
                  <a:pt x="1258443" y="758314"/>
                </a:lnTo>
                <a:lnTo>
                  <a:pt x="1239374" y="693276"/>
                </a:lnTo>
                <a:lnTo>
                  <a:pt x="1219421" y="630613"/>
                </a:lnTo>
                <a:lnTo>
                  <a:pt x="1198612" y="570405"/>
                </a:lnTo>
                <a:lnTo>
                  <a:pt x="1176974" y="512734"/>
                </a:lnTo>
                <a:lnTo>
                  <a:pt x="1154536" y="457683"/>
                </a:lnTo>
                <a:lnTo>
                  <a:pt x="1131325" y="405334"/>
                </a:lnTo>
                <a:lnTo>
                  <a:pt x="1107368" y="355768"/>
                </a:lnTo>
                <a:lnTo>
                  <a:pt x="1082694" y="309067"/>
                </a:lnTo>
                <a:lnTo>
                  <a:pt x="1057330" y="265314"/>
                </a:lnTo>
                <a:lnTo>
                  <a:pt x="1031304" y="224590"/>
                </a:lnTo>
                <a:lnTo>
                  <a:pt x="1004644" y="186978"/>
                </a:lnTo>
                <a:lnTo>
                  <a:pt x="977377" y="152558"/>
                </a:lnTo>
                <a:lnTo>
                  <a:pt x="949531" y="121414"/>
                </a:lnTo>
                <a:lnTo>
                  <a:pt x="921134" y="93627"/>
                </a:lnTo>
                <a:lnTo>
                  <a:pt x="862797" y="48451"/>
                </a:lnTo>
                <a:lnTo>
                  <a:pt x="802587" y="17688"/>
                </a:lnTo>
                <a:lnTo>
                  <a:pt x="740727" y="1992"/>
                </a:lnTo>
                <a:lnTo>
                  <a:pt x="709248" y="0"/>
                </a:lnTo>
                <a:lnTo>
                  <a:pt x="686778" y="1085"/>
                </a:lnTo>
                <a:lnTo>
                  <a:pt x="642363" y="9676"/>
                </a:lnTo>
                <a:lnTo>
                  <a:pt x="598717" y="26611"/>
                </a:lnTo>
                <a:lnTo>
                  <a:pt x="555926" y="51634"/>
                </a:lnTo>
                <a:lnTo>
                  <a:pt x="514072" y="84489"/>
                </a:lnTo>
                <a:lnTo>
                  <a:pt x="473240" y="124920"/>
                </a:lnTo>
                <a:lnTo>
                  <a:pt x="433514" y="172671"/>
                </a:lnTo>
                <a:lnTo>
                  <a:pt x="394977" y="227484"/>
                </a:lnTo>
                <a:lnTo>
                  <a:pt x="357713" y="289104"/>
                </a:lnTo>
                <a:lnTo>
                  <a:pt x="321807" y="357274"/>
                </a:lnTo>
                <a:lnTo>
                  <a:pt x="304389" y="393736"/>
                </a:lnTo>
                <a:lnTo>
                  <a:pt x="287341" y="431739"/>
                </a:lnTo>
                <a:lnTo>
                  <a:pt x="270675" y="471251"/>
                </a:lnTo>
                <a:lnTo>
                  <a:pt x="254401" y="512241"/>
                </a:lnTo>
                <a:lnTo>
                  <a:pt x="238529" y="554676"/>
                </a:lnTo>
                <a:lnTo>
                  <a:pt x="223070" y="598524"/>
                </a:lnTo>
                <a:lnTo>
                  <a:pt x="208034" y="643753"/>
                </a:lnTo>
                <a:lnTo>
                  <a:pt x="193431" y="690332"/>
                </a:lnTo>
                <a:lnTo>
                  <a:pt x="179273" y="738228"/>
                </a:lnTo>
                <a:lnTo>
                  <a:pt x="165569" y="787409"/>
                </a:lnTo>
                <a:lnTo>
                  <a:pt x="152331" y="837843"/>
                </a:lnTo>
                <a:lnTo>
                  <a:pt x="139568" y="889498"/>
                </a:lnTo>
                <a:lnTo>
                  <a:pt x="127292" y="942342"/>
                </a:lnTo>
                <a:lnTo>
                  <a:pt x="115512" y="996343"/>
                </a:lnTo>
                <a:lnTo>
                  <a:pt x="104239" y="1051469"/>
                </a:lnTo>
                <a:lnTo>
                  <a:pt x="93484" y="1107688"/>
                </a:lnTo>
                <a:lnTo>
                  <a:pt x="83256" y="1164968"/>
                </a:lnTo>
                <a:lnTo>
                  <a:pt x="73568" y="1223276"/>
                </a:lnTo>
                <a:lnTo>
                  <a:pt x="64428" y="1282581"/>
                </a:lnTo>
                <a:lnTo>
                  <a:pt x="55848" y="1342851"/>
                </a:lnTo>
                <a:lnTo>
                  <a:pt x="47838" y="1404054"/>
                </a:lnTo>
                <a:lnTo>
                  <a:pt x="33570" y="1529128"/>
                </a:lnTo>
                <a:lnTo>
                  <a:pt x="21709" y="1657549"/>
                </a:lnTo>
                <a:lnTo>
                  <a:pt x="12337" y="1789060"/>
                </a:lnTo>
                <a:lnTo>
                  <a:pt x="5539" y="1923404"/>
                </a:lnTo>
                <a:lnTo>
                  <a:pt x="3131" y="1991559"/>
                </a:lnTo>
                <a:lnTo>
                  <a:pt x="1398" y="2060326"/>
                </a:lnTo>
                <a:lnTo>
                  <a:pt x="351" y="2129672"/>
                </a:lnTo>
                <a:lnTo>
                  <a:pt x="0" y="2199568"/>
                </a:lnTo>
                <a:lnTo>
                  <a:pt x="316484" y="2199568"/>
                </a:lnTo>
                <a:lnTo>
                  <a:pt x="317504" y="2050298"/>
                </a:lnTo>
                <a:lnTo>
                  <a:pt x="320517" y="1903955"/>
                </a:lnTo>
                <a:lnTo>
                  <a:pt x="325455" y="1760906"/>
                </a:lnTo>
                <a:lnTo>
                  <a:pt x="332249" y="1621518"/>
                </a:lnTo>
                <a:lnTo>
                  <a:pt x="340828" y="1486159"/>
                </a:lnTo>
                <a:lnTo>
                  <a:pt x="351125" y="1355196"/>
                </a:lnTo>
                <a:lnTo>
                  <a:pt x="363069" y="1228998"/>
                </a:lnTo>
                <a:lnTo>
                  <a:pt x="376593" y="1107931"/>
                </a:lnTo>
                <a:lnTo>
                  <a:pt x="391626" y="992363"/>
                </a:lnTo>
                <a:lnTo>
                  <a:pt x="408100" y="882662"/>
                </a:lnTo>
                <a:lnTo>
                  <a:pt x="425945" y="779195"/>
                </a:lnTo>
                <a:lnTo>
                  <a:pt x="445093" y="682330"/>
                </a:lnTo>
                <a:lnTo>
                  <a:pt x="465474" y="592435"/>
                </a:lnTo>
                <a:lnTo>
                  <a:pt x="476106" y="550216"/>
                </a:lnTo>
                <a:lnTo>
                  <a:pt x="487020" y="509877"/>
                </a:lnTo>
                <a:lnTo>
                  <a:pt x="498207" y="471464"/>
                </a:lnTo>
                <a:lnTo>
                  <a:pt x="509660" y="435023"/>
                </a:lnTo>
                <a:lnTo>
                  <a:pt x="533326" y="368241"/>
                </a:lnTo>
                <a:lnTo>
                  <a:pt x="557949" y="309899"/>
                </a:lnTo>
                <a:lnTo>
                  <a:pt x="583460" y="260364"/>
                </a:lnTo>
                <a:lnTo>
                  <a:pt x="609789" y="220005"/>
                </a:lnTo>
                <a:lnTo>
                  <a:pt x="636868" y="189187"/>
                </a:lnTo>
                <a:lnTo>
                  <a:pt x="678740" y="161657"/>
                </a:lnTo>
                <a:lnTo>
                  <a:pt x="707390" y="156304"/>
                </a:lnTo>
                <a:lnTo>
                  <a:pt x="722812" y="157732"/>
                </a:lnTo>
                <a:lnTo>
                  <a:pt x="768129" y="178734"/>
                </a:lnTo>
                <a:lnTo>
                  <a:pt x="797444" y="206142"/>
                </a:lnTo>
                <a:lnTo>
                  <a:pt x="825938" y="243786"/>
                </a:lnTo>
                <a:lnTo>
                  <a:pt x="853525" y="291246"/>
                </a:lnTo>
                <a:lnTo>
                  <a:pt x="880117" y="348103"/>
                </a:lnTo>
                <a:lnTo>
                  <a:pt x="905626" y="413937"/>
                </a:lnTo>
                <a:lnTo>
                  <a:pt x="917948" y="450089"/>
                </a:lnTo>
                <a:lnTo>
                  <a:pt x="929967" y="488328"/>
                </a:lnTo>
                <a:lnTo>
                  <a:pt x="941671" y="528602"/>
                </a:lnTo>
                <a:lnTo>
                  <a:pt x="953050" y="570858"/>
                </a:lnTo>
                <a:lnTo>
                  <a:pt x="964093" y="615044"/>
                </a:lnTo>
                <a:lnTo>
                  <a:pt x="974789" y="661106"/>
                </a:lnTo>
                <a:lnTo>
                  <a:pt x="985127" y="708993"/>
                </a:lnTo>
                <a:lnTo>
                  <a:pt x="995096" y="758653"/>
                </a:lnTo>
                <a:lnTo>
                  <a:pt x="1013884" y="863079"/>
                </a:lnTo>
                <a:lnTo>
                  <a:pt x="1031065" y="973965"/>
                </a:lnTo>
                <a:lnTo>
                  <a:pt x="1046552" y="1090891"/>
                </a:lnTo>
                <a:lnTo>
                  <a:pt x="1060258" y="1213438"/>
                </a:lnTo>
                <a:lnTo>
                  <a:pt x="1072095" y="1341186"/>
                </a:lnTo>
                <a:lnTo>
                  <a:pt x="1081976" y="1473715"/>
                </a:lnTo>
                <a:lnTo>
                  <a:pt x="1089813" y="1610605"/>
                </a:lnTo>
                <a:lnTo>
                  <a:pt x="1095519" y="1751438"/>
                </a:lnTo>
                <a:lnTo>
                  <a:pt x="1099007" y="1895794"/>
                </a:lnTo>
                <a:lnTo>
                  <a:pt x="1100189" y="2043253"/>
                </a:lnTo>
                <a:lnTo>
                  <a:pt x="1414806" y="2043253"/>
                </a:lnTo>
                <a:lnTo>
                  <a:pt x="1415994" y="1895794"/>
                </a:lnTo>
                <a:lnTo>
                  <a:pt x="1419500" y="1751438"/>
                </a:lnTo>
                <a:lnTo>
                  <a:pt x="1425235" y="1610605"/>
                </a:lnTo>
                <a:lnTo>
                  <a:pt x="1433110" y="1473715"/>
                </a:lnTo>
                <a:lnTo>
                  <a:pt x="1443037" y="1341186"/>
                </a:lnTo>
                <a:lnTo>
                  <a:pt x="1454927" y="1213438"/>
                </a:lnTo>
                <a:lnTo>
                  <a:pt x="1468691" y="1090891"/>
                </a:lnTo>
                <a:lnTo>
                  <a:pt x="1484241" y="973965"/>
                </a:lnTo>
                <a:lnTo>
                  <a:pt x="1501487" y="863079"/>
                </a:lnTo>
                <a:lnTo>
                  <a:pt x="1520342" y="758653"/>
                </a:lnTo>
                <a:lnTo>
                  <a:pt x="1530345" y="708993"/>
                </a:lnTo>
                <a:lnTo>
                  <a:pt x="1540717" y="661106"/>
                </a:lnTo>
                <a:lnTo>
                  <a:pt x="1551446" y="615044"/>
                </a:lnTo>
                <a:lnTo>
                  <a:pt x="1562522" y="570858"/>
                </a:lnTo>
                <a:lnTo>
                  <a:pt x="1573934" y="528602"/>
                </a:lnTo>
                <a:lnTo>
                  <a:pt x="1585670" y="488328"/>
                </a:lnTo>
                <a:lnTo>
                  <a:pt x="1597719" y="450089"/>
                </a:lnTo>
                <a:lnTo>
                  <a:pt x="1610071" y="413937"/>
                </a:lnTo>
                <a:lnTo>
                  <a:pt x="1635637" y="348103"/>
                </a:lnTo>
                <a:lnTo>
                  <a:pt x="1662280" y="291246"/>
                </a:lnTo>
                <a:lnTo>
                  <a:pt x="1689910" y="243786"/>
                </a:lnTo>
                <a:lnTo>
                  <a:pt x="1718439" y="206142"/>
                </a:lnTo>
                <a:lnTo>
                  <a:pt x="1747778" y="178734"/>
                </a:lnTo>
                <a:lnTo>
                  <a:pt x="1793112" y="157732"/>
                </a:lnTo>
                <a:lnTo>
                  <a:pt x="1810390" y="156304"/>
                </a:lnTo>
                <a:lnTo>
                  <a:pt x="1824785" y="157651"/>
                </a:lnTo>
                <a:lnTo>
                  <a:pt x="1867155" y="177492"/>
                </a:lnTo>
                <a:lnTo>
                  <a:pt x="1908114" y="220065"/>
                </a:lnTo>
                <a:lnTo>
                  <a:pt x="1934517" y="260461"/>
                </a:lnTo>
                <a:lnTo>
                  <a:pt x="1960115" y="310038"/>
                </a:lnTo>
                <a:lnTo>
                  <a:pt x="1984836" y="368429"/>
                </a:lnTo>
                <a:lnTo>
                  <a:pt x="2008611" y="435264"/>
                </a:lnTo>
                <a:lnTo>
                  <a:pt x="2020120" y="471732"/>
                </a:lnTo>
                <a:lnTo>
                  <a:pt x="2031367" y="510174"/>
                </a:lnTo>
                <a:lnTo>
                  <a:pt x="2042340" y="550543"/>
                </a:lnTo>
                <a:lnTo>
                  <a:pt x="2053033" y="592792"/>
                </a:lnTo>
                <a:lnTo>
                  <a:pt x="2063435" y="636876"/>
                </a:lnTo>
                <a:lnTo>
                  <a:pt x="2083334" y="730364"/>
                </a:lnTo>
                <a:lnTo>
                  <a:pt x="2101965" y="830637"/>
                </a:lnTo>
                <a:lnTo>
                  <a:pt x="2119258" y="937329"/>
                </a:lnTo>
                <a:lnTo>
                  <a:pt x="2135141" y="1050068"/>
                </a:lnTo>
                <a:lnTo>
                  <a:pt x="2149544" y="1168489"/>
                </a:lnTo>
                <a:lnTo>
                  <a:pt x="2162395" y="1292221"/>
                </a:lnTo>
                <a:lnTo>
                  <a:pt x="2173622" y="1420896"/>
                </a:lnTo>
                <a:lnTo>
                  <a:pt x="2183156" y="1554146"/>
                </a:lnTo>
                <a:lnTo>
                  <a:pt x="2190925" y="1691601"/>
                </a:lnTo>
                <a:lnTo>
                  <a:pt x="2196858" y="1832895"/>
                </a:lnTo>
                <a:lnTo>
                  <a:pt x="2200883" y="1977657"/>
                </a:lnTo>
                <a:lnTo>
                  <a:pt x="2202929" y="2125520"/>
                </a:lnTo>
                <a:lnTo>
                  <a:pt x="2203188" y="2200499"/>
                </a:lnTo>
                <a:lnTo>
                  <a:pt x="2519663" y="2200499"/>
                </a:lnTo>
                <a:lnTo>
                  <a:pt x="2519310" y="2130603"/>
                </a:lnTo>
                <a:lnTo>
                  <a:pt x="2518260" y="2061253"/>
                </a:lnTo>
                <a:lnTo>
                  <a:pt x="2516522" y="1992481"/>
                </a:lnTo>
                <a:lnTo>
                  <a:pt x="2514108" y="1924320"/>
                </a:lnTo>
                <a:lnTo>
                  <a:pt x="2511028" y="1856801"/>
                </a:lnTo>
                <a:lnTo>
                  <a:pt x="2502910" y="1723819"/>
                </a:lnTo>
                <a:lnTo>
                  <a:pt x="2492255" y="1593793"/>
                </a:lnTo>
                <a:lnTo>
                  <a:pt x="2479147" y="1466980"/>
                </a:lnTo>
                <a:lnTo>
                  <a:pt x="2471699" y="1404858"/>
                </a:lnTo>
                <a:lnTo>
                  <a:pt x="2463670" y="1343636"/>
                </a:lnTo>
                <a:lnTo>
                  <a:pt x="2455069" y="1283345"/>
                </a:lnTo>
                <a:lnTo>
                  <a:pt x="2445908" y="1224018"/>
                </a:lnTo>
                <a:lnTo>
                  <a:pt x="2436197" y="1165687"/>
                </a:lnTo>
                <a:lnTo>
                  <a:pt x="2425947" y="1108385"/>
                </a:lnTo>
                <a:lnTo>
                  <a:pt x="2415168" y="1052142"/>
                </a:lnTo>
                <a:lnTo>
                  <a:pt x="2403870" y="996991"/>
                </a:lnTo>
                <a:lnTo>
                  <a:pt x="2392065" y="942965"/>
                </a:lnTo>
                <a:lnTo>
                  <a:pt x="2379763" y="890095"/>
                </a:lnTo>
                <a:lnTo>
                  <a:pt x="2366974" y="838414"/>
                </a:lnTo>
                <a:lnTo>
                  <a:pt x="2353709" y="787954"/>
                </a:lnTo>
                <a:lnTo>
                  <a:pt x="2339979" y="738746"/>
                </a:lnTo>
                <a:lnTo>
                  <a:pt x="2325794" y="690823"/>
                </a:lnTo>
                <a:lnTo>
                  <a:pt x="2311165" y="644218"/>
                </a:lnTo>
                <a:lnTo>
                  <a:pt x="2296102" y="598962"/>
                </a:lnTo>
                <a:lnTo>
                  <a:pt x="2280615" y="555087"/>
                </a:lnTo>
                <a:lnTo>
                  <a:pt x="2264716" y="512625"/>
                </a:lnTo>
                <a:lnTo>
                  <a:pt x="2248415" y="471609"/>
                </a:lnTo>
                <a:lnTo>
                  <a:pt x="2231723" y="432071"/>
                </a:lnTo>
                <a:lnTo>
                  <a:pt x="2214650" y="394042"/>
                </a:lnTo>
                <a:lnTo>
                  <a:pt x="2197206" y="357556"/>
                </a:lnTo>
                <a:lnTo>
                  <a:pt x="2179403" y="322643"/>
                </a:lnTo>
                <a:lnTo>
                  <a:pt x="2142759" y="257669"/>
                </a:lnTo>
                <a:lnTo>
                  <a:pt x="2104802" y="199376"/>
                </a:lnTo>
                <a:lnTo>
                  <a:pt x="2065618" y="148022"/>
                </a:lnTo>
                <a:lnTo>
                  <a:pt x="2025291" y="103864"/>
                </a:lnTo>
                <a:lnTo>
                  <a:pt x="1983904" y="67158"/>
                </a:lnTo>
                <a:lnTo>
                  <a:pt x="1941544" y="38162"/>
                </a:lnTo>
                <a:lnTo>
                  <a:pt x="1898293" y="17132"/>
                </a:lnTo>
                <a:lnTo>
                  <a:pt x="1854238" y="4325"/>
                </a:lnTo>
                <a:lnTo>
                  <a:pt x="1831934" y="1086"/>
                </a:lnTo>
                <a:lnTo>
                  <a:pt x="1809461" y="0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" name="object 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82120" y="6419063"/>
              <a:ext cx="10439185" cy="43664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513331" cy="685799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678667" y="0"/>
              <a:ext cx="1513331" cy="685799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54704" y="1167002"/>
            <a:ext cx="1224280" cy="259079"/>
          </a:xfrm>
          <a:custGeom>
            <a:avLst/>
            <a:gdLst/>
            <a:ahLst/>
            <a:cxnLst/>
            <a:rect l="l" t="t" r="r" b="b"/>
            <a:pathLst>
              <a:path w="1224279" h="259080">
                <a:moveTo>
                  <a:pt x="1180846" y="0"/>
                </a:moveTo>
                <a:lnTo>
                  <a:pt x="43053" y="0"/>
                </a:lnTo>
                <a:lnTo>
                  <a:pt x="26306" y="3387"/>
                </a:lnTo>
                <a:lnTo>
                  <a:pt x="12620" y="12620"/>
                </a:lnTo>
                <a:lnTo>
                  <a:pt x="3387" y="26306"/>
                </a:lnTo>
                <a:lnTo>
                  <a:pt x="0" y="43052"/>
                </a:lnTo>
                <a:lnTo>
                  <a:pt x="0" y="215519"/>
                </a:lnTo>
                <a:lnTo>
                  <a:pt x="3387" y="232338"/>
                </a:lnTo>
                <a:lnTo>
                  <a:pt x="12620" y="246062"/>
                </a:lnTo>
                <a:lnTo>
                  <a:pt x="26306" y="255309"/>
                </a:lnTo>
                <a:lnTo>
                  <a:pt x="43053" y="258699"/>
                </a:lnTo>
                <a:lnTo>
                  <a:pt x="1180846" y="258699"/>
                </a:lnTo>
                <a:lnTo>
                  <a:pt x="1197665" y="255309"/>
                </a:lnTo>
                <a:lnTo>
                  <a:pt x="1211389" y="246062"/>
                </a:lnTo>
                <a:lnTo>
                  <a:pt x="1220636" y="232338"/>
                </a:lnTo>
                <a:lnTo>
                  <a:pt x="1224026" y="215519"/>
                </a:lnTo>
                <a:lnTo>
                  <a:pt x="1224026" y="43052"/>
                </a:lnTo>
                <a:lnTo>
                  <a:pt x="1220636" y="26306"/>
                </a:lnTo>
                <a:lnTo>
                  <a:pt x="1211389" y="12620"/>
                </a:lnTo>
                <a:lnTo>
                  <a:pt x="1197665" y="3387"/>
                </a:lnTo>
                <a:lnTo>
                  <a:pt x="1180846" y="0"/>
                </a:lnTo>
                <a:close/>
              </a:path>
            </a:pathLst>
          </a:custGeom>
          <a:solidFill>
            <a:srgbClr val="FFBA0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1047394" y="578561"/>
            <a:ext cx="5896610" cy="51435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pc="-170"/>
              <a:t>McDonald’s</a:t>
            </a:r>
            <a:r>
              <a:rPr dirty="0" spc="-150"/>
              <a:t> </a:t>
            </a:r>
            <a:r>
              <a:rPr dirty="0" spc="-165"/>
              <a:t>Segment</a:t>
            </a:r>
            <a:r>
              <a:rPr dirty="0" spc="-150"/>
              <a:t> </a:t>
            </a:r>
            <a:r>
              <a:rPr dirty="0" spc="-120"/>
              <a:t>Breakdown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414515"/>
            <a:ext cx="12189714" cy="441198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1239200" y="2743707"/>
            <a:ext cx="1776730" cy="1776730"/>
            <a:chOff x="1239200" y="2743707"/>
            <a:chExt cx="1776730" cy="1776730"/>
          </a:xfrm>
        </p:grpSpPr>
        <p:sp>
          <p:nvSpPr>
            <p:cNvPr id="6" name="object 6"/>
            <p:cNvSpPr/>
            <p:nvPr/>
          </p:nvSpPr>
          <p:spPr>
            <a:xfrm>
              <a:off x="2127630" y="2753232"/>
              <a:ext cx="878840" cy="1202690"/>
            </a:xfrm>
            <a:custGeom>
              <a:avLst/>
              <a:gdLst/>
              <a:ahLst/>
              <a:cxnLst/>
              <a:rect l="l" t="t" r="r" b="b"/>
              <a:pathLst>
                <a:path w="878839" h="1202689">
                  <a:moveTo>
                    <a:pt x="0" y="0"/>
                  </a:moveTo>
                  <a:lnTo>
                    <a:pt x="0" y="615061"/>
                  </a:lnTo>
                  <a:lnTo>
                    <a:pt x="24858" y="616225"/>
                  </a:lnTo>
                  <a:lnTo>
                    <a:pt x="49418" y="619712"/>
                  </a:lnTo>
                  <a:lnTo>
                    <a:pt x="97027" y="633602"/>
                  </a:lnTo>
                  <a:lnTo>
                    <a:pt x="139526" y="654994"/>
                  </a:lnTo>
                  <a:lnTo>
                    <a:pt x="176489" y="682795"/>
                  </a:lnTo>
                  <a:lnTo>
                    <a:pt x="207499" y="716040"/>
                  </a:lnTo>
                  <a:lnTo>
                    <a:pt x="232136" y="753762"/>
                  </a:lnTo>
                  <a:lnTo>
                    <a:pt x="249983" y="794997"/>
                  </a:lnTo>
                  <a:lnTo>
                    <a:pt x="260622" y="838778"/>
                  </a:lnTo>
                  <a:lnTo>
                    <a:pt x="263635" y="884140"/>
                  </a:lnTo>
                  <a:lnTo>
                    <a:pt x="258604" y="930116"/>
                  </a:lnTo>
                  <a:lnTo>
                    <a:pt x="245110" y="975740"/>
                  </a:lnTo>
                  <a:lnTo>
                    <a:pt x="816991" y="1202181"/>
                  </a:lnTo>
                  <a:lnTo>
                    <a:pt x="833246" y="1157644"/>
                  </a:lnTo>
                  <a:lnTo>
                    <a:pt x="847055" y="1112383"/>
                  </a:lnTo>
                  <a:lnTo>
                    <a:pt x="858398" y="1066498"/>
                  </a:lnTo>
                  <a:lnTo>
                    <a:pt x="867256" y="1020088"/>
                  </a:lnTo>
                  <a:lnTo>
                    <a:pt x="873607" y="973254"/>
                  </a:lnTo>
                  <a:lnTo>
                    <a:pt x="877433" y="926095"/>
                  </a:lnTo>
                  <a:lnTo>
                    <a:pt x="878713" y="878712"/>
                  </a:lnTo>
                  <a:lnTo>
                    <a:pt x="877412" y="830491"/>
                  </a:lnTo>
                  <a:lnTo>
                    <a:pt x="873556" y="782951"/>
                  </a:lnTo>
                  <a:lnTo>
                    <a:pt x="867211" y="736158"/>
                  </a:lnTo>
                  <a:lnTo>
                    <a:pt x="858444" y="690180"/>
                  </a:lnTo>
                  <a:lnTo>
                    <a:pt x="847322" y="645083"/>
                  </a:lnTo>
                  <a:lnTo>
                    <a:pt x="833912" y="600935"/>
                  </a:lnTo>
                  <a:lnTo>
                    <a:pt x="818281" y="557803"/>
                  </a:lnTo>
                  <a:lnTo>
                    <a:pt x="800497" y="515752"/>
                  </a:lnTo>
                  <a:lnTo>
                    <a:pt x="780626" y="474852"/>
                  </a:lnTo>
                  <a:lnTo>
                    <a:pt x="758735" y="435167"/>
                  </a:lnTo>
                  <a:lnTo>
                    <a:pt x="734892" y="396766"/>
                  </a:lnTo>
                  <a:lnTo>
                    <a:pt x="709162" y="359715"/>
                  </a:lnTo>
                  <a:lnTo>
                    <a:pt x="681615" y="324082"/>
                  </a:lnTo>
                  <a:lnTo>
                    <a:pt x="652315" y="289932"/>
                  </a:lnTo>
                  <a:lnTo>
                    <a:pt x="621331" y="257333"/>
                  </a:lnTo>
                  <a:lnTo>
                    <a:pt x="588730" y="226353"/>
                  </a:lnTo>
                  <a:lnTo>
                    <a:pt x="554577" y="197057"/>
                  </a:lnTo>
                  <a:lnTo>
                    <a:pt x="518942" y="169513"/>
                  </a:lnTo>
                  <a:lnTo>
                    <a:pt x="481890" y="143788"/>
                  </a:lnTo>
                  <a:lnTo>
                    <a:pt x="443488" y="119949"/>
                  </a:lnTo>
                  <a:lnTo>
                    <a:pt x="403804" y="98062"/>
                  </a:lnTo>
                  <a:lnTo>
                    <a:pt x="362905" y="78195"/>
                  </a:lnTo>
                  <a:lnTo>
                    <a:pt x="320857" y="60415"/>
                  </a:lnTo>
                  <a:lnTo>
                    <a:pt x="277728" y="44788"/>
                  </a:lnTo>
                  <a:lnTo>
                    <a:pt x="233585" y="31381"/>
                  </a:lnTo>
                  <a:lnTo>
                    <a:pt x="188494" y="20262"/>
                  </a:lnTo>
                  <a:lnTo>
                    <a:pt x="142523" y="11498"/>
                  </a:lnTo>
                  <a:lnTo>
                    <a:pt x="95739" y="5154"/>
                  </a:lnTo>
                  <a:lnTo>
                    <a:pt x="48209" y="12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A0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2127630" y="2753232"/>
              <a:ext cx="878840" cy="1202690"/>
            </a:xfrm>
            <a:custGeom>
              <a:avLst/>
              <a:gdLst/>
              <a:ahLst/>
              <a:cxnLst/>
              <a:rect l="l" t="t" r="r" b="b"/>
              <a:pathLst>
                <a:path w="878839" h="1202689">
                  <a:moveTo>
                    <a:pt x="0" y="0"/>
                  </a:moveTo>
                  <a:lnTo>
                    <a:pt x="48209" y="1299"/>
                  </a:lnTo>
                  <a:lnTo>
                    <a:pt x="95739" y="5154"/>
                  </a:lnTo>
                  <a:lnTo>
                    <a:pt x="142523" y="11498"/>
                  </a:lnTo>
                  <a:lnTo>
                    <a:pt x="188494" y="20262"/>
                  </a:lnTo>
                  <a:lnTo>
                    <a:pt x="233585" y="31381"/>
                  </a:lnTo>
                  <a:lnTo>
                    <a:pt x="277728" y="44788"/>
                  </a:lnTo>
                  <a:lnTo>
                    <a:pt x="320857" y="60415"/>
                  </a:lnTo>
                  <a:lnTo>
                    <a:pt x="362905" y="78195"/>
                  </a:lnTo>
                  <a:lnTo>
                    <a:pt x="403804" y="98062"/>
                  </a:lnTo>
                  <a:lnTo>
                    <a:pt x="443488" y="119949"/>
                  </a:lnTo>
                  <a:lnTo>
                    <a:pt x="481890" y="143788"/>
                  </a:lnTo>
                  <a:lnTo>
                    <a:pt x="518942" y="169513"/>
                  </a:lnTo>
                  <a:lnTo>
                    <a:pt x="554577" y="197057"/>
                  </a:lnTo>
                  <a:lnTo>
                    <a:pt x="588730" y="226353"/>
                  </a:lnTo>
                  <a:lnTo>
                    <a:pt x="621331" y="257333"/>
                  </a:lnTo>
                  <a:lnTo>
                    <a:pt x="652315" y="289932"/>
                  </a:lnTo>
                  <a:lnTo>
                    <a:pt x="681615" y="324082"/>
                  </a:lnTo>
                  <a:lnTo>
                    <a:pt x="709162" y="359715"/>
                  </a:lnTo>
                  <a:lnTo>
                    <a:pt x="734892" y="396766"/>
                  </a:lnTo>
                  <a:lnTo>
                    <a:pt x="758735" y="435167"/>
                  </a:lnTo>
                  <a:lnTo>
                    <a:pt x="780626" y="474852"/>
                  </a:lnTo>
                  <a:lnTo>
                    <a:pt x="800497" y="515752"/>
                  </a:lnTo>
                  <a:lnTo>
                    <a:pt x="818281" y="557803"/>
                  </a:lnTo>
                  <a:lnTo>
                    <a:pt x="833912" y="600935"/>
                  </a:lnTo>
                  <a:lnTo>
                    <a:pt x="847322" y="645083"/>
                  </a:lnTo>
                  <a:lnTo>
                    <a:pt x="858444" y="690180"/>
                  </a:lnTo>
                  <a:lnTo>
                    <a:pt x="867211" y="736158"/>
                  </a:lnTo>
                  <a:lnTo>
                    <a:pt x="873556" y="782951"/>
                  </a:lnTo>
                  <a:lnTo>
                    <a:pt x="877412" y="830491"/>
                  </a:lnTo>
                  <a:lnTo>
                    <a:pt x="878713" y="878712"/>
                  </a:lnTo>
                  <a:lnTo>
                    <a:pt x="877433" y="926095"/>
                  </a:lnTo>
                  <a:lnTo>
                    <a:pt x="873607" y="973254"/>
                  </a:lnTo>
                  <a:lnTo>
                    <a:pt x="867256" y="1020088"/>
                  </a:lnTo>
                  <a:lnTo>
                    <a:pt x="858398" y="1066498"/>
                  </a:lnTo>
                  <a:lnTo>
                    <a:pt x="847055" y="1112383"/>
                  </a:lnTo>
                  <a:lnTo>
                    <a:pt x="833246" y="1157644"/>
                  </a:lnTo>
                  <a:lnTo>
                    <a:pt x="816991" y="1202181"/>
                  </a:lnTo>
                  <a:lnTo>
                    <a:pt x="245110" y="975740"/>
                  </a:lnTo>
                  <a:lnTo>
                    <a:pt x="258604" y="930116"/>
                  </a:lnTo>
                  <a:lnTo>
                    <a:pt x="263635" y="884140"/>
                  </a:lnTo>
                  <a:lnTo>
                    <a:pt x="260622" y="838778"/>
                  </a:lnTo>
                  <a:lnTo>
                    <a:pt x="249983" y="794997"/>
                  </a:lnTo>
                  <a:lnTo>
                    <a:pt x="232136" y="753762"/>
                  </a:lnTo>
                  <a:lnTo>
                    <a:pt x="207499" y="716040"/>
                  </a:lnTo>
                  <a:lnTo>
                    <a:pt x="176489" y="682795"/>
                  </a:lnTo>
                  <a:lnTo>
                    <a:pt x="139526" y="654994"/>
                  </a:lnTo>
                  <a:lnTo>
                    <a:pt x="97027" y="633602"/>
                  </a:lnTo>
                  <a:lnTo>
                    <a:pt x="49418" y="619712"/>
                  </a:lnTo>
                  <a:lnTo>
                    <a:pt x="0" y="615061"/>
                  </a:lnTo>
                  <a:lnTo>
                    <a:pt x="0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1856104" y="3728973"/>
              <a:ext cx="1089025" cy="782320"/>
            </a:xfrm>
            <a:custGeom>
              <a:avLst/>
              <a:gdLst/>
              <a:ahLst/>
              <a:cxnLst/>
              <a:rect l="l" t="t" r="r" b="b"/>
              <a:pathLst>
                <a:path w="1089025" h="782320">
                  <a:moveTo>
                    <a:pt x="516636" y="0"/>
                  </a:moveTo>
                  <a:lnTo>
                    <a:pt x="496315" y="40767"/>
                  </a:lnTo>
                  <a:lnTo>
                    <a:pt x="470036" y="76530"/>
                  </a:lnTo>
                  <a:lnTo>
                    <a:pt x="438643" y="106896"/>
                  </a:lnTo>
                  <a:lnTo>
                    <a:pt x="402979" y="131470"/>
                  </a:lnTo>
                  <a:lnTo>
                    <a:pt x="363888" y="149858"/>
                  </a:lnTo>
                  <a:lnTo>
                    <a:pt x="322213" y="161666"/>
                  </a:lnTo>
                  <a:lnTo>
                    <a:pt x="278797" y="166500"/>
                  </a:lnTo>
                  <a:lnTo>
                    <a:pt x="234484" y="163966"/>
                  </a:lnTo>
                  <a:lnTo>
                    <a:pt x="190119" y="153669"/>
                  </a:lnTo>
                  <a:lnTo>
                    <a:pt x="0" y="738632"/>
                  </a:lnTo>
                  <a:lnTo>
                    <a:pt x="45753" y="752159"/>
                  </a:lnTo>
                  <a:lnTo>
                    <a:pt x="91675" y="763104"/>
                  </a:lnTo>
                  <a:lnTo>
                    <a:pt x="137683" y="771504"/>
                  </a:lnTo>
                  <a:lnTo>
                    <a:pt x="183691" y="777400"/>
                  </a:lnTo>
                  <a:lnTo>
                    <a:pt x="229616" y="780830"/>
                  </a:lnTo>
                  <a:lnTo>
                    <a:pt x="275373" y="781836"/>
                  </a:lnTo>
                  <a:lnTo>
                    <a:pt x="320880" y="780455"/>
                  </a:lnTo>
                  <a:lnTo>
                    <a:pt x="366052" y="776728"/>
                  </a:lnTo>
                  <a:lnTo>
                    <a:pt x="410804" y="770694"/>
                  </a:lnTo>
                  <a:lnTo>
                    <a:pt x="455054" y="762393"/>
                  </a:lnTo>
                  <a:lnTo>
                    <a:pt x="498716" y="751864"/>
                  </a:lnTo>
                  <a:lnTo>
                    <a:pt x="541708" y="739147"/>
                  </a:lnTo>
                  <a:lnTo>
                    <a:pt x="583944" y="724281"/>
                  </a:lnTo>
                  <a:lnTo>
                    <a:pt x="625341" y="707305"/>
                  </a:lnTo>
                  <a:lnTo>
                    <a:pt x="665816" y="688260"/>
                  </a:lnTo>
                  <a:lnTo>
                    <a:pt x="705283" y="667185"/>
                  </a:lnTo>
                  <a:lnTo>
                    <a:pt x="743660" y="644119"/>
                  </a:lnTo>
                  <a:lnTo>
                    <a:pt x="780862" y="619102"/>
                  </a:lnTo>
                  <a:lnTo>
                    <a:pt x="816804" y="592173"/>
                  </a:lnTo>
                  <a:lnTo>
                    <a:pt x="851404" y="563372"/>
                  </a:lnTo>
                  <a:lnTo>
                    <a:pt x="884577" y="532739"/>
                  </a:lnTo>
                  <a:lnTo>
                    <a:pt x="916239" y="500312"/>
                  </a:lnTo>
                  <a:lnTo>
                    <a:pt x="946307" y="466132"/>
                  </a:lnTo>
                  <a:lnTo>
                    <a:pt x="974695" y="430238"/>
                  </a:lnTo>
                  <a:lnTo>
                    <a:pt x="1001321" y="392669"/>
                  </a:lnTo>
                  <a:lnTo>
                    <a:pt x="1026100" y="353466"/>
                  </a:lnTo>
                  <a:lnTo>
                    <a:pt x="1048948" y="312667"/>
                  </a:lnTo>
                  <a:lnTo>
                    <a:pt x="1069782" y="270312"/>
                  </a:lnTo>
                  <a:lnTo>
                    <a:pt x="1088517" y="226440"/>
                  </a:lnTo>
                  <a:lnTo>
                    <a:pt x="516636" y="0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856104" y="3728973"/>
              <a:ext cx="1089025" cy="782320"/>
            </a:xfrm>
            <a:custGeom>
              <a:avLst/>
              <a:gdLst/>
              <a:ahLst/>
              <a:cxnLst/>
              <a:rect l="l" t="t" r="r" b="b"/>
              <a:pathLst>
                <a:path w="1089025" h="782320">
                  <a:moveTo>
                    <a:pt x="1088517" y="226440"/>
                  </a:moveTo>
                  <a:lnTo>
                    <a:pt x="1069782" y="270312"/>
                  </a:lnTo>
                  <a:lnTo>
                    <a:pt x="1048948" y="312667"/>
                  </a:lnTo>
                  <a:lnTo>
                    <a:pt x="1026100" y="353466"/>
                  </a:lnTo>
                  <a:lnTo>
                    <a:pt x="1001321" y="392669"/>
                  </a:lnTo>
                  <a:lnTo>
                    <a:pt x="974695" y="430238"/>
                  </a:lnTo>
                  <a:lnTo>
                    <a:pt x="946307" y="466132"/>
                  </a:lnTo>
                  <a:lnTo>
                    <a:pt x="916239" y="500312"/>
                  </a:lnTo>
                  <a:lnTo>
                    <a:pt x="884577" y="532739"/>
                  </a:lnTo>
                  <a:lnTo>
                    <a:pt x="851404" y="563372"/>
                  </a:lnTo>
                  <a:lnTo>
                    <a:pt x="816804" y="592173"/>
                  </a:lnTo>
                  <a:lnTo>
                    <a:pt x="780862" y="619102"/>
                  </a:lnTo>
                  <a:lnTo>
                    <a:pt x="743660" y="644119"/>
                  </a:lnTo>
                  <a:lnTo>
                    <a:pt x="705283" y="667185"/>
                  </a:lnTo>
                  <a:lnTo>
                    <a:pt x="665816" y="688260"/>
                  </a:lnTo>
                  <a:lnTo>
                    <a:pt x="625341" y="707305"/>
                  </a:lnTo>
                  <a:lnTo>
                    <a:pt x="583944" y="724281"/>
                  </a:lnTo>
                  <a:lnTo>
                    <a:pt x="541708" y="739147"/>
                  </a:lnTo>
                  <a:lnTo>
                    <a:pt x="498716" y="751864"/>
                  </a:lnTo>
                  <a:lnTo>
                    <a:pt x="455054" y="762393"/>
                  </a:lnTo>
                  <a:lnTo>
                    <a:pt x="410804" y="770694"/>
                  </a:lnTo>
                  <a:lnTo>
                    <a:pt x="366052" y="776728"/>
                  </a:lnTo>
                  <a:lnTo>
                    <a:pt x="320880" y="780455"/>
                  </a:lnTo>
                  <a:lnTo>
                    <a:pt x="275373" y="781836"/>
                  </a:lnTo>
                  <a:lnTo>
                    <a:pt x="229616" y="780830"/>
                  </a:lnTo>
                  <a:lnTo>
                    <a:pt x="183691" y="777400"/>
                  </a:lnTo>
                  <a:lnTo>
                    <a:pt x="137683" y="771504"/>
                  </a:lnTo>
                  <a:lnTo>
                    <a:pt x="91675" y="763104"/>
                  </a:lnTo>
                  <a:lnTo>
                    <a:pt x="45753" y="752159"/>
                  </a:lnTo>
                  <a:lnTo>
                    <a:pt x="0" y="738632"/>
                  </a:lnTo>
                  <a:lnTo>
                    <a:pt x="190119" y="153669"/>
                  </a:lnTo>
                  <a:lnTo>
                    <a:pt x="234484" y="163966"/>
                  </a:lnTo>
                  <a:lnTo>
                    <a:pt x="278797" y="166500"/>
                  </a:lnTo>
                  <a:lnTo>
                    <a:pt x="322213" y="161666"/>
                  </a:lnTo>
                  <a:lnTo>
                    <a:pt x="363888" y="149858"/>
                  </a:lnTo>
                  <a:lnTo>
                    <a:pt x="402979" y="131470"/>
                  </a:lnTo>
                  <a:lnTo>
                    <a:pt x="438643" y="106896"/>
                  </a:lnTo>
                  <a:lnTo>
                    <a:pt x="470036" y="76530"/>
                  </a:lnTo>
                  <a:lnTo>
                    <a:pt x="496315" y="40767"/>
                  </a:lnTo>
                  <a:lnTo>
                    <a:pt x="516636" y="0"/>
                  </a:lnTo>
                  <a:lnTo>
                    <a:pt x="1088517" y="22644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1248725" y="2753232"/>
              <a:ext cx="879475" cy="1714500"/>
            </a:xfrm>
            <a:custGeom>
              <a:avLst/>
              <a:gdLst/>
              <a:ahLst/>
              <a:cxnLst/>
              <a:rect l="l" t="t" r="r" b="b"/>
              <a:pathLst>
                <a:path w="879475" h="1714500">
                  <a:moveTo>
                    <a:pt x="878905" y="0"/>
                  </a:moveTo>
                  <a:lnTo>
                    <a:pt x="829503" y="1379"/>
                  </a:lnTo>
                  <a:lnTo>
                    <a:pt x="780681" y="5475"/>
                  </a:lnTo>
                  <a:lnTo>
                    <a:pt x="732525" y="12225"/>
                  </a:lnTo>
                  <a:lnTo>
                    <a:pt x="685123" y="21566"/>
                  </a:lnTo>
                  <a:lnTo>
                    <a:pt x="638561" y="33434"/>
                  </a:lnTo>
                  <a:lnTo>
                    <a:pt x="592927" y="47766"/>
                  </a:lnTo>
                  <a:lnTo>
                    <a:pt x="548306" y="64499"/>
                  </a:lnTo>
                  <a:lnTo>
                    <a:pt x="504787" y="83570"/>
                  </a:lnTo>
                  <a:lnTo>
                    <a:pt x="462456" y="104915"/>
                  </a:lnTo>
                  <a:lnTo>
                    <a:pt x="421400" y="128471"/>
                  </a:lnTo>
                  <a:lnTo>
                    <a:pt x="381705" y="154176"/>
                  </a:lnTo>
                  <a:lnTo>
                    <a:pt x="343460" y="181966"/>
                  </a:lnTo>
                  <a:lnTo>
                    <a:pt x="306750" y="211777"/>
                  </a:lnTo>
                  <a:lnTo>
                    <a:pt x="271663" y="243547"/>
                  </a:lnTo>
                  <a:lnTo>
                    <a:pt x="238286" y="277212"/>
                  </a:lnTo>
                  <a:lnTo>
                    <a:pt x="206705" y="312710"/>
                  </a:lnTo>
                  <a:lnTo>
                    <a:pt x="177008" y="349977"/>
                  </a:lnTo>
                  <a:lnTo>
                    <a:pt x="149281" y="388949"/>
                  </a:lnTo>
                  <a:lnTo>
                    <a:pt x="123611" y="429564"/>
                  </a:lnTo>
                  <a:lnTo>
                    <a:pt x="100086" y="471759"/>
                  </a:lnTo>
                  <a:lnTo>
                    <a:pt x="78792" y="515469"/>
                  </a:lnTo>
                  <a:lnTo>
                    <a:pt x="59816" y="560633"/>
                  </a:lnTo>
                  <a:lnTo>
                    <a:pt x="43245" y="607187"/>
                  </a:lnTo>
                  <a:lnTo>
                    <a:pt x="29577" y="653438"/>
                  </a:lnTo>
                  <a:lnTo>
                    <a:pt x="18551" y="699833"/>
                  </a:lnTo>
                  <a:lnTo>
                    <a:pt x="10124" y="746287"/>
                  </a:lnTo>
                  <a:lnTo>
                    <a:pt x="4251" y="792715"/>
                  </a:lnTo>
                  <a:lnTo>
                    <a:pt x="891" y="839034"/>
                  </a:lnTo>
                  <a:lnTo>
                    <a:pt x="0" y="885158"/>
                  </a:lnTo>
                  <a:lnTo>
                    <a:pt x="1534" y="931003"/>
                  </a:lnTo>
                  <a:lnTo>
                    <a:pt x="5452" y="976486"/>
                  </a:lnTo>
                  <a:lnTo>
                    <a:pt x="11710" y="1021521"/>
                  </a:lnTo>
                  <a:lnTo>
                    <a:pt x="20265" y="1066023"/>
                  </a:lnTo>
                  <a:lnTo>
                    <a:pt x="31073" y="1109910"/>
                  </a:lnTo>
                  <a:lnTo>
                    <a:pt x="44092" y="1153095"/>
                  </a:lnTo>
                  <a:lnTo>
                    <a:pt x="59279" y="1195496"/>
                  </a:lnTo>
                  <a:lnTo>
                    <a:pt x="76590" y="1237027"/>
                  </a:lnTo>
                  <a:lnTo>
                    <a:pt x="95983" y="1277604"/>
                  </a:lnTo>
                  <a:lnTo>
                    <a:pt x="117415" y="1317142"/>
                  </a:lnTo>
                  <a:lnTo>
                    <a:pt x="140842" y="1355558"/>
                  </a:lnTo>
                  <a:lnTo>
                    <a:pt x="166221" y="1392766"/>
                  </a:lnTo>
                  <a:lnTo>
                    <a:pt x="193509" y="1428682"/>
                  </a:lnTo>
                  <a:lnTo>
                    <a:pt x="222664" y="1463223"/>
                  </a:lnTo>
                  <a:lnTo>
                    <a:pt x="253642" y="1496303"/>
                  </a:lnTo>
                  <a:lnTo>
                    <a:pt x="286400" y="1527838"/>
                  </a:lnTo>
                  <a:lnTo>
                    <a:pt x="320895" y="1557744"/>
                  </a:lnTo>
                  <a:lnTo>
                    <a:pt x="357084" y="1585936"/>
                  </a:lnTo>
                  <a:lnTo>
                    <a:pt x="394924" y="1612330"/>
                  </a:lnTo>
                  <a:lnTo>
                    <a:pt x="434371" y="1636841"/>
                  </a:lnTo>
                  <a:lnTo>
                    <a:pt x="475384" y="1659385"/>
                  </a:lnTo>
                  <a:lnTo>
                    <a:pt x="517918" y="1679878"/>
                  </a:lnTo>
                  <a:lnTo>
                    <a:pt x="561931" y="1698236"/>
                  </a:lnTo>
                  <a:lnTo>
                    <a:pt x="607379" y="1714372"/>
                  </a:lnTo>
                  <a:lnTo>
                    <a:pt x="797498" y="1129410"/>
                  </a:lnTo>
                  <a:lnTo>
                    <a:pt x="753173" y="1110398"/>
                  </a:lnTo>
                  <a:lnTo>
                    <a:pt x="713826" y="1084241"/>
                  </a:lnTo>
                  <a:lnTo>
                    <a:pt x="680129" y="1051866"/>
                  </a:lnTo>
                  <a:lnTo>
                    <a:pt x="652752" y="1014200"/>
                  </a:lnTo>
                  <a:lnTo>
                    <a:pt x="632366" y="972167"/>
                  </a:lnTo>
                  <a:lnTo>
                    <a:pt x="619643" y="926696"/>
                  </a:lnTo>
                  <a:lnTo>
                    <a:pt x="615253" y="878712"/>
                  </a:lnTo>
                  <a:lnTo>
                    <a:pt x="619503" y="831305"/>
                  </a:lnTo>
                  <a:lnTo>
                    <a:pt x="631756" y="786692"/>
                  </a:lnTo>
                  <a:lnTo>
                    <a:pt x="651264" y="745617"/>
                  </a:lnTo>
                  <a:lnTo>
                    <a:pt x="677283" y="708821"/>
                  </a:lnTo>
                  <a:lnTo>
                    <a:pt x="709066" y="677049"/>
                  </a:lnTo>
                  <a:lnTo>
                    <a:pt x="745865" y="651044"/>
                  </a:lnTo>
                  <a:lnTo>
                    <a:pt x="786936" y="631549"/>
                  </a:lnTo>
                  <a:lnTo>
                    <a:pt x="831531" y="619306"/>
                  </a:lnTo>
                  <a:lnTo>
                    <a:pt x="878905" y="615061"/>
                  </a:lnTo>
                  <a:lnTo>
                    <a:pt x="878905" y="0"/>
                  </a:lnTo>
                  <a:close/>
                </a:path>
              </a:pathLst>
            </a:custGeom>
            <a:solidFill>
              <a:srgbClr val="C00000">
                <a:alpha val="70195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1248725" y="2753232"/>
              <a:ext cx="879475" cy="1714500"/>
            </a:xfrm>
            <a:custGeom>
              <a:avLst/>
              <a:gdLst/>
              <a:ahLst/>
              <a:cxnLst/>
              <a:rect l="l" t="t" r="r" b="b"/>
              <a:pathLst>
                <a:path w="879475" h="1714500">
                  <a:moveTo>
                    <a:pt x="607379" y="1714372"/>
                  </a:moveTo>
                  <a:lnTo>
                    <a:pt x="561931" y="1698236"/>
                  </a:lnTo>
                  <a:lnTo>
                    <a:pt x="517918" y="1679878"/>
                  </a:lnTo>
                  <a:lnTo>
                    <a:pt x="475384" y="1659385"/>
                  </a:lnTo>
                  <a:lnTo>
                    <a:pt x="434371" y="1636841"/>
                  </a:lnTo>
                  <a:lnTo>
                    <a:pt x="394924" y="1612330"/>
                  </a:lnTo>
                  <a:lnTo>
                    <a:pt x="357084" y="1585936"/>
                  </a:lnTo>
                  <a:lnTo>
                    <a:pt x="320895" y="1557744"/>
                  </a:lnTo>
                  <a:lnTo>
                    <a:pt x="286400" y="1527838"/>
                  </a:lnTo>
                  <a:lnTo>
                    <a:pt x="253642" y="1496303"/>
                  </a:lnTo>
                  <a:lnTo>
                    <a:pt x="222664" y="1463223"/>
                  </a:lnTo>
                  <a:lnTo>
                    <a:pt x="193509" y="1428682"/>
                  </a:lnTo>
                  <a:lnTo>
                    <a:pt x="166221" y="1392766"/>
                  </a:lnTo>
                  <a:lnTo>
                    <a:pt x="140842" y="1355558"/>
                  </a:lnTo>
                  <a:lnTo>
                    <a:pt x="117415" y="1317142"/>
                  </a:lnTo>
                  <a:lnTo>
                    <a:pt x="95983" y="1277604"/>
                  </a:lnTo>
                  <a:lnTo>
                    <a:pt x="76590" y="1237027"/>
                  </a:lnTo>
                  <a:lnTo>
                    <a:pt x="59279" y="1195496"/>
                  </a:lnTo>
                  <a:lnTo>
                    <a:pt x="44092" y="1153095"/>
                  </a:lnTo>
                  <a:lnTo>
                    <a:pt x="31073" y="1109910"/>
                  </a:lnTo>
                  <a:lnTo>
                    <a:pt x="20265" y="1066023"/>
                  </a:lnTo>
                  <a:lnTo>
                    <a:pt x="11710" y="1021521"/>
                  </a:lnTo>
                  <a:lnTo>
                    <a:pt x="5452" y="976486"/>
                  </a:lnTo>
                  <a:lnTo>
                    <a:pt x="1534" y="931003"/>
                  </a:lnTo>
                  <a:lnTo>
                    <a:pt x="0" y="885158"/>
                  </a:lnTo>
                  <a:lnTo>
                    <a:pt x="891" y="839034"/>
                  </a:lnTo>
                  <a:lnTo>
                    <a:pt x="4251" y="792715"/>
                  </a:lnTo>
                  <a:lnTo>
                    <a:pt x="10124" y="746287"/>
                  </a:lnTo>
                  <a:lnTo>
                    <a:pt x="18551" y="699833"/>
                  </a:lnTo>
                  <a:lnTo>
                    <a:pt x="29577" y="653438"/>
                  </a:lnTo>
                  <a:lnTo>
                    <a:pt x="43245" y="607187"/>
                  </a:lnTo>
                  <a:lnTo>
                    <a:pt x="59816" y="560633"/>
                  </a:lnTo>
                  <a:lnTo>
                    <a:pt x="78792" y="515469"/>
                  </a:lnTo>
                  <a:lnTo>
                    <a:pt x="100086" y="471759"/>
                  </a:lnTo>
                  <a:lnTo>
                    <a:pt x="123611" y="429564"/>
                  </a:lnTo>
                  <a:lnTo>
                    <a:pt x="149281" y="388949"/>
                  </a:lnTo>
                  <a:lnTo>
                    <a:pt x="177008" y="349977"/>
                  </a:lnTo>
                  <a:lnTo>
                    <a:pt x="206705" y="312710"/>
                  </a:lnTo>
                  <a:lnTo>
                    <a:pt x="238286" y="277212"/>
                  </a:lnTo>
                  <a:lnTo>
                    <a:pt x="271663" y="243547"/>
                  </a:lnTo>
                  <a:lnTo>
                    <a:pt x="306750" y="211777"/>
                  </a:lnTo>
                  <a:lnTo>
                    <a:pt x="343460" y="181966"/>
                  </a:lnTo>
                  <a:lnTo>
                    <a:pt x="381705" y="154176"/>
                  </a:lnTo>
                  <a:lnTo>
                    <a:pt x="421400" y="128471"/>
                  </a:lnTo>
                  <a:lnTo>
                    <a:pt x="462456" y="104915"/>
                  </a:lnTo>
                  <a:lnTo>
                    <a:pt x="504787" y="83570"/>
                  </a:lnTo>
                  <a:lnTo>
                    <a:pt x="548306" y="64499"/>
                  </a:lnTo>
                  <a:lnTo>
                    <a:pt x="592927" y="47766"/>
                  </a:lnTo>
                  <a:lnTo>
                    <a:pt x="638561" y="33434"/>
                  </a:lnTo>
                  <a:lnTo>
                    <a:pt x="685123" y="21566"/>
                  </a:lnTo>
                  <a:lnTo>
                    <a:pt x="732525" y="12225"/>
                  </a:lnTo>
                  <a:lnTo>
                    <a:pt x="780681" y="5475"/>
                  </a:lnTo>
                  <a:lnTo>
                    <a:pt x="829503" y="1379"/>
                  </a:lnTo>
                  <a:lnTo>
                    <a:pt x="878905" y="0"/>
                  </a:lnTo>
                  <a:lnTo>
                    <a:pt x="878905" y="615061"/>
                  </a:lnTo>
                  <a:lnTo>
                    <a:pt x="831531" y="619306"/>
                  </a:lnTo>
                  <a:lnTo>
                    <a:pt x="786936" y="631549"/>
                  </a:lnTo>
                  <a:lnTo>
                    <a:pt x="745865" y="651044"/>
                  </a:lnTo>
                  <a:lnTo>
                    <a:pt x="709066" y="677049"/>
                  </a:lnTo>
                  <a:lnTo>
                    <a:pt x="677283" y="708821"/>
                  </a:lnTo>
                  <a:lnTo>
                    <a:pt x="651264" y="745617"/>
                  </a:lnTo>
                  <a:lnTo>
                    <a:pt x="631756" y="786692"/>
                  </a:lnTo>
                  <a:lnTo>
                    <a:pt x="619503" y="831305"/>
                  </a:lnTo>
                  <a:lnTo>
                    <a:pt x="615253" y="878712"/>
                  </a:lnTo>
                  <a:lnTo>
                    <a:pt x="619643" y="926696"/>
                  </a:lnTo>
                  <a:lnTo>
                    <a:pt x="632366" y="972167"/>
                  </a:lnTo>
                  <a:lnTo>
                    <a:pt x="652752" y="1014200"/>
                  </a:lnTo>
                  <a:lnTo>
                    <a:pt x="680129" y="1051866"/>
                  </a:lnTo>
                  <a:lnTo>
                    <a:pt x="713826" y="1084241"/>
                  </a:lnTo>
                  <a:lnTo>
                    <a:pt x="753173" y="1110398"/>
                  </a:lnTo>
                  <a:lnTo>
                    <a:pt x="797498" y="1129410"/>
                  </a:lnTo>
                  <a:lnTo>
                    <a:pt x="607379" y="1714372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" name="object 12"/>
          <p:cNvSpPr/>
          <p:nvPr/>
        </p:nvSpPr>
        <p:spPr>
          <a:xfrm>
            <a:off x="10710565" y="671337"/>
            <a:ext cx="441325" cy="385445"/>
          </a:xfrm>
          <a:custGeom>
            <a:avLst/>
            <a:gdLst/>
            <a:ahLst/>
            <a:cxnLst/>
            <a:rect l="l" t="t" r="r" b="b"/>
            <a:pathLst>
              <a:path w="441325" h="385444">
                <a:moveTo>
                  <a:pt x="316904" y="0"/>
                </a:moveTo>
                <a:lnTo>
                  <a:pt x="288528" y="9338"/>
                </a:lnTo>
                <a:lnTo>
                  <a:pt x="262537" y="35971"/>
                </a:lnTo>
                <a:lnTo>
                  <a:pt x="239603" y="77820"/>
                </a:lnTo>
                <a:lnTo>
                  <a:pt x="220400" y="132808"/>
                </a:lnTo>
                <a:lnTo>
                  <a:pt x="201198" y="77820"/>
                </a:lnTo>
                <a:lnTo>
                  <a:pt x="178298" y="35971"/>
                </a:lnTo>
                <a:lnTo>
                  <a:pt x="152403" y="9338"/>
                </a:lnTo>
                <a:lnTo>
                  <a:pt x="124215" y="0"/>
                </a:lnTo>
                <a:lnTo>
                  <a:pt x="101924" y="6199"/>
                </a:lnTo>
                <a:lnTo>
                  <a:pt x="61583" y="52544"/>
                </a:lnTo>
                <a:lnTo>
                  <a:pt x="44242" y="90525"/>
                </a:lnTo>
                <a:lnTo>
                  <a:pt x="29259" y="136936"/>
                </a:lnTo>
                <a:lnTo>
                  <a:pt x="16989" y="190693"/>
                </a:lnTo>
                <a:lnTo>
                  <a:pt x="7787" y="250715"/>
                </a:lnTo>
                <a:lnTo>
                  <a:pt x="2005" y="315920"/>
                </a:lnTo>
                <a:lnTo>
                  <a:pt x="0" y="385224"/>
                </a:lnTo>
                <a:lnTo>
                  <a:pt x="55428" y="385224"/>
                </a:lnTo>
                <a:lnTo>
                  <a:pt x="56812" y="313049"/>
                </a:lnTo>
                <a:lnTo>
                  <a:pt x="60784" y="245851"/>
                </a:lnTo>
                <a:lnTo>
                  <a:pt x="67075" y="185061"/>
                </a:lnTo>
                <a:lnTo>
                  <a:pt x="75416" y="132113"/>
                </a:lnTo>
                <a:lnTo>
                  <a:pt x="85537" y="88438"/>
                </a:lnTo>
                <a:lnTo>
                  <a:pt x="110043" y="34636"/>
                </a:lnTo>
                <a:lnTo>
                  <a:pt x="123890" y="27374"/>
                </a:lnTo>
                <a:lnTo>
                  <a:pt x="139661" y="36103"/>
                </a:lnTo>
                <a:lnTo>
                  <a:pt x="166914" y="99978"/>
                </a:lnTo>
                <a:lnTo>
                  <a:pt x="177568" y="151156"/>
                </a:lnTo>
                <a:lnTo>
                  <a:pt x="185690" y="212517"/>
                </a:lnTo>
                <a:lnTo>
                  <a:pt x="190867" y="282075"/>
                </a:lnTo>
                <a:lnTo>
                  <a:pt x="192684" y="357848"/>
                </a:lnTo>
                <a:lnTo>
                  <a:pt x="247785" y="357848"/>
                </a:lnTo>
                <a:lnTo>
                  <a:pt x="249612" y="282075"/>
                </a:lnTo>
                <a:lnTo>
                  <a:pt x="254812" y="212517"/>
                </a:lnTo>
                <a:lnTo>
                  <a:pt x="262966" y="151156"/>
                </a:lnTo>
                <a:lnTo>
                  <a:pt x="273655" y="99978"/>
                </a:lnTo>
                <a:lnTo>
                  <a:pt x="286461" y="60965"/>
                </a:lnTo>
                <a:lnTo>
                  <a:pt x="316741" y="27374"/>
                </a:lnTo>
                <a:lnTo>
                  <a:pt x="317066" y="27374"/>
                </a:lnTo>
                <a:lnTo>
                  <a:pt x="343839" y="55494"/>
                </a:lnTo>
                <a:lnTo>
                  <a:pt x="365706" y="132194"/>
                </a:lnTo>
                <a:lnTo>
                  <a:pt x="374108" y="185173"/>
                </a:lnTo>
                <a:lnTo>
                  <a:pt x="380453" y="245988"/>
                </a:lnTo>
                <a:lnTo>
                  <a:pt x="384462" y="313205"/>
                </a:lnTo>
                <a:lnTo>
                  <a:pt x="385861" y="385387"/>
                </a:lnTo>
                <a:lnTo>
                  <a:pt x="441287" y="385387"/>
                </a:lnTo>
                <a:lnTo>
                  <a:pt x="439276" y="316077"/>
                </a:lnTo>
                <a:lnTo>
                  <a:pt x="433479" y="250858"/>
                </a:lnTo>
                <a:lnTo>
                  <a:pt x="424255" y="190814"/>
                </a:lnTo>
                <a:lnTo>
                  <a:pt x="411959" y="137030"/>
                </a:lnTo>
                <a:lnTo>
                  <a:pt x="396949" y="90593"/>
                </a:lnTo>
                <a:lnTo>
                  <a:pt x="379582" y="52586"/>
                </a:lnTo>
                <a:lnTo>
                  <a:pt x="339202" y="6204"/>
                </a:lnTo>
                <a:lnTo>
                  <a:pt x="316904" y="0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55624" y="1127505"/>
            <a:ext cx="675449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75">
                <a:latin typeface="Tahoma"/>
                <a:cs typeface="Tahoma"/>
              </a:rPr>
              <a:t>U.S.</a:t>
            </a:r>
            <a:r>
              <a:rPr dirty="0" sz="1600" spc="-135">
                <a:latin typeface="Tahoma"/>
                <a:cs typeface="Tahoma"/>
              </a:rPr>
              <a:t> </a:t>
            </a:r>
            <a:r>
              <a:rPr dirty="0" sz="1600" spc="-25">
                <a:latin typeface="Tahoma"/>
                <a:cs typeface="Tahoma"/>
              </a:rPr>
              <a:t>and</a:t>
            </a:r>
            <a:r>
              <a:rPr dirty="0" sz="1600" spc="-130">
                <a:latin typeface="Tahoma"/>
                <a:cs typeface="Tahoma"/>
              </a:rPr>
              <a:t> </a:t>
            </a:r>
            <a:r>
              <a:rPr dirty="0" sz="1600" spc="-125">
                <a:latin typeface="Tahoma"/>
                <a:cs typeface="Tahoma"/>
              </a:rPr>
              <a:t>IOM</a:t>
            </a:r>
            <a:r>
              <a:rPr dirty="0" sz="1600" spc="-130">
                <a:latin typeface="Tahoma"/>
                <a:cs typeface="Tahoma"/>
              </a:rPr>
              <a:t> </a:t>
            </a:r>
            <a:r>
              <a:rPr dirty="0" sz="1600" spc="-50">
                <a:latin typeface="Tahoma"/>
                <a:cs typeface="Tahoma"/>
              </a:rPr>
              <a:t>segments</a:t>
            </a:r>
            <a:r>
              <a:rPr dirty="0" sz="1600" spc="-140">
                <a:latin typeface="Tahoma"/>
                <a:cs typeface="Tahoma"/>
              </a:rPr>
              <a:t> </a:t>
            </a:r>
            <a:r>
              <a:rPr dirty="0" sz="1600" spc="-45">
                <a:latin typeface="Tahoma"/>
                <a:cs typeface="Tahoma"/>
              </a:rPr>
              <a:t>are</a:t>
            </a:r>
            <a:r>
              <a:rPr dirty="0" sz="1600" spc="-135">
                <a:latin typeface="Tahoma"/>
                <a:cs typeface="Tahoma"/>
              </a:rPr>
              <a:t> </a:t>
            </a:r>
            <a:r>
              <a:rPr dirty="0" sz="1600" spc="-210">
                <a:latin typeface="Tahoma"/>
                <a:cs typeface="Tahoma"/>
              </a:rPr>
              <a:t>~90%</a:t>
            </a:r>
            <a:r>
              <a:rPr dirty="0" sz="1600" spc="-130">
                <a:latin typeface="Tahoma"/>
                <a:cs typeface="Tahoma"/>
              </a:rPr>
              <a:t> </a:t>
            </a:r>
            <a:r>
              <a:rPr dirty="0" sz="1600" spc="-40">
                <a:latin typeface="Tahoma"/>
                <a:cs typeface="Tahoma"/>
              </a:rPr>
              <a:t>of</a:t>
            </a:r>
            <a:r>
              <a:rPr dirty="0" sz="1600" spc="-145">
                <a:latin typeface="Tahoma"/>
                <a:cs typeface="Tahoma"/>
              </a:rPr>
              <a:t> </a:t>
            </a:r>
            <a:r>
              <a:rPr dirty="0" sz="1600" spc="-75">
                <a:latin typeface="Tahoma"/>
                <a:cs typeface="Tahoma"/>
              </a:rPr>
              <a:t>FY’24</a:t>
            </a:r>
            <a:r>
              <a:rPr dirty="0" sz="1600" spc="-135">
                <a:latin typeface="Tahoma"/>
                <a:cs typeface="Tahoma"/>
              </a:rPr>
              <a:t> </a:t>
            </a:r>
            <a:r>
              <a:rPr dirty="0" sz="1600" spc="-50">
                <a:latin typeface="Tahoma"/>
                <a:cs typeface="Tahoma"/>
              </a:rPr>
              <a:t>revenue</a:t>
            </a:r>
            <a:r>
              <a:rPr dirty="0" sz="1600" spc="-135">
                <a:latin typeface="Tahoma"/>
                <a:cs typeface="Tahoma"/>
              </a:rPr>
              <a:t> </a:t>
            </a:r>
            <a:r>
              <a:rPr dirty="0" sz="1600" spc="-25">
                <a:latin typeface="Tahoma"/>
                <a:cs typeface="Tahoma"/>
              </a:rPr>
              <a:t>and</a:t>
            </a:r>
            <a:r>
              <a:rPr dirty="0" sz="1600" spc="-140">
                <a:latin typeface="Tahoma"/>
                <a:cs typeface="Tahoma"/>
              </a:rPr>
              <a:t> </a:t>
            </a:r>
            <a:r>
              <a:rPr dirty="0" sz="1600" spc="-55">
                <a:latin typeface="Tahoma"/>
                <a:cs typeface="Tahoma"/>
              </a:rPr>
              <a:t>adj.</a:t>
            </a:r>
            <a:r>
              <a:rPr dirty="0" sz="1600" spc="-114">
                <a:latin typeface="Tahoma"/>
                <a:cs typeface="Tahoma"/>
              </a:rPr>
              <a:t> </a:t>
            </a:r>
            <a:r>
              <a:rPr dirty="0" sz="1600" spc="-30">
                <a:latin typeface="Tahoma"/>
                <a:cs typeface="Tahoma"/>
              </a:rPr>
              <a:t>operating</a:t>
            </a:r>
            <a:r>
              <a:rPr dirty="0" sz="1600" spc="-155">
                <a:latin typeface="Tahoma"/>
                <a:cs typeface="Tahoma"/>
              </a:rPr>
              <a:t> </a:t>
            </a:r>
            <a:r>
              <a:rPr dirty="0" sz="1600" spc="-50">
                <a:latin typeface="Tahoma"/>
                <a:cs typeface="Tahoma"/>
              </a:rPr>
              <a:t>income***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714358" y="2113915"/>
            <a:ext cx="275145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65">
                <a:latin typeface="Tahoma"/>
                <a:cs typeface="Tahoma"/>
              </a:rPr>
              <a:t>FY’24</a:t>
            </a:r>
            <a:r>
              <a:rPr dirty="0" sz="1800" spc="-135">
                <a:latin typeface="Tahoma"/>
                <a:cs typeface="Tahoma"/>
              </a:rPr>
              <a:t> </a:t>
            </a:r>
            <a:r>
              <a:rPr dirty="0" sz="1800" spc="-65">
                <a:latin typeface="Tahoma"/>
                <a:cs typeface="Tahoma"/>
              </a:rPr>
              <a:t>Adj.</a:t>
            </a:r>
            <a:r>
              <a:rPr dirty="0" sz="1800" spc="-160">
                <a:latin typeface="Tahoma"/>
                <a:cs typeface="Tahoma"/>
              </a:rPr>
              <a:t> </a:t>
            </a:r>
            <a:r>
              <a:rPr dirty="0" sz="1800" spc="-35">
                <a:latin typeface="Tahoma"/>
                <a:cs typeface="Tahoma"/>
              </a:rPr>
              <a:t>Operating</a:t>
            </a:r>
            <a:r>
              <a:rPr dirty="0" sz="1800" spc="-135">
                <a:latin typeface="Tahoma"/>
                <a:cs typeface="Tahoma"/>
              </a:rPr>
              <a:t> </a:t>
            </a:r>
            <a:r>
              <a:rPr dirty="0" sz="1800" spc="-20">
                <a:latin typeface="Tahoma"/>
                <a:cs typeface="Tahoma"/>
              </a:rPr>
              <a:t>Income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390650" y="2113915"/>
            <a:ext cx="119126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25">
                <a:latin typeface="Tahoma"/>
                <a:cs typeface="Tahoma"/>
              </a:rPr>
              <a:t>Restaurants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413507" y="3176143"/>
            <a:ext cx="349250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105">
                <a:latin typeface="Tahoma"/>
                <a:cs typeface="Tahoma"/>
              </a:rPr>
              <a:t>31%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221483" y="4007865"/>
            <a:ext cx="34925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05">
                <a:solidFill>
                  <a:srgbClr val="FFFFFF"/>
                </a:solidFill>
                <a:latin typeface="Tahoma"/>
                <a:cs typeface="Tahoma"/>
              </a:rPr>
              <a:t>24%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422019" y="3420236"/>
            <a:ext cx="349250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105">
                <a:solidFill>
                  <a:srgbClr val="FFFFFF"/>
                </a:solidFill>
                <a:latin typeface="Tahoma"/>
                <a:cs typeface="Tahoma"/>
              </a:rPr>
              <a:t>45%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652265" y="2113915"/>
            <a:ext cx="232791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65">
                <a:latin typeface="Tahoma"/>
                <a:cs typeface="Tahoma"/>
              </a:rPr>
              <a:t>FY’24</a:t>
            </a:r>
            <a:r>
              <a:rPr dirty="0" sz="1800" spc="-130">
                <a:latin typeface="Tahoma"/>
                <a:cs typeface="Tahoma"/>
              </a:rPr>
              <a:t> </a:t>
            </a:r>
            <a:r>
              <a:rPr dirty="0" sz="1800" spc="-30">
                <a:latin typeface="Tahoma"/>
                <a:cs typeface="Tahoma"/>
              </a:rPr>
              <a:t>Systemwide</a:t>
            </a:r>
            <a:r>
              <a:rPr dirty="0" sz="1800" spc="-140">
                <a:latin typeface="Tahoma"/>
                <a:cs typeface="Tahoma"/>
              </a:rPr>
              <a:t> </a:t>
            </a:r>
            <a:r>
              <a:rPr dirty="0" sz="1800" spc="-20">
                <a:latin typeface="Tahoma"/>
                <a:cs typeface="Tahoma"/>
              </a:rPr>
              <a:t>Sales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719061" y="2113915"/>
            <a:ext cx="152336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65">
                <a:latin typeface="Tahoma"/>
                <a:cs typeface="Tahoma"/>
              </a:rPr>
              <a:t>FY’24</a:t>
            </a:r>
            <a:r>
              <a:rPr dirty="0" sz="1800" spc="-145">
                <a:latin typeface="Tahoma"/>
                <a:cs typeface="Tahoma"/>
              </a:rPr>
              <a:t> </a:t>
            </a:r>
            <a:r>
              <a:rPr dirty="0" sz="1800" spc="-35">
                <a:latin typeface="Tahoma"/>
                <a:cs typeface="Tahoma"/>
              </a:rPr>
              <a:t>Revenues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022400" y="5743143"/>
            <a:ext cx="10332720" cy="756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55">
                <a:latin typeface="Tahoma"/>
                <a:cs typeface="Tahoma"/>
              </a:rPr>
              <a:t>*</a:t>
            </a:r>
            <a:r>
              <a:rPr dirty="0" sz="1200" spc="-220">
                <a:latin typeface="Tahoma"/>
                <a:cs typeface="Tahoma"/>
              </a:rPr>
              <a:t> </a:t>
            </a:r>
            <a:r>
              <a:rPr dirty="0" sz="1200" spc="-80">
                <a:latin typeface="Tahoma"/>
                <a:cs typeface="Tahoma"/>
              </a:rPr>
              <a:t>As</a:t>
            </a:r>
            <a:r>
              <a:rPr dirty="0" sz="1200" spc="-260">
                <a:latin typeface="Tahoma"/>
                <a:cs typeface="Tahoma"/>
              </a:rPr>
              <a:t> </a:t>
            </a:r>
            <a:r>
              <a:rPr dirty="0" sz="1200" spc="-30">
                <a:latin typeface="Tahoma"/>
                <a:cs typeface="Tahoma"/>
              </a:rPr>
              <a:t>of</a:t>
            </a:r>
            <a:r>
              <a:rPr dirty="0" sz="1200" spc="-185">
                <a:latin typeface="Tahoma"/>
                <a:cs typeface="Tahoma"/>
              </a:rPr>
              <a:t> </a:t>
            </a:r>
            <a:r>
              <a:rPr dirty="0" sz="1200" spc="-10">
                <a:latin typeface="Tahoma"/>
                <a:cs typeface="Tahoma"/>
              </a:rPr>
              <a:t>12/31/2024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dirty="0" sz="1200" spc="-155">
                <a:latin typeface="Tahoma"/>
                <a:cs typeface="Tahoma"/>
              </a:rPr>
              <a:t>**</a:t>
            </a:r>
            <a:r>
              <a:rPr dirty="0" sz="1200" spc="-145">
                <a:latin typeface="Tahoma"/>
                <a:cs typeface="Tahoma"/>
              </a:rPr>
              <a:t> </a:t>
            </a:r>
            <a:r>
              <a:rPr dirty="0" sz="1200" spc="-30">
                <a:latin typeface="Tahoma"/>
                <a:cs typeface="Tahoma"/>
              </a:rPr>
              <a:t>Systemwide</a:t>
            </a:r>
            <a:r>
              <a:rPr dirty="0" sz="1200" spc="-120">
                <a:latin typeface="Tahoma"/>
                <a:cs typeface="Tahoma"/>
              </a:rPr>
              <a:t> </a:t>
            </a:r>
            <a:r>
              <a:rPr dirty="0" sz="1200" spc="-50">
                <a:latin typeface="Tahoma"/>
                <a:cs typeface="Tahoma"/>
              </a:rPr>
              <a:t>sales</a:t>
            </a:r>
            <a:r>
              <a:rPr dirty="0" sz="1200" spc="-145">
                <a:latin typeface="Tahoma"/>
                <a:cs typeface="Tahoma"/>
              </a:rPr>
              <a:t> </a:t>
            </a:r>
            <a:r>
              <a:rPr dirty="0" sz="1200" spc="-10">
                <a:latin typeface="Tahoma"/>
                <a:cs typeface="Tahoma"/>
              </a:rPr>
              <a:t>is</a:t>
            </a:r>
            <a:r>
              <a:rPr dirty="0" sz="1200" spc="-135">
                <a:latin typeface="Tahoma"/>
                <a:cs typeface="Tahoma"/>
              </a:rPr>
              <a:t> </a:t>
            </a:r>
            <a:r>
              <a:rPr dirty="0" sz="1200" spc="-25">
                <a:latin typeface="Tahoma"/>
                <a:cs typeface="Tahoma"/>
              </a:rPr>
              <a:t>a</a:t>
            </a:r>
            <a:r>
              <a:rPr dirty="0" sz="1200" spc="-150">
                <a:latin typeface="Tahoma"/>
                <a:cs typeface="Tahoma"/>
              </a:rPr>
              <a:t> </a:t>
            </a:r>
            <a:r>
              <a:rPr dirty="0" sz="1200" spc="-45">
                <a:latin typeface="Tahoma"/>
                <a:cs typeface="Tahoma"/>
              </a:rPr>
              <a:t>non-GAAPfinancial</a:t>
            </a:r>
            <a:r>
              <a:rPr dirty="0" sz="1200" spc="-130">
                <a:latin typeface="Tahoma"/>
                <a:cs typeface="Tahoma"/>
              </a:rPr>
              <a:t> </a:t>
            </a:r>
            <a:r>
              <a:rPr dirty="0" sz="1200" spc="-75">
                <a:latin typeface="Tahoma"/>
                <a:cs typeface="Tahoma"/>
              </a:rPr>
              <a:t>measure;</a:t>
            </a:r>
            <a:r>
              <a:rPr dirty="0" sz="1200" spc="-145">
                <a:latin typeface="Tahoma"/>
                <a:cs typeface="Tahoma"/>
              </a:rPr>
              <a:t> </a:t>
            </a:r>
            <a:r>
              <a:rPr dirty="0" sz="1200" spc="-50">
                <a:latin typeface="Tahoma"/>
                <a:cs typeface="Tahoma"/>
              </a:rPr>
              <a:t>see</a:t>
            </a:r>
            <a:r>
              <a:rPr dirty="0" sz="1200" spc="-130">
                <a:latin typeface="Tahoma"/>
                <a:cs typeface="Tahoma"/>
              </a:rPr>
              <a:t> </a:t>
            </a:r>
            <a:r>
              <a:rPr dirty="0" sz="1200" spc="-30">
                <a:latin typeface="Tahoma"/>
                <a:cs typeface="Tahoma"/>
              </a:rPr>
              <a:t>“Important</a:t>
            </a:r>
            <a:r>
              <a:rPr dirty="0" sz="1200" spc="-150">
                <a:latin typeface="Tahoma"/>
                <a:cs typeface="Tahoma"/>
              </a:rPr>
              <a:t> </a:t>
            </a:r>
            <a:r>
              <a:rPr dirty="0" sz="1200" spc="-10">
                <a:latin typeface="Tahoma"/>
                <a:cs typeface="Tahoma"/>
              </a:rPr>
              <a:t>Disclaimers”</a:t>
            </a:r>
            <a:endParaRPr sz="12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</a:pPr>
            <a:r>
              <a:rPr dirty="0" sz="1200" spc="-155">
                <a:latin typeface="Tahoma"/>
                <a:cs typeface="Tahoma"/>
              </a:rPr>
              <a:t>***</a:t>
            </a:r>
            <a:r>
              <a:rPr dirty="0" sz="1200" spc="-145">
                <a:latin typeface="Tahoma"/>
                <a:cs typeface="Tahoma"/>
              </a:rPr>
              <a:t> </a:t>
            </a:r>
            <a:r>
              <a:rPr dirty="0" sz="1200" spc="-50">
                <a:latin typeface="Tahoma"/>
                <a:cs typeface="Tahoma"/>
              </a:rPr>
              <a:t>Excludes</a:t>
            </a:r>
            <a:r>
              <a:rPr dirty="0" sz="1200" spc="-110">
                <a:latin typeface="Tahoma"/>
                <a:cs typeface="Tahoma"/>
              </a:rPr>
              <a:t> </a:t>
            </a:r>
            <a:r>
              <a:rPr dirty="0" sz="1200" spc="-25">
                <a:latin typeface="Tahoma"/>
                <a:cs typeface="Tahoma"/>
              </a:rPr>
              <a:t>Corporate</a:t>
            </a:r>
            <a:r>
              <a:rPr dirty="0" sz="1200" spc="-114">
                <a:latin typeface="Tahoma"/>
                <a:cs typeface="Tahoma"/>
              </a:rPr>
              <a:t> </a:t>
            </a:r>
            <a:r>
              <a:rPr dirty="0" sz="1200" spc="-10">
                <a:latin typeface="Tahoma"/>
                <a:cs typeface="Tahoma"/>
              </a:rPr>
              <a:t>activities</a:t>
            </a:r>
            <a:r>
              <a:rPr dirty="0" sz="1200" spc="-135">
                <a:latin typeface="Tahoma"/>
                <a:cs typeface="Tahoma"/>
              </a:rPr>
              <a:t> </a:t>
            </a:r>
            <a:r>
              <a:rPr dirty="0" sz="1200" spc="-30">
                <a:latin typeface="Tahoma"/>
                <a:cs typeface="Tahoma"/>
              </a:rPr>
              <a:t>from</a:t>
            </a:r>
            <a:r>
              <a:rPr dirty="0" sz="1200" spc="-80">
                <a:latin typeface="Tahoma"/>
                <a:cs typeface="Tahoma"/>
              </a:rPr>
              <a:t> </a:t>
            </a:r>
            <a:r>
              <a:rPr dirty="0" sz="1200" spc="-110">
                <a:latin typeface="Tahoma"/>
                <a:cs typeface="Tahoma"/>
              </a:rPr>
              <a:t>IDL</a:t>
            </a:r>
            <a:r>
              <a:rPr dirty="0" sz="1200" spc="-175">
                <a:latin typeface="Tahoma"/>
                <a:cs typeface="Tahoma"/>
              </a:rPr>
              <a:t> </a:t>
            </a:r>
            <a:r>
              <a:rPr dirty="0" sz="1200" spc="-45">
                <a:latin typeface="Tahoma"/>
                <a:cs typeface="Tahoma"/>
              </a:rPr>
              <a:t>segment.</a:t>
            </a:r>
            <a:r>
              <a:rPr dirty="0" sz="1200" spc="-150">
                <a:latin typeface="Tahoma"/>
                <a:cs typeface="Tahoma"/>
              </a:rPr>
              <a:t> </a:t>
            </a:r>
            <a:r>
              <a:rPr dirty="0" sz="1200" spc="-35">
                <a:latin typeface="Tahoma"/>
                <a:cs typeface="Tahoma"/>
              </a:rPr>
              <a:t>Adjusted</a:t>
            </a:r>
            <a:r>
              <a:rPr dirty="0" sz="1200" spc="-130">
                <a:latin typeface="Tahoma"/>
                <a:cs typeface="Tahoma"/>
              </a:rPr>
              <a:t> </a:t>
            </a:r>
            <a:r>
              <a:rPr dirty="0" sz="1200" spc="-25">
                <a:latin typeface="Tahoma"/>
                <a:cs typeface="Tahoma"/>
              </a:rPr>
              <a:t>operating</a:t>
            </a:r>
            <a:r>
              <a:rPr dirty="0" sz="1200" spc="-150">
                <a:latin typeface="Tahoma"/>
                <a:cs typeface="Tahoma"/>
              </a:rPr>
              <a:t> </a:t>
            </a:r>
            <a:r>
              <a:rPr dirty="0" sz="1200" spc="-20">
                <a:latin typeface="Tahoma"/>
                <a:cs typeface="Tahoma"/>
              </a:rPr>
              <a:t>income</a:t>
            </a:r>
            <a:r>
              <a:rPr dirty="0" sz="1200" spc="-120">
                <a:latin typeface="Tahoma"/>
                <a:cs typeface="Tahoma"/>
              </a:rPr>
              <a:t> </a:t>
            </a:r>
            <a:r>
              <a:rPr dirty="0" sz="1200" spc="-20">
                <a:latin typeface="Tahoma"/>
                <a:cs typeface="Tahoma"/>
              </a:rPr>
              <a:t>consists</a:t>
            </a:r>
            <a:r>
              <a:rPr dirty="0" sz="1200" spc="-130">
                <a:latin typeface="Tahoma"/>
                <a:cs typeface="Tahoma"/>
              </a:rPr>
              <a:t> </a:t>
            </a:r>
            <a:r>
              <a:rPr dirty="0" sz="1200" spc="-30">
                <a:latin typeface="Tahoma"/>
                <a:cs typeface="Tahoma"/>
              </a:rPr>
              <a:t>of</a:t>
            </a:r>
            <a:r>
              <a:rPr dirty="0" sz="1200" spc="-75">
                <a:latin typeface="Tahoma"/>
                <a:cs typeface="Tahoma"/>
              </a:rPr>
              <a:t> </a:t>
            </a:r>
            <a:r>
              <a:rPr dirty="0" sz="1200" spc="-25">
                <a:latin typeface="Tahoma"/>
                <a:cs typeface="Tahoma"/>
              </a:rPr>
              <a:t>approximately</a:t>
            </a:r>
            <a:r>
              <a:rPr dirty="0" sz="1200" spc="-130">
                <a:latin typeface="Tahoma"/>
                <a:cs typeface="Tahoma"/>
              </a:rPr>
              <a:t> </a:t>
            </a:r>
            <a:r>
              <a:rPr dirty="0" sz="1200" spc="-114">
                <a:latin typeface="Tahoma"/>
                <a:cs typeface="Tahoma"/>
              </a:rPr>
              <a:t>35%</a:t>
            </a:r>
            <a:r>
              <a:rPr dirty="0" sz="1200" spc="-190">
                <a:latin typeface="Tahoma"/>
                <a:cs typeface="Tahoma"/>
              </a:rPr>
              <a:t> </a:t>
            </a:r>
            <a:r>
              <a:rPr dirty="0" sz="1200" spc="-55">
                <a:latin typeface="Tahoma"/>
                <a:cs typeface="Tahoma"/>
              </a:rPr>
              <a:t>U.S.Dollars</a:t>
            </a:r>
            <a:r>
              <a:rPr dirty="0" sz="1200" spc="-155">
                <a:latin typeface="Tahoma"/>
                <a:cs typeface="Tahoma"/>
              </a:rPr>
              <a:t> </a:t>
            </a:r>
            <a:r>
              <a:rPr dirty="0" sz="1200" spc="-25">
                <a:latin typeface="Tahoma"/>
                <a:cs typeface="Tahoma"/>
              </a:rPr>
              <a:t>and</a:t>
            </a:r>
            <a:r>
              <a:rPr dirty="0" sz="1200" spc="-114">
                <a:latin typeface="Tahoma"/>
                <a:cs typeface="Tahoma"/>
              </a:rPr>
              <a:t> </a:t>
            </a:r>
            <a:r>
              <a:rPr dirty="0" sz="1200" spc="-105">
                <a:latin typeface="Tahoma"/>
                <a:cs typeface="Tahoma"/>
              </a:rPr>
              <a:t>65%</a:t>
            </a:r>
            <a:r>
              <a:rPr dirty="0" sz="1200" spc="-114">
                <a:latin typeface="Tahoma"/>
                <a:cs typeface="Tahoma"/>
              </a:rPr>
              <a:t> </a:t>
            </a:r>
            <a:r>
              <a:rPr dirty="0" sz="1200" spc="-40">
                <a:latin typeface="Tahoma"/>
                <a:cs typeface="Tahoma"/>
              </a:rPr>
              <a:t>International</a:t>
            </a:r>
            <a:r>
              <a:rPr dirty="0" sz="1200" spc="-165">
                <a:latin typeface="Tahoma"/>
                <a:cs typeface="Tahoma"/>
              </a:rPr>
              <a:t> </a:t>
            </a:r>
            <a:r>
              <a:rPr dirty="0" sz="1200" spc="-30">
                <a:latin typeface="Tahoma"/>
                <a:cs typeface="Tahoma"/>
              </a:rPr>
              <a:t>currencies,</a:t>
            </a:r>
            <a:r>
              <a:rPr dirty="0" sz="1200" spc="-130">
                <a:latin typeface="Tahoma"/>
                <a:cs typeface="Tahoma"/>
              </a:rPr>
              <a:t> </a:t>
            </a:r>
            <a:r>
              <a:rPr dirty="0" sz="1200" spc="-30">
                <a:latin typeface="Tahoma"/>
                <a:cs typeface="Tahoma"/>
              </a:rPr>
              <a:t>of</a:t>
            </a:r>
            <a:r>
              <a:rPr dirty="0" sz="1200" spc="-75">
                <a:latin typeface="Tahoma"/>
                <a:cs typeface="Tahoma"/>
              </a:rPr>
              <a:t> </a:t>
            </a:r>
            <a:r>
              <a:rPr dirty="0" sz="1200" spc="-10">
                <a:latin typeface="Tahoma"/>
                <a:cs typeface="Tahoma"/>
              </a:rPr>
              <a:t>which </a:t>
            </a:r>
            <a:r>
              <a:rPr dirty="0" sz="1200" spc="-25">
                <a:latin typeface="Tahoma"/>
                <a:cs typeface="Tahoma"/>
              </a:rPr>
              <a:t>approximately</a:t>
            </a:r>
            <a:r>
              <a:rPr dirty="0" sz="1200" spc="-165">
                <a:latin typeface="Tahoma"/>
                <a:cs typeface="Tahoma"/>
              </a:rPr>
              <a:t> </a:t>
            </a:r>
            <a:r>
              <a:rPr dirty="0" sz="1200" spc="-125">
                <a:latin typeface="Tahoma"/>
                <a:cs typeface="Tahoma"/>
              </a:rPr>
              <a:t>70%</a:t>
            </a:r>
            <a:r>
              <a:rPr dirty="0" sz="1200" spc="-185">
                <a:latin typeface="Tahoma"/>
                <a:cs typeface="Tahoma"/>
              </a:rPr>
              <a:t> </a:t>
            </a:r>
            <a:r>
              <a:rPr dirty="0" sz="1200" spc="-10">
                <a:latin typeface="Tahoma"/>
                <a:cs typeface="Tahoma"/>
              </a:rPr>
              <a:t>is</a:t>
            </a:r>
            <a:r>
              <a:rPr dirty="0" sz="1200" spc="-100">
                <a:latin typeface="Tahoma"/>
                <a:cs typeface="Tahoma"/>
              </a:rPr>
              <a:t> </a:t>
            </a:r>
            <a:r>
              <a:rPr dirty="0" sz="1200">
                <a:latin typeface="Tahoma"/>
                <a:cs typeface="Tahoma"/>
              </a:rPr>
              <a:t>in</a:t>
            </a:r>
            <a:r>
              <a:rPr dirty="0" sz="1200" spc="-114">
                <a:latin typeface="Tahoma"/>
                <a:cs typeface="Tahoma"/>
              </a:rPr>
              <a:t> </a:t>
            </a:r>
            <a:r>
              <a:rPr dirty="0" sz="1200" spc="-90">
                <a:latin typeface="Tahoma"/>
                <a:cs typeface="Tahoma"/>
              </a:rPr>
              <a:t>EUR,GBP,AUD,and</a:t>
            </a:r>
            <a:r>
              <a:rPr dirty="0" sz="1200" spc="-105">
                <a:latin typeface="Tahoma"/>
                <a:cs typeface="Tahoma"/>
              </a:rPr>
              <a:t> </a:t>
            </a:r>
            <a:r>
              <a:rPr dirty="0" sz="1200" spc="-60">
                <a:latin typeface="Tahoma"/>
                <a:cs typeface="Tahoma"/>
              </a:rPr>
              <a:t>CAD.Adjusted</a:t>
            </a:r>
            <a:r>
              <a:rPr dirty="0" sz="1200" spc="-175">
                <a:latin typeface="Tahoma"/>
                <a:cs typeface="Tahoma"/>
              </a:rPr>
              <a:t> </a:t>
            </a:r>
            <a:r>
              <a:rPr dirty="0" sz="1200" spc="-25">
                <a:latin typeface="Tahoma"/>
                <a:cs typeface="Tahoma"/>
              </a:rPr>
              <a:t>operating</a:t>
            </a:r>
            <a:r>
              <a:rPr dirty="0" sz="1200" spc="-165">
                <a:latin typeface="Tahoma"/>
                <a:cs typeface="Tahoma"/>
              </a:rPr>
              <a:t> </a:t>
            </a:r>
            <a:r>
              <a:rPr dirty="0" sz="1200" spc="-20">
                <a:latin typeface="Tahoma"/>
                <a:cs typeface="Tahoma"/>
              </a:rPr>
              <a:t>income</a:t>
            </a:r>
            <a:r>
              <a:rPr dirty="0" sz="1200" spc="-140">
                <a:latin typeface="Tahoma"/>
                <a:cs typeface="Tahoma"/>
              </a:rPr>
              <a:t> </a:t>
            </a:r>
            <a:r>
              <a:rPr dirty="0" sz="1200" spc="-10">
                <a:latin typeface="Tahoma"/>
                <a:cs typeface="Tahoma"/>
              </a:rPr>
              <a:t>is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25">
                <a:latin typeface="Tahoma"/>
                <a:cs typeface="Tahoma"/>
              </a:rPr>
              <a:t>a</a:t>
            </a:r>
            <a:r>
              <a:rPr dirty="0" sz="1200" spc="-150">
                <a:latin typeface="Tahoma"/>
                <a:cs typeface="Tahoma"/>
              </a:rPr>
              <a:t> </a:t>
            </a:r>
            <a:r>
              <a:rPr dirty="0" sz="1200" spc="-45">
                <a:latin typeface="Tahoma"/>
                <a:cs typeface="Tahoma"/>
              </a:rPr>
              <a:t>non-</a:t>
            </a:r>
            <a:r>
              <a:rPr dirty="0" sz="1200" spc="-40">
                <a:latin typeface="Tahoma"/>
                <a:cs typeface="Tahoma"/>
              </a:rPr>
              <a:t>GAAPfinancial</a:t>
            </a:r>
            <a:r>
              <a:rPr dirty="0" sz="1200" spc="-165">
                <a:latin typeface="Tahoma"/>
                <a:cs typeface="Tahoma"/>
              </a:rPr>
              <a:t> </a:t>
            </a:r>
            <a:r>
              <a:rPr dirty="0" sz="1200" spc="-65">
                <a:latin typeface="Tahoma"/>
                <a:cs typeface="Tahoma"/>
              </a:rPr>
              <a:t>measure;</a:t>
            </a:r>
            <a:r>
              <a:rPr dirty="0" sz="1200" spc="-130">
                <a:latin typeface="Tahoma"/>
                <a:cs typeface="Tahoma"/>
              </a:rPr>
              <a:t> </a:t>
            </a:r>
            <a:r>
              <a:rPr dirty="0" sz="1200" spc="-60">
                <a:latin typeface="Tahoma"/>
                <a:cs typeface="Tahoma"/>
              </a:rPr>
              <a:t>see</a:t>
            </a:r>
            <a:r>
              <a:rPr dirty="0" sz="1200" spc="-125">
                <a:latin typeface="Tahoma"/>
                <a:cs typeface="Tahoma"/>
              </a:rPr>
              <a:t> </a:t>
            </a:r>
            <a:r>
              <a:rPr dirty="0" sz="1200" spc="-30">
                <a:latin typeface="Tahoma"/>
                <a:cs typeface="Tahoma"/>
              </a:rPr>
              <a:t>“Important</a:t>
            </a:r>
            <a:r>
              <a:rPr dirty="0" sz="1200" spc="-155">
                <a:latin typeface="Tahoma"/>
                <a:cs typeface="Tahoma"/>
              </a:rPr>
              <a:t> </a:t>
            </a:r>
            <a:r>
              <a:rPr dirty="0" sz="1200" spc="-10">
                <a:latin typeface="Tahoma"/>
                <a:cs typeface="Tahoma"/>
              </a:rPr>
              <a:t>Disclaimers”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4186301" y="4985093"/>
            <a:ext cx="242570" cy="200025"/>
          </a:xfrm>
          <a:custGeom>
            <a:avLst/>
            <a:gdLst/>
            <a:ahLst/>
            <a:cxnLst/>
            <a:rect l="l" t="t" r="r" b="b"/>
            <a:pathLst>
              <a:path w="242570" h="200025">
                <a:moveTo>
                  <a:pt x="242125" y="0"/>
                </a:moveTo>
                <a:lnTo>
                  <a:pt x="0" y="0"/>
                </a:lnTo>
                <a:lnTo>
                  <a:pt x="0" y="199428"/>
                </a:lnTo>
                <a:lnTo>
                  <a:pt x="242125" y="199428"/>
                </a:lnTo>
                <a:lnTo>
                  <a:pt x="242125" y="0"/>
                </a:lnTo>
                <a:close/>
              </a:path>
            </a:pathLst>
          </a:custGeom>
          <a:solidFill>
            <a:srgbClr val="FFB90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 txBox="1"/>
          <p:nvPr/>
        </p:nvSpPr>
        <p:spPr>
          <a:xfrm>
            <a:off x="4444110" y="4914645"/>
            <a:ext cx="39941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80">
                <a:latin typeface="Tahoma"/>
                <a:cs typeface="Tahoma"/>
              </a:rPr>
              <a:t>U.S.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7749793" y="4961991"/>
            <a:ext cx="242570" cy="200025"/>
          </a:xfrm>
          <a:custGeom>
            <a:avLst/>
            <a:gdLst/>
            <a:ahLst/>
            <a:cxnLst/>
            <a:rect l="l" t="t" r="r" b="b"/>
            <a:pathLst>
              <a:path w="242570" h="200025">
                <a:moveTo>
                  <a:pt x="242125" y="0"/>
                </a:moveTo>
                <a:lnTo>
                  <a:pt x="0" y="0"/>
                </a:lnTo>
                <a:lnTo>
                  <a:pt x="0" y="199415"/>
                </a:lnTo>
                <a:lnTo>
                  <a:pt x="242125" y="199415"/>
                </a:lnTo>
                <a:lnTo>
                  <a:pt x="242125" y="0"/>
                </a:lnTo>
                <a:close/>
              </a:path>
            </a:pathLst>
          </a:custGeom>
          <a:solidFill>
            <a:srgbClr val="DB0004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 txBox="1"/>
          <p:nvPr/>
        </p:nvSpPr>
        <p:spPr>
          <a:xfrm>
            <a:off x="8021193" y="4891532"/>
            <a:ext cx="33083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14">
                <a:latin typeface="Tahoma"/>
                <a:cs typeface="Tahoma"/>
              </a:rPr>
              <a:t>IDL</a:t>
            </a:r>
            <a:endParaRPr sz="1800">
              <a:latin typeface="Tahoma"/>
              <a:cs typeface="Tahoma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5953886" y="4954752"/>
            <a:ext cx="255270" cy="212725"/>
            <a:chOff x="5953886" y="4954752"/>
            <a:chExt cx="255270" cy="212725"/>
          </a:xfrm>
        </p:grpSpPr>
        <p:sp>
          <p:nvSpPr>
            <p:cNvPr id="27" name="object 27"/>
            <p:cNvSpPr/>
            <p:nvPr/>
          </p:nvSpPr>
          <p:spPr>
            <a:xfrm>
              <a:off x="5960236" y="4961102"/>
              <a:ext cx="242570" cy="200025"/>
            </a:xfrm>
            <a:custGeom>
              <a:avLst/>
              <a:gdLst/>
              <a:ahLst/>
              <a:cxnLst/>
              <a:rect l="l" t="t" r="r" b="b"/>
              <a:pathLst>
                <a:path w="242570" h="200025">
                  <a:moveTo>
                    <a:pt x="242125" y="0"/>
                  </a:moveTo>
                  <a:lnTo>
                    <a:pt x="0" y="0"/>
                  </a:lnTo>
                  <a:lnTo>
                    <a:pt x="0" y="199415"/>
                  </a:lnTo>
                  <a:lnTo>
                    <a:pt x="242125" y="199415"/>
                  </a:lnTo>
                  <a:lnTo>
                    <a:pt x="242125" y="0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5960236" y="4961102"/>
              <a:ext cx="242570" cy="200025"/>
            </a:xfrm>
            <a:custGeom>
              <a:avLst/>
              <a:gdLst/>
              <a:ahLst/>
              <a:cxnLst/>
              <a:rect l="l" t="t" r="r" b="b"/>
              <a:pathLst>
                <a:path w="242570" h="200025">
                  <a:moveTo>
                    <a:pt x="0" y="199415"/>
                  </a:moveTo>
                  <a:lnTo>
                    <a:pt x="242125" y="199415"/>
                  </a:lnTo>
                  <a:lnTo>
                    <a:pt x="242125" y="0"/>
                  </a:lnTo>
                  <a:lnTo>
                    <a:pt x="0" y="0"/>
                  </a:lnTo>
                  <a:lnTo>
                    <a:pt x="0" y="199415"/>
                  </a:lnTo>
                  <a:close/>
                </a:path>
              </a:pathLst>
            </a:custGeom>
            <a:ln w="12700">
              <a:solidFill>
                <a:srgbClr val="F8F8F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9" name="object 29"/>
          <p:cNvSpPr txBox="1"/>
          <p:nvPr/>
        </p:nvSpPr>
        <p:spPr>
          <a:xfrm>
            <a:off x="6231382" y="4890642"/>
            <a:ext cx="39814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25">
                <a:latin typeface="Tahoma"/>
                <a:cs typeface="Tahoma"/>
              </a:rPr>
              <a:t>IOM</a:t>
            </a:r>
            <a:endParaRPr sz="1800">
              <a:latin typeface="Tahoma"/>
              <a:cs typeface="Tahoma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3984244" y="2743707"/>
            <a:ext cx="1776730" cy="1776730"/>
            <a:chOff x="3984244" y="2743707"/>
            <a:chExt cx="1776730" cy="1776730"/>
          </a:xfrm>
        </p:grpSpPr>
        <p:sp>
          <p:nvSpPr>
            <p:cNvPr id="31" name="object 31"/>
            <p:cNvSpPr/>
            <p:nvPr/>
          </p:nvSpPr>
          <p:spPr>
            <a:xfrm>
              <a:off x="4872482" y="2753232"/>
              <a:ext cx="878840" cy="1621155"/>
            </a:xfrm>
            <a:custGeom>
              <a:avLst/>
              <a:gdLst/>
              <a:ahLst/>
              <a:cxnLst/>
              <a:rect l="l" t="t" r="r" b="b"/>
              <a:pathLst>
                <a:path w="878839" h="1621154">
                  <a:moveTo>
                    <a:pt x="0" y="0"/>
                  </a:moveTo>
                  <a:lnTo>
                    <a:pt x="0" y="615061"/>
                  </a:lnTo>
                  <a:lnTo>
                    <a:pt x="53132" y="620477"/>
                  </a:lnTo>
                  <a:lnTo>
                    <a:pt x="103375" y="636201"/>
                  </a:lnTo>
                  <a:lnTo>
                    <a:pt x="149303" y="661448"/>
                  </a:lnTo>
                  <a:lnTo>
                    <a:pt x="189488" y="695430"/>
                  </a:lnTo>
                  <a:lnTo>
                    <a:pt x="222503" y="737362"/>
                  </a:lnTo>
                  <a:lnTo>
                    <a:pt x="244334" y="779650"/>
                  </a:lnTo>
                  <a:lnTo>
                    <a:pt x="257911" y="823874"/>
                  </a:lnTo>
                  <a:lnTo>
                    <a:pt x="263463" y="869004"/>
                  </a:lnTo>
                  <a:lnTo>
                    <a:pt x="261224" y="914012"/>
                  </a:lnTo>
                  <a:lnTo>
                    <a:pt x="251423" y="957869"/>
                  </a:lnTo>
                  <a:lnTo>
                    <a:pt x="234291" y="999546"/>
                  </a:lnTo>
                  <a:lnTo>
                    <a:pt x="210060" y="1038015"/>
                  </a:lnTo>
                  <a:lnTo>
                    <a:pt x="178960" y="1072248"/>
                  </a:lnTo>
                  <a:lnTo>
                    <a:pt x="141223" y="1101216"/>
                  </a:lnTo>
                  <a:lnTo>
                    <a:pt x="470788" y="1620646"/>
                  </a:lnTo>
                  <a:lnTo>
                    <a:pt x="512186" y="1592683"/>
                  </a:lnTo>
                  <a:lnTo>
                    <a:pt x="551675" y="1562624"/>
                  </a:lnTo>
                  <a:lnTo>
                    <a:pt x="589200" y="1530569"/>
                  </a:lnTo>
                  <a:lnTo>
                    <a:pt x="624705" y="1496620"/>
                  </a:lnTo>
                  <a:lnTo>
                    <a:pt x="658135" y="1460876"/>
                  </a:lnTo>
                  <a:lnTo>
                    <a:pt x="689435" y="1423439"/>
                  </a:lnTo>
                  <a:lnTo>
                    <a:pt x="718550" y="1384409"/>
                  </a:lnTo>
                  <a:lnTo>
                    <a:pt x="745423" y="1343886"/>
                  </a:lnTo>
                  <a:lnTo>
                    <a:pt x="770001" y="1301972"/>
                  </a:lnTo>
                  <a:lnTo>
                    <a:pt x="792226" y="1258766"/>
                  </a:lnTo>
                  <a:lnTo>
                    <a:pt x="812044" y="1214370"/>
                  </a:lnTo>
                  <a:lnTo>
                    <a:pt x="829399" y="1168884"/>
                  </a:lnTo>
                  <a:lnTo>
                    <a:pt x="844236" y="1122409"/>
                  </a:lnTo>
                  <a:lnTo>
                    <a:pt x="856500" y="1075044"/>
                  </a:lnTo>
                  <a:lnTo>
                    <a:pt x="866135" y="1026892"/>
                  </a:lnTo>
                  <a:lnTo>
                    <a:pt x="873085" y="978052"/>
                  </a:lnTo>
                  <a:lnTo>
                    <a:pt x="877297" y="928626"/>
                  </a:lnTo>
                  <a:lnTo>
                    <a:pt x="878713" y="878712"/>
                  </a:lnTo>
                  <a:lnTo>
                    <a:pt x="877412" y="830491"/>
                  </a:lnTo>
                  <a:lnTo>
                    <a:pt x="873556" y="782951"/>
                  </a:lnTo>
                  <a:lnTo>
                    <a:pt x="867211" y="736158"/>
                  </a:lnTo>
                  <a:lnTo>
                    <a:pt x="858444" y="690180"/>
                  </a:lnTo>
                  <a:lnTo>
                    <a:pt x="847322" y="645083"/>
                  </a:lnTo>
                  <a:lnTo>
                    <a:pt x="833912" y="600935"/>
                  </a:lnTo>
                  <a:lnTo>
                    <a:pt x="818281" y="557803"/>
                  </a:lnTo>
                  <a:lnTo>
                    <a:pt x="800497" y="515752"/>
                  </a:lnTo>
                  <a:lnTo>
                    <a:pt x="780626" y="474852"/>
                  </a:lnTo>
                  <a:lnTo>
                    <a:pt x="758735" y="435167"/>
                  </a:lnTo>
                  <a:lnTo>
                    <a:pt x="734892" y="396766"/>
                  </a:lnTo>
                  <a:lnTo>
                    <a:pt x="709162" y="359715"/>
                  </a:lnTo>
                  <a:lnTo>
                    <a:pt x="681615" y="324082"/>
                  </a:lnTo>
                  <a:lnTo>
                    <a:pt x="652315" y="289932"/>
                  </a:lnTo>
                  <a:lnTo>
                    <a:pt x="621331" y="257333"/>
                  </a:lnTo>
                  <a:lnTo>
                    <a:pt x="588730" y="226353"/>
                  </a:lnTo>
                  <a:lnTo>
                    <a:pt x="554577" y="197057"/>
                  </a:lnTo>
                  <a:lnTo>
                    <a:pt x="518942" y="169513"/>
                  </a:lnTo>
                  <a:lnTo>
                    <a:pt x="481890" y="143788"/>
                  </a:lnTo>
                  <a:lnTo>
                    <a:pt x="443488" y="119949"/>
                  </a:lnTo>
                  <a:lnTo>
                    <a:pt x="403804" y="98062"/>
                  </a:lnTo>
                  <a:lnTo>
                    <a:pt x="362905" y="78195"/>
                  </a:lnTo>
                  <a:lnTo>
                    <a:pt x="320857" y="60415"/>
                  </a:lnTo>
                  <a:lnTo>
                    <a:pt x="277728" y="44788"/>
                  </a:lnTo>
                  <a:lnTo>
                    <a:pt x="233585" y="31381"/>
                  </a:lnTo>
                  <a:lnTo>
                    <a:pt x="188494" y="20262"/>
                  </a:lnTo>
                  <a:lnTo>
                    <a:pt x="142523" y="11498"/>
                  </a:lnTo>
                  <a:lnTo>
                    <a:pt x="95739" y="5154"/>
                  </a:lnTo>
                  <a:lnTo>
                    <a:pt x="48209" y="12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A0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/>
            <p:cNvSpPr/>
            <p:nvPr/>
          </p:nvSpPr>
          <p:spPr>
            <a:xfrm>
              <a:off x="4872482" y="2753232"/>
              <a:ext cx="878840" cy="1621155"/>
            </a:xfrm>
            <a:custGeom>
              <a:avLst/>
              <a:gdLst/>
              <a:ahLst/>
              <a:cxnLst/>
              <a:rect l="l" t="t" r="r" b="b"/>
              <a:pathLst>
                <a:path w="878839" h="1621154">
                  <a:moveTo>
                    <a:pt x="0" y="0"/>
                  </a:moveTo>
                  <a:lnTo>
                    <a:pt x="48209" y="1299"/>
                  </a:lnTo>
                  <a:lnTo>
                    <a:pt x="95739" y="5154"/>
                  </a:lnTo>
                  <a:lnTo>
                    <a:pt x="142523" y="11498"/>
                  </a:lnTo>
                  <a:lnTo>
                    <a:pt x="188494" y="20262"/>
                  </a:lnTo>
                  <a:lnTo>
                    <a:pt x="233585" y="31381"/>
                  </a:lnTo>
                  <a:lnTo>
                    <a:pt x="277728" y="44788"/>
                  </a:lnTo>
                  <a:lnTo>
                    <a:pt x="320857" y="60415"/>
                  </a:lnTo>
                  <a:lnTo>
                    <a:pt x="362905" y="78195"/>
                  </a:lnTo>
                  <a:lnTo>
                    <a:pt x="403804" y="98062"/>
                  </a:lnTo>
                  <a:lnTo>
                    <a:pt x="443488" y="119949"/>
                  </a:lnTo>
                  <a:lnTo>
                    <a:pt x="481890" y="143788"/>
                  </a:lnTo>
                  <a:lnTo>
                    <a:pt x="518942" y="169513"/>
                  </a:lnTo>
                  <a:lnTo>
                    <a:pt x="554577" y="197057"/>
                  </a:lnTo>
                  <a:lnTo>
                    <a:pt x="588730" y="226353"/>
                  </a:lnTo>
                  <a:lnTo>
                    <a:pt x="621331" y="257333"/>
                  </a:lnTo>
                  <a:lnTo>
                    <a:pt x="652315" y="289932"/>
                  </a:lnTo>
                  <a:lnTo>
                    <a:pt x="681615" y="324082"/>
                  </a:lnTo>
                  <a:lnTo>
                    <a:pt x="709162" y="359715"/>
                  </a:lnTo>
                  <a:lnTo>
                    <a:pt x="734892" y="396766"/>
                  </a:lnTo>
                  <a:lnTo>
                    <a:pt x="758735" y="435167"/>
                  </a:lnTo>
                  <a:lnTo>
                    <a:pt x="780626" y="474852"/>
                  </a:lnTo>
                  <a:lnTo>
                    <a:pt x="800497" y="515752"/>
                  </a:lnTo>
                  <a:lnTo>
                    <a:pt x="818281" y="557803"/>
                  </a:lnTo>
                  <a:lnTo>
                    <a:pt x="833912" y="600935"/>
                  </a:lnTo>
                  <a:lnTo>
                    <a:pt x="847322" y="645083"/>
                  </a:lnTo>
                  <a:lnTo>
                    <a:pt x="858444" y="690180"/>
                  </a:lnTo>
                  <a:lnTo>
                    <a:pt x="867211" y="736158"/>
                  </a:lnTo>
                  <a:lnTo>
                    <a:pt x="873556" y="782951"/>
                  </a:lnTo>
                  <a:lnTo>
                    <a:pt x="877412" y="830491"/>
                  </a:lnTo>
                  <a:lnTo>
                    <a:pt x="878713" y="878712"/>
                  </a:lnTo>
                  <a:lnTo>
                    <a:pt x="877297" y="928626"/>
                  </a:lnTo>
                  <a:lnTo>
                    <a:pt x="873085" y="978052"/>
                  </a:lnTo>
                  <a:lnTo>
                    <a:pt x="866135" y="1026892"/>
                  </a:lnTo>
                  <a:lnTo>
                    <a:pt x="856500" y="1075044"/>
                  </a:lnTo>
                  <a:lnTo>
                    <a:pt x="844236" y="1122409"/>
                  </a:lnTo>
                  <a:lnTo>
                    <a:pt x="829399" y="1168884"/>
                  </a:lnTo>
                  <a:lnTo>
                    <a:pt x="812044" y="1214370"/>
                  </a:lnTo>
                  <a:lnTo>
                    <a:pt x="792226" y="1258766"/>
                  </a:lnTo>
                  <a:lnTo>
                    <a:pt x="770001" y="1301972"/>
                  </a:lnTo>
                  <a:lnTo>
                    <a:pt x="745423" y="1343886"/>
                  </a:lnTo>
                  <a:lnTo>
                    <a:pt x="718550" y="1384409"/>
                  </a:lnTo>
                  <a:lnTo>
                    <a:pt x="689435" y="1423439"/>
                  </a:lnTo>
                  <a:lnTo>
                    <a:pt x="658135" y="1460876"/>
                  </a:lnTo>
                  <a:lnTo>
                    <a:pt x="624705" y="1496620"/>
                  </a:lnTo>
                  <a:lnTo>
                    <a:pt x="589200" y="1530569"/>
                  </a:lnTo>
                  <a:lnTo>
                    <a:pt x="551675" y="1562624"/>
                  </a:lnTo>
                  <a:lnTo>
                    <a:pt x="512186" y="1592683"/>
                  </a:lnTo>
                  <a:lnTo>
                    <a:pt x="470788" y="1620646"/>
                  </a:lnTo>
                  <a:lnTo>
                    <a:pt x="141223" y="1101216"/>
                  </a:lnTo>
                  <a:lnTo>
                    <a:pt x="178960" y="1072248"/>
                  </a:lnTo>
                  <a:lnTo>
                    <a:pt x="210060" y="1038015"/>
                  </a:lnTo>
                  <a:lnTo>
                    <a:pt x="234291" y="999546"/>
                  </a:lnTo>
                  <a:lnTo>
                    <a:pt x="251423" y="957869"/>
                  </a:lnTo>
                  <a:lnTo>
                    <a:pt x="261224" y="914012"/>
                  </a:lnTo>
                  <a:lnTo>
                    <a:pt x="263463" y="869004"/>
                  </a:lnTo>
                  <a:lnTo>
                    <a:pt x="257911" y="823874"/>
                  </a:lnTo>
                  <a:lnTo>
                    <a:pt x="244334" y="779650"/>
                  </a:lnTo>
                  <a:lnTo>
                    <a:pt x="222503" y="737362"/>
                  </a:lnTo>
                  <a:lnTo>
                    <a:pt x="189488" y="695430"/>
                  </a:lnTo>
                  <a:lnTo>
                    <a:pt x="149303" y="661448"/>
                  </a:lnTo>
                  <a:lnTo>
                    <a:pt x="103375" y="636201"/>
                  </a:lnTo>
                  <a:lnTo>
                    <a:pt x="53132" y="620477"/>
                  </a:lnTo>
                  <a:lnTo>
                    <a:pt x="0" y="615061"/>
                  </a:lnTo>
                  <a:lnTo>
                    <a:pt x="0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/>
            <p:cNvSpPr/>
            <p:nvPr/>
          </p:nvSpPr>
          <p:spPr>
            <a:xfrm>
              <a:off x="3993769" y="3631945"/>
              <a:ext cx="1350010" cy="878840"/>
            </a:xfrm>
            <a:custGeom>
              <a:avLst/>
              <a:gdLst/>
              <a:ahLst/>
              <a:cxnLst/>
              <a:rect l="l" t="t" r="r" b="b"/>
              <a:pathLst>
                <a:path w="1350010" h="878839">
                  <a:moveTo>
                    <a:pt x="615060" y="0"/>
                  </a:moveTo>
                  <a:lnTo>
                    <a:pt x="0" y="0"/>
                  </a:lnTo>
                  <a:lnTo>
                    <a:pt x="1415" y="49903"/>
                  </a:lnTo>
                  <a:lnTo>
                    <a:pt x="5641" y="99485"/>
                  </a:lnTo>
                  <a:lnTo>
                    <a:pt x="12646" y="148632"/>
                  </a:lnTo>
                  <a:lnTo>
                    <a:pt x="22396" y="197227"/>
                  </a:lnTo>
                  <a:lnTo>
                    <a:pt x="34861" y="245157"/>
                  </a:lnTo>
                  <a:lnTo>
                    <a:pt x="50008" y="292306"/>
                  </a:lnTo>
                  <a:lnTo>
                    <a:pt x="67805" y="338558"/>
                  </a:lnTo>
                  <a:lnTo>
                    <a:pt x="88221" y="383800"/>
                  </a:lnTo>
                  <a:lnTo>
                    <a:pt x="111223" y="427915"/>
                  </a:lnTo>
                  <a:lnTo>
                    <a:pt x="136778" y="470788"/>
                  </a:lnTo>
                  <a:lnTo>
                    <a:pt x="163704" y="510806"/>
                  </a:lnTo>
                  <a:lnTo>
                    <a:pt x="192423" y="548880"/>
                  </a:lnTo>
                  <a:lnTo>
                    <a:pt x="222845" y="584988"/>
                  </a:lnTo>
                  <a:lnTo>
                    <a:pt x="254877" y="619111"/>
                  </a:lnTo>
                  <a:lnTo>
                    <a:pt x="288425" y="651228"/>
                  </a:lnTo>
                  <a:lnTo>
                    <a:pt x="323398" y="681319"/>
                  </a:lnTo>
                  <a:lnTo>
                    <a:pt x="359703" y="709362"/>
                  </a:lnTo>
                  <a:lnTo>
                    <a:pt x="397248" y="735338"/>
                  </a:lnTo>
                  <a:lnTo>
                    <a:pt x="435939" y="759225"/>
                  </a:lnTo>
                  <a:lnTo>
                    <a:pt x="475685" y="781002"/>
                  </a:lnTo>
                  <a:lnTo>
                    <a:pt x="516393" y="800651"/>
                  </a:lnTo>
                  <a:lnTo>
                    <a:pt x="557969" y="818149"/>
                  </a:lnTo>
                  <a:lnTo>
                    <a:pt x="600323" y="833476"/>
                  </a:lnTo>
                  <a:lnTo>
                    <a:pt x="643361" y="846612"/>
                  </a:lnTo>
                  <a:lnTo>
                    <a:pt x="686990" y="857535"/>
                  </a:lnTo>
                  <a:lnTo>
                    <a:pt x="731119" y="866226"/>
                  </a:lnTo>
                  <a:lnTo>
                    <a:pt x="775654" y="872664"/>
                  </a:lnTo>
                  <a:lnTo>
                    <a:pt x="820503" y="876828"/>
                  </a:lnTo>
                  <a:lnTo>
                    <a:pt x="865573" y="878697"/>
                  </a:lnTo>
                  <a:lnTo>
                    <a:pt x="910773" y="878252"/>
                  </a:lnTo>
                  <a:lnTo>
                    <a:pt x="956009" y="875470"/>
                  </a:lnTo>
                  <a:lnTo>
                    <a:pt x="1001189" y="870333"/>
                  </a:lnTo>
                  <a:lnTo>
                    <a:pt x="1046220" y="862818"/>
                  </a:lnTo>
                  <a:lnTo>
                    <a:pt x="1091010" y="852906"/>
                  </a:lnTo>
                  <a:lnTo>
                    <a:pt x="1135466" y="840576"/>
                  </a:lnTo>
                  <a:lnTo>
                    <a:pt x="1179496" y="825807"/>
                  </a:lnTo>
                  <a:lnTo>
                    <a:pt x="1223007" y="808579"/>
                  </a:lnTo>
                  <a:lnTo>
                    <a:pt x="1265906" y="788871"/>
                  </a:lnTo>
                  <a:lnTo>
                    <a:pt x="1308102" y="766663"/>
                  </a:lnTo>
                  <a:lnTo>
                    <a:pt x="1349502" y="741933"/>
                  </a:lnTo>
                  <a:lnTo>
                    <a:pt x="1019936" y="222503"/>
                  </a:lnTo>
                  <a:lnTo>
                    <a:pt x="987065" y="240218"/>
                  </a:lnTo>
                  <a:lnTo>
                    <a:pt x="952230" y="253063"/>
                  </a:lnTo>
                  <a:lnTo>
                    <a:pt x="915941" y="260883"/>
                  </a:lnTo>
                  <a:lnTo>
                    <a:pt x="878713" y="263524"/>
                  </a:lnTo>
                  <a:lnTo>
                    <a:pt x="831305" y="259279"/>
                  </a:lnTo>
                  <a:lnTo>
                    <a:pt x="786692" y="247038"/>
                  </a:lnTo>
                  <a:lnTo>
                    <a:pt x="745616" y="227546"/>
                  </a:lnTo>
                  <a:lnTo>
                    <a:pt x="708821" y="201547"/>
                  </a:lnTo>
                  <a:lnTo>
                    <a:pt x="677049" y="169786"/>
                  </a:lnTo>
                  <a:lnTo>
                    <a:pt x="651044" y="133006"/>
                  </a:lnTo>
                  <a:lnTo>
                    <a:pt x="631549" y="91952"/>
                  </a:lnTo>
                  <a:lnTo>
                    <a:pt x="619306" y="47369"/>
                  </a:lnTo>
                  <a:lnTo>
                    <a:pt x="615060" y="0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/>
            <p:cNvSpPr/>
            <p:nvPr/>
          </p:nvSpPr>
          <p:spPr>
            <a:xfrm>
              <a:off x="3993769" y="3631945"/>
              <a:ext cx="1350010" cy="878840"/>
            </a:xfrm>
            <a:custGeom>
              <a:avLst/>
              <a:gdLst/>
              <a:ahLst/>
              <a:cxnLst/>
              <a:rect l="l" t="t" r="r" b="b"/>
              <a:pathLst>
                <a:path w="1350010" h="878839">
                  <a:moveTo>
                    <a:pt x="1349502" y="741933"/>
                  </a:moveTo>
                  <a:lnTo>
                    <a:pt x="1308102" y="766663"/>
                  </a:lnTo>
                  <a:lnTo>
                    <a:pt x="1265906" y="788871"/>
                  </a:lnTo>
                  <a:lnTo>
                    <a:pt x="1223007" y="808579"/>
                  </a:lnTo>
                  <a:lnTo>
                    <a:pt x="1179496" y="825807"/>
                  </a:lnTo>
                  <a:lnTo>
                    <a:pt x="1135466" y="840576"/>
                  </a:lnTo>
                  <a:lnTo>
                    <a:pt x="1091010" y="852906"/>
                  </a:lnTo>
                  <a:lnTo>
                    <a:pt x="1046220" y="862818"/>
                  </a:lnTo>
                  <a:lnTo>
                    <a:pt x="1001189" y="870333"/>
                  </a:lnTo>
                  <a:lnTo>
                    <a:pt x="956009" y="875470"/>
                  </a:lnTo>
                  <a:lnTo>
                    <a:pt x="910773" y="878252"/>
                  </a:lnTo>
                  <a:lnTo>
                    <a:pt x="865573" y="878697"/>
                  </a:lnTo>
                  <a:lnTo>
                    <a:pt x="820503" y="876828"/>
                  </a:lnTo>
                  <a:lnTo>
                    <a:pt x="775654" y="872664"/>
                  </a:lnTo>
                  <a:lnTo>
                    <a:pt x="731119" y="866226"/>
                  </a:lnTo>
                  <a:lnTo>
                    <a:pt x="686990" y="857535"/>
                  </a:lnTo>
                  <a:lnTo>
                    <a:pt x="643361" y="846612"/>
                  </a:lnTo>
                  <a:lnTo>
                    <a:pt x="600323" y="833476"/>
                  </a:lnTo>
                  <a:lnTo>
                    <a:pt x="557969" y="818149"/>
                  </a:lnTo>
                  <a:lnTo>
                    <a:pt x="516393" y="800651"/>
                  </a:lnTo>
                  <a:lnTo>
                    <a:pt x="475685" y="781002"/>
                  </a:lnTo>
                  <a:lnTo>
                    <a:pt x="435939" y="759225"/>
                  </a:lnTo>
                  <a:lnTo>
                    <a:pt x="397248" y="735338"/>
                  </a:lnTo>
                  <a:lnTo>
                    <a:pt x="359703" y="709362"/>
                  </a:lnTo>
                  <a:lnTo>
                    <a:pt x="323398" y="681319"/>
                  </a:lnTo>
                  <a:lnTo>
                    <a:pt x="288425" y="651228"/>
                  </a:lnTo>
                  <a:lnTo>
                    <a:pt x="254877" y="619111"/>
                  </a:lnTo>
                  <a:lnTo>
                    <a:pt x="222845" y="584988"/>
                  </a:lnTo>
                  <a:lnTo>
                    <a:pt x="192423" y="548880"/>
                  </a:lnTo>
                  <a:lnTo>
                    <a:pt x="163704" y="510806"/>
                  </a:lnTo>
                  <a:lnTo>
                    <a:pt x="136778" y="470788"/>
                  </a:lnTo>
                  <a:lnTo>
                    <a:pt x="111223" y="427915"/>
                  </a:lnTo>
                  <a:lnTo>
                    <a:pt x="88221" y="383800"/>
                  </a:lnTo>
                  <a:lnTo>
                    <a:pt x="67805" y="338558"/>
                  </a:lnTo>
                  <a:lnTo>
                    <a:pt x="50008" y="292306"/>
                  </a:lnTo>
                  <a:lnTo>
                    <a:pt x="34861" y="245157"/>
                  </a:lnTo>
                  <a:lnTo>
                    <a:pt x="22396" y="197227"/>
                  </a:lnTo>
                  <a:lnTo>
                    <a:pt x="12646" y="148632"/>
                  </a:lnTo>
                  <a:lnTo>
                    <a:pt x="5641" y="99485"/>
                  </a:lnTo>
                  <a:lnTo>
                    <a:pt x="1415" y="49903"/>
                  </a:lnTo>
                  <a:lnTo>
                    <a:pt x="0" y="0"/>
                  </a:lnTo>
                  <a:lnTo>
                    <a:pt x="615060" y="0"/>
                  </a:lnTo>
                  <a:lnTo>
                    <a:pt x="619306" y="47369"/>
                  </a:lnTo>
                  <a:lnTo>
                    <a:pt x="631549" y="91952"/>
                  </a:lnTo>
                  <a:lnTo>
                    <a:pt x="651044" y="133006"/>
                  </a:lnTo>
                  <a:lnTo>
                    <a:pt x="677049" y="169786"/>
                  </a:lnTo>
                  <a:lnTo>
                    <a:pt x="708821" y="201547"/>
                  </a:lnTo>
                  <a:lnTo>
                    <a:pt x="745616" y="227546"/>
                  </a:lnTo>
                  <a:lnTo>
                    <a:pt x="786692" y="247038"/>
                  </a:lnTo>
                  <a:lnTo>
                    <a:pt x="831305" y="259279"/>
                  </a:lnTo>
                  <a:lnTo>
                    <a:pt x="878713" y="263524"/>
                  </a:lnTo>
                  <a:lnTo>
                    <a:pt x="915941" y="260883"/>
                  </a:lnTo>
                  <a:lnTo>
                    <a:pt x="952230" y="253063"/>
                  </a:lnTo>
                  <a:lnTo>
                    <a:pt x="987065" y="240218"/>
                  </a:lnTo>
                  <a:lnTo>
                    <a:pt x="1019936" y="222503"/>
                  </a:lnTo>
                  <a:lnTo>
                    <a:pt x="1349502" y="741933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/>
            <p:cNvSpPr/>
            <p:nvPr/>
          </p:nvSpPr>
          <p:spPr>
            <a:xfrm>
              <a:off x="3993769" y="2753232"/>
              <a:ext cx="878840" cy="878840"/>
            </a:xfrm>
            <a:custGeom>
              <a:avLst/>
              <a:gdLst/>
              <a:ahLst/>
              <a:cxnLst/>
              <a:rect l="l" t="t" r="r" b="b"/>
              <a:pathLst>
                <a:path w="878839" h="878839">
                  <a:moveTo>
                    <a:pt x="878713" y="0"/>
                  </a:moveTo>
                  <a:lnTo>
                    <a:pt x="830491" y="1299"/>
                  </a:lnTo>
                  <a:lnTo>
                    <a:pt x="782951" y="5154"/>
                  </a:lnTo>
                  <a:lnTo>
                    <a:pt x="736158" y="11498"/>
                  </a:lnTo>
                  <a:lnTo>
                    <a:pt x="690180" y="20262"/>
                  </a:lnTo>
                  <a:lnTo>
                    <a:pt x="645083" y="31381"/>
                  </a:lnTo>
                  <a:lnTo>
                    <a:pt x="600935" y="44788"/>
                  </a:lnTo>
                  <a:lnTo>
                    <a:pt x="557803" y="60415"/>
                  </a:lnTo>
                  <a:lnTo>
                    <a:pt x="515752" y="78195"/>
                  </a:lnTo>
                  <a:lnTo>
                    <a:pt x="474852" y="98062"/>
                  </a:lnTo>
                  <a:lnTo>
                    <a:pt x="435167" y="119949"/>
                  </a:lnTo>
                  <a:lnTo>
                    <a:pt x="396766" y="143788"/>
                  </a:lnTo>
                  <a:lnTo>
                    <a:pt x="359715" y="169513"/>
                  </a:lnTo>
                  <a:lnTo>
                    <a:pt x="324082" y="197057"/>
                  </a:lnTo>
                  <a:lnTo>
                    <a:pt x="289932" y="226353"/>
                  </a:lnTo>
                  <a:lnTo>
                    <a:pt x="257333" y="257333"/>
                  </a:lnTo>
                  <a:lnTo>
                    <a:pt x="226353" y="289932"/>
                  </a:lnTo>
                  <a:lnTo>
                    <a:pt x="197057" y="324082"/>
                  </a:lnTo>
                  <a:lnTo>
                    <a:pt x="169513" y="359715"/>
                  </a:lnTo>
                  <a:lnTo>
                    <a:pt x="143788" y="396766"/>
                  </a:lnTo>
                  <a:lnTo>
                    <a:pt x="119949" y="435167"/>
                  </a:lnTo>
                  <a:lnTo>
                    <a:pt x="98062" y="474852"/>
                  </a:lnTo>
                  <a:lnTo>
                    <a:pt x="78195" y="515752"/>
                  </a:lnTo>
                  <a:lnTo>
                    <a:pt x="60415" y="557803"/>
                  </a:lnTo>
                  <a:lnTo>
                    <a:pt x="44788" y="600935"/>
                  </a:lnTo>
                  <a:lnTo>
                    <a:pt x="31381" y="645083"/>
                  </a:lnTo>
                  <a:lnTo>
                    <a:pt x="20262" y="690180"/>
                  </a:lnTo>
                  <a:lnTo>
                    <a:pt x="11498" y="736158"/>
                  </a:lnTo>
                  <a:lnTo>
                    <a:pt x="5154" y="782951"/>
                  </a:lnTo>
                  <a:lnTo>
                    <a:pt x="1299" y="830491"/>
                  </a:lnTo>
                  <a:lnTo>
                    <a:pt x="0" y="878712"/>
                  </a:lnTo>
                  <a:lnTo>
                    <a:pt x="615060" y="878712"/>
                  </a:lnTo>
                  <a:lnTo>
                    <a:pt x="619306" y="831305"/>
                  </a:lnTo>
                  <a:lnTo>
                    <a:pt x="631549" y="786692"/>
                  </a:lnTo>
                  <a:lnTo>
                    <a:pt x="651044" y="745617"/>
                  </a:lnTo>
                  <a:lnTo>
                    <a:pt x="677049" y="708821"/>
                  </a:lnTo>
                  <a:lnTo>
                    <a:pt x="708821" y="677049"/>
                  </a:lnTo>
                  <a:lnTo>
                    <a:pt x="745616" y="651044"/>
                  </a:lnTo>
                  <a:lnTo>
                    <a:pt x="786692" y="631549"/>
                  </a:lnTo>
                  <a:lnTo>
                    <a:pt x="831305" y="619306"/>
                  </a:lnTo>
                  <a:lnTo>
                    <a:pt x="878713" y="615061"/>
                  </a:lnTo>
                  <a:lnTo>
                    <a:pt x="878713" y="0"/>
                  </a:lnTo>
                  <a:close/>
                </a:path>
              </a:pathLst>
            </a:custGeom>
            <a:solidFill>
              <a:srgbClr val="C00000">
                <a:alpha val="70195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/>
            <p:cNvSpPr/>
            <p:nvPr/>
          </p:nvSpPr>
          <p:spPr>
            <a:xfrm>
              <a:off x="3993769" y="2753232"/>
              <a:ext cx="878840" cy="878840"/>
            </a:xfrm>
            <a:custGeom>
              <a:avLst/>
              <a:gdLst/>
              <a:ahLst/>
              <a:cxnLst/>
              <a:rect l="l" t="t" r="r" b="b"/>
              <a:pathLst>
                <a:path w="878839" h="878839">
                  <a:moveTo>
                    <a:pt x="0" y="878712"/>
                  </a:moveTo>
                  <a:lnTo>
                    <a:pt x="1299" y="830491"/>
                  </a:lnTo>
                  <a:lnTo>
                    <a:pt x="5154" y="782951"/>
                  </a:lnTo>
                  <a:lnTo>
                    <a:pt x="11498" y="736158"/>
                  </a:lnTo>
                  <a:lnTo>
                    <a:pt x="20262" y="690180"/>
                  </a:lnTo>
                  <a:lnTo>
                    <a:pt x="31381" y="645083"/>
                  </a:lnTo>
                  <a:lnTo>
                    <a:pt x="44788" y="600935"/>
                  </a:lnTo>
                  <a:lnTo>
                    <a:pt x="60415" y="557803"/>
                  </a:lnTo>
                  <a:lnTo>
                    <a:pt x="78195" y="515752"/>
                  </a:lnTo>
                  <a:lnTo>
                    <a:pt x="98062" y="474852"/>
                  </a:lnTo>
                  <a:lnTo>
                    <a:pt x="119949" y="435167"/>
                  </a:lnTo>
                  <a:lnTo>
                    <a:pt x="143788" y="396766"/>
                  </a:lnTo>
                  <a:lnTo>
                    <a:pt x="169513" y="359715"/>
                  </a:lnTo>
                  <a:lnTo>
                    <a:pt x="197057" y="324082"/>
                  </a:lnTo>
                  <a:lnTo>
                    <a:pt x="226353" y="289932"/>
                  </a:lnTo>
                  <a:lnTo>
                    <a:pt x="257333" y="257333"/>
                  </a:lnTo>
                  <a:lnTo>
                    <a:pt x="289932" y="226353"/>
                  </a:lnTo>
                  <a:lnTo>
                    <a:pt x="324082" y="197057"/>
                  </a:lnTo>
                  <a:lnTo>
                    <a:pt x="359715" y="169513"/>
                  </a:lnTo>
                  <a:lnTo>
                    <a:pt x="396766" y="143788"/>
                  </a:lnTo>
                  <a:lnTo>
                    <a:pt x="435167" y="119949"/>
                  </a:lnTo>
                  <a:lnTo>
                    <a:pt x="474852" y="98062"/>
                  </a:lnTo>
                  <a:lnTo>
                    <a:pt x="515752" y="78195"/>
                  </a:lnTo>
                  <a:lnTo>
                    <a:pt x="557803" y="60415"/>
                  </a:lnTo>
                  <a:lnTo>
                    <a:pt x="600935" y="44788"/>
                  </a:lnTo>
                  <a:lnTo>
                    <a:pt x="645083" y="31381"/>
                  </a:lnTo>
                  <a:lnTo>
                    <a:pt x="690180" y="20262"/>
                  </a:lnTo>
                  <a:lnTo>
                    <a:pt x="736158" y="11498"/>
                  </a:lnTo>
                  <a:lnTo>
                    <a:pt x="782951" y="5154"/>
                  </a:lnTo>
                  <a:lnTo>
                    <a:pt x="830491" y="1299"/>
                  </a:lnTo>
                  <a:lnTo>
                    <a:pt x="878713" y="0"/>
                  </a:lnTo>
                  <a:lnTo>
                    <a:pt x="878713" y="615061"/>
                  </a:lnTo>
                  <a:lnTo>
                    <a:pt x="831305" y="619306"/>
                  </a:lnTo>
                  <a:lnTo>
                    <a:pt x="786692" y="631549"/>
                  </a:lnTo>
                  <a:lnTo>
                    <a:pt x="745616" y="651044"/>
                  </a:lnTo>
                  <a:lnTo>
                    <a:pt x="708821" y="677049"/>
                  </a:lnTo>
                  <a:lnTo>
                    <a:pt x="677049" y="708821"/>
                  </a:lnTo>
                  <a:lnTo>
                    <a:pt x="651044" y="745617"/>
                  </a:lnTo>
                  <a:lnTo>
                    <a:pt x="631549" y="786692"/>
                  </a:lnTo>
                  <a:lnTo>
                    <a:pt x="619306" y="831305"/>
                  </a:lnTo>
                  <a:lnTo>
                    <a:pt x="615060" y="878712"/>
                  </a:lnTo>
                  <a:lnTo>
                    <a:pt x="0" y="878712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7" name="object 37"/>
          <p:cNvSpPr txBox="1"/>
          <p:nvPr/>
        </p:nvSpPr>
        <p:spPr>
          <a:xfrm>
            <a:off x="5246370" y="3420236"/>
            <a:ext cx="349250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105">
                <a:latin typeface="Tahoma"/>
                <a:cs typeface="Tahoma"/>
              </a:rPr>
              <a:t>41%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452620" y="3936619"/>
            <a:ext cx="35115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00">
                <a:solidFill>
                  <a:srgbClr val="FFFFFF"/>
                </a:solidFill>
                <a:latin typeface="Tahoma"/>
                <a:cs typeface="Tahoma"/>
              </a:rPr>
              <a:t>34%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286250" y="3120008"/>
            <a:ext cx="35115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100">
                <a:solidFill>
                  <a:srgbClr val="FFFFFF"/>
                </a:solidFill>
                <a:latin typeface="Tahoma"/>
                <a:cs typeface="Tahoma"/>
              </a:rPr>
              <a:t>25%</a:t>
            </a:r>
            <a:endParaRPr sz="1400">
              <a:latin typeface="Tahoma"/>
              <a:cs typeface="Tahoma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6676999" y="2743707"/>
            <a:ext cx="1776730" cy="1776730"/>
            <a:chOff x="6676999" y="2743707"/>
            <a:chExt cx="1776730" cy="1776730"/>
          </a:xfrm>
        </p:grpSpPr>
        <p:sp>
          <p:nvSpPr>
            <p:cNvPr id="41" name="object 41"/>
            <p:cNvSpPr/>
            <p:nvPr/>
          </p:nvSpPr>
          <p:spPr>
            <a:xfrm>
              <a:off x="7565262" y="2753232"/>
              <a:ext cx="878840" cy="1621155"/>
            </a:xfrm>
            <a:custGeom>
              <a:avLst/>
              <a:gdLst/>
              <a:ahLst/>
              <a:cxnLst/>
              <a:rect l="l" t="t" r="r" b="b"/>
              <a:pathLst>
                <a:path w="878840" h="1621154">
                  <a:moveTo>
                    <a:pt x="0" y="0"/>
                  </a:moveTo>
                  <a:lnTo>
                    <a:pt x="0" y="615061"/>
                  </a:lnTo>
                  <a:lnTo>
                    <a:pt x="53132" y="620477"/>
                  </a:lnTo>
                  <a:lnTo>
                    <a:pt x="103375" y="636201"/>
                  </a:lnTo>
                  <a:lnTo>
                    <a:pt x="149303" y="661448"/>
                  </a:lnTo>
                  <a:lnTo>
                    <a:pt x="189488" y="695430"/>
                  </a:lnTo>
                  <a:lnTo>
                    <a:pt x="222503" y="737362"/>
                  </a:lnTo>
                  <a:lnTo>
                    <a:pt x="244334" y="779650"/>
                  </a:lnTo>
                  <a:lnTo>
                    <a:pt x="257911" y="823874"/>
                  </a:lnTo>
                  <a:lnTo>
                    <a:pt x="263463" y="869004"/>
                  </a:lnTo>
                  <a:lnTo>
                    <a:pt x="261224" y="914012"/>
                  </a:lnTo>
                  <a:lnTo>
                    <a:pt x="251423" y="957869"/>
                  </a:lnTo>
                  <a:lnTo>
                    <a:pt x="234291" y="999546"/>
                  </a:lnTo>
                  <a:lnTo>
                    <a:pt x="210060" y="1038015"/>
                  </a:lnTo>
                  <a:lnTo>
                    <a:pt x="178960" y="1072248"/>
                  </a:lnTo>
                  <a:lnTo>
                    <a:pt x="141223" y="1101216"/>
                  </a:lnTo>
                  <a:lnTo>
                    <a:pt x="470788" y="1620646"/>
                  </a:lnTo>
                  <a:lnTo>
                    <a:pt x="512186" y="1592683"/>
                  </a:lnTo>
                  <a:lnTo>
                    <a:pt x="551675" y="1562624"/>
                  </a:lnTo>
                  <a:lnTo>
                    <a:pt x="589200" y="1530569"/>
                  </a:lnTo>
                  <a:lnTo>
                    <a:pt x="624705" y="1496620"/>
                  </a:lnTo>
                  <a:lnTo>
                    <a:pt x="658135" y="1460876"/>
                  </a:lnTo>
                  <a:lnTo>
                    <a:pt x="689435" y="1423439"/>
                  </a:lnTo>
                  <a:lnTo>
                    <a:pt x="718550" y="1384409"/>
                  </a:lnTo>
                  <a:lnTo>
                    <a:pt x="745423" y="1343886"/>
                  </a:lnTo>
                  <a:lnTo>
                    <a:pt x="770000" y="1301972"/>
                  </a:lnTo>
                  <a:lnTo>
                    <a:pt x="792226" y="1258766"/>
                  </a:lnTo>
                  <a:lnTo>
                    <a:pt x="812044" y="1214370"/>
                  </a:lnTo>
                  <a:lnTo>
                    <a:pt x="829399" y="1168884"/>
                  </a:lnTo>
                  <a:lnTo>
                    <a:pt x="844236" y="1122409"/>
                  </a:lnTo>
                  <a:lnTo>
                    <a:pt x="856500" y="1075044"/>
                  </a:lnTo>
                  <a:lnTo>
                    <a:pt x="866135" y="1026892"/>
                  </a:lnTo>
                  <a:lnTo>
                    <a:pt x="873085" y="978052"/>
                  </a:lnTo>
                  <a:lnTo>
                    <a:pt x="877297" y="928626"/>
                  </a:lnTo>
                  <a:lnTo>
                    <a:pt x="878712" y="878712"/>
                  </a:lnTo>
                  <a:lnTo>
                    <a:pt x="877412" y="830491"/>
                  </a:lnTo>
                  <a:lnTo>
                    <a:pt x="873556" y="782951"/>
                  </a:lnTo>
                  <a:lnTo>
                    <a:pt x="867211" y="736158"/>
                  </a:lnTo>
                  <a:lnTo>
                    <a:pt x="858444" y="690180"/>
                  </a:lnTo>
                  <a:lnTo>
                    <a:pt x="847322" y="645083"/>
                  </a:lnTo>
                  <a:lnTo>
                    <a:pt x="833912" y="600935"/>
                  </a:lnTo>
                  <a:lnTo>
                    <a:pt x="818281" y="557803"/>
                  </a:lnTo>
                  <a:lnTo>
                    <a:pt x="800497" y="515752"/>
                  </a:lnTo>
                  <a:lnTo>
                    <a:pt x="780626" y="474852"/>
                  </a:lnTo>
                  <a:lnTo>
                    <a:pt x="758735" y="435167"/>
                  </a:lnTo>
                  <a:lnTo>
                    <a:pt x="734892" y="396766"/>
                  </a:lnTo>
                  <a:lnTo>
                    <a:pt x="709162" y="359715"/>
                  </a:lnTo>
                  <a:lnTo>
                    <a:pt x="681615" y="324082"/>
                  </a:lnTo>
                  <a:lnTo>
                    <a:pt x="652315" y="289932"/>
                  </a:lnTo>
                  <a:lnTo>
                    <a:pt x="621331" y="257333"/>
                  </a:lnTo>
                  <a:lnTo>
                    <a:pt x="588730" y="226353"/>
                  </a:lnTo>
                  <a:lnTo>
                    <a:pt x="554577" y="197057"/>
                  </a:lnTo>
                  <a:lnTo>
                    <a:pt x="518942" y="169513"/>
                  </a:lnTo>
                  <a:lnTo>
                    <a:pt x="481890" y="143788"/>
                  </a:lnTo>
                  <a:lnTo>
                    <a:pt x="443488" y="119949"/>
                  </a:lnTo>
                  <a:lnTo>
                    <a:pt x="403804" y="98062"/>
                  </a:lnTo>
                  <a:lnTo>
                    <a:pt x="362905" y="78195"/>
                  </a:lnTo>
                  <a:lnTo>
                    <a:pt x="320857" y="60415"/>
                  </a:lnTo>
                  <a:lnTo>
                    <a:pt x="277728" y="44788"/>
                  </a:lnTo>
                  <a:lnTo>
                    <a:pt x="233585" y="31381"/>
                  </a:lnTo>
                  <a:lnTo>
                    <a:pt x="188494" y="20262"/>
                  </a:lnTo>
                  <a:lnTo>
                    <a:pt x="142523" y="11498"/>
                  </a:lnTo>
                  <a:lnTo>
                    <a:pt x="95739" y="5154"/>
                  </a:lnTo>
                  <a:lnTo>
                    <a:pt x="48209" y="12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A0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/>
            <p:cNvSpPr/>
            <p:nvPr/>
          </p:nvSpPr>
          <p:spPr>
            <a:xfrm>
              <a:off x="7565262" y="2753232"/>
              <a:ext cx="878840" cy="1621155"/>
            </a:xfrm>
            <a:custGeom>
              <a:avLst/>
              <a:gdLst/>
              <a:ahLst/>
              <a:cxnLst/>
              <a:rect l="l" t="t" r="r" b="b"/>
              <a:pathLst>
                <a:path w="878840" h="1621154">
                  <a:moveTo>
                    <a:pt x="0" y="0"/>
                  </a:moveTo>
                  <a:lnTo>
                    <a:pt x="48209" y="1299"/>
                  </a:lnTo>
                  <a:lnTo>
                    <a:pt x="95739" y="5154"/>
                  </a:lnTo>
                  <a:lnTo>
                    <a:pt x="142523" y="11498"/>
                  </a:lnTo>
                  <a:lnTo>
                    <a:pt x="188494" y="20262"/>
                  </a:lnTo>
                  <a:lnTo>
                    <a:pt x="233585" y="31381"/>
                  </a:lnTo>
                  <a:lnTo>
                    <a:pt x="277728" y="44788"/>
                  </a:lnTo>
                  <a:lnTo>
                    <a:pt x="320857" y="60415"/>
                  </a:lnTo>
                  <a:lnTo>
                    <a:pt x="362905" y="78195"/>
                  </a:lnTo>
                  <a:lnTo>
                    <a:pt x="403804" y="98062"/>
                  </a:lnTo>
                  <a:lnTo>
                    <a:pt x="443488" y="119949"/>
                  </a:lnTo>
                  <a:lnTo>
                    <a:pt x="481890" y="143788"/>
                  </a:lnTo>
                  <a:lnTo>
                    <a:pt x="518942" y="169513"/>
                  </a:lnTo>
                  <a:lnTo>
                    <a:pt x="554577" y="197057"/>
                  </a:lnTo>
                  <a:lnTo>
                    <a:pt x="588730" y="226353"/>
                  </a:lnTo>
                  <a:lnTo>
                    <a:pt x="621331" y="257333"/>
                  </a:lnTo>
                  <a:lnTo>
                    <a:pt x="652315" y="289932"/>
                  </a:lnTo>
                  <a:lnTo>
                    <a:pt x="681615" y="324082"/>
                  </a:lnTo>
                  <a:lnTo>
                    <a:pt x="709162" y="359715"/>
                  </a:lnTo>
                  <a:lnTo>
                    <a:pt x="734892" y="396766"/>
                  </a:lnTo>
                  <a:lnTo>
                    <a:pt x="758735" y="435167"/>
                  </a:lnTo>
                  <a:lnTo>
                    <a:pt x="780626" y="474852"/>
                  </a:lnTo>
                  <a:lnTo>
                    <a:pt x="800497" y="515752"/>
                  </a:lnTo>
                  <a:lnTo>
                    <a:pt x="818281" y="557803"/>
                  </a:lnTo>
                  <a:lnTo>
                    <a:pt x="833912" y="600935"/>
                  </a:lnTo>
                  <a:lnTo>
                    <a:pt x="847322" y="645083"/>
                  </a:lnTo>
                  <a:lnTo>
                    <a:pt x="858444" y="690180"/>
                  </a:lnTo>
                  <a:lnTo>
                    <a:pt x="867211" y="736158"/>
                  </a:lnTo>
                  <a:lnTo>
                    <a:pt x="873556" y="782951"/>
                  </a:lnTo>
                  <a:lnTo>
                    <a:pt x="877412" y="830491"/>
                  </a:lnTo>
                  <a:lnTo>
                    <a:pt x="878712" y="878712"/>
                  </a:lnTo>
                  <a:lnTo>
                    <a:pt x="877297" y="928626"/>
                  </a:lnTo>
                  <a:lnTo>
                    <a:pt x="873085" y="978052"/>
                  </a:lnTo>
                  <a:lnTo>
                    <a:pt x="866135" y="1026892"/>
                  </a:lnTo>
                  <a:lnTo>
                    <a:pt x="856500" y="1075044"/>
                  </a:lnTo>
                  <a:lnTo>
                    <a:pt x="844236" y="1122409"/>
                  </a:lnTo>
                  <a:lnTo>
                    <a:pt x="829399" y="1168884"/>
                  </a:lnTo>
                  <a:lnTo>
                    <a:pt x="812044" y="1214370"/>
                  </a:lnTo>
                  <a:lnTo>
                    <a:pt x="792226" y="1258766"/>
                  </a:lnTo>
                  <a:lnTo>
                    <a:pt x="770000" y="1301972"/>
                  </a:lnTo>
                  <a:lnTo>
                    <a:pt x="745423" y="1343886"/>
                  </a:lnTo>
                  <a:lnTo>
                    <a:pt x="718550" y="1384409"/>
                  </a:lnTo>
                  <a:lnTo>
                    <a:pt x="689435" y="1423439"/>
                  </a:lnTo>
                  <a:lnTo>
                    <a:pt x="658135" y="1460876"/>
                  </a:lnTo>
                  <a:lnTo>
                    <a:pt x="624705" y="1496620"/>
                  </a:lnTo>
                  <a:lnTo>
                    <a:pt x="589200" y="1530569"/>
                  </a:lnTo>
                  <a:lnTo>
                    <a:pt x="551675" y="1562624"/>
                  </a:lnTo>
                  <a:lnTo>
                    <a:pt x="512186" y="1592683"/>
                  </a:lnTo>
                  <a:lnTo>
                    <a:pt x="470788" y="1620646"/>
                  </a:lnTo>
                  <a:lnTo>
                    <a:pt x="141223" y="1101216"/>
                  </a:lnTo>
                  <a:lnTo>
                    <a:pt x="178960" y="1072248"/>
                  </a:lnTo>
                  <a:lnTo>
                    <a:pt x="210060" y="1038015"/>
                  </a:lnTo>
                  <a:lnTo>
                    <a:pt x="234291" y="999546"/>
                  </a:lnTo>
                  <a:lnTo>
                    <a:pt x="251423" y="957869"/>
                  </a:lnTo>
                  <a:lnTo>
                    <a:pt x="261224" y="914012"/>
                  </a:lnTo>
                  <a:lnTo>
                    <a:pt x="263463" y="869004"/>
                  </a:lnTo>
                  <a:lnTo>
                    <a:pt x="257911" y="823874"/>
                  </a:lnTo>
                  <a:lnTo>
                    <a:pt x="244334" y="779650"/>
                  </a:lnTo>
                  <a:lnTo>
                    <a:pt x="222503" y="737362"/>
                  </a:lnTo>
                  <a:lnTo>
                    <a:pt x="189488" y="695430"/>
                  </a:lnTo>
                  <a:lnTo>
                    <a:pt x="149303" y="661448"/>
                  </a:lnTo>
                  <a:lnTo>
                    <a:pt x="103375" y="636201"/>
                  </a:lnTo>
                  <a:lnTo>
                    <a:pt x="53132" y="620477"/>
                  </a:lnTo>
                  <a:lnTo>
                    <a:pt x="0" y="615061"/>
                  </a:lnTo>
                  <a:lnTo>
                    <a:pt x="0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/>
            <p:cNvSpPr/>
            <p:nvPr/>
          </p:nvSpPr>
          <p:spPr>
            <a:xfrm>
              <a:off x="6686524" y="2920999"/>
              <a:ext cx="1350010" cy="1590040"/>
            </a:xfrm>
            <a:custGeom>
              <a:avLst/>
              <a:gdLst/>
              <a:ahLst/>
              <a:cxnLst/>
              <a:rect l="l" t="t" r="r" b="b"/>
              <a:pathLst>
                <a:path w="1350009" h="1590039">
                  <a:moveTo>
                    <a:pt x="362229" y="0"/>
                  </a:moveTo>
                  <a:lnTo>
                    <a:pt x="324396" y="29064"/>
                  </a:lnTo>
                  <a:lnTo>
                    <a:pt x="288554" y="59784"/>
                  </a:lnTo>
                  <a:lnTo>
                    <a:pt x="254720" y="92068"/>
                  </a:lnTo>
                  <a:lnTo>
                    <a:pt x="222911" y="125824"/>
                  </a:lnTo>
                  <a:lnTo>
                    <a:pt x="193146" y="160961"/>
                  </a:lnTo>
                  <a:lnTo>
                    <a:pt x="165440" y="197389"/>
                  </a:lnTo>
                  <a:lnTo>
                    <a:pt x="139812" y="235016"/>
                  </a:lnTo>
                  <a:lnTo>
                    <a:pt x="116280" y="273751"/>
                  </a:lnTo>
                  <a:lnTo>
                    <a:pt x="94859" y="313503"/>
                  </a:lnTo>
                  <a:lnTo>
                    <a:pt x="75569" y="354181"/>
                  </a:lnTo>
                  <a:lnTo>
                    <a:pt x="58425" y="395693"/>
                  </a:lnTo>
                  <a:lnTo>
                    <a:pt x="43446" y="437949"/>
                  </a:lnTo>
                  <a:lnTo>
                    <a:pt x="30649" y="480857"/>
                  </a:lnTo>
                  <a:lnTo>
                    <a:pt x="20051" y="524326"/>
                  </a:lnTo>
                  <a:lnTo>
                    <a:pt x="11670" y="568265"/>
                  </a:lnTo>
                  <a:lnTo>
                    <a:pt x="5523" y="612583"/>
                  </a:lnTo>
                  <a:lnTo>
                    <a:pt x="1627" y="657189"/>
                  </a:lnTo>
                  <a:lnTo>
                    <a:pt x="0" y="701992"/>
                  </a:lnTo>
                  <a:lnTo>
                    <a:pt x="658" y="746900"/>
                  </a:lnTo>
                  <a:lnTo>
                    <a:pt x="3621" y="791823"/>
                  </a:lnTo>
                  <a:lnTo>
                    <a:pt x="8904" y="836668"/>
                  </a:lnTo>
                  <a:lnTo>
                    <a:pt x="16525" y="881346"/>
                  </a:lnTo>
                  <a:lnTo>
                    <a:pt x="26502" y="925765"/>
                  </a:lnTo>
                  <a:lnTo>
                    <a:pt x="38852" y="969834"/>
                  </a:lnTo>
                  <a:lnTo>
                    <a:pt x="53592" y="1013461"/>
                  </a:lnTo>
                  <a:lnTo>
                    <a:pt x="70740" y="1056556"/>
                  </a:lnTo>
                  <a:lnTo>
                    <a:pt x="90313" y="1099027"/>
                  </a:lnTo>
                  <a:lnTo>
                    <a:pt x="112329" y="1140784"/>
                  </a:lnTo>
                  <a:lnTo>
                    <a:pt x="136804" y="1181735"/>
                  </a:lnTo>
                  <a:lnTo>
                    <a:pt x="163729" y="1221752"/>
                  </a:lnTo>
                  <a:lnTo>
                    <a:pt x="192449" y="1259826"/>
                  </a:lnTo>
                  <a:lnTo>
                    <a:pt x="222871" y="1295934"/>
                  </a:lnTo>
                  <a:lnTo>
                    <a:pt x="254902" y="1330057"/>
                  </a:lnTo>
                  <a:lnTo>
                    <a:pt x="288451" y="1362174"/>
                  </a:lnTo>
                  <a:lnTo>
                    <a:pt x="323424" y="1392265"/>
                  </a:lnTo>
                  <a:lnTo>
                    <a:pt x="359729" y="1420308"/>
                  </a:lnTo>
                  <a:lnTo>
                    <a:pt x="397273" y="1446284"/>
                  </a:lnTo>
                  <a:lnTo>
                    <a:pt x="435965" y="1470171"/>
                  </a:lnTo>
                  <a:lnTo>
                    <a:pt x="475710" y="1491948"/>
                  </a:lnTo>
                  <a:lnTo>
                    <a:pt x="516418" y="1511597"/>
                  </a:lnTo>
                  <a:lnTo>
                    <a:pt x="557995" y="1529095"/>
                  </a:lnTo>
                  <a:lnTo>
                    <a:pt x="600348" y="1544422"/>
                  </a:lnTo>
                  <a:lnTo>
                    <a:pt x="643386" y="1557558"/>
                  </a:lnTo>
                  <a:lnTo>
                    <a:pt x="687016" y="1568481"/>
                  </a:lnTo>
                  <a:lnTo>
                    <a:pt x="731144" y="1577172"/>
                  </a:lnTo>
                  <a:lnTo>
                    <a:pt x="775679" y="1583610"/>
                  </a:lnTo>
                  <a:lnTo>
                    <a:pt x="820528" y="1587774"/>
                  </a:lnTo>
                  <a:lnTo>
                    <a:pt x="865599" y="1589643"/>
                  </a:lnTo>
                  <a:lnTo>
                    <a:pt x="910798" y="1589198"/>
                  </a:lnTo>
                  <a:lnTo>
                    <a:pt x="956034" y="1586416"/>
                  </a:lnTo>
                  <a:lnTo>
                    <a:pt x="1001214" y="1581279"/>
                  </a:lnTo>
                  <a:lnTo>
                    <a:pt x="1046245" y="1573764"/>
                  </a:lnTo>
                  <a:lnTo>
                    <a:pt x="1091035" y="1563852"/>
                  </a:lnTo>
                  <a:lnTo>
                    <a:pt x="1135491" y="1551522"/>
                  </a:lnTo>
                  <a:lnTo>
                    <a:pt x="1179521" y="1536753"/>
                  </a:lnTo>
                  <a:lnTo>
                    <a:pt x="1223032" y="1519525"/>
                  </a:lnTo>
                  <a:lnTo>
                    <a:pt x="1265932" y="1499817"/>
                  </a:lnTo>
                  <a:lnTo>
                    <a:pt x="1308128" y="1477609"/>
                  </a:lnTo>
                  <a:lnTo>
                    <a:pt x="1349527" y="1452880"/>
                  </a:lnTo>
                  <a:lnTo>
                    <a:pt x="1019962" y="933450"/>
                  </a:lnTo>
                  <a:lnTo>
                    <a:pt x="979559" y="954471"/>
                  </a:lnTo>
                  <a:lnTo>
                    <a:pt x="937275" y="967953"/>
                  </a:lnTo>
                  <a:lnTo>
                    <a:pt x="894025" y="974071"/>
                  </a:lnTo>
                  <a:lnTo>
                    <a:pt x="850721" y="972998"/>
                  </a:lnTo>
                  <a:lnTo>
                    <a:pt x="808278" y="964909"/>
                  </a:lnTo>
                  <a:lnTo>
                    <a:pt x="767608" y="949978"/>
                  </a:lnTo>
                  <a:lnTo>
                    <a:pt x="729626" y="928381"/>
                  </a:lnTo>
                  <a:lnTo>
                    <a:pt x="695245" y="900292"/>
                  </a:lnTo>
                  <a:lnTo>
                    <a:pt x="665378" y="865886"/>
                  </a:lnTo>
                  <a:lnTo>
                    <a:pt x="640990" y="825033"/>
                  </a:lnTo>
                  <a:lnTo>
                    <a:pt x="624701" y="781739"/>
                  </a:lnTo>
                  <a:lnTo>
                    <a:pt x="616347" y="737042"/>
                  </a:lnTo>
                  <a:lnTo>
                    <a:pt x="615766" y="691981"/>
                  </a:lnTo>
                  <a:lnTo>
                    <a:pt x="622797" y="647595"/>
                  </a:lnTo>
                  <a:lnTo>
                    <a:pt x="637278" y="604924"/>
                  </a:lnTo>
                  <a:lnTo>
                    <a:pt x="659046" y="565006"/>
                  </a:lnTo>
                  <a:lnTo>
                    <a:pt x="687940" y="528880"/>
                  </a:lnTo>
                  <a:lnTo>
                    <a:pt x="723798" y="497586"/>
                  </a:lnTo>
                  <a:lnTo>
                    <a:pt x="362229" y="0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/>
            <p:cNvSpPr/>
            <p:nvPr/>
          </p:nvSpPr>
          <p:spPr>
            <a:xfrm>
              <a:off x="6686524" y="2920999"/>
              <a:ext cx="1350010" cy="1590040"/>
            </a:xfrm>
            <a:custGeom>
              <a:avLst/>
              <a:gdLst/>
              <a:ahLst/>
              <a:cxnLst/>
              <a:rect l="l" t="t" r="r" b="b"/>
              <a:pathLst>
                <a:path w="1350009" h="1590039">
                  <a:moveTo>
                    <a:pt x="1349527" y="1452880"/>
                  </a:moveTo>
                  <a:lnTo>
                    <a:pt x="1308128" y="1477609"/>
                  </a:lnTo>
                  <a:lnTo>
                    <a:pt x="1265932" y="1499817"/>
                  </a:lnTo>
                  <a:lnTo>
                    <a:pt x="1223032" y="1519525"/>
                  </a:lnTo>
                  <a:lnTo>
                    <a:pt x="1179521" y="1536753"/>
                  </a:lnTo>
                  <a:lnTo>
                    <a:pt x="1135491" y="1551522"/>
                  </a:lnTo>
                  <a:lnTo>
                    <a:pt x="1091035" y="1563852"/>
                  </a:lnTo>
                  <a:lnTo>
                    <a:pt x="1046245" y="1573764"/>
                  </a:lnTo>
                  <a:lnTo>
                    <a:pt x="1001214" y="1581279"/>
                  </a:lnTo>
                  <a:lnTo>
                    <a:pt x="956034" y="1586416"/>
                  </a:lnTo>
                  <a:lnTo>
                    <a:pt x="910798" y="1589198"/>
                  </a:lnTo>
                  <a:lnTo>
                    <a:pt x="865599" y="1589643"/>
                  </a:lnTo>
                  <a:lnTo>
                    <a:pt x="820528" y="1587774"/>
                  </a:lnTo>
                  <a:lnTo>
                    <a:pt x="775679" y="1583610"/>
                  </a:lnTo>
                  <a:lnTo>
                    <a:pt x="731144" y="1577172"/>
                  </a:lnTo>
                  <a:lnTo>
                    <a:pt x="687016" y="1568481"/>
                  </a:lnTo>
                  <a:lnTo>
                    <a:pt x="643386" y="1557558"/>
                  </a:lnTo>
                  <a:lnTo>
                    <a:pt x="600348" y="1544422"/>
                  </a:lnTo>
                  <a:lnTo>
                    <a:pt x="557995" y="1529095"/>
                  </a:lnTo>
                  <a:lnTo>
                    <a:pt x="516418" y="1511597"/>
                  </a:lnTo>
                  <a:lnTo>
                    <a:pt x="475710" y="1491948"/>
                  </a:lnTo>
                  <a:lnTo>
                    <a:pt x="435965" y="1470171"/>
                  </a:lnTo>
                  <a:lnTo>
                    <a:pt x="397273" y="1446284"/>
                  </a:lnTo>
                  <a:lnTo>
                    <a:pt x="359729" y="1420308"/>
                  </a:lnTo>
                  <a:lnTo>
                    <a:pt x="323424" y="1392265"/>
                  </a:lnTo>
                  <a:lnTo>
                    <a:pt x="288451" y="1362174"/>
                  </a:lnTo>
                  <a:lnTo>
                    <a:pt x="254902" y="1330057"/>
                  </a:lnTo>
                  <a:lnTo>
                    <a:pt x="222871" y="1295934"/>
                  </a:lnTo>
                  <a:lnTo>
                    <a:pt x="192449" y="1259826"/>
                  </a:lnTo>
                  <a:lnTo>
                    <a:pt x="163729" y="1221752"/>
                  </a:lnTo>
                  <a:lnTo>
                    <a:pt x="136804" y="1181735"/>
                  </a:lnTo>
                  <a:lnTo>
                    <a:pt x="112329" y="1140784"/>
                  </a:lnTo>
                  <a:lnTo>
                    <a:pt x="90313" y="1099027"/>
                  </a:lnTo>
                  <a:lnTo>
                    <a:pt x="70740" y="1056556"/>
                  </a:lnTo>
                  <a:lnTo>
                    <a:pt x="53592" y="1013461"/>
                  </a:lnTo>
                  <a:lnTo>
                    <a:pt x="38852" y="969834"/>
                  </a:lnTo>
                  <a:lnTo>
                    <a:pt x="26502" y="925765"/>
                  </a:lnTo>
                  <a:lnTo>
                    <a:pt x="16525" y="881346"/>
                  </a:lnTo>
                  <a:lnTo>
                    <a:pt x="8904" y="836668"/>
                  </a:lnTo>
                  <a:lnTo>
                    <a:pt x="3621" y="791823"/>
                  </a:lnTo>
                  <a:lnTo>
                    <a:pt x="658" y="746900"/>
                  </a:lnTo>
                  <a:lnTo>
                    <a:pt x="0" y="701992"/>
                  </a:lnTo>
                  <a:lnTo>
                    <a:pt x="1627" y="657189"/>
                  </a:lnTo>
                  <a:lnTo>
                    <a:pt x="5523" y="612583"/>
                  </a:lnTo>
                  <a:lnTo>
                    <a:pt x="11670" y="568265"/>
                  </a:lnTo>
                  <a:lnTo>
                    <a:pt x="20051" y="524326"/>
                  </a:lnTo>
                  <a:lnTo>
                    <a:pt x="30649" y="480857"/>
                  </a:lnTo>
                  <a:lnTo>
                    <a:pt x="43446" y="437949"/>
                  </a:lnTo>
                  <a:lnTo>
                    <a:pt x="58425" y="395693"/>
                  </a:lnTo>
                  <a:lnTo>
                    <a:pt x="75569" y="354181"/>
                  </a:lnTo>
                  <a:lnTo>
                    <a:pt x="94859" y="313503"/>
                  </a:lnTo>
                  <a:lnTo>
                    <a:pt x="116280" y="273751"/>
                  </a:lnTo>
                  <a:lnTo>
                    <a:pt x="139812" y="235016"/>
                  </a:lnTo>
                  <a:lnTo>
                    <a:pt x="165440" y="197389"/>
                  </a:lnTo>
                  <a:lnTo>
                    <a:pt x="193146" y="160961"/>
                  </a:lnTo>
                  <a:lnTo>
                    <a:pt x="222911" y="125824"/>
                  </a:lnTo>
                  <a:lnTo>
                    <a:pt x="254720" y="92068"/>
                  </a:lnTo>
                  <a:lnTo>
                    <a:pt x="288554" y="59784"/>
                  </a:lnTo>
                  <a:lnTo>
                    <a:pt x="324396" y="29064"/>
                  </a:lnTo>
                  <a:lnTo>
                    <a:pt x="362229" y="0"/>
                  </a:lnTo>
                  <a:lnTo>
                    <a:pt x="723798" y="497586"/>
                  </a:lnTo>
                  <a:lnTo>
                    <a:pt x="687940" y="528880"/>
                  </a:lnTo>
                  <a:lnTo>
                    <a:pt x="659046" y="565006"/>
                  </a:lnTo>
                  <a:lnTo>
                    <a:pt x="637278" y="604924"/>
                  </a:lnTo>
                  <a:lnTo>
                    <a:pt x="622797" y="647595"/>
                  </a:lnTo>
                  <a:lnTo>
                    <a:pt x="615766" y="691981"/>
                  </a:lnTo>
                  <a:lnTo>
                    <a:pt x="616347" y="737042"/>
                  </a:lnTo>
                  <a:lnTo>
                    <a:pt x="624701" y="781739"/>
                  </a:lnTo>
                  <a:lnTo>
                    <a:pt x="640990" y="825033"/>
                  </a:lnTo>
                  <a:lnTo>
                    <a:pt x="665378" y="865886"/>
                  </a:lnTo>
                  <a:lnTo>
                    <a:pt x="695245" y="900292"/>
                  </a:lnTo>
                  <a:lnTo>
                    <a:pt x="729626" y="928381"/>
                  </a:lnTo>
                  <a:lnTo>
                    <a:pt x="767608" y="949978"/>
                  </a:lnTo>
                  <a:lnTo>
                    <a:pt x="808278" y="964909"/>
                  </a:lnTo>
                  <a:lnTo>
                    <a:pt x="850721" y="972998"/>
                  </a:lnTo>
                  <a:lnTo>
                    <a:pt x="894025" y="974071"/>
                  </a:lnTo>
                  <a:lnTo>
                    <a:pt x="937275" y="967953"/>
                  </a:lnTo>
                  <a:lnTo>
                    <a:pt x="979559" y="954471"/>
                  </a:lnTo>
                  <a:lnTo>
                    <a:pt x="1019962" y="933450"/>
                  </a:lnTo>
                  <a:lnTo>
                    <a:pt x="1349527" y="145288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/>
            <p:cNvSpPr/>
            <p:nvPr/>
          </p:nvSpPr>
          <p:spPr>
            <a:xfrm>
              <a:off x="7048753" y="2753232"/>
              <a:ext cx="516890" cy="665480"/>
            </a:xfrm>
            <a:custGeom>
              <a:avLst/>
              <a:gdLst/>
              <a:ahLst/>
              <a:cxnLst/>
              <a:rect l="l" t="t" r="r" b="b"/>
              <a:pathLst>
                <a:path w="516890" h="665479">
                  <a:moveTo>
                    <a:pt x="516509" y="0"/>
                  </a:moveTo>
                  <a:lnTo>
                    <a:pt x="466041" y="1448"/>
                  </a:lnTo>
                  <a:lnTo>
                    <a:pt x="415924" y="5769"/>
                  </a:lnTo>
                  <a:lnTo>
                    <a:pt x="366274" y="12925"/>
                  </a:lnTo>
                  <a:lnTo>
                    <a:pt x="317210" y="22878"/>
                  </a:lnTo>
                  <a:lnTo>
                    <a:pt x="268848" y="35592"/>
                  </a:lnTo>
                  <a:lnTo>
                    <a:pt x="221305" y="51030"/>
                  </a:lnTo>
                  <a:lnTo>
                    <a:pt x="174700" y="69154"/>
                  </a:lnTo>
                  <a:lnTo>
                    <a:pt x="129150" y="89927"/>
                  </a:lnTo>
                  <a:lnTo>
                    <a:pt x="84771" y="113311"/>
                  </a:lnTo>
                  <a:lnTo>
                    <a:pt x="41682" y="139270"/>
                  </a:lnTo>
                  <a:lnTo>
                    <a:pt x="0" y="167766"/>
                  </a:lnTo>
                  <a:lnTo>
                    <a:pt x="361569" y="665352"/>
                  </a:lnTo>
                  <a:lnTo>
                    <a:pt x="396904" y="643725"/>
                  </a:lnTo>
                  <a:lnTo>
                    <a:pt x="434990" y="627967"/>
                  </a:lnTo>
                  <a:lnTo>
                    <a:pt x="475101" y="618329"/>
                  </a:lnTo>
                  <a:lnTo>
                    <a:pt x="516509" y="615061"/>
                  </a:lnTo>
                  <a:lnTo>
                    <a:pt x="516509" y="0"/>
                  </a:lnTo>
                  <a:close/>
                </a:path>
              </a:pathLst>
            </a:custGeom>
            <a:solidFill>
              <a:srgbClr val="C00000">
                <a:alpha val="70195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/>
            <p:cNvSpPr/>
            <p:nvPr/>
          </p:nvSpPr>
          <p:spPr>
            <a:xfrm>
              <a:off x="7048753" y="2753232"/>
              <a:ext cx="516890" cy="665480"/>
            </a:xfrm>
            <a:custGeom>
              <a:avLst/>
              <a:gdLst/>
              <a:ahLst/>
              <a:cxnLst/>
              <a:rect l="l" t="t" r="r" b="b"/>
              <a:pathLst>
                <a:path w="516890" h="665479">
                  <a:moveTo>
                    <a:pt x="0" y="167766"/>
                  </a:moveTo>
                  <a:lnTo>
                    <a:pt x="41682" y="139270"/>
                  </a:lnTo>
                  <a:lnTo>
                    <a:pt x="84771" y="113311"/>
                  </a:lnTo>
                  <a:lnTo>
                    <a:pt x="129150" y="89927"/>
                  </a:lnTo>
                  <a:lnTo>
                    <a:pt x="174700" y="69154"/>
                  </a:lnTo>
                  <a:lnTo>
                    <a:pt x="221305" y="51030"/>
                  </a:lnTo>
                  <a:lnTo>
                    <a:pt x="268848" y="35592"/>
                  </a:lnTo>
                  <a:lnTo>
                    <a:pt x="317210" y="22878"/>
                  </a:lnTo>
                  <a:lnTo>
                    <a:pt x="366274" y="12925"/>
                  </a:lnTo>
                  <a:lnTo>
                    <a:pt x="415924" y="5769"/>
                  </a:lnTo>
                  <a:lnTo>
                    <a:pt x="466041" y="1448"/>
                  </a:lnTo>
                  <a:lnTo>
                    <a:pt x="516509" y="0"/>
                  </a:lnTo>
                  <a:lnTo>
                    <a:pt x="516509" y="615061"/>
                  </a:lnTo>
                  <a:lnTo>
                    <a:pt x="475101" y="618329"/>
                  </a:lnTo>
                  <a:lnTo>
                    <a:pt x="434990" y="627967"/>
                  </a:lnTo>
                  <a:lnTo>
                    <a:pt x="396904" y="643725"/>
                  </a:lnTo>
                  <a:lnTo>
                    <a:pt x="361569" y="665352"/>
                  </a:lnTo>
                  <a:lnTo>
                    <a:pt x="0" y="167766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7" name="object 47"/>
          <p:cNvSpPr txBox="1"/>
          <p:nvPr/>
        </p:nvSpPr>
        <p:spPr>
          <a:xfrm>
            <a:off x="7900796" y="3305682"/>
            <a:ext cx="349250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105">
                <a:latin typeface="Tahoma"/>
                <a:cs typeface="Tahoma"/>
              </a:rPr>
              <a:t>41%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6940422" y="3735400"/>
            <a:ext cx="351155" cy="24002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100">
                <a:solidFill>
                  <a:srgbClr val="FFFFFF"/>
                </a:solidFill>
                <a:latin typeface="Tahoma"/>
                <a:cs typeface="Tahoma"/>
              </a:rPr>
              <a:t>45%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7207757" y="2874645"/>
            <a:ext cx="35115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100">
                <a:solidFill>
                  <a:srgbClr val="FFFFFF"/>
                </a:solidFill>
                <a:latin typeface="Tahoma"/>
                <a:cs typeface="Tahoma"/>
              </a:rPr>
              <a:t>10%</a:t>
            </a:r>
            <a:endParaRPr sz="1400">
              <a:latin typeface="Tahoma"/>
              <a:cs typeface="Tahoma"/>
            </a:endParaRPr>
          </a:p>
        </p:txBody>
      </p:sp>
      <p:grpSp>
        <p:nvGrpSpPr>
          <p:cNvPr id="50" name="object 50"/>
          <p:cNvGrpSpPr/>
          <p:nvPr/>
        </p:nvGrpSpPr>
        <p:grpSpPr>
          <a:xfrm>
            <a:off x="9285070" y="2743707"/>
            <a:ext cx="1776730" cy="1776730"/>
            <a:chOff x="9285070" y="2743707"/>
            <a:chExt cx="1776730" cy="1776730"/>
          </a:xfrm>
        </p:grpSpPr>
        <p:sp>
          <p:nvSpPr>
            <p:cNvPr id="51" name="object 51"/>
            <p:cNvSpPr/>
            <p:nvPr/>
          </p:nvSpPr>
          <p:spPr>
            <a:xfrm>
              <a:off x="10173334" y="2753232"/>
              <a:ext cx="878840" cy="1649095"/>
            </a:xfrm>
            <a:custGeom>
              <a:avLst/>
              <a:gdLst/>
              <a:ahLst/>
              <a:cxnLst/>
              <a:rect l="l" t="t" r="r" b="b"/>
              <a:pathLst>
                <a:path w="878840" h="1649095">
                  <a:moveTo>
                    <a:pt x="0" y="0"/>
                  </a:moveTo>
                  <a:lnTo>
                    <a:pt x="0" y="615061"/>
                  </a:lnTo>
                  <a:lnTo>
                    <a:pt x="47274" y="619327"/>
                  </a:lnTo>
                  <a:lnTo>
                    <a:pt x="92319" y="631749"/>
                  </a:lnTo>
                  <a:lnTo>
                    <a:pt x="134175" y="651763"/>
                  </a:lnTo>
                  <a:lnTo>
                    <a:pt x="171882" y="678805"/>
                  </a:lnTo>
                  <a:lnTo>
                    <a:pt x="204481" y="712310"/>
                  </a:lnTo>
                  <a:lnTo>
                    <a:pt x="231013" y="751713"/>
                  </a:lnTo>
                  <a:lnTo>
                    <a:pt x="250107" y="795260"/>
                  </a:lnTo>
                  <a:lnTo>
                    <a:pt x="260851" y="840224"/>
                  </a:lnTo>
                  <a:lnTo>
                    <a:pt x="263539" y="885594"/>
                  </a:lnTo>
                  <a:lnTo>
                    <a:pt x="258465" y="930358"/>
                  </a:lnTo>
                  <a:lnTo>
                    <a:pt x="245926" y="973507"/>
                  </a:lnTo>
                  <a:lnTo>
                    <a:pt x="226215" y="1014029"/>
                  </a:lnTo>
                  <a:lnTo>
                    <a:pt x="199627" y="1050913"/>
                  </a:lnTo>
                  <a:lnTo>
                    <a:pt x="166457" y="1083149"/>
                  </a:lnTo>
                  <a:lnTo>
                    <a:pt x="127000" y="1109725"/>
                  </a:lnTo>
                  <a:lnTo>
                    <a:pt x="423291" y="1648714"/>
                  </a:lnTo>
                  <a:lnTo>
                    <a:pt x="466735" y="1623177"/>
                  </a:lnTo>
                  <a:lnTo>
                    <a:pt x="508354" y="1595403"/>
                  </a:lnTo>
                  <a:lnTo>
                    <a:pt x="548089" y="1565491"/>
                  </a:lnTo>
                  <a:lnTo>
                    <a:pt x="585880" y="1533545"/>
                  </a:lnTo>
                  <a:lnTo>
                    <a:pt x="621667" y="1499663"/>
                  </a:lnTo>
                  <a:lnTo>
                    <a:pt x="655390" y="1463947"/>
                  </a:lnTo>
                  <a:lnTo>
                    <a:pt x="686988" y="1426499"/>
                  </a:lnTo>
                  <a:lnTo>
                    <a:pt x="716403" y="1387418"/>
                  </a:lnTo>
                  <a:lnTo>
                    <a:pt x="743575" y="1346807"/>
                  </a:lnTo>
                  <a:lnTo>
                    <a:pt x="768443" y="1304766"/>
                  </a:lnTo>
                  <a:lnTo>
                    <a:pt x="790947" y="1261396"/>
                  </a:lnTo>
                  <a:lnTo>
                    <a:pt x="811028" y="1216798"/>
                  </a:lnTo>
                  <a:lnTo>
                    <a:pt x="828626" y="1171073"/>
                  </a:lnTo>
                  <a:lnTo>
                    <a:pt x="843681" y="1124322"/>
                  </a:lnTo>
                  <a:lnTo>
                    <a:pt x="856132" y="1076646"/>
                  </a:lnTo>
                  <a:lnTo>
                    <a:pt x="865921" y="1028146"/>
                  </a:lnTo>
                  <a:lnTo>
                    <a:pt x="872988" y="978923"/>
                  </a:lnTo>
                  <a:lnTo>
                    <a:pt x="877271" y="929078"/>
                  </a:lnTo>
                  <a:lnTo>
                    <a:pt x="878713" y="878712"/>
                  </a:lnTo>
                  <a:lnTo>
                    <a:pt x="877412" y="830491"/>
                  </a:lnTo>
                  <a:lnTo>
                    <a:pt x="873556" y="782951"/>
                  </a:lnTo>
                  <a:lnTo>
                    <a:pt x="867211" y="736158"/>
                  </a:lnTo>
                  <a:lnTo>
                    <a:pt x="858444" y="690180"/>
                  </a:lnTo>
                  <a:lnTo>
                    <a:pt x="847322" y="645083"/>
                  </a:lnTo>
                  <a:lnTo>
                    <a:pt x="833912" y="600935"/>
                  </a:lnTo>
                  <a:lnTo>
                    <a:pt x="818281" y="557803"/>
                  </a:lnTo>
                  <a:lnTo>
                    <a:pt x="800497" y="515752"/>
                  </a:lnTo>
                  <a:lnTo>
                    <a:pt x="780626" y="474852"/>
                  </a:lnTo>
                  <a:lnTo>
                    <a:pt x="758735" y="435167"/>
                  </a:lnTo>
                  <a:lnTo>
                    <a:pt x="734892" y="396766"/>
                  </a:lnTo>
                  <a:lnTo>
                    <a:pt x="709162" y="359715"/>
                  </a:lnTo>
                  <a:lnTo>
                    <a:pt x="681615" y="324082"/>
                  </a:lnTo>
                  <a:lnTo>
                    <a:pt x="652315" y="289932"/>
                  </a:lnTo>
                  <a:lnTo>
                    <a:pt x="621331" y="257333"/>
                  </a:lnTo>
                  <a:lnTo>
                    <a:pt x="588730" y="226353"/>
                  </a:lnTo>
                  <a:lnTo>
                    <a:pt x="554577" y="197057"/>
                  </a:lnTo>
                  <a:lnTo>
                    <a:pt x="518942" y="169513"/>
                  </a:lnTo>
                  <a:lnTo>
                    <a:pt x="481890" y="143788"/>
                  </a:lnTo>
                  <a:lnTo>
                    <a:pt x="443488" y="119949"/>
                  </a:lnTo>
                  <a:lnTo>
                    <a:pt x="403804" y="98062"/>
                  </a:lnTo>
                  <a:lnTo>
                    <a:pt x="362905" y="78195"/>
                  </a:lnTo>
                  <a:lnTo>
                    <a:pt x="320857" y="60415"/>
                  </a:lnTo>
                  <a:lnTo>
                    <a:pt x="277728" y="44788"/>
                  </a:lnTo>
                  <a:lnTo>
                    <a:pt x="233585" y="31381"/>
                  </a:lnTo>
                  <a:lnTo>
                    <a:pt x="188494" y="20262"/>
                  </a:lnTo>
                  <a:lnTo>
                    <a:pt x="142523" y="11498"/>
                  </a:lnTo>
                  <a:lnTo>
                    <a:pt x="95739" y="5154"/>
                  </a:lnTo>
                  <a:lnTo>
                    <a:pt x="48209" y="12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A0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/>
            <p:cNvSpPr/>
            <p:nvPr/>
          </p:nvSpPr>
          <p:spPr>
            <a:xfrm>
              <a:off x="10173334" y="2753232"/>
              <a:ext cx="878840" cy="1649095"/>
            </a:xfrm>
            <a:custGeom>
              <a:avLst/>
              <a:gdLst/>
              <a:ahLst/>
              <a:cxnLst/>
              <a:rect l="l" t="t" r="r" b="b"/>
              <a:pathLst>
                <a:path w="878840" h="1649095">
                  <a:moveTo>
                    <a:pt x="0" y="0"/>
                  </a:moveTo>
                  <a:lnTo>
                    <a:pt x="48209" y="1299"/>
                  </a:lnTo>
                  <a:lnTo>
                    <a:pt x="95739" y="5154"/>
                  </a:lnTo>
                  <a:lnTo>
                    <a:pt x="142523" y="11498"/>
                  </a:lnTo>
                  <a:lnTo>
                    <a:pt x="188494" y="20262"/>
                  </a:lnTo>
                  <a:lnTo>
                    <a:pt x="233585" y="31381"/>
                  </a:lnTo>
                  <a:lnTo>
                    <a:pt x="277728" y="44788"/>
                  </a:lnTo>
                  <a:lnTo>
                    <a:pt x="320857" y="60415"/>
                  </a:lnTo>
                  <a:lnTo>
                    <a:pt x="362905" y="78195"/>
                  </a:lnTo>
                  <a:lnTo>
                    <a:pt x="403804" y="98062"/>
                  </a:lnTo>
                  <a:lnTo>
                    <a:pt x="443488" y="119949"/>
                  </a:lnTo>
                  <a:lnTo>
                    <a:pt x="481890" y="143788"/>
                  </a:lnTo>
                  <a:lnTo>
                    <a:pt x="518942" y="169513"/>
                  </a:lnTo>
                  <a:lnTo>
                    <a:pt x="554577" y="197057"/>
                  </a:lnTo>
                  <a:lnTo>
                    <a:pt x="588730" y="226353"/>
                  </a:lnTo>
                  <a:lnTo>
                    <a:pt x="621331" y="257333"/>
                  </a:lnTo>
                  <a:lnTo>
                    <a:pt x="652315" y="289932"/>
                  </a:lnTo>
                  <a:lnTo>
                    <a:pt x="681615" y="324082"/>
                  </a:lnTo>
                  <a:lnTo>
                    <a:pt x="709162" y="359715"/>
                  </a:lnTo>
                  <a:lnTo>
                    <a:pt x="734892" y="396766"/>
                  </a:lnTo>
                  <a:lnTo>
                    <a:pt x="758735" y="435167"/>
                  </a:lnTo>
                  <a:lnTo>
                    <a:pt x="780626" y="474852"/>
                  </a:lnTo>
                  <a:lnTo>
                    <a:pt x="800497" y="515752"/>
                  </a:lnTo>
                  <a:lnTo>
                    <a:pt x="818281" y="557803"/>
                  </a:lnTo>
                  <a:lnTo>
                    <a:pt x="833912" y="600935"/>
                  </a:lnTo>
                  <a:lnTo>
                    <a:pt x="847322" y="645083"/>
                  </a:lnTo>
                  <a:lnTo>
                    <a:pt x="858444" y="690180"/>
                  </a:lnTo>
                  <a:lnTo>
                    <a:pt x="867211" y="736158"/>
                  </a:lnTo>
                  <a:lnTo>
                    <a:pt x="873556" y="782951"/>
                  </a:lnTo>
                  <a:lnTo>
                    <a:pt x="877412" y="830491"/>
                  </a:lnTo>
                  <a:lnTo>
                    <a:pt x="878713" y="878712"/>
                  </a:lnTo>
                  <a:lnTo>
                    <a:pt x="877271" y="929078"/>
                  </a:lnTo>
                  <a:lnTo>
                    <a:pt x="872988" y="978923"/>
                  </a:lnTo>
                  <a:lnTo>
                    <a:pt x="865921" y="1028146"/>
                  </a:lnTo>
                  <a:lnTo>
                    <a:pt x="856132" y="1076646"/>
                  </a:lnTo>
                  <a:lnTo>
                    <a:pt x="843681" y="1124322"/>
                  </a:lnTo>
                  <a:lnTo>
                    <a:pt x="828626" y="1171073"/>
                  </a:lnTo>
                  <a:lnTo>
                    <a:pt x="811028" y="1216798"/>
                  </a:lnTo>
                  <a:lnTo>
                    <a:pt x="790947" y="1261396"/>
                  </a:lnTo>
                  <a:lnTo>
                    <a:pt x="768443" y="1304766"/>
                  </a:lnTo>
                  <a:lnTo>
                    <a:pt x="743575" y="1346807"/>
                  </a:lnTo>
                  <a:lnTo>
                    <a:pt x="716403" y="1387418"/>
                  </a:lnTo>
                  <a:lnTo>
                    <a:pt x="686988" y="1426499"/>
                  </a:lnTo>
                  <a:lnTo>
                    <a:pt x="655390" y="1463947"/>
                  </a:lnTo>
                  <a:lnTo>
                    <a:pt x="621667" y="1499663"/>
                  </a:lnTo>
                  <a:lnTo>
                    <a:pt x="585880" y="1533545"/>
                  </a:lnTo>
                  <a:lnTo>
                    <a:pt x="548089" y="1565491"/>
                  </a:lnTo>
                  <a:lnTo>
                    <a:pt x="508354" y="1595403"/>
                  </a:lnTo>
                  <a:lnTo>
                    <a:pt x="466735" y="1623177"/>
                  </a:lnTo>
                  <a:lnTo>
                    <a:pt x="423291" y="1648714"/>
                  </a:lnTo>
                  <a:lnTo>
                    <a:pt x="127000" y="1109725"/>
                  </a:lnTo>
                  <a:lnTo>
                    <a:pt x="166457" y="1083149"/>
                  </a:lnTo>
                  <a:lnTo>
                    <a:pt x="199627" y="1050913"/>
                  </a:lnTo>
                  <a:lnTo>
                    <a:pt x="226215" y="1014029"/>
                  </a:lnTo>
                  <a:lnTo>
                    <a:pt x="245926" y="973507"/>
                  </a:lnTo>
                  <a:lnTo>
                    <a:pt x="258465" y="930358"/>
                  </a:lnTo>
                  <a:lnTo>
                    <a:pt x="263539" y="885594"/>
                  </a:lnTo>
                  <a:lnTo>
                    <a:pt x="260851" y="840224"/>
                  </a:lnTo>
                  <a:lnTo>
                    <a:pt x="250107" y="795260"/>
                  </a:lnTo>
                  <a:lnTo>
                    <a:pt x="231013" y="751713"/>
                  </a:lnTo>
                  <a:lnTo>
                    <a:pt x="204481" y="712310"/>
                  </a:lnTo>
                  <a:lnTo>
                    <a:pt x="171882" y="678805"/>
                  </a:lnTo>
                  <a:lnTo>
                    <a:pt x="134175" y="651763"/>
                  </a:lnTo>
                  <a:lnTo>
                    <a:pt x="92319" y="631749"/>
                  </a:lnTo>
                  <a:lnTo>
                    <a:pt x="47274" y="619327"/>
                  </a:lnTo>
                  <a:lnTo>
                    <a:pt x="0" y="615061"/>
                  </a:lnTo>
                  <a:lnTo>
                    <a:pt x="0" y="0"/>
                  </a:lnTo>
                  <a:close/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/>
            <p:cNvSpPr/>
            <p:nvPr/>
          </p:nvSpPr>
          <p:spPr>
            <a:xfrm>
              <a:off x="9294595" y="3071748"/>
              <a:ext cx="1302385" cy="1438910"/>
            </a:xfrm>
            <a:custGeom>
              <a:avLst/>
              <a:gdLst/>
              <a:ahLst/>
              <a:cxnLst/>
              <a:rect l="l" t="t" r="r" b="b"/>
              <a:pathLst>
                <a:path w="1302384" h="1438910">
                  <a:moveTo>
                    <a:pt x="201575" y="0"/>
                  </a:moveTo>
                  <a:lnTo>
                    <a:pt x="171443" y="38552"/>
                  </a:lnTo>
                  <a:lnTo>
                    <a:pt x="143714" y="78390"/>
                  </a:lnTo>
                  <a:lnTo>
                    <a:pt x="118395" y="119408"/>
                  </a:lnTo>
                  <a:lnTo>
                    <a:pt x="95498" y="161501"/>
                  </a:lnTo>
                  <a:lnTo>
                    <a:pt x="75031" y="204565"/>
                  </a:lnTo>
                  <a:lnTo>
                    <a:pt x="57005" y="248495"/>
                  </a:lnTo>
                  <a:lnTo>
                    <a:pt x="41430" y="293185"/>
                  </a:lnTo>
                  <a:lnTo>
                    <a:pt x="28316" y="338532"/>
                  </a:lnTo>
                  <a:lnTo>
                    <a:pt x="17672" y="384429"/>
                  </a:lnTo>
                  <a:lnTo>
                    <a:pt x="9509" y="430772"/>
                  </a:lnTo>
                  <a:lnTo>
                    <a:pt x="3836" y="477456"/>
                  </a:lnTo>
                  <a:lnTo>
                    <a:pt x="663" y="524376"/>
                  </a:lnTo>
                  <a:lnTo>
                    <a:pt x="0" y="571428"/>
                  </a:lnTo>
                  <a:lnTo>
                    <a:pt x="1856" y="618506"/>
                  </a:lnTo>
                  <a:lnTo>
                    <a:pt x="6243" y="665505"/>
                  </a:lnTo>
                  <a:lnTo>
                    <a:pt x="13169" y="712321"/>
                  </a:lnTo>
                  <a:lnTo>
                    <a:pt x="22645" y="758848"/>
                  </a:lnTo>
                  <a:lnTo>
                    <a:pt x="34680" y="804982"/>
                  </a:lnTo>
                  <a:lnTo>
                    <a:pt x="49284" y="850618"/>
                  </a:lnTo>
                  <a:lnTo>
                    <a:pt x="66467" y="895651"/>
                  </a:lnTo>
                  <a:lnTo>
                    <a:pt x="86239" y="939976"/>
                  </a:lnTo>
                  <a:lnTo>
                    <a:pt x="108611" y="983488"/>
                  </a:lnTo>
                  <a:lnTo>
                    <a:pt x="132978" y="1025115"/>
                  </a:lnTo>
                  <a:lnTo>
                    <a:pt x="159257" y="1064915"/>
                  </a:lnTo>
                  <a:lnTo>
                    <a:pt x="187358" y="1102862"/>
                  </a:lnTo>
                  <a:lnTo>
                    <a:pt x="217189" y="1138928"/>
                  </a:lnTo>
                  <a:lnTo>
                    <a:pt x="248659" y="1173088"/>
                  </a:lnTo>
                  <a:lnTo>
                    <a:pt x="281677" y="1205315"/>
                  </a:lnTo>
                  <a:lnTo>
                    <a:pt x="316153" y="1235582"/>
                  </a:lnTo>
                  <a:lnTo>
                    <a:pt x="351995" y="1263864"/>
                  </a:lnTo>
                  <a:lnTo>
                    <a:pt x="389112" y="1290134"/>
                  </a:lnTo>
                  <a:lnTo>
                    <a:pt x="427414" y="1314365"/>
                  </a:lnTo>
                  <a:lnTo>
                    <a:pt x="466809" y="1336531"/>
                  </a:lnTo>
                  <a:lnTo>
                    <a:pt x="507206" y="1356605"/>
                  </a:lnTo>
                  <a:lnTo>
                    <a:pt x="548514" y="1374562"/>
                  </a:lnTo>
                  <a:lnTo>
                    <a:pt x="590643" y="1390375"/>
                  </a:lnTo>
                  <a:lnTo>
                    <a:pt x="633502" y="1404016"/>
                  </a:lnTo>
                  <a:lnTo>
                    <a:pt x="676998" y="1415461"/>
                  </a:lnTo>
                  <a:lnTo>
                    <a:pt x="721043" y="1424682"/>
                  </a:lnTo>
                  <a:lnTo>
                    <a:pt x="765543" y="1431653"/>
                  </a:lnTo>
                  <a:lnTo>
                    <a:pt x="810409" y="1436348"/>
                  </a:lnTo>
                  <a:lnTo>
                    <a:pt x="855549" y="1438740"/>
                  </a:lnTo>
                  <a:lnTo>
                    <a:pt x="900873" y="1438803"/>
                  </a:lnTo>
                  <a:lnTo>
                    <a:pt x="946290" y="1436510"/>
                  </a:lnTo>
                  <a:lnTo>
                    <a:pt x="991707" y="1431836"/>
                  </a:lnTo>
                  <a:lnTo>
                    <a:pt x="1037036" y="1424753"/>
                  </a:lnTo>
                  <a:lnTo>
                    <a:pt x="1082183" y="1415235"/>
                  </a:lnTo>
                  <a:lnTo>
                    <a:pt x="1127060" y="1403255"/>
                  </a:lnTo>
                  <a:lnTo>
                    <a:pt x="1171573" y="1388788"/>
                  </a:lnTo>
                  <a:lnTo>
                    <a:pt x="1215634" y="1371807"/>
                  </a:lnTo>
                  <a:lnTo>
                    <a:pt x="1259149" y="1352286"/>
                  </a:lnTo>
                  <a:lnTo>
                    <a:pt x="1302030" y="1330198"/>
                  </a:lnTo>
                  <a:lnTo>
                    <a:pt x="1005739" y="791209"/>
                  </a:lnTo>
                  <a:lnTo>
                    <a:pt x="963897" y="809676"/>
                  </a:lnTo>
                  <a:lnTo>
                    <a:pt x="920333" y="820505"/>
                  </a:lnTo>
                  <a:lnTo>
                    <a:pt x="876017" y="823787"/>
                  </a:lnTo>
                  <a:lnTo>
                    <a:pt x="831915" y="819613"/>
                  </a:lnTo>
                  <a:lnTo>
                    <a:pt x="788998" y="808075"/>
                  </a:lnTo>
                  <a:lnTo>
                    <a:pt x="748234" y="789263"/>
                  </a:lnTo>
                  <a:lnTo>
                    <a:pt x="710591" y="763269"/>
                  </a:lnTo>
                  <a:lnTo>
                    <a:pt x="676797" y="729784"/>
                  </a:lnTo>
                  <a:lnTo>
                    <a:pt x="650244" y="691918"/>
                  </a:lnTo>
                  <a:lnTo>
                    <a:pt x="631032" y="650719"/>
                  </a:lnTo>
                  <a:lnTo>
                    <a:pt x="619261" y="607234"/>
                  </a:lnTo>
                  <a:lnTo>
                    <a:pt x="615032" y="562510"/>
                  </a:lnTo>
                  <a:lnTo>
                    <a:pt x="618445" y="517595"/>
                  </a:lnTo>
                  <a:lnTo>
                    <a:pt x="629600" y="473536"/>
                  </a:lnTo>
                  <a:lnTo>
                    <a:pt x="648598" y="431380"/>
                  </a:lnTo>
                  <a:lnTo>
                    <a:pt x="675539" y="392175"/>
                  </a:lnTo>
                  <a:lnTo>
                    <a:pt x="201575" y="0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/>
            <p:cNvSpPr/>
            <p:nvPr/>
          </p:nvSpPr>
          <p:spPr>
            <a:xfrm>
              <a:off x="9294595" y="3071748"/>
              <a:ext cx="1302385" cy="1438910"/>
            </a:xfrm>
            <a:custGeom>
              <a:avLst/>
              <a:gdLst/>
              <a:ahLst/>
              <a:cxnLst/>
              <a:rect l="l" t="t" r="r" b="b"/>
              <a:pathLst>
                <a:path w="1302384" h="1438910">
                  <a:moveTo>
                    <a:pt x="1302030" y="1330198"/>
                  </a:moveTo>
                  <a:lnTo>
                    <a:pt x="1259149" y="1352286"/>
                  </a:lnTo>
                  <a:lnTo>
                    <a:pt x="1215634" y="1371807"/>
                  </a:lnTo>
                  <a:lnTo>
                    <a:pt x="1171573" y="1388788"/>
                  </a:lnTo>
                  <a:lnTo>
                    <a:pt x="1127060" y="1403255"/>
                  </a:lnTo>
                  <a:lnTo>
                    <a:pt x="1082183" y="1415235"/>
                  </a:lnTo>
                  <a:lnTo>
                    <a:pt x="1037036" y="1424753"/>
                  </a:lnTo>
                  <a:lnTo>
                    <a:pt x="991707" y="1431836"/>
                  </a:lnTo>
                  <a:lnTo>
                    <a:pt x="946290" y="1436510"/>
                  </a:lnTo>
                  <a:lnTo>
                    <a:pt x="900873" y="1438803"/>
                  </a:lnTo>
                  <a:lnTo>
                    <a:pt x="855549" y="1438740"/>
                  </a:lnTo>
                  <a:lnTo>
                    <a:pt x="810409" y="1436348"/>
                  </a:lnTo>
                  <a:lnTo>
                    <a:pt x="765543" y="1431653"/>
                  </a:lnTo>
                  <a:lnTo>
                    <a:pt x="721043" y="1424682"/>
                  </a:lnTo>
                  <a:lnTo>
                    <a:pt x="676998" y="1415461"/>
                  </a:lnTo>
                  <a:lnTo>
                    <a:pt x="633502" y="1404016"/>
                  </a:lnTo>
                  <a:lnTo>
                    <a:pt x="590643" y="1390375"/>
                  </a:lnTo>
                  <a:lnTo>
                    <a:pt x="548514" y="1374562"/>
                  </a:lnTo>
                  <a:lnTo>
                    <a:pt x="507206" y="1356605"/>
                  </a:lnTo>
                  <a:lnTo>
                    <a:pt x="466809" y="1336531"/>
                  </a:lnTo>
                  <a:lnTo>
                    <a:pt x="427414" y="1314365"/>
                  </a:lnTo>
                  <a:lnTo>
                    <a:pt x="389112" y="1290134"/>
                  </a:lnTo>
                  <a:lnTo>
                    <a:pt x="351995" y="1263864"/>
                  </a:lnTo>
                  <a:lnTo>
                    <a:pt x="316153" y="1235582"/>
                  </a:lnTo>
                  <a:lnTo>
                    <a:pt x="281677" y="1205315"/>
                  </a:lnTo>
                  <a:lnTo>
                    <a:pt x="248659" y="1173088"/>
                  </a:lnTo>
                  <a:lnTo>
                    <a:pt x="217189" y="1138928"/>
                  </a:lnTo>
                  <a:lnTo>
                    <a:pt x="187358" y="1102862"/>
                  </a:lnTo>
                  <a:lnTo>
                    <a:pt x="159257" y="1064915"/>
                  </a:lnTo>
                  <a:lnTo>
                    <a:pt x="132978" y="1025115"/>
                  </a:lnTo>
                  <a:lnTo>
                    <a:pt x="108611" y="983488"/>
                  </a:lnTo>
                  <a:lnTo>
                    <a:pt x="86239" y="939976"/>
                  </a:lnTo>
                  <a:lnTo>
                    <a:pt x="66467" y="895651"/>
                  </a:lnTo>
                  <a:lnTo>
                    <a:pt x="49284" y="850618"/>
                  </a:lnTo>
                  <a:lnTo>
                    <a:pt x="34680" y="804982"/>
                  </a:lnTo>
                  <a:lnTo>
                    <a:pt x="22645" y="758848"/>
                  </a:lnTo>
                  <a:lnTo>
                    <a:pt x="13169" y="712321"/>
                  </a:lnTo>
                  <a:lnTo>
                    <a:pt x="6243" y="665505"/>
                  </a:lnTo>
                  <a:lnTo>
                    <a:pt x="1856" y="618506"/>
                  </a:lnTo>
                  <a:lnTo>
                    <a:pt x="0" y="571428"/>
                  </a:lnTo>
                  <a:lnTo>
                    <a:pt x="663" y="524376"/>
                  </a:lnTo>
                  <a:lnTo>
                    <a:pt x="3836" y="477456"/>
                  </a:lnTo>
                  <a:lnTo>
                    <a:pt x="9509" y="430772"/>
                  </a:lnTo>
                  <a:lnTo>
                    <a:pt x="17672" y="384429"/>
                  </a:lnTo>
                  <a:lnTo>
                    <a:pt x="28316" y="338532"/>
                  </a:lnTo>
                  <a:lnTo>
                    <a:pt x="41430" y="293185"/>
                  </a:lnTo>
                  <a:lnTo>
                    <a:pt x="57005" y="248495"/>
                  </a:lnTo>
                  <a:lnTo>
                    <a:pt x="75031" y="204565"/>
                  </a:lnTo>
                  <a:lnTo>
                    <a:pt x="95498" y="161501"/>
                  </a:lnTo>
                  <a:lnTo>
                    <a:pt x="118395" y="119408"/>
                  </a:lnTo>
                  <a:lnTo>
                    <a:pt x="143714" y="78390"/>
                  </a:lnTo>
                  <a:lnTo>
                    <a:pt x="171443" y="38552"/>
                  </a:lnTo>
                  <a:lnTo>
                    <a:pt x="201575" y="0"/>
                  </a:lnTo>
                  <a:lnTo>
                    <a:pt x="675539" y="392175"/>
                  </a:lnTo>
                  <a:lnTo>
                    <a:pt x="648598" y="431380"/>
                  </a:lnTo>
                  <a:lnTo>
                    <a:pt x="629600" y="473536"/>
                  </a:lnTo>
                  <a:lnTo>
                    <a:pt x="618445" y="517595"/>
                  </a:lnTo>
                  <a:lnTo>
                    <a:pt x="615032" y="562510"/>
                  </a:lnTo>
                  <a:lnTo>
                    <a:pt x="619261" y="607234"/>
                  </a:lnTo>
                  <a:lnTo>
                    <a:pt x="631032" y="650719"/>
                  </a:lnTo>
                  <a:lnTo>
                    <a:pt x="650244" y="691918"/>
                  </a:lnTo>
                  <a:lnTo>
                    <a:pt x="676797" y="729784"/>
                  </a:lnTo>
                  <a:lnTo>
                    <a:pt x="710591" y="763269"/>
                  </a:lnTo>
                  <a:lnTo>
                    <a:pt x="748234" y="789263"/>
                  </a:lnTo>
                  <a:lnTo>
                    <a:pt x="788998" y="808075"/>
                  </a:lnTo>
                  <a:lnTo>
                    <a:pt x="831915" y="819613"/>
                  </a:lnTo>
                  <a:lnTo>
                    <a:pt x="876017" y="823787"/>
                  </a:lnTo>
                  <a:lnTo>
                    <a:pt x="920333" y="820505"/>
                  </a:lnTo>
                  <a:lnTo>
                    <a:pt x="963897" y="809676"/>
                  </a:lnTo>
                  <a:lnTo>
                    <a:pt x="1005739" y="791209"/>
                  </a:lnTo>
                  <a:lnTo>
                    <a:pt x="1302030" y="1330198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/>
            <p:cNvSpPr/>
            <p:nvPr/>
          </p:nvSpPr>
          <p:spPr>
            <a:xfrm>
              <a:off x="9496170" y="2753232"/>
              <a:ext cx="677545" cy="711200"/>
            </a:xfrm>
            <a:custGeom>
              <a:avLst/>
              <a:gdLst/>
              <a:ahLst/>
              <a:cxnLst/>
              <a:rect l="l" t="t" r="r" b="b"/>
              <a:pathLst>
                <a:path w="677545" h="711200">
                  <a:moveTo>
                    <a:pt x="677163" y="0"/>
                  </a:moveTo>
                  <a:lnTo>
                    <a:pt x="628217" y="1360"/>
                  </a:lnTo>
                  <a:lnTo>
                    <a:pt x="579693" y="5409"/>
                  </a:lnTo>
                  <a:lnTo>
                    <a:pt x="531692" y="12101"/>
                  </a:lnTo>
                  <a:lnTo>
                    <a:pt x="484310" y="21389"/>
                  </a:lnTo>
                  <a:lnTo>
                    <a:pt x="437647" y="33228"/>
                  </a:lnTo>
                  <a:lnTo>
                    <a:pt x="391802" y="47570"/>
                  </a:lnTo>
                  <a:lnTo>
                    <a:pt x="346873" y="64370"/>
                  </a:lnTo>
                  <a:lnTo>
                    <a:pt x="302958" y="83581"/>
                  </a:lnTo>
                  <a:lnTo>
                    <a:pt x="260157" y="105157"/>
                  </a:lnTo>
                  <a:lnTo>
                    <a:pt x="218567" y="129052"/>
                  </a:lnTo>
                  <a:lnTo>
                    <a:pt x="178288" y="155219"/>
                  </a:lnTo>
                  <a:lnTo>
                    <a:pt x="139418" y="183612"/>
                  </a:lnTo>
                  <a:lnTo>
                    <a:pt x="102055" y="214184"/>
                  </a:lnTo>
                  <a:lnTo>
                    <a:pt x="66299" y="246890"/>
                  </a:lnTo>
                  <a:lnTo>
                    <a:pt x="32248" y="281682"/>
                  </a:lnTo>
                  <a:lnTo>
                    <a:pt x="0" y="318515"/>
                  </a:lnTo>
                  <a:lnTo>
                    <a:pt x="473963" y="710691"/>
                  </a:lnTo>
                  <a:lnTo>
                    <a:pt x="506813" y="677484"/>
                  </a:lnTo>
                  <a:lnTo>
                    <a:pt x="544521" y="650859"/>
                  </a:lnTo>
                  <a:lnTo>
                    <a:pt x="586124" y="631276"/>
                  </a:lnTo>
                  <a:lnTo>
                    <a:pt x="630659" y="619191"/>
                  </a:lnTo>
                  <a:lnTo>
                    <a:pt x="677163" y="615061"/>
                  </a:lnTo>
                  <a:lnTo>
                    <a:pt x="677163" y="0"/>
                  </a:lnTo>
                  <a:close/>
                </a:path>
              </a:pathLst>
            </a:custGeom>
            <a:solidFill>
              <a:srgbClr val="C00000">
                <a:alpha val="70195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/>
            <p:cNvSpPr/>
            <p:nvPr/>
          </p:nvSpPr>
          <p:spPr>
            <a:xfrm>
              <a:off x="9496170" y="2753232"/>
              <a:ext cx="677545" cy="711200"/>
            </a:xfrm>
            <a:custGeom>
              <a:avLst/>
              <a:gdLst/>
              <a:ahLst/>
              <a:cxnLst/>
              <a:rect l="l" t="t" r="r" b="b"/>
              <a:pathLst>
                <a:path w="677545" h="711200">
                  <a:moveTo>
                    <a:pt x="0" y="318515"/>
                  </a:moveTo>
                  <a:lnTo>
                    <a:pt x="32248" y="281682"/>
                  </a:lnTo>
                  <a:lnTo>
                    <a:pt x="66299" y="246890"/>
                  </a:lnTo>
                  <a:lnTo>
                    <a:pt x="102055" y="214184"/>
                  </a:lnTo>
                  <a:lnTo>
                    <a:pt x="139418" y="183612"/>
                  </a:lnTo>
                  <a:lnTo>
                    <a:pt x="178288" y="155219"/>
                  </a:lnTo>
                  <a:lnTo>
                    <a:pt x="218567" y="129052"/>
                  </a:lnTo>
                  <a:lnTo>
                    <a:pt x="260157" y="105157"/>
                  </a:lnTo>
                  <a:lnTo>
                    <a:pt x="302958" y="83581"/>
                  </a:lnTo>
                  <a:lnTo>
                    <a:pt x="346873" y="64370"/>
                  </a:lnTo>
                  <a:lnTo>
                    <a:pt x="391802" y="47570"/>
                  </a:lnTo>
                  <a:lnTo>
                    <a:pt x="437647" y="33228"/>
                  </a:lnTo>
                  <a:lnTo>
                    <a:pt x="484310" y="21389"/>
                  </a:lnTo>
                  <a:lnTo>
                    <a:pt x="531692" y="12101"/>
                  </a:lnTo>
                  <a:lnTo>
                    <a:pt x="579693" y="5409"/>
                  </a:lnTo>
                  <a:lnTo>
                    <a:pt x="628217" y="1360"/>
                  </a:lnTo>
                  <a:lnTo>
                    <a:pt x="677163" y="0"/>
                  </a:lnTo>
                  <a:lnTo>
                    <a:pt x="677163" y="615061"/>
                  </a:lnTo>
                  <a:lnTo>
                    <a:pt x="630659" y="619191"/>
                  </a:lnTo>
                  <a:lnTo>
                    <a:pt x="586124" y="631276"/>
                  </a:lnTo>
                  <a:lnTo>
                    <a:pt x="544521" y="650859"/>
                  </a:lnTo>
                  <a:lnTo>
                    <a:pt x="506813" y="677484"/>
                  </a:lnTo>
                  <a:lnTo>
                    <a:pt x="473963" y="710691"/>
                  </a:lnTo>
                  <a:lnTo>
                    <a:pt x="0" y="318515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7" name="object 57"/>
          <p:cNvSpPr txBox="1"/>
          <p:nvPr/>
        </p:nvSpPr>
        <p:spPr>
          <a:xfrm>
            <a:off x="10460228" y="3176143"/>
            <a:ext cx="35115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100">
                <a:latin typeface="Tahoma"/>
                <a:cs typeface="Tahoma"/>
              </a:rPr>
              <a:t>42%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9562338" y="3794252"/>
            <a:ext cx="34988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00">
                <a:solidFill>
                  <a:srgbClr val="FFFFFF"/>
                </a:solidFill>
                <a:latin typeface="Tahoma"/>
                <a:cs typeface="Tahoma"/>
              </a:rPr>
              <a:t>44%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9723881" y="2923158"/>
            <a:ext cx="35115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100">
                <a:solidFill>
                  <a:srgbClr val="FFFFFF"/>
                </a:solidFill>
                <a:latin typeface="Tahoma"/>
                <a:cs typeface="Tahoma"/>
              </a:rPr>
              <a:t>14%</a:t>
            </a:r>
            <a:endParaRPr sz="1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52645" y="4733925"/>
            <a:ext cx="525145" cy="285115"/>
          </a:xfrm>
          <a:custGeom>
            <a:avLst/>
            <a:gdLst/>
            <a:ahLst/>
            <a:cxnLst/>
            <a:rect l="l" t="t" r="r" b="b"/>
            <a:pathLst>
              <a:path w="525145" h="285114">
                <a:moveTo>
                  <a:pt x="477646" y="0"/>
                </a:moveTo>
                <a:lnTo>
                  <a:pt x="47497" y="0"/>
                </a:lnTo>
                <a:lnTo>
                  <a:pt x="28985" y="3724"/>
                </a:lnTo>
                <a:lnTo>
                  <a:pt x="13890" y="13890"/>
                </a:lnTo>
                <a:lnTo>
                  <a:pt x="3724" y="28985"/>
                </a:lnTo>
                <a:lnTo>
                  <a:pt x="0" y="47498"/>
                </a:lnTo>
                <a:lnTo>
                  <a:pt x="0" y="237362"/>
                </a:lnTo>
                <a:lnTo>
                  <a:pt x="3724" y="255821"/>
                </a:lnTo>
                <a:lnTo>
                  <a:pt x="13890" y="270922"/>
                </a:lnTo>
                <a:lnTo>
                  <a:pt x="28985" y="281118"/>
                </a:lnTo>
                <a:lnTo>
                  <a:pt x="47497" y="284861"/>
                </a:lnTo>
                <a:lnTo>
                  <a:pt x="477646" y="284861"/>
                </a:lnTo>
                <a:lnTo>
                  <a:pt x="496159" y="281118"/>
                </a:lnTo>
                <a:lnTo>
                  <a:pt x="511254" y="270922"/>
                </a:lnTo>
                <a:lnTo>
                  <a:pt x="521420" y="255821"/>
                </a:lnTo>
                <a:lnTo>
                  <a:pt x="525144" y="237362"/>
                </a:lnTo>
                <a:lnTo>
                  <a:pt x="525144" y="47498"/>
                </a:lnTo>
                <a:lnTo>
                  <a:pt x="521420" y="28985"/>
                </a:lnTo>
                <a:lnTo>
                  <a:pt x="511254" y="13890"/>
                </a:lnTo>
                <a:lnTo>
                  <a:pt x="496159" y="3724"/>
                </a:lnTo>
                <a:lnTo>
                  <a:pt x="477646" y="0"/>
                </a:lnTo>
                <a:close/>
              </a:path>
            </a:pathLst>
          </a:custGeom>
          <a:solidFill>
            <a:srgbClr val="FFBA0D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414515"/>
            <a:ext cx="12189714" cy="44119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7238618" y="2411095"/>
            <a:ext cx="4398010" cy="3370579"/>
            <a:chOff x="7238618" y="2411095"/>
            <a:chExt cx="4398010" cy="3370579"/>
          </a:xfrm>
        </p:grpSpPr>
        <p:sp>
          <p:nvSpPr>
            <p:cNvPr id="5" name="object 5"/>
            <p:cNvSpPr/>
            <p:nvPr/>
          </p:nvSpPr>
          <p:spPr>
            <a:xfrm>
              <a:off x="7241793" y="2414270"/>
              <a:ext cx="4391660" cy="3364229"/>
            </a:xfrm>
            <a:custGeom>
              <a:avLst/>
              <a:gdLst/>
              <a:ahLst/>
              <a:cxnLst/>
              <a:rect l="l" t="t" r="r" b="b"/>
              <a:pathLst>
                <a:path w="4391659" h="3364229">
                  <a:moveTo>
                    <a:pt x="4219066" y="0"/>
                  </a:moveTo>
                  <a:lnTo>
                    <a:pt x="172338" y="0"/>
                  </a:lnTo>
                  <a:lnTo>
                    <a:pt x="126544" y="6160"/>
                  </a:lnTo>
                  <a:lnTo>
                    <a:pt x="85381" y="23542"/>
                  </a:lnTo>
                  <a:lnTo>
                    <a:pt x="50498" y="50498"/>
                  </a:lnTo>
                  <a:lnTo>
                    <a:pt x="23542" y="85381"/>
                  </a:lnTo>
                  <a:lnTo>
                    <a:pt x="6160" y="126544"/>
                  </a:lnTo>
                  <a:lnTo>
                    <a:pt x="0" y="172338"/>
                  </a:lnTo>
                  <a:lnTo>
                    <a:pt x="0" y="3191446"/>
                  </a:lnTo>
                  <a:lnTo>
                    <a:pt x="6160" y="3237269"/>
                  </a:lnTo>
                  <a:lnTo>
                    <a:pt x="23542" y="3278444"/>
                  </a:lnTo>
                  <a:lnTo>
                    <a:pt x="50498" y="3313328"/>
                  </a:lnTo>
                  <a:lnTo>
                    <a:pt x="85381" y="3340279"/>
                  </a:lnTo>
                  <a:lnTo>
                    <a:pt x="126544" y="3357654"/>
                  </a:lnTo>
                  <a:lnTo>
                    <a:pt x="172338" y="3363810"/>
                  </a:lnTo>
                  <a:lnTo>
                    <a:pt x="4219066" y="3363810"/>
                  </a:lnTo>
                  <a:lnTo>
                    <a:pt x="4264861" y="3357654"/>
                  </a:lnTo>
                  <a:lnTo>
                    <a:pt x="4306024" y="3340279"/>
                  </a:lnTo>
                  <a:lnTo>
                    <a:pt x="4340907" y="3313328"/>
                  </a:lnTo>
                  <a:lnTo>
                    <a:pt x="4367863" y="3278444"/>
                  </a:lnTo>
                  <a:lnTo>
                    <a:pt x="4385245" y="3237269"/>
                  </a:lnTo>
                  <a:lnTo>
                    <a:pt x="4391406" y="3191446"/>
                  </a:lnTo>
                  <a:lnTo>
                    <a:pt x="4391406" y="172338"/>
                  </a:lnTo>
                  <a:lnTo>
                    <a:pt x="4385245" y="126544"/>
                  </a:lnTo>
                  <a:lnTo>
                    <a:pt x="4367863" y="85381"/>
                  </a:lnTo>
                  <a:lnTo>
                    <a:pt x="4340907" y="50498"/>
                  </a:lnTo>
                  <a:lnTo>
                    <a:pt x="4306024" y="23542"/>
                  </a:lnTo>
                  <a:lnTo>
                    <a:pt x="4264861" y="6160"/>
                  </a:lnTo>
                  <a:lnTo>
                    <a:pt x="421906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7241793" y="2414270"/>
              <a:ext cx="4391660" cy="3364229"/>
            </a:xfrm>
            <a:custGeom>
              <a:avLst/>
              <a:gdLst/>
              <a:ahLst/>
              <a:cxnLst/>
              <a:rect l="l" t="t" r="r" b="b"/>
              <a:pathLst>
                <a:path w="4391659" h="3364229">
                  <a:moveTo>
                    <a:pt x="0" y="172338"/>
                  </a:moveTo>
                  <a:lnTo>
                    <a:pt x="6160" y="126544"/>
                  </a:lnTo>
                  <a:lnTo>
                    <a:pt x="23542" y="85381"/>
                  </a:lnTo>
                  <a:lnTo>
                    <a:pt x="50498" y="50498"/>
                  </a:lnTo>
                  <a:lnTo>
                    <a:pt x="85381" y="23542"/>
                  </a:lnTo>
                  <a:lnTo>
                    <a:pt x="126544" y="6160"/>
                  </a:lnTo>
                  <a:lnTo>
                    <a:pt x="172338" y="0"/>
                  </a:lnTo>
                  <a:lnTo>
                    <a:pt x="4219066" y="0"/>
                  </a:lnTo>
                  <a:lnTo>
                    <a:pt x="4264861" y="6160"/>
                  </a:lnTo>
                  <a:lnTo>
                    <a:pt x="4306024" y="23542"/>
                  </a:lnTo>
                  <a:lnTo>
                    <a:pt x="4340907" y="50498"/>
                  </a:lnTo>
                  <a:lnTo>
                    <a:pt x="4367863" y="85381"/>
                  </a:lnTo>
                  <a:lnTo>
                    <a:pt x="4385245" y="126544"/>
                  </a:lnTo>
                  <a:lnTo>
                    <a:pt x="4391406" y="172338"/>
                  </a:lnTo>
                  <a:lnTo>
                    <a:pt x="4391406" y="3191446"/>
                  </a:lnTo>
                  <a:lnTo>
                    <a:pt x="4385245" y="3237269"/>
                  </a:lnTo>
                  <a:lnTo>
                    <a:pt x="4367863" y="3278444"/>
                  </a:lnTo>
                  <a:lnTo>
                    <a:pt x="4340907" y="3313328"/>
                  </a:lnTo>
                  <a:lnTo>
                    <a:pt x="4306024" y="3340279"/>
                  </a:lnTo>
                  <a:lnTo>
                    <a:pt x="4264861" y="3357654"/>
                  </a:lnTo>
                  <a:lnTo>
                    <a:pt x="4219066" y="3363810"/>
                  </a:lnTo>
                  <a:lnTo>
                    <a:pt x="172338" y="3363810"/>
                  </a:lnTo>
                  <a:lnTo>
                    <a:pt x="126544" y="3357654"/>
                  </a:lnTo>
                  <a:lnTo>
                    <a:pt x="85381" y="3340279"/>
                  </a:lnTo>
                  <a:lnTo>
                    <a:pt x="50498" y="3313328"/>
                  </a:lnTo>
                  <a:lnTo>
                    <a:pt x="23542" y="3278444"/>
                  </a:lnTo>
                  <a:lnTo>
                    <a:pt x="6160" y="3237269"/>
                  </a:lnTo>
                  <a:lnTo>
                    <a:pt x="0" y="3191446"/>
                  </a:lnTo>
                  <a:lnTo>
                    <a:pt x="0" y="172338"/>
                  </a:lnTo>
                  <a:close/>
                </a:path>
              </a:pathLst>
            </a:custGeom>
            <a:ln w="63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/>
          <p:nvPr/>
        </p:nvSpPr>
        <p:spPr>
          <a:xfrm>
            <a:off x="10710565" y="671337"/>
            <a:ext cx="441325" cy="385445"/>
          </a:xfrm>
          <a:custGeom>
            <a:avLst/>
            <a:gdLst/>
            <a:ahLst/>
            <a:cxnLst/>
            <a:rect l="l" t="t" r="r" b="b"/>
            <a:pathLst>
              <a:path w="441325" h="385444">
                <a:moveTo>
                  <a:pt x="316904" y="0"/>
                </a:moveTo>
                <a:lnTo>
                  <a:pt x="288528" y="9338"/>
                </a:lnTo>
                <a:lnTo>
                  <a:pt x="262537" y="35971"/>
                </a:lnTo>
                <a:lnTo>
                  <a:pt x="239603" y="77820"/>
                </a:lnTo>
                <a:lnTo>
                  <a:pt x="220400" y="132808"/>
                </a:lnTo>
                <a:lnTo>
                  <a:pt x="201198" y="77820"/>
                </a:lnTo>
                <a:lnTo>
                  <a:pt x="178298" y="35971"/>
                </a:lnTo>
                <a:lnTo>
                  <a:pt x="152403" y="9338"/>
                </a:lnTo>
                <a:lnTo>
                  <a:pt x="124215" y="0"/>
                </a:lnTo>
                <a:lnTo>
                  <a:pt x="101924" y="6199"/>
                </a:lnTo>
                <a:lnTo>
                  <a:pt x="61583" y="52544"/>
                </a:lnTo>
                <a:lnTo>
                  <a:pt x="44242" y="90525"/>
                </a:lnTo>
                <a:lnTo>
                  <a:pt x="29259" y="136936"/>
                </a:lnTo>
                <a:lnTo>
                  <a:pt x="16989" y="190693"/>
                </a:lnTo>
                <a:lnTo>
                  <a:pt x="7787" y="250715"/>
                </a:lnTo>
                <a:lnTo>
                  <a:pt x="2005" y="315920"/>
                </a:lnTo>
                <a:lnTo>
                  <a:pt x="0" y="385224"/>
                </a:lnTo>
                <a:lnTo>
                  <a:pt x="55428" y="385224"/>
                </a:lnTo>
                <a:lnTo>
                  <a:pt x="56812" y="313049"/>
                </a:lnTo>
                <a:lnTo>
                  <a:pt x="60784" y="245851"/>
                </a:lnTo>
                <a:lnTo>
                  <a:pt x="67075" y="185061"/>
                </a:lnTo>
                <a:lnTo>
                  <a:pt x="75416" y="132113"/>
                </a:lnTo>
                <a:lnTo>
                  <a:pt x="85537" y="88438"/>
                </a:lnTo>
                <a:lnTo>
                  <a:pt x="110043" y="34636"/>
                </a:lnTo>
                <a:lnTo>
                  <a:pt x="123890" y="27374"/>
                </a:lnTo>
                <a:lnTo>
                  <a:pt x="139661" y="36103"/>
                </a:lnTo>
                <a:lnTo>
                  <a:pt x="166914" y="99978"/>
                </a:lnTo>
                <a:lnTo>
                  <a:pt x="177568" y="151156"/>
                </a:lnTo>
                <a:lnTo>
                  <a:pt x="185690" y="212517"/>
                </a:lnTo>
                <a:lnTo>
                  <a:pt x="190867" y="282075"/>
                </a:lnTo>
                <a:lnTo>
                  <a:pt x="192684" y="357848"/>
                </a:lnTo>
                <a:lnTo>
                  <a:pt x="247785" y="357848"/>
                </a:lnTo>
                <a:lnTo>
                  <a:pt x="249612" y="282075"/>
                </a:lnTo>
                <a:lnTo>
                  <a:pt x="254812" y="212517"/>
                </a:lnTo>
                <a:lnTo>
                  <a:pt x="262966" y="151156"/>
                </a:lnTo>
                <a:lnTo>
                  <a:pt x="273655" y="99978"/>
                </a:lnTo>
                <a:lnTo>
                  <a:pt x="286461" y="60965"/>
                </a:lnTo>
                <a:lnTo>
                  <a:pt x="316741" y="27374"/>
                </a:lnTo>
                <a:lnTo>
                  <a:pt x="317066" y="27374"/>
                </a:lnTo>
                <a:lnTo>
                  <a:pt x="343839" y="55494"/>
                </a:lnTo>
                <a:lnTo>
                  <a:pt x="365706" y="132194"/>
                </a:lnTo>
                <a:lnTo>
                  <a:pt x="374108" y="185173"/>
                </a:lnTo>
                <a:lnTo>
                  <a:pt x="380453" y="245988"/>
                </a:lnTo>
                <a:lnTo>
                  <a:pt x="384462" y="313205"/>
                </a:lnTo>
                <a:lnTo>
                  <a:pt x="385861" y="385387"/>
                </a:lnTo>
                <a:lnTo>
                  <a:pt x="441287" y="385387"/>
                </a:lnTo>
                <a:lnTo>
                  <a:pt x="439276" y="316077"/>
                </a:lnTo>
                <a:lnTo>
                  <a:pt x="433479" y="250858"/>
                </a:lnTo>
                <a:lnTo>
                  <a:pt x="424255" y="190814"/>
                </a:lnTo>
                <a:lnTo>
                  <a:pt x="411959" y="137030"/>
                </a:lnTo>
                <a:lnTo>
                  <a:pt x="396949" y="90593"/>
                </a:lnTo>
                <a:lnTo>
                  <a:pt x="379582" y="52586"/>
                </a:lnTo>
                <a:lnTo>
                  <a:pt x="339202" y="6204"/>
                </a:lnTo>
                <a:lnTo>
                  <a:pt x="316904" y="0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46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60"/>
              </a:spcBef>
            </a:pPr>
            <a:r>
              <a:rPr dirty="0" spc="-225"/>
              <a:t>U.S.</a:t>
            </a:r>
            <a:r>
              <a:rPr dirty="0" spc="-204"/>
              <a:t> </a:t>
            </a:r>
            <a:r>
              <a:rPr dirty="0" spc="-10"/>
              <a:t>Segment</a:t>
            </a:r>
          </a:p>
          <a:p>
            <a:pPr marL="20320">
              <a:lnSpc>
                <a:spcPct val="100000"/>
              </a:lnSpc>
              <a:spcBef>
                <a:spcPts val="470"/>
              </a:spcBef>
            </a:pPr>
            <a:r>
              <a:rPr dirty="0" sz="1600" spc="-20" b="0">
                <a:latin typeface="Tahoma"/>
                <a:cs typeface="Tahoma"/>
              </a:rPr>
              <a:t>Unrivaled</a:t>
            </a:r>
            <a:r>
              <a:rPr dirty="0" sz="1600" spc="-130" b="0">
                <a:latin typeface="Tahoma"/>
                <a:cs typeface="Tahoma"/>
              </a:rPr>
              <a:t> </a:t>
            </a:r>
            <a:r>
              <a:rPr dirty="0" sz="1600" spc="-40" b="0">
                <a:latin typeface="Tahoma"/>
                <a:cs typeface="Tahoma"/>
              </a:rPr>
              <a:t>drive-</a:t>
            </a:r>
            <a:r>
              <a:rPr dirty="0" sz="1600" spc="-25" b="0">
                <a:latin typeface="Tahoma"/>
                <a:cs typeface="Tahoma"/>
              </a:rPr>
              <a:t>thru</a:t>
            </a:r>
            <a:r>
              <a:rPr dirty="0" sz="1600" spc="-125" b="0">
                <a:latin typeface="Tahoma"/>
                <a:cs typeface="Tahoma"/>
              </a:rPr>
              <a:t> </a:t>
            </a:r>
            <a:r>
              <a:rPr dirty="0" sz="1600" spc="-40" b="0">
                <a:latin typeface="Tahoma"/>
                <a:cs typeface="Tahoma"/>
              </a:rPr>
              <a:t>presence</a:t>
            </a:r>
            <a:r>
              <a:rPr dirty="0" sz="1600" spc="-145" b="0">
                <a:latin typeface="Tahoma"/>
                <a:cs typeface="Tahoma"/>
              </a:rPr>
              <a:t> </a:t>
            </a:r>
            <a:r>
              <a:rPr dirty="0" sz="1600" spc="-25" b="0">
                <a:latin typeface="Tahoma"/>
                <a:cs typeface="Tahoma"/>
              </a:rPr>
              <a:t>and</a:t>
            </a:r>
            <a:r>
              <a:rPr dirty="0" sz="1600" spc="-135" b="0">
                <a:latin typeface="Tahoma"/>
                <a:cs typeface="Tahoma"/>
              </a:rPr>
              <a:t> </a:t>
            </a:r>
            <a:r>
              <a:rPr dirty="0" sz="1600" spc="-35" b="0">
                <a:latin typeface="Tahoma"/>
                <a:cs typeface="Tahoma"/>
              </a:rPr>
              <a:t>strong</a:t>
            </a:r>
            <a:r>
              <a:rPr dirty="0" sz="1600" spc="-120" b="0">
                <a:latin typeface="Tahoma"/>
                <a:cs typeface="Tahoma"/>
              </a:rPr>
              <a:t> </a:t>
            </a:r>
            <a:r>
              <a:rPr dirty="0" sz="1600" spc="-10" b="0">
                <a:latin typeface="Tahoma"/>
                <a:cs typeface="Tahoma"/>
              </a:rPr>
              <a:t>unit</a:t>
            </a:r>
            <a:r>
              <a:rPr dirty="0" sz="1600" spc="-130" b="0">
                <a:latin typeface="Tahoma"/>
                <a:cs typeface="Tahoma"/>
              </a:rPr>
              <a:t> </a:t>
            </a:r>
            <a:r>
              <a:rPr dirty="0" sz="1600" spc="-30" b="0">
                <a:latin typeface="Tahoma"/>
                <a:cs typeface="Tahoma"/>
              </a:rPr>
              <a:t>economics</a:t>
            </a:r>
            <a:r>
              <a:rPr dirty="0" sz="1600" spc="-160" b="0">
                <a:latin typeface="Tahoma"/>
                <a:cs typeface="Tahoma"/>
              </a:rPr>
              <a:t> </a:t>
            </a:r>
            <a:r>
              <a:rPr dirty="0" sz="1600" spc="-10" b="0">
                <a:latin typeface="Tahoma"/>
                <a:cs typeface="Tahoma"/>
              </a:rPr>
              <a:t>with</a:t>
            </a:r>
            <a:r>
              <a:rPr dirty="0" sz="1600" spc="-145" b="0">
                <a:latin typeface="Tahoma"/>
                <a:cs typeface="Tahoma"/>
              </a:rPr>
              <a:t> </a:t>
            </a:r>
            <a:r>
              <a:rPr dirty="0" sz="1600" spc="-40" b="0">
                <a:latin typeface="Tahoma"/>
                <a:cs typeface="Tahoma"/>
              </a:rPr>
              <a:t>a</a:t>
            </a:r>
            <a:r>
              <a:rPr dirty="0" sz="1600" spc="-120" b="0">
                <a:latin typeface="Tahoma"/>
                <a:cs typeface="Tahoma"/>
              </a:rPr>
              <a:t> </a:t>
            </a:r>
            <a:r>
              <a:rPr dirty="0" sz="1600" spc="-150" b="0">
                <a:latin typeface="Tahoma"/>
                <a:cs typeface="Tahoma"/>
              </a:rPr>
              <a:t>95%</a:t>
            </a:r>
            <a:r>
              <a:rPr dirty="0" sz="1600" spc="-130" b="0">
                <a:latin typeface="Tahoma"/>
                <a:cs typeface="Tahoma"/>
              </a:rPr>
              <a:t> </a:t>
            </a:r>
            <a:r>
              <a:rPr dirty="0" sz="1600" spc="-35" b="0">
                <a:latin typeface="Tahoma"/>
                <a:cs typeface="Tahoma"/>
              </a:rPr>
              <a:t>franchised</a:t>
            </a:r>
            <a:r>
              <a:rPr dirty="0" sz="1600" spc="-130" b="0">
                <a:latin typeface="Tahoma"/>
                <a:cs typeface="Tahoma"/>
              </a:rPr>
              <a:t> </a:t>
            </a:r>
            <a:r>
              <a:rPr dirty="0" sz="1600" spc="-30" b="0">
                <a:latin typeface="Tahoma"/>
                <a:cs typeface="Tahoma"/>
              </a:rPr>
              <a:t>ownership</a:t>
            </a:r>
            <a:r>
              <a:rPr dirty="0" sz="1600" spc="-140" b="0">
                <a:latin typeface="Tahoma"/>
                <a:cs typeface="Tahoma"/>
              </a:rPr>
              <a:t> </a:t>
            </a:r>
            <a:r>
              <a:rPr dirty="0" sz="1600" spc="-20" b="0">
                <a:latin typeface="Tahoma"/>
                <a:cs typeface="Tahoma"/>
              </a:rPr>
              <a:t>mix*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22400" y="6190284"/>
            <a:ext cx="1078865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150">
                <a:latin typeface="Tahoma"/>
                <a:cs typeface="Tahoma"/>
              </a:rPr>
              <a:t>*</a:t>
            </a:r>
            <a:r>
              <a:rPr dirty="0" sz="1100" spc="-114">
                <a:latin typeface="Tahoma"/>
                <a:cs typeface="Tahoma"/>
              </a:rPr>
              <a:t> </a:t>
            </a:r>
            <a:r>
              <a:rPr dirty="0" sz="1100" spc="-55">
                <a:latin typeface="Tahoma"/>
                <a:cs typeface="Tahoma"/>
              </a:rPr>
              <a:t>As</a:t>
            </a:r>
            <a:r>
              <a:rPr dirty="0" sz="1100" spc="-105">
                <a:latin typeface="Tahoma"/>
                <a:cs typeface="Tahoma"/>
              </a:rPr>
              <a:t> </a:t>
            </a:r>
            <a:r>
              <a:rPr dirty="0" sz="1100" spc="-25">
                <a:latin typeface="Tahoma"/>
                <a:cs typeface="Tahoma"/>
              </a:rPr>
              <a:t>of</a:t>
            </a:r>
            <a:r>
              <a:rPr dirty="0" sz="1100" spc="-110">
                <a:latin typeface="Tahoma"/>
                <a:cs typeface="Tahoma"/>
              </a:rPr>
              <a:t> </a:t>
            </a:r>
            <a:r>
              <a:rPr dirty="0" sz="1100" spc="-50">
                <a:latin typeface="Tahoma"/>
                <a:cs typeface="Tahoma"/>
              </a:rPr>
              <a:t>12/31/2024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208644" y="2949016"/>
            <a:ext cx="439420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0" b="1">
                <a:latin typeface="Trebuchet MS"/>
                <a:cs typeface="Trebuchet MS"/>
              </a:rPr>
              <a:t>65.2%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663178" y="3400171"/>
            <a:ext cx="43815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0" b="1">
                <a:latin typeface="Trebuchet MS"/>
                <a:cs typeface="Trebuchet MS"/>
              </a:rPr>
              <a:t>65.2%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129776" y="2975228"/>
            <a:ext cx="432434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30" b="1">
                <a:latin typeface="Trebuchet MS"/>
                <a:cs typeface="Trebuchet MS"/>
              </a:rPr>
              <a:t>65.1%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567798" y="3457447"/>
            <a:ext cx="43815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0" b="1">
                <a:latin typeface="Trebuchet MS"/>
                <a:cs typeface="Trebuchet MS"/>
              </a:rPr>
              <a:t>64.8%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023093" y="3000502"/>
            <a:ext cx="43815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0" b="1">
                <a:latin typeface="Trebuchet MS"/>
                <a:cs typeface="Trebuchet MS"/>
              </a:rPr>
              <a:t>64.6%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492231" y="3416300"/>
            <a:ext cx="432434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30" b="1">
                <a:latin typeface="Trebuchet MS"/>
                <a:cs typeface="Trebuchet MS"/>
              </a:rPr>
              <a:t>65.1%</a:t>
            </a:r>
            <a:endParaRPr sz="1200">
              <a:latin typeface="Trebuchet MS"/>
              <a:cs typeface="Trebuchet MS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7968106" y="2625534"/>
            <a:ext cx="3227705" cy="2834005"/>
            <a:chOff x="7968106" y="2625534"/>
            <a:chExt cx="3227705" cy="2834005"/>
          </a:xfrm>
        </p:grpSpPr>
        <p:sp>
          <p:nvSpPr>
            <p:cNvPr id="17" name="object 17"/>
            <p:cNvSpPr/>
            <p:nvPr/>
          </p:nvSpPr>
          <p:spPr>
            <a:xfrm>
              <a:off x="8471153" y="3335527"/>
              <a:ext cx="2270125" cy="63500"/>
            </a:xfrm>
            <a:custGeom>
              <a:avLst/>
              <a:gdLst/>
              <a:ahLst/>
              <a:cxnLst/>
              <a:rect l="l" t="t" r="r" b="b"/>
              <a:pathLst>
                <a:path w="2270125" h="63500">
                  <a:moveTo>
                    <a:pt x="0" y="0"/>
                  </a:moveTo>
                  <a:lnTo>
                    <a:pt x="30479" y="254"/>
                  </a:lnTo>
                  <a:lnTo>
                    <a:pt x="70357" y="381"/>
                  </a:lnTo>
                  <a:lnTo>
                    <a:pt x="117728" y="635"/>
                  </a:lnTo>
                  <a:lnTo>
                    <a:pt x="170688" y="888"/>
                  </a:lnTo>
                  <a:lnTo>
                    <a:pt x="227329" y="1143"/>
                  </a:lnTo>
                  <a:lnTo>
                    <a:pt x="285876" y="1650"/>
                  </a:lnTo>
                  <a:lnTo>
                    <a:pt x="344424" y="2412"/>
                  </a:lnTo>
                  <a:lnTo>
                    <a:pt x="401066" y="3301"/>
                  </a:lnTo>
                  <a:lnTo>
                    <a:pt x="454025" y="4572"/>
                  </a:lnTo>
                  <a:lnTo>
                    <a:pt x="504444" y="6096"/>
                  </a:lnTo>
                  <a:lnTo>
                    <a:pt x="554863" y="7874"/>
                  </a:lnTo>
                  <a:lnTo>
                    <a:pt x="605409" y="9779"/>
                  </a:lnTo>
                  <a:lnTo>
                    <a:pt x="655827" y="11937"/>
                  </a:lnTo>
                  <a:lnTo>
                    <a:pt x="706247" y="14350"/>
                  </a:lnTo>
                  <a:lnTo>
                    <a:pt x="756666" y="16891"/>
                  </a:lnTo>
                  <a:lnTo>
                    <a:pt x="807212" y="19685"/>
                  </a:lnTo>
                  <a:lnTo>
                    <a:pt x="857630" y="22606"/>
                  </a:lnTo>
                  <a:lnTo>
                    <a:pt x="908050" y="25654"/>
                  </a:lnTo>
                  <a:lnTo>
                    <a:pt x="958469" y="29210"/>
                  </a:lnTo>
                  <a:lnTo>
                    <a:pt x="1008888" y="33527"/>
                  </a:lnTo>
                  <a:lnTo>
                    <a:pt x="1059434" y="38354"/>
                  </a:lnTo>
                  <a:lnTo>
                    <a:pt x="1109852" y="43307"/>
                  </a:lnTo>
                  <a:lnTo>
                    <a:pt x="1160272" y="48133"/>
                  </a:lnTo>
                  <a:lnTo>
                    <a:pt x="1210691" y="52705"/>
                  </a:lnTo>
                  <a:lnTo>
                    <a:pt x="1261237" y="56642"/>
                  </a:lnTo>
                  <a:lnTo>
                    <a:pt x="1311655" y="59689"/>
                  </a:lnTo>
                  <a:lnTo>
                    <a:pt x="1362075" y="61849"/>
                  </a:lnTo>
                  <a:lnTo>
                    <a:pt x="1412494" y="62737"/>
                  </a:lnTo>
                  <a:lnTo>
                    <a:pt x="1462913" y="62992"/>
                  </a:lnTo>
                  <a:lnTo>
                    <a:pt x="1513459" y="62484"/>
                  </a:lnTo>
                  <a:lnTo>
                    <a:pt x="1563877" y="61468"/>
                  </a:lnTo>
                  <a:lnTo>
                    <a:pt x="1614297" y="59944"/>
                  </a:lnTo>
                  <a:lnTo>
                    <a:pt x="1664716" y="58038"/>
                  </a:lnTo>
                  <a:lnTo>
                    <a:pt x="1715262" y="55880"/>
                  </a:lnTo>
                  <a:lnTo>
                    <a:pt x="1765680" y="53594"/>
                  </a:lnTo>
                  <a:lnTo>
                    <a:pt x="1816100" y="51308"/>
                  </a:lnTo>
                  <a:lnTo>
                    <a:pt x="1869059" y="48641"/>
                  </a:lnTo>
                  <a:lnTo>
                    <a:pt x="1925701" y="45212"/>
                  </a:lnTo>
                  <a:lnTo>
                    <a:pt x="1984248" y="41401"/>
                  </a:lnTo>
                  <a:lnTo>
                    <a:pt x="2042795" y="37337"/>
                  </a:lnTo>
                  <a:lnTo>
                    <a:pt x="2099437" y="33147"/>
                  </a:lnTo>
                  <a:lnTo>
                    <a:pt x="2152396" y="29210"/>
                  </a:lnTo>
                  <a:lnTo>
                    <a:pt x="2199767" y="25654"/>
                  </a:lnTo>
                  <a:lnTo>
                    <a:pt x="2239645" y="22606"/>
                  </a:lnTo>
                  <a:lnTo>
                    <a:pt x="2270125" y="20447"/>
                  </a:lnTo>
                </a:path>
              </a:pathLst>
            </a:custGeom>
            <a:ln w="28575">
              <a:solidFill>
                <a:srgbClr val="FFB90D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02319" y="3266059"/>
              <a:ext cx="136017" cy="136016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854947" y="3270630"/>
              <a:ext cx="136017" cy="136016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309099" y="3291966"/>
              <a:ext cx="136017" cy="136016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763251" y="3327019"/>
              <a:ext cx="136017" cy="136016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17403" y="3317875"/>
              <a:ext cx="136017" cy="136016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671555" y="3285870"/>
              <a:ext cx="136017" cy="136016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7968106" y="2630297"/>
              <a:ext cx="3227705" cy="2824480"/>
            </a:xfrm>
            <a:custGeom>
              <a:avLst/>
              <a:gdLst/>
              <a:ahLst/>
              <a:cxnLst/>
              <a:rect l="l" t="t" r="r" b="b"/>
              <a:pathLst>
                <a:path w="3227704" h="2824479">
                  <a:moveTo>
                    <a:pt x="49022" y="2824099"/>
                  </a:moveTo>
                  <a:lnTo>
                    <a:pt x="49022" y="0"/>
                  </a:lnTo>
                </a:path>
                <a:path w="3227704" h="2824479">
                  <a:moveTo>
                    <a:pt x="0" y="2824099"/>
                  </a:moveTo>
                  <a:lnTo>
                    <a:pt x="49022" y="2824099"/>
                  </a:lnTo>
                </a:path>
                <a:path w="3227704" h="2824479">
                  <a:moveTo>
                    <a:pt x="0" y="1412366"/>
                  </a:moveTo>
                  <a:lnTo>
                    <a:pt x="49022" y="1412366"/>
                  </a:lnTo>
                </a:path>
                <a:path w="3227704" h="2824479">
                  <a:moveTo>
                    <a:pt x="0" y="0"/>
                  </a:moveTo>
                  <a:lnTo>
                    <a:pt x="49022" y="0"/>
                  </a:lnTo>
                </a:path>
                <a:path w="3227704" h="2824479">
                  <a:moveTo>
                    <a:pt x="49022" y="2824099"/>
                  </a:moveTo>
                  <a:lnTo>
                    <a:pt x="3227197" y="2824099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5" name="object 25"/>
          <p:cNvSpPr txBox="1"/>
          <p:nvPr/>
        </p:nvSpPr>
        <p:spPr>
          <a:xfrm>
            <a:off x="7552435" y="5323713"/>
            <a:ext cx="272415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100">
                <a:latin typeface="Tahoma"/>
                <a:cs typeface="Tahoma"/>
              </a:rPr>
              <a:t>80%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555738" y="3911346"/>
            <a:ext cx="272415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100">
                <a:latin typeface="Tahoma"/>
                <a:cs typeface="Tahoma"/>
              </a:rPr>
              <a:t>90%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493254" y="2498851"/>
            <a:ext cx="339725" cy="1936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100" spc="-95">
                <a:latin typeface="Tahoma"/>
                <a:cs typeface="Tahoma"/>
              </a:rPr>
              <a:t>100%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8145526" y="5440476"/>
            <a:ext cx="3077210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67055" algn="l"/>
                <a:tab pos="1120775" algn="l"/>
                <a:tab pos="1675130" algn="l"/>
                <a:tab pos="2229485" algn="l"/>
                <a:tab pos="2783205" algn="l"/>
              </a:tabLst>
            </a:pPr>
            <a:r>
              <a:rPr dirty="0" sz="1100" spc="-20">
                <a:latin typeface="Tahoma"/>
                <a:cs typeface="Tahoma"/>
              </a:rPr>
              <a:t>2019</a:t>
            </a:r>
            <a:r>
              <a:rPr dirty="0" sz="1100">
                <a:latin typeface="Tahoma"/>
                <a:cs typeface="Tahoma"/>
              </a:rPr>
              <a:t>	</a:t>
            </a:r>
            <a:r>
              <a:rPr dirty="0" sz="1100" spc="-20">
                <a:latin typeface="Tahoma"/>
                <a:cs typeface="Tahoma"/>
              </a:rPr>
              <a:t>2020</a:t>
            </a:r>
            <a:r>
              <a:rPr dirty="0" sz="1100">
                <a:latin typeface="Tahoma"/>
                <a:cs typeface="Tahoma"/>
              </a:rPr>
              <a:t>	</a:t>
            </a:r>
            <a:r>
              <a:rPr dirty="0" sz="1100" spc="-20">
                <a:latin typeface="Tahoma"/>
                <a:cs typeface="Tahoma"/>
              </a:rPr>
              <a:t>2021</a:t>
            </a:r>
            <a:r>
              <a:rPr dirty="0" sz="1100">
                <a:latin typeface="Tahoma"/>
                <a:cs typeface="Tahoma"/>
              </a:rPr>
              <a:t>	</a:t>
            </a:r>
            <a:r>
              <a:rPr dirty="0" sz="1100" spc="-20">
                <a:latin typeface="Tahoma"/>
                <a:cs typeface="Tahoma"/>
              </a:rPr>
              <a:t>2022</a:t>
            </a:r>
            <a:r>
              <a:rPr dirty="0" sz="1100">
                <a:latin typeface="Tahoma"/>
                <a:cs typeface="Tahoma"/>
              </a:rPr>
              <a:t>	</a:t>
            </a:r>
            <a:r>
              <a:rPr dirty="0" sz="1100" spc="-20">
                <a:latin typeface="Tahoma"/>
                <a:cs typeface="Tahoma"/>
              </a:rPr>
              <a:t>2023</a:t>
            </a:r>
            <a:r>
              <a:rPr dirty="0" sz="1100">
                <a:latin typeface="Tahoma"/>
                <a:cs typeface="Tahoma"/>
              </a:rPr>
              <a:t>	</a:t>
            </a:r>
            <a:r>
              <a:rPr dirty="0" sz="1100" spc="-40">
                <a:latin typeface="Tahoma"/>
                <a:cs typeface="Tahoma"/>
              </a:rPr>
              <a:t>2024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8310118" y="1836496"/>
            <a:ext cx="226885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240">
                <a:latin typeface="Tahoma"/>
                <a:cs typeface="Tahoma"/>
              </a:rPr>
              <a:t>%</a:t>
            </a:r>
            <a:r>
              <a:rPr dirty="0" sz="1600" spc="-125">
                <a:latin typeface="Tahoma"/>
                <a:cs typeface="Tahoma"/>
              </a:rPr>
              <a:t> </a:t>
            </a:r>
            <a:r>
              <a:rPr dirty="0" sz="1600" spc="-20">
                <a:latin typeface="Tahoma"/>
                <a:cs typeface="Tahoma"/>
              </a:rPr>
              <a:t>Franchised</a:t>
            </a:r>
            <a:r>
              <a:rPr dirty="0" sz="1600" spc="-130">
                <a:latin typeface="Tahoma"/>
                <a:cs typeface="Tahoma"/>
              </a:rPr>
              <a:t> </a:t>
            </a:r>
            <a:r>
              <a:rPr dirty="0" sz="1600" spc="-10">
                <a:latin typeface="Tahoma"/>
                <a:cs typeface="Tahoma"/>
              </a:rPr>
              <a:t>Restaurants</a:t>
            </a:r>
            <a:endParaRPr sz="1600">
              <a:latin typeface="Tahoma"/>
              <a:cs typeface="Tahoma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896048" y="2411095"/>
            <a:ext cx="2842260" cy="3370579"/>
            <a:chOff x="896048" y="2411095"/>
            <a:chExt cx="2842260" cy="3370579"/>
          </a:xfrm>
        </p:grpSpPr>
        <p:sp>
          <p:nvSpPr>
            <p:cNvPr id="31" name="object 31"/>
            <p:cNvSpPr/>
            <p:nvPr/>
          </p:nvSpPr>
          <p:spPr>
            <a:xfrm>
              <a:off x="899223" y="2414270"/>
              <a:ext cx="2835910" cy="3364229"/>
            </a:xfrm>
            <a:custGeom>
              <a:avLst/>
              <a:gdLst/>
              <a:ahLst/>
              <a:cxnLst/>
              <a:rect l="l" t="t" r="r" b="b"/>
              <a:pathLst>
                <a:path w="2835910" h="3364229">
                  <a:moveTo>
                    <a:pt x="2690304" y="0"/>
                  </a:moveTo>
                  <a:lnTo>
                    <a:pt x="145300" y="0"/>
                  </a:lnTo>
                  <a:lnTo>
                    <a:pt x="99372" y="7404"/>
                  </a:lnTo>
                  <a:lnTo>
                    <a:pt x="59486" y="28025"/>
                  </a:lnTo>
                  <a:lnTo>
                    <a:pt x="28033" y="59472"/>
                  </a:lnTo>
                  <a:lnTo>
                    <a:pt x="7407" y="99356"/>
                  </a:lnTo>
                  <a:lnTo>
                    <a:pt x="0" y="145287"/>
                  </a:lnTo>
                  <a:lnTo>
                    <a:pt x="0" y="3218522"/>
                  </a:lnTo>
                  <a:lnTo>
                    <a:pt x="7407" y="3264444"/>
                  </a:lnTo>
                  <a:lnTo>
                    <a:pt x="28033" y="3304327"/>
                  </a:lnTo>
                  <a:lnTo>
                    <a:pt x="59486" y="3335778"/>
                  </a:lnTo>
                  <a:lnTo>
                    <a:pt x="99372" y="3356403"/>
                  </a:lnTo>
                  <a:lnTo>
                    <a:pt x="145300" y="3363810"/>
                  </a:lnTo>
                  <a:lnTo>
                    <a:pt x="2690304" y="3363810"/>
                  </a:lnTo>
                  <a:lnTo>
                    <a:pt x="2736235" y="3356403"/>
                  </a:lnTo>
                  <a:lnTo>
                    <a:pt x="2776119" y="3335778"/>
                  </a:lnTo>
                  <a:lnTo>
                    <a:pt x="2807567" y="3304327"/>
                  </a:lnTo>
                  <a:lnTo>
                    <a:pt x="2828187" y="3264444"/>
                  </a:lnTo>
                  <a:lnTo>
                    <a:pt x="2835592" y="3218522"/>
                  </a:lnTo>
                  <a:lnTo>
                    <a:pt x="2835592" y="145287"/>
                  </a:lnTo>
                  <a:lnTo>
                    <a:pt x="2828187" y="99356"/>
                  </a:lnTo>
                  <a:lnTo>
                    <a:pt x="2807567" y="59472"/>
                  </a:lnTo>
                  <a:lnTo>
                    <a:pt x="2776119" y="28025"/>
                  </a:lnTo>
                  <a:lnTo>
                    <a:pt x="2736235" y="7404"/>
                  </a:lnTo>
                  <a:lnTo>
                    <a:pt x="26903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/>
            <p:cNvSpPr/>
            <p:nvPr/>
          </p:nvSpPr>
          <p:spPr>
            <a:xfrm>
              <a:off x="899223" y="2414270"/>
              <a:ext cx="2835910" cy="3364229"/>
            </a:xfrm>
            <a:custGeom>
              <a:avLst/>
              <a:gdLst/>
              <a:ahLst/>
              <a:cxnLst/>
              <a:rect l="l" t="t" r="r" b="b"/>
              <a:pathLst>
                <a:path w="2835910" h="3364229">
                  <a:moveTo>
                    <a:pt x="0" y="145287"/>
                  </a:moveTo>
                  <a:lnTo>
                    <a:pt x="7407" y="99356"/>
                  </a:lnTo>
                  <a:lnTo>
                    <a:pt x="28033" y="59472"/>
                  </a:lnTo>
                  <a:lnTo>
                    <a:pt x="59486" y="28025"/>
                  </a:lnTo>
                  <a:lnTo>
                    <a:pt x="99372" y="7404"/>
                  </a:lnTo>
                  <a:lnTo>
                    <a:pt x="145300" y="0"/>
                  </a:lnTo>
                  <a:lnTo>
                    <a:pt x="2690304" y="0"/>
                  </a:lnTo>
                  <a:lnTo>
                    <a:pt x="2736235" y="7404"/>
                  </a:lnTo>
                  <a:lnTo>
                    <a:pt x="2776119" y="28025"/>
                  </a:lnTo>
                  <a:lnTo>
                    <a:pt x="2807567" y="59472"/>
                  </a:lnTo>
                  <a:lnTo>
                    <a:pt x="2828187" y="99356"/>
                  </a:lnTo>
                  <a:lnTo>
                    <a:pt x="2835592" y="145287"/>
                  </a:lnTo>
                  <a:lnTo>
                    <a:pt x="2835592" y="3218522"/>
                  </a:lnTo>
                  <a:lnTo>
                    <a:pt x="2828187" y="3264444"/>
                  </a:lnTo>
                  <a:lnTo>
                    <a:pt x="2807567" y="3304327"/>
                  </a:lnTo>
                  <a:lnTo>
                    <a:pt x="2776119" y="3335778"/>
                  </a:lnTo>
                  <a:lnTo>
                    <a:pt x="2736235" y="3356403"/>
                  </a:lnTo>
                  <a:lnTo>
                    <a:pt x="2690304" y="3363810"/>
                  </a:lnTo>
                  <a:lnTo>
                    <a:pt x="145300" y="3363810"/>
                  </a:lnTo>
                  <a:lnTo>
                    <a:pt x="99372" y="3356403"/>
                  </a:lnTo>
                  <a:lnTo>
                    <a:pt x="59486" y="3335778"/>
                  </a:lnTo>
                  <a:lnTo>
                    <a:pt x="28033" y="3304327"/>
                  </a:lnTo>
                  <a:lnTo>
                    <a:pt x="7407" y="3264444"/>
                  </a:lnTo>
                  <a:lnTo>
                    <a:pt x="0" y="3218522"/>
                  </a:lnTo>
                  <a:lnTo>
                    <a:pt x="0" y="145287"/>
                  </a:lnTo>
                  <a:close/>
                </a:path>
              </a:pathLst>
            </a:custGeom>
            <a:ln w="63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3" name="object 33"/>
          <p:cNvSpPr txBox="1"/>
          <p:nvPr/>
        </p:nvSpPr>
        <p:spPr>
          <a:xfrm>
            <a:off x="1317752" y="1836496"/>
            <a:ext cx="1998345" cy="45910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dirty="0" sz="1600" spc="-55">
                <a:latin typeface="Tahoma"/>
                <a:cs typeface="Tahoma"/>
              </a:rPr>
              <a:t>Average</a:t>
            </a:r>
            <a:r>
              <a:rPr dirty="0" sz="1600" spc="-125">
                <a:latin typeface="Tahoma"/>
                <a:cs typeface="Tahoma"/>
              </a:rPr>
              <a:t> </a:t>
            </a:r>
            <a:r>
              <a:rPr dirty="0" sz="1600">
                <a:latin typeface="Tahoma"/>
                <a:cs typeface="Tahoma"/>
              </a:rPr>
              <a:t>Unit</a:t>
            </a:r>
            <a:r>
              <a:rPr dirty="0" sz="1600" spc="-120">
                <a:latin typeface="Tahoma"/>
                <a:cs typeface="Tahoma"/>
              </a:rPr>
              <a:t> </a:t>
            </a:r>
            <a:r>
              <a:rPr dirty="0" sz="1600" spc="-20">
                <a:latin typeface="Tahoma"/>
                <a:cs typeface="Tahoma"/>
              </a:rPr>
              <a:t>Volumes*</a:t>
            </a:r>
            <a:endParaRPr sz="1600">
              <a:latin typeface="Tahoma"/>
              <a:cs typeface="Tahoma"/>
            </a:endParaRPr>
          </a:p>
          <a:p>
            <a:pPr algn="ctr" marL="635">
              <a:lnSpc>
                <a:spcPct val="100000"/>
              </a:lnSpc>
              <a:spcBef>
                <a:spcPts val="55"/>
              </a:spcBef>
            </a:pPr>
            <a:r>
              <a:rPr dirty="0" sz="1200" spc="-85">
                <a:latin typeface="Tahoma"/>
                <a:cs typeface="Tahoma"/>
              </a:rPr>
              <a:t>(In</a:t>
            </a:r>
            <a:r>
              <a:rPr dirty="0" sz="1200" spc="-110">
                <a:latin typeface="Tahoma"/>
                <a:cs typeface="Tahoma"/>
              </a:rPr>
              <a:t> </a:t>
            </a:r>
            <a:r>
              <a:rPr dirty="0" sz="1200">
                <a:latin typeface="Tahoma"/>
                <a:cs typeface="Tahoma"/>
              </a:rPr>
              <a:t>millions</a:t>
            </a:r>
            <a:r>
              <a:rPr dirty="0" sz="1200" spc="-110">
                <a:latin typeface="Tahoma"/>
                <a:cs typeface="Tahoma"/>
              </a:rPr>
              <a:t> </a:t>
            </a:r>
            <a:r>
              <a:rPr dirty="0" sz="1200" spc="-40">
                <a:latin typeface="Tahoma"/>
                <a:cs typeface="Tahoma"/>
              </a:rPr>
              <a:t>U.S.</a:t>
            </a:r>
            <a:r>
              <a:rPr dirty="0" sz="1200" spc="-114">
                <a:latin typeface="Tahoma"/>
                <a:cs typeface="Tahoma"/>
              </a:rPr>
              <a:t> </a:t>
            </a:r>
            <a:r>
              <a:rPr dirty="0" sz="1200" spc="-25">
                <a:latin typeface="Tahoma"/>
                <a:cs typeface="Tahoma"/>
              </a:rPr>
              <a:t>$)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054100" y="2666491"/>
            <a:ext cx="3968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60">
                <a:latin typeface="Tahoma"/>
                <a:cs typeface="Tahoma"/>
              </a:rPr>
              <a:t>$5.5M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179067" y="5282895"/>
            <a:ext cx="280035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65">
                <a:latin typeface="Tahoma"/>
                <a:cs typeface="Tahoma"/>
              </a:rPr>
              <a:t>$0M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1526286" y="2711576"/>
            <a:ext cx="1587500" cy="2738120"/>
            <a:chOff x="1526286" y="2711576"/>
            <a:chExt cx="1587500" cy="2738120"/>
          </a:xfrm>
        </p:grpSpPr>
        <p:sp>
          <p:nvSpPr>
            <p:cNvPr id="37" name="object 37"/>
            <p:cNvSpPr/>
            <p:nvPr/>
          </p:nvSpPr>
          <p:spPr>
            <a:xfrm>
              <a:off x="1529461" y="2711576"/>
              <a:ext cx="0" cy="2738120"/>
            </a:xfrm>
            <a:custGeom>
              <a:avLst/>
              <a:gdLst/>
              <a:ahLst/>
              <a:cxnLst/>
              <a:rect l="l" t="t" r="r" b="b"/>
              <a:pathLst>
                <a:path w="0" h="2738120">
                  <a:moveTo>
                    <a:pt x="0" y="0"/>
                  </a:moveTo>
                  <a:lnTo>
                    <a:pt x="0" y="2737612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8" name="object 3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395855" y="3430968"/>
              <a:ext cx="717905" cy="377253"/>
            </a:xfrm>
            <a:prstGeom prst="rect">
              <a:avLst/>
            </a:prstGeom>
          </p:spPr>
        </p:pic>
      </p:grpSp>
      <p:sp>
        <p:nvSpPr>
          <p:cNvPr id="39" name="object 39"/>
          <p:cNvSpPr txBox="1"/>
          <p:nvPr/>
        </p:nvSpPr>
        <p:spPr>
          <a:xfrm>
            <a:off x="4291710" y="1836496"/>
            <a:ext cx="230251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240">
                <a:latin typeface="Tahoma"/>
                <a:cs typeface="Tahoma"/>
              </a:rPr>
              <a:t>%</a:t>
            </a:r>
            <a:r>
              <a:rPr dirty="0" sz="1600" spc="-145">
                <a:latin typeface="Tahoma"/>
                <a:cs typeface="Tahoma"/>
              </a:rPr>
              <a:t> </a:t>
            </a:r>
            <a:r>
              <a:rPr dirty="0" sz="1600" spc="-35">
                <a:latin typeface="Tahoma"/>
                <a:cs typeface="Tahoma"/>
              </a:rPr>
              <a:t>Drive</a:t>
            </a:r>
            <a:r>
              <a:rPr dirty="0" sz="1600" spc="-155">
                <a:latin typeface="Tahoma"/>
                <a:cs typeface="Tahoma"/>
              </a:rPr>
              <a:t> </a:t>
            </a:r>
            <a:r>
              <a:rPr dirty="0" sz="1600" spc="-30">
                <a:latin typeface="Tahoma"/>
                <a:cs typeface="Tahoma"/>
              </a:rPr>
              <a:t>Thru</a:t>
            </a:r>
            <a:r>
              <a:rPr dirty="0" sz="1600" spc="-150">
                <a:latin typeface="Tahoma"/>
                <a:cs typeface="Tahoma"/>
              </a:rPr>
              <a:t> </a:t>
            </a:r>
            <a:r>
              <a:rPr dirty="0" sz="1600" spc="-30">
                <a:latin typeface="Tahoma"/>
                <a:cs typeface="Tahoma"/>
              </a:rPr>
              <a:t>Restaurants*</a:t>
            </a:r>
            <a:endParaRPr sz="1600">
              <a:latin typeface="Tahoma"/>
              <a:cs typeface="Tahoma"/>
            </a:endParaRPr>
          </a:p>
        </p:txBody>
      </p:sp>
      <p:pic>
        <p:nvPicPr>
          <p:cNvPr id="40" name="object 4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930903" y="2425954"/>
            <a:ext cx="3095625" cy="2199386"/>
          </a:xfrm>
          <a:prstGeom prst="rect">
            <a:avLst/>
          </a:prstGeom>
        </p:spPr>
      </p:pic>
      <p:sp>
        <p:nvSpPr>
          <p:cNvPr id="41" name="object 41"/>
          <p:cNvSpPr txBox="1"/>
          <p:nvPr/>
        </p:nvSpPr>
        <p:spPr>
          <a:xfrm>
            <a:off x="4102734" y="4689475"/>
            <a:ext cx="2679065" cy="5816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2000" spc="-50">
                <a:latin typeface="Tahoma"/>
                <a:cs typeface="Tahoma"/>
              </a:rPr>
              <a:t>Over</a:t>
            </a:r>
            <a:r>
              <a:rPr dirty="0" sz="2000" spc="-235">
                <a:latin typeface="Tahoma"/>
                <a:cs typeface="Tahoma"/>
              </a:rPr>
              <a:t> </a:t>
            </a:r>
            <a:r>
              <a:rPr dirty="0" sz="2000" spc="-150">
                <a:latin typeface="Tahoma"/>
                <a:cs typeface="Tahoma"/>
              </a:rPr>
              <a:t>55%</a:t>
            </a:r>
            <a:r>
              <a:rPr dirty="0" sz="2000" spc="-240">
                <a:latin typeface="Tahoma"/>
                <a:cs typeface="Tahoma"/>
              </a:rPr>
              <a:t> </a:t>
            </a:r>
            <a:r>
              <a:rPr dirty="0" sz="2000" spc="-20">
                <a:latin typeface="Tahoma"/>
                <a:cs typeface="Tahoma"/>
              </a:rPr>
              <a:t>of</a:t>
            </a:r>
            <a:r>
              <a:rPr dirty="0" sz="2000" spc="-204">
                <a:latin typeface="Tahoma"/>
                <a:cs typeface="Tahoma"/>
              </a:rPr>
              <a:t> </a:t>
            </a:r>
            <a:r>
              <a:rPr dirty="0" sz="2000" spc="-10">
                <a:latin typeface="Tahoma"/>
                <a:cs typeface="Tahoma"/>
              </a:rPr>
              <a:t>Restaurants</a:t>
            </a:r>
            <a:endParaRPr sz="2000">
              <a:latin typeface="Tahoma"/>
              <a:cs typeface="Tahoma"/>
            </a:endParaRPr>
          </a:p>
          <a:p>
            <a:pPr algn="ctr" marL="1270">
              <a:lnSpc>
                <a:spcPct val="100000"/>
              </a:lnSpc>
              <a:spcBef>
                <a:spcPts val="55"/>
              </a:spcBef>
            </a:pPr>
            <a:r>
              <a:rPr dirty="0" sz="1600" spc="-40">
                <a:latin typeface="Tahoma"/>
                <a:cs typeface="Tahoma"/>
              </a:rPr>
              <a:t>have</a:t>
            </a:r>
            <a:r>
              <a:rPr dirty="0" sz="1600" spc="-145">
                <a:latin typeface="Tahoma"/>
                <a:cs typeface="Tahoma"/>
              </a:rPr>
              <a:t> </a:t>
            </a:r>
            <a:r>
              <a:rPr dirty="0" sz="1600" spc="-35">
                <a:latin typeface="Tahoma"/>
                <a:cs typeface="Tahoma"/>
              </a:rPr>
              <a:t>a</a:t>
            </a:r>
            <a:r>
              <a:rPr dirty="0" sz="1600" spc="-155">
                <a:latin typeface="Tahoma"/>
                <a:cs typeface="Tahoma"/>
              </a:rPr>
              <a:t> </a:t>
            </a:r>
            <a:r>
              <a:rPr dirty="0" sz="1600" spc="-40">
                <a:latin typeface="Tahoma"/>
                <a:cs typeface="Tahoma"/>
              </a:rPr>
              <a:t>Drive</a:t>
            </a:r>
            <a:r>
              <a:rPr dirty="0" sz="1600" spc="-135">
                <a:latin typeface="Tahoma"/>
                <a:cs typeface="Tahoma"/>
              </a:rPr>
              <a:t> </a:t>
            </a:r>
            <a:r>
              <a:rPr dirty="0" sz="1600" spc="-20">
                <a:latin typeface="Tahoma"/>
                <a:cs typeface="Tahoma"/>
              </a:rPr>
              <a:t>Thru</a:t>
            </a:r>
            <a:endParaRPr sz="16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36319" y="1562988"/>
            <a:ext cx="2302510" cy="259079"/>
          </a:xfrm>
          <a:custGeom>
            <a:avLst/>
            <a:gdLst/>
            <a:ahLst/>
            <a:cxnLst/>
            <a:rect l="l" t="t" r="r" b="b"/>
            <a:pathLst>
              <a:path w="2302510" h="259080">
                <a:moveTo>
                  <a:pt x="2259457" y="0"/>
                </a:moveTo>
                <a:lnTo>
                  <a:pt x="43103" y="0"/>
                </a:lnTo>
                <a:lnTo>
                  <a:pt x="26328" y="3389"/>
                </a:lnTo>
                <a:lnTo>
                  <a:pt x="12626" y="12636"/>
                </a:lnTo>
                <a:lnTo>
                  <a:pt x="3388" y="26360"/>
                </a:lnTo>
                <a:lnTo>
                  <a:pt x="0" y="43180"/>
                </a:lnTo>
                <a:lnTo>
                  <a:pt x="0" y="215519"/>
                </a:lnTo>
                <a:lnTo>
                  <a:pt x="3388" y="232338"/>
                </a:lnTo>
                <a:lnTo>
                  <a:pt x="12626" y="246062"/>
                </a:lnTo>
                <a:lnTo>
                  <a:pt x="26328" y="255309"/>
                </a:lnTo>
                <a:lnTo>
                  <a:pt x="43103" y="258699"/>
                </a:lnTo>
                <a:lnTo>
                  <a:pt x="2259457" y="258699"/>
                </a:lnTo>
                <a:lnTo>
                  <a:pt x="2276203" y="255309"/>
                </a:lnTo>
                <a:lnTo>
                  <a:pt x="2289889" y="246062"/>
                </a:lnTo>
                <a:lnTo>
                  <a:pt x="2299122" y="232338"/>
                </a:lnTo>
                <a:lnTo>
                  <a:pt x="2302510" y="215519"/>
                </a:lnTo>
                <a:lnTo>
                  <a:pt x="2302510" y="43180"/>
                </a:lnTo>
                <a:lnTo>
                  <a:pt x="2299122" y="26360"/>
                </a:lnTo>
                <a:lnTo>
                  <a:pt x="2289889" y="12636"/>
                </a:lnTo>
                <a:lnTo>
                  <a:pt x="2276203" y="3389"/>
                </a:lnTo>
                <a:lnTo>
                  <a:pt x="2259457" y="0"/>
                </a:lnTo>
                <a:close/>
              </a:path>
            </a:pathLst>
          </a:custGeom>
          <a:solidFill>
            <a:srgbClr val="FFBA0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1047394" y="578561"/>
            <a:ext cx="2485390" cy="51435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IOM</a:t>
            </a:r>
            <a:r>
              <a:rPr dirty="0" spc="-80"/>
              <a:t> </a:t>
            </a:r>
            <a:r>
              <a:rPr dirty="0" spc="-140"/>
              <a:t>Segment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414515"/>
            <a:ext cx="12189714" cy="441198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10710565" y="671337"/>
            <a:ext cx="441325" cy="385445"/>
          </a:xfrm>
          <a:custGeom>
            <a:avLst/>
            <a:gdLst/>
            <a:ahLst/>
            <a:cxnLst/>
            <a:rect l="l" t="t" r="r" b="b"/>
            <a:pathLst>
              <a:path w="441325" h="385444">
                <a:moveTo>
                  <a:pt x="316904" y="0"/>
                </a:moveTo>
                <a:lnTo>
                  <a:pt x="288528" y="9338"/>
                </a:lnTo>
                <a:lnTo>
                  <a:pt x="262537" y="35971"/>
                </a:lnTo>
                <a:lnTo>
                  <a:pt x="239603" y="77820"/>
                </a:lnTo>
                <a:lnTo>
                  <a:pt x="220400" y="132808"/>
                </a:lnTo>
                <a:lnTo>
                  <a:pt x="201198" y="77820"/>
                </a:lnTo>
                <a:lnTo>
                  <a:pt x="178298" y="35971"/>
                </a:lnTo>
                <a:lnTo>
                  <a:pt x="152403" y="9338"/>
                </a:lnTo>
                <a:lnTo>
                  <a:pt x="124215" y="0"/>
                </a:lnTo>
                <a:lnTo>
                  <a:pt x="101924" y="6199"/>
                </a:lnTo>
                <a:lnTo>
                  <a:pt x="61583" y="52544"/>
                </a:lnTo>
                <a:lnTo>
                  <a:pt x="44242" y="90525"/>
                </a:lnTo>
                <a:lnTo>
                  <a:pt x="29259" y="136936"/>
                </a:lnTo>
                <a:lnTo>
                  <a:pt x="16989" y="190693"/>
                </a:lnTo>
                <a:lnTo>
                  <a:pt x="7787" y="250715"/>
                </a:lnTo>
                <a:lnTo>
                  <a:pt x="2005" y="315920"/>
                </a:lnTo>
                <a:lnTo>
                  <a:pt x="0" y="385224"/>
                </a:lnTo>
                <a:lnTo>
                  <a:pt x="55428" y="385224"/>
                </a:lnTo>
                <a:lnTo>
                  <a:pt x="56812" y="313049"/>
                </a:lnTo>
                <a:lnTo>
                  <a:pt x="60784" y="245851"/>
                </a:lnTo>
                <a:lnTo>
                  <a:pt x="67075" y="185061"/>
                </a:lnTo>
                <a:lnTo>
                  <a:pt x="75416" y="132113"/>
                </a:lnTo>
                <a:lnTo>
                  <a:pt x="85537" y="88438"/>
                </a:lnTo>
                <a:lnTo>
                  <a:pt x="110043" y="34636"/>
                </a:lnTo>
                <a:lnTo>
                  <a:pt x="123890" y="27374"/>
                </a:lnTo>
                <a:lnTo>
                  <a:pt x="139661" y="36103"/>
                </a:lnTo>
                <a:lnTo>
                  <a:pt x="166914" y="99978"/>
                </a:lnTo>
                <a:lnTo>
                  <a:pt x="177568" y="151156"/>
                </a:lnTo>
                <a:lnTo>
                  <a:pt x="185690" y="212517"/>
                </a:lnTo>
                <a:lnTo>
                  <a:pt x="190867" y="282075"/>
                </a:lnTo>
                <a:lnTo>
                  <a:pt x="192684" y="357848"/>
                </a:lnTo>
                <a:lnTo>
                  <a:pt x="247785" y="357848"/>
                </a:lnTo>
                <a:lnTo>
                  <a:pt x="249612" y="282075"/>
                </a:lnTo>
                <a:lnTo>
                  <a:pt x="254812" y="212517"/>
                </a:lnTo>
                <a:lnTo>
                  <a:pt x="262966" y="151156"/>
                </a:lnTo>
                <a:lnTo>
                  <a:pt x="273655" y="99978"/>
                </a:lnTo>
                <a:lnTo>
                  <a:pt x="286461" y="60965"/>
                </a:lnTo>
                <a:lnTo>
                  <a:pt x="316741" y="27374"/>
                </a:lnTo>
                <a:lnTo>
                  <a:pt x="317066" y="27374"/>
                </a:lnTo>
                <a:lnTo>
                  <a:pt x="343839" y="55494"/>
                </a:lnTo>
                <a:lnTo>
                  <a:pt x="365706" y="132194"/>
                </a:lnTo>
                <a:lnTo>
                  <a:pt x="374108" y="185173"/>
                </a:lnTo>
                <a:lnTo>
                  <a:pt x="380453" y="245988"/>
                </a:lnTo>
                <a:lnTo>
                  <a:pt x="384462" y="313205"/>
                </a:lnTo>
                <a:lnTo>
                  <a:pt x="385861" y="385387"/>
                </a:lnTo>
                <a:lnTo>
                  <a:pt x="441287" y="385387"/>
                </a:lnTo>
                <a:lnTo>
                  <a:pt x="439276" y="316077"/>
                </a:lnTo>
                <a:lnTo>
                  <a:pt x="433479" y="250858"/>
                </a:lnTo>
                <a:lnTo>
                  <a:pt x="424255" y="190814"/>
                </a:lnTo>
                <a:lnTo>
                  <a:pt x="411959" y="137030"/>
                </a:lnTo>
                <a:lnTo>
                  <a:pt x="396949" y="90593"/>
                </a:lnTo>
                <a:lnTo>
                  <a:pt x="379582" y="52586"/>
                </a:lnTo>
                <a:lnTo>
                  <a:pt x="339202" y="6204"/>
                </a:lnTo>
                <a:lnTo>
                  <a:pt x="316904" y="0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1055624" y="1290573"/>
            <a:ext cx="5579110" cy="513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 sz="1600" spc="-25">
                <a:latin typeface="Tahoma"/>
                <a:cs typeface="Tahoma"/>
              </a:rPr>
              <a:t>Powerful</a:t>
            </a:r>
            <a:r>
              <a:rPr dirty="0" sz="1600" spc="-145">
                <a:latin typeface="Tahoma"/>
                <a:cs typeface="Tahoma"/>
              </a:rPr>
              <a:t> </a:t>
            </a:r>
            <a:r>
              <a:rPr dirty="0" sz="1600" spc="-25">
                <a:latin typeface="Tahoma"/>
                <a:cs typeface="Tahoma"/>
              </a:rPr>
              <a:t>brand</a:t>
            </a:r>
            <a:r>
              <a:rPr dirty="0" sz="1600" spc="-125">
                <a:latin typeface="Tahoma"/>
                <a:cs typeface="Tahoma"/>
              </a:rPr>
              <a:t> </a:t>
            </a:r>
            <a:r>
              <a:rPr dirty="0" sz="1600" spc="-40">
                <a:latin typeface="Tahoma"/>
                <a:cs typeface="Tahoma"/>
              </a:rPr>
              <a:t>presence</a:t>
            </a:r>
            <a:r>
              <a:rPr dirty="0" sz="1600" spc="-160">
                <a:latin typeface="Tahoma"/>
                <a:cs typeface="Tahoma"/>
              </a:rPr>
              <a:t> </a:t>
            </a:r>
            <a:r>
              <a:rPr dirty="0" sz="1600" spc="-25">
                <a:latin typeface="Tahoma"/>
                <a:cs typeface="Tahoma"/>
              </a:rPr>
              <a:t>and</a:t>
            </a:r>
            <a:r>
              <a:rPr dirty="0" sz="1600" spc="-120">
                <a:latin typeface="Tahoma"/>
                <a:cs typeface="Tahoma"/>
              </a:rPr>
              <a:t> </a:t>
            </a:r>
            <a:r>
              <a:rPr dirty="0" sz="1600" spc="-35">
                <a:latin typeface="Tahoma"/>
                <a:cs typeface="Tahoma"/>
              </a:rPr>
              <a:t>largely</a:t>
            </a:r>
            <a:r>
              <a:rPr dirty="0" sz="1600" spc="-120">
                <a:latin typeface="Tahoma"/>
                <a:cs typeface="Tahoma"/>
              </a:rPr>
              <a:t> </a:t>
            </a:r>
            <a:r>
              <a:rPr dirty="0" sz="1600" spc="-40">
                <a:latin typeface="Tahoma"/>
                <a:cs typeface="Tahoma"/>
              </a:rPr>
              <a:t>reimaged</a:t>
            </a:r>
            <a:r>
              <a:rPr dirty="0" sz="1600" spc="-135">
                <a:latin typeface="Tahoma"/>
                <a:cs typeface="Tahoma"/>
              </a:rPr>
              <a:t> </a:t>
            </a:r>
            <a:r>
              <a:rPr dirty="0" sz="1600" spc="-45">
                <a:latin typeface="Tahoma"/>
                <a:cs typeface="Tahoma"/>
              </a:rPr>
              <a:t>asset</a:t>
            </a:r>
            <a:r>
              <a:rPr dirty="0" sz="1600" spc="-125">
                <a:latin typeface="Tahoma"/>
                <a:cs typeface="Tahoma"/>
              </a:rPr>
              <a:t> </a:t>
            </a:r>
            <a:r>
              <a:rPr dirty="0" sz="1600" spc="-45">
                <a:latin typeface="Tahoma"/>
                <a:cs typeface="Tahoma"/>
              </a:rPr>
              <a:t>base</a:t>
            </a:r>
            <a:r>
              <a:rPr dirty="0" sz="1600" spc="-130">
                <a:latin typeface="Tahoma"/>
                <a:cs typeface="Tahoma"/>
              </a:rPr>
              <a:t> </a:t>
            </a:r>
            <a:r>
              <a:rPr dirty="0" sz="1600" spc="-10">
                <a:latin typeface="Tahoma"/>
                <a:cs typeface="Tahoma"/>
              </a:rPr>
              <a:t>with</a:t>
            </a:r>
            <a:r>
              <a:rPr dirty="0" sz="1600" spc="-145">
                <a:latin typeface="Tahoma"/>
                <a:cs typeface="Tahoma"/>
              </a:rPr>
              <a:t> </a:t>
            </a:r>
            <a:r>
              <a:rPr dirty="0" sz="1600" spc="-25">
                <a:latin typeface="Tahoma"/>
                <a:cs typeface="Tahoma"/>
              </a:rPr>
              <a:t>an </a:t>
            </a:r>
            <a:r>
              <a:rPr dirty="0" sz="1600" spc="-150">
                <a:latin typeface="Tahoma"/>
                <a:cs typeface="Tahoma"/>
              </a:rPr>
              <a:t>89%</a:t>
            </a:r>
            <a:r>
              <a:rPr dirty="0" sz="1600" spc="-110">
                <a:latin typeface="Tahoma"/>
                <a:cs typeface="Tahoma"/>
              </a:rPr>
              <a:t> </a:t>
            </a:r>
            <a:r>
              <a:rPr dirty="0" sz="1600" spc="-35">
                <a:latin typeface="Tahoma"/>
                <a:cs typeface="Tahoma"/>
              </a:rPr>
              <a:t>franchised</a:t>
            </a:r>
            <a:r>
              <a:rPr dirty="0" sz="1600" spc="-135">
                <a:latin typeface="Tahoma"/>
                <a:cs typeface="Tahoma"/>
              </a:rPr>
              <a:t> </a:t>
            </a:r>
            <a:r>
              <a:rPr dirty="0" sz="1600" spc="-30">
                <a:latin typeface="Tahoma"/>
                <a:cs typeface="Tahoma"/>
              </a:rPr>
              <a:t>ownership</a:t>
            </a:r>
            <a:r>
              <a:rPr dirty="0" sz="1600" spc="-114">
                <a:latin typeface="Tahoma"/>
                <a:cs typeface="Tahoma"/>
              </a:rPr>
              <a:t> </a:t>
            </a:r>
            <a:r>
              <a:rPr dirty="0" sz="1600" spc="-20">
                <a:latin typeface="Tahoma"/>
                <a:cs typeface="Tahoma"/>
              </a:rPr>
              <a:t>mix*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60170" y="6189979"/>
            <a:ext cx="5207000" cy="3613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>
                <a:latin typeface="Tahoma"/>
                <a:cs typeface="Tahoma"/>
              </a:rPr>
              <a:t>*</a:t>
            </a:r>
            <a:r>
              <a:rPr dirty="0" sz="1100" spc="420">
                <a:latin typeface="Tahoma"/>
                <a:cs typeface="Tahoma"/>
              </a:rPr>
              <a:t> </a:t>
            </a:r>
            <a:r>
              <a:rPr dirty="0" sz="1100" spc="-75">
                <a:latin typeface="Tahoma"/>
                <a:cs typeface="Tahoma"/>
              </a:rPr>
              <a:t>As</a:t>
            </a:r>
            <a:r>
              <a:rPr dirty="0" sz="1100" spc="-110">
                <a:latin typeface="Tahoma"/>
                <a:cs typeface="Tahoma"/>
              </a:rPr>
              <a:t> </a:t>
            </a:r>
            <a:r>
              <a:rPr dirty="0" sz="1100" spc="-45">
                <a:latin typeface="Tahoma"/>
                <a:cs typeface="Tahoma"/>
              </a:rPr>
              <a:t>of</a:t>
            </a:r>
            <a:r>
              <a:rPr dirty="0" sz="1100" spc="-135">
                <a:latin typeface="Tahoma"/>
                <a:cs typeface="Tahoma"/>
              </a:rPr>
              <a:t> </a:t>
            </a:r>
            <a:r>
              <a:rPr dirty="0" sz="1100" spc="-10">
                <a:latin typeface="Tahoma"/>
                <a:cs typeface="Tahoma"/>
              </a:rPr>
              <a:t>12/31/2024</a:t>
            </a:r>
            <a:endParaRPr sz="11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100" spc="-150">
                <a:latin typeface="Tahoma"/>
                <a:cs typeface="Tahoma"/>
              </a:rPr>
              <a:t>**</a:t>
            </a:r>
            <a:r>
              <a:rPr dirty="0" sz="1100" spc="180">
                <a:latin typeface="Tahoma"/>
                <a:cs typeface="Tahoma"/>
              </a:rPr>
              <a:t> </a:t>
            </a:r>
            <a:r>
              <a:rPr dirty="0" sz="1100" spc="-50">
                <a:latin typeface="Tahoma"/>
                <a:cs typeface="Tahoma"/>
              </a:rPr>
              <a:t>Adjusted</a:t>
            </a:r>
            <a:r>
              <a:rPr dirty="0" sz="1100" spc="-75">
                <a:latin typeface="Tahoma"/>
                <a:cs typeface="Tahoma"/>
              </a:rPr>
              <a:t> </a:t>
            </a:r>
            <a:r>
              <a:rPr dirty="0" sz="1100" spc="-40">
                <a:latin typeface="Tahoma"/>
                <a:cs typeface="Tahoma"/>
              </a:rPr>
              <a:t>operating</a:t>
            </a:r>
            <a:r>
              <a:rPr dirty="0" sz="1100" spc="-90">
                <a:latin typeface="Tahoma"/>
                <a:cs typeface="Tahoma"/>
              </a:rPr>
              <a:t> </a:t>
            </a:r>
            <a:r>
              <a:rPr dirty="0" sz="1100" spc="-30">
                <a:latin typeface="Tahoma"/>
                <a:cs typeface="Tahoma"/>
              </a:rPr>
              <a:t>income</a:t>
            </a:r>
            <a:r>
              <a:rPr dirty="0" sz="1100" spc="-85">
                <a:latin typeface="Tahoma"/>
                <a:cs typeface="Tahoma"/>
              </a:rPr>
              <a:t> </a:t>
            </a:r>
            <a:r>
              <a:rPr dirty="0" sz="1100" spc="-30">
                <a:latin typeface="Tahoma"/>
                <a:cs typeface="Tahoma"/>
              </a:rPr>
              <a:t>is</a:t>
            </a:r>
            <a:r>
              <a:rPr dirty="0" sz="1100" spc="-85">
                <a:latin typeface="Tahoma"/>
                <a:cs typeface="Tahoma"/>
              </a:rPr>
              <a:t> </a:t>
            </a:r>
            <a:r>
              <a:rPr dirty="0" sz="1100" spc="-40">
                <a:latin typeface="Tahoma"/>
                <a:cs typeface="Tahoma"/>
              </a:rPr>
              <a:t>a</a:t>
            </a:r>
            <a:r>
              <a:rPr dirty="0" sz="1100" spc="-80">
                <a:latin typeface="Tahoma"/>
                <a:cs typeface="Tahoma"/>
              </a:rPr>
              <a:t> </a:t>
            </a:r>
            <a:r>
              <a:rPr dirty="0" sz="1100" spc="-45">
                <a:latin typeface="Tahoma"/>
                <a:cs typeface="Tahoma"/>
              </a:rPr>
              <a:t>non-</a:t>
            </a:r>
            <a:r>
              <a:rPr dirty="0" sz="1100" spc="-75">
                <a:latin typeface="Tahoma"/>
                <a:cs typeface="Tahoma"/>
              </a:rPr>
              <a:t>GAAP</a:t>
            </a:r>
            <a:r>
              <a:rPr dirty="0" sz="1100" spc="-114">
                <a:latin typeface="Tahoma"/>
                <a:cs typeface="Tahoma"/>
              </a:rPr>
              <a:t> </a:t>
            </a:r>
            <a:r>
              <a:rPr dirty="0" sz="1100" spc="-30">
                <a:latin typeface="Tahoma"/>
                <a:cs typeface="Tahoma"/>
              </a:rPr>
              <a:t>financial</a:t>
            </a:r>
            <a:r>
              <a:rPr dirty="0" sz="1100" spc="-90">
                <a:latin typeface="Tahoma"/>
                <a:cs typeface="Tahoma"/>
              </a:rPr>
              <a:t> </a:t>
            </a:r>
            <a:r>
              <a:rPr dirty="0" sz="1100" spc="-65">
                <a:latin typeface="Tahoma"/>
                <a:cs typeface="Tahoma"/>
              </a:rPr>
              <a:t>measure;</a:t>
            </a:r>
            <a:r>
              <a:rPr dirty="0" sz="1100" spc="-70">
                <a:latin typeface="Tahoma"/>
                <a:cs typeface="Tahoma"/>
              </a:rPr>
              <a:t> </a:t>
            </a:r>
            <a:r>
              <a:rPr dirty="0" sz="1100" spc="-55">
                <a:latin typeface="Tahoma"/>
                <a:cs typeface="Tahoma"/>
              </a:rPr>
              <a:t>see </a:t>
            </a:r>
            <a:r>
              <a:rPr dirty="0" sz="1100" spc="-50">
                <a:latin typeface="Tahoma"/>
                <a:cs typeface="Tahoma"/>
              </a:rPr>
              <a:t>“Important</a:t>
            </a:r>
            <a:r>
              <a:rPr dirty="0" sz="1100" spc="-114">
                <a:latin typeface="Tahoma"/>
                <a:cs typeface="Tahoma"/>
              </a:rPr>
              <a:t> </a:t>
            </a:r>
            <a:r>
              <a:rPr dirty="0" sz="1100" spc="-20">
                <a:latin typeface="Tahoma"/>
                <a:cs typeface="Tahoma"/>
              </a:rPr>
              <a:t>Disclaimers”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26616" y="2267838"/>
            <a:ext cx="1435100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spc="-40">
                <a:latin typeface="Tahoma"/>
                <a:cs typeface="Tahoma"/>
              </a:rPr>
              <a:t>Restaurants*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427982" y="2267838"/>
            <a:ext cx="1692275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spc="-60">
                <a:latin typeface="Tahoma"/>
                <a:cs typeface="Tahoma"/>
              </a:rPr>
              <a:t>FY’24</a:t>
            </a:r>
            <a:r>
              <a:rPr dirty="0" sz="2000" spc="-225">
                <a:latin typeface="Tahoma"/>
                <a:cs typeface="Tahoma"/>
              </a:rPr>
              <a:t> </a:t>
            </a:r>
            <a:r>
              <a:rPr dirty="0" sz="2000" spc="-35">
                <a:latin typeface="Tahoma"/>
                <a:cs typeface="Tahoma"/>
              </a:rPr>
              <a:t>Revenues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081266" y="2267838"/>
            <a:ext cx="3273425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spc="-60">
                <a:latin typeface="Tahoma"/>
                <a:cs typeface="Tahoma"/>
              </a:rPr>
              <a:t>FY’24</a:t>
            </a:r>
            <a:r>
              <a:rPr dirty="0" sz="2000" spc="-204">
                <a:latin typeface="Tahoma"/>
                <a:cs typeface="Tahoma"/>
              </a:rPr>
              <a:t> </a:t>
            </a:r>
            <a:r>
              <a:rPr dirty="0" sz="2000" spc="-60">
                <a:latin typeface="Tahoma"/>
                <a:cs typeface="Tahoma"/>
              </a:rPr>
              <a:t>Adj.</a:t>
            </a:r>
            <a:r>
              <a:rPr dirty="0" sz="2000" spc="-175">
                <a:latin typeface="Tahoma"/>
                <a:cs typeface="Tahoma"/>
              </a:rPr>
              <a:t> </a:t>
            </a:r>
            <a:r>
              <a:rPr dirty="0" sz="2000" spc="-30">
                <a:latin typeface="Tahoma"/>
                <a:cs typeface="Tahoma"/>
              </a:rPr>
              <a:t>Operating</a:t>
            </a:r>
            <a:r>
              <a:rPr dirty="0" sz="2000" spc="-185">
                <a:latin typeface="Tahoma"/>
                <a:cs typeface="Tahoma"/>
              </a:rPr>
              <a:t> </a:t>
            </a:r>
            <a:r>
              <a:rPr dirty="0" sz="2000" spc="-80">
                <a:latin typeface="Tahoma"/>
                <a:cs typeface="Tahoma"/>
              </a:rPr>
              <a:t>Income**</a:t>
            </a:r>
            <a:endParaRPr sz="2000">
              <a:latin typeface="Tahoma"/>
              <a:cs typeface="Tahoma"/>
            </a:endParaRP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99210" y="5413628"/>
            <a:ext cx="229463" cy="229489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1376552" y="5378602"/>
            <a:ext cx="79121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10">
                <a:latin typeface="Tahoma"/>
                <a:cs typeface="Tahoma"/>
              </a:rPr>
              <a:t>Australia</a:t>
            </a:r>
            <a:endParaRPr sz="1600">
              <a:latin typeface="Tahoma"/>
              <a:cs typeface="Tahoma"/>
            </a:endParaRPr>
          </a:p>
        </p:txBody>
      </p:sp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516251" y="5413628"/>
            <a:ext cx="229488" cy="229489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2793619" y="5378602"/>
            <a:ext cx="67754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20">
                <a:latin typeface="Tahoma"/>
                <a:cs typeface="Tahoma"/>
              </a:rPr>
              <a:t>Canada</a:t>
            </a:r>
            <a:endParaRPr sz="1600">
              <a:latin typeface="Tahoma"/>
              <a:cs typeface="Tahoma"/>
            </a:endParaRPr>
          </a:p>
        </p:txBody>
      </p:sp>
      <p:pic>
        <p:nvPicPr>
          <p:cNvPr id="15" name="object 1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933190" y="5413628"/>
            <a:ext cx="229488" cy="229489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4210939" y="5378602"/>
            <a:ext cx="61150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10">
                <a:latin typeface="Tahoma"/>
                <a:cs typeface="Tahoma"/>
              </a:rPr>
              <a:t>France</a:t>
            </a:r>
            <a:endParaRPr sz="1600">
              <a:latin typeface="Tahoma"/>
              <a:cs typeface="Tahoma"/>
            </a:endParaRPr>
          </a:p>
        </p:txBody>
      </p:sp>
      <p:pic>
        <p:nvPicPr>
          <p:cNvPr id="17" name="object 1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232146" y="5413628"/>
            <a:ext cx="229488" cy="229489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5510021" y="5378602"/>
            <a:ext cx="81026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25">
                <a:latin typeface="Tahoma"/>
                <a:cs typeface="Tahoma"/>
              </a:rPr>
              <a:t>Germany</a:t>
            </a:r>
            <a:endParaRPr sz="1600">
              <a:latin typeface="Tahoma"/>
              <a:cs typeface="Tahoma"/>
            </a:endParaRPr>
          </a:p>
        </p:txBody>
      </p:sp>
      <p:pic>
        <p:nvPicPr>
          <p:cNvPr id="19" name="object 1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767194" y="5413628"/>
            <a:ext cx="229488" cy="229489"/>
          </a:xfrm>
          <a:prstGeom prst="rect">
            <a:avLst/>
          </a:prstGeom>
        </p:spPr>
      </p:pic>
      <p:sp>
        <p:nvSpPr>
          <p:cNvPr id="20" name="object 20"/>
          <p:cNvSpPr txBox="1"/>
          <p:nvPr/>
        </p:nvSpPr>
        <p:spPr>
          <a:xfrm>
            <a:off x="7045197" y="5378602"/>
            <a:ext cx="143002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10">
                <a:latin typeface="Tahoma"/>
                <a:cs typeface="Tahoma"/>
              </a:rPr>
              <a:t>United</a:t>
            </a:r>
            <a:r>
              <a:rPr dirty="0" sz="1600" spc="-110">
                <a:latin typeface="Tahoma"/>
                <a:cs typeface="Tahoma"/>
              </a:rPr>
              <a:t> </a:t>
            </a:r>
            <a:r>
              <a:rPr dirty="0" sz="1600" spc="-10">
                <a:latin typeface="Tahoma"/>
                <a:cs typeface="Tahoma"/>
              </a:rPr>
              <a:t>Kingdom</a:t>
            </a:r>
            <a:endParaRPr sz="1600">
              <a:latin typeface="Tahoma"/>
              <a:cs typeface="Tahoma"/>
            </a:endParaRPr>
          </a:p>
        </p:txBody>
      </p:sp>
      <p:pic>
        <p:nvPicPr>
          <p:cNvPr id="21" name="object 2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858504" y="5413628"/>
            <a:ext cx="229489" cy="229489"/>
          </a:xfrm>
          <a:prstGeom prst="rect">
            <a:avLst/>
          </a:prstGeom>
        </p:spPr>
      </p:pic>
      <p:sp>
        <p:nvSpPr>
          <p:cNvPr id="22" name="object 22"/>
          <p:cNvSpPr txBox="1"/>
          <p:nvPr/>
        </p:nvSpPr>
        <p:spPr>
          <a:xfrm>
            <a:off x="9136760" y="5378602"/>
            <a:ext cx="51879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10">
                <a:latin typeface="Tahoma"/>
                <a:cs typeface="Tahoma"/>
              </a:rPr>
              <a:t>Other</a:t>
            </a:r>
            <a:endParaRPr sz="1600">
              <a:latin typeface="Tahoma"/>
              <a:cs typeface="Tahoma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1054824" y="2979547"/>
            <a:ext cx="1776730" cy="1776730"/>
            <a:chOff x="1054824" y="2979547"/>
            <a:chExt cx="1776730" cy="1776730"/>
          </a:xfrm>
        </p:grpSpPr>
        <p:sp>
          <p:nvSpPr>
            <p:cNvPr id="24" name="object 24"/>
            <p:cNvSpPr/>
            <p:nvPr/>
          </p:nvSpPr>
          <p:spPr>
            <a:xfrm>
              <a:off x="1942845" y="2989072"/>
              <a:ext cx="878840" cy="1302385"/>
            </a:xfrm>
            <a:custGeom>
              <a:avLst/>
              <a:gdLst/>
              <a:ahLst/>
              <a:cxnLst/>
              <a:rect l="l" t="t" r="r" b="b"/>
              <a:pathLst>
                <a:path w="878839" h="1302385">
                  <a:moveTo>
                    <a:pt x="0" y="0"/>
                  </a:moveTo>
                  <a:lnTo>
                    <a:pt x="0" y="615061"/>
                  </a:lnTo>
                  <a:lnTo>
                    <a:pt x="33059" y="617142"/>
                  </a:lnTo>
                  <a:lnTo>
                    <a:pt x="65500" y="623331"/>
                  </a:lnTo>
                  <a:lnTo>
                    <a:pt x="127000" y="647700"/>
                  </a:lnTo>
                  <a:lnTo>
                    <a:pt x="166457" y="674239"/>
                  </a:lnTo>
                  <a:lnTo>
                    <a:pt x="199627" y="706446"/>
                  </a:lnTo>
                  <a:lnTo>
                    <a:pt x="226215" y="743312"/>
                  </a:lnTo>
                  <a:lnTo>
                    <a:pt x="245926" y="783824"/>
                  </a:lnTo>
                  <a:lnTo>
                    <a:pt x="258465" y="826972"/>
                  </a:lnTo>
                  <a:lnTo>
                    <a:pt x="263539" y="871746"/>
                  </a:lnTo>
                  <a:lnTo>
                    <a:pt x="260851" y="917135"/>
                  </a:lnTo>
                  <a:lnTo>
                    <a:pt x="250107" y="962127"/>
                  </a:lnTo>
                  <a:lnTo>
                    <a:pt x="231012" y="1005713"/>
                  </a:lnTo>
                  <a:lnTo>
                    <a:pt x="770001" y="1302003"/>
                  </a:lnTo>
                  <a:lnTo>
                    <a:pt x="792493" y="1258207"/>
                  </a:lnTo>
                  <a:lnTo>
                    <a:pt x="812453" y="1213339"/>
                  </a:lnTo>
                  <a:lnTo>
                    <a:pt x="829850" y="1167510"/>
                  </a:lnTo>
                  <a:lnTo>
                    <a:pt x="844654" y="1120836"/>
                  </a:lnTo>
                  <a:lnTo>
                    <a:pt x="856834" y="1073427"/>
                  </a:lnTo>
                  <a:lnTo>
                    <a:pt x="866361" y="1025397"/>
                  </a:lnTo>
                  <a:lnTo>
                    <a:pt x="873203" y="976860"/>
                  </a:lnTo>
                  <a:lnTo>
                    <a:pt x="877330" y="927927"/>
                  </a:lnTo>
                  <a:lnTo>
                    <a:pt x="878713" y="878713"/>
                  </a:lnTo>
                  <a:lnTo>
                    <a:pt x="877412" y="830503"/>
                  </a:lnTo>
                  <a:lnTo>
                    <a:pt x="873556" y="782973"/>
                  </a:lnTo>
                  <a:lnTo>
                    <a:pt x="867211" y="736189"/>
                  </a:lnTo>
                  <a:lnTo>
                    <a:pt x="858444" y="690218"/>
                  </a:lnTo>
                  <a:lnTo>
                    <a:pt x="847322" y="645127"/>
                  </a:lnTo>
                  <a:lnTo>
                    <a:pt x="833912" y="600984"/>
                  </a:lnTo>
                  <a:lnTo>
                    <a:pt x="818281" y="557855"/>
                  </a:lnTo>
                  <a:lnTo>
                    <a:pt x="800497" y="515807"/>
                  </a:lnTo>
                  <a:lnTo>
                    <a:pt x="780626" y="474908"/>
                  </a:lnTo>
                  <a:lnTo>
                    <a:pt x="758735" y="435224"/>
                  </a:lnTo>
                  <a:lnTo>
                    <a:pt x="734892" y="396822"/>
                  </a:lnTo>
                  <a:lnTo>
                    <a:pt x="709162" y="359770"/>
                  </a:lnTo>
                  <a:lnTo>
                    <a:pt x="681615" y="324135"/>
                  </a:lnTo>
                  <a:lnTo>
                    <a:pt x="652315" y="289982"/>
                  </a:lnTo>
                  <a:lnTo>
                    <a:pt x="621331" y="257381"/>
                  </a:lnTo>
                  <a:lnTo>
                    <a:pt x="588730" y="226397"/>
                  </a:lnTo>
                  <a:lnTo>
                    <a:pt x="554577" y="197097"/>
                  </a:lnTo>
                  <a:lnTo>
                    <a:pt x="518942" y="169550"/>
                  </a:lnTo>
                  <a:lnTo>
                    <a:pt x="481890" y="143820"/>
                  </a:lnTo>
                  <a:lnTo>
                    <a:pt x="443488" y="119977"/>
                  </a:lnTo>
                  <a:lnTo>
                    <a:pt x="403804" y="98086"/>
                  </a:lnTo>
                  <a:lnTo>
                    <a:pt x="362905" y="78215"/>
                  </a:lnTo>
                  <a:lnTo>
                    <a:pt x="320857" y="60431"/>
                  </a:lnTo>
                  <a:lnTo>
                    <a:pt x="277728" y="44800"/>
                  </a:lnTo>
                  <a:lnTo>
                    <a:pt x="233585" y="31390"/>
                  </a:lnTo>
                  <a:lnTo>
                    <a:pt x="188494" y="20268"/>
                  </a:lnTo>
                  <a:lnTo>
                    <a:pt x="142523" y="11501"/>
                  </a:lnTo>
                  <a:lnTo>
                    <a:pt x="95739" y="5156"/>
                  </a:lnTo>
                  <a:lnTo>
                    <a:pt x="48209" y="13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A0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1942845" y="2989072"/>
              <a:ext cx="878840" cy="1302385"/>
            </a:xfrm>
            <a:custGeom>
              <a:avLst/>
              <a:gdLst/>
              <a:ahLst/>
              <a:cxnLst/>
              <a:rect l="l" t="t" r="r" b="b"/>
              <a:pathLst>
                <a:path w="878839" h="1302385">
                  <a:moveTo>
                    <a:pt x="0" y="0"/>
                  </a:moveTo>
                  <a:lnTo>
                    <a:pt x="48209" y="1300"/>
                  </a:lnTo>
                  <a:lnTo>
                    <a:pt x="95739" y="5156"/>
                  </a:lnTo>
                  <a:lnTo>
                    <a:pt x="142523" y="11501"/>
                  </a:lnTo>
                  <a:lnTo>
                    <a:pt x="188494" y="20268"/>
                  </a:lnTo>
                  <a:lnTo>
                    <a:pt x="233585" y="31390"/>
                  </a:lnTo>
                  <a:lnTo>
                    <a:pt x="277728" y="44800"/>
                  </a:lnTo>
                  <a:lnTo>
                    <a:pt x="320857" y="60431"/>
                  </a:lnTo>
                  <a:lnTo>
                    <a:pt x="362905" y="78215"/>
                  </a:lnTo>
                  <a:lnTo>
                    <a:pt x="403804" y="98086"/>
                  </a:lnTo>
                  <a:lnTo>
                    <a:pt x="443488" y="119977"/>
                  </a:lnTo>
                  <a:lnTo>
                    <a:pt x="481890" y="143820"/>
                  </a:lnTo>
                  <a:lnTo>
                    <a:pt x="518942" y="169550"/>
                  </a:lnTo>
                  <a:lnTo>
                    <a:pt x="554577" y="197097"/>
                  </a:lnTo>
                  <a:lnTo>
                    <a:pt x="588730" y="226397"/>
                  </a:lnTo>
                  <a:lnTo>
                    <a:pt x="621331" y="257381"/>
                  </a:lnTo>
                  <a:lnTo>
                    <a:pt x="652315" y="289982"/>
                  </a:lnTo>
                  <a:lnTo>
                    <a:pt x="681615" y="324135"/>
                  </a:lnTo>
                  <a:lnTo>
                    <a:pt x="709162" y="359770"/>
                  </a:lnTo>
                  <a:lnTo>
                    <a:pt x="734892" y="396822"/>
                  </a:lnTo>
                  <a:lnTo>
                    <a:pt x="758735" y="435224"/>
                  </a:lnTo>
                  <a:lnTo>
                    <a:pt x="780626" y="474908"/>
                  </a:lnTo>
                  <a:lnTo>
                    <a:pt x="800497" y="515807"/>
                  </a:lnTo>
                  <a:lnTo>
                    <a:pt x="818281" y="557855"/>
                  </a:lnTo>
                  <a:lnTo>
                    <a:pt x="833912" y="600984"/>
                  </a:lnTo>
                  <a:lnTo>
                    <a:pt x="847322" y="645127"/>
                  </a:lnTo>
                  <a:lnTo>
                    <a:pt x="858444" y="690218"/>
                  </a:lnTo>
                  <a:lnTo>
                    <a:pt x="867211" y="736189"/>
                  </a:lnTo>
                  <a:lnTo>
                    <a:pt x="873556" y="782973"/>
                  </a:lnTo>
                  <a:lnTo>
                    <a:pt x="877412" y="830503"/>
                  </a:lnTo>
                  <a:lnTo>
                    <a:pt x="878713" y="878713"/>
                  </a:lnTo>
                  <a:lnTo>
                    <a:pt x="877330" y="927927"/>
                  </a:lnTo>
                  <a:lnTo>
                    <a:pt x="873203" y="976860"/>
                  </a:lnTo>
                  <a:lnTo>
                    <a:pt x="866361" y="1025397"/>
                  </a:lnTo>
                  <a:lnTo>
                    <a:pt x="856834" y="1073427"/>
                  </a:lnTo>
                  <a:lnTo>
                    <a:pt x="844654" y="1120836"/>
                  </a:lnTo>
                  <a:lnTo>
                    <a:pt x="829850" y="1167510"/>
                  </a:lnTo>
                  <a:lnTo>
                    <a:pt x="812453" y="1213339"/>
                  </a:lnTo>
                  <a:lnTo>
                    <a:pt x="792493" y="1258207"/>
                  </a:lnTo>
                  <a:lnTo>
                    <a:pt x="770001" y="1302003"/>
                  </a:lnTo>
                  <a:lnTo>
                    <a:pt x="231012" y="1005713"/>
                  </a:lnTo>
                  <a:lnTo>
                    <a:pt x="250107" y="962127"/>
                  </a:lnTo>
                  <a:lnTo>
                    <a:pt x="260851" y="917135"/>
                  </a:lnTo>
                  <a:lnTo>
                    <a:pt x="263539" y="871746"/>
                  </a:lnTo>
                  <a:lnTo>
                    <a:pt x="258465" y="826972"/>
                  </a:lnTo>
                  <a:lnTo>
                    <a:pt x="245926" y="783824"/>
                  </a:lnTo>
                  <a:lnTo>
                    <a:pt x="226215" y="743312"/>
                  </a:lnTo>
                  <a:lnTo>
                    <a:pt x="199627" y="706446"/>
                  </a:lnTo>
                  <a:lnTo>
                    <a:pt x="166457" y="674239"/>
                  </a:lnTo>
                  <a:lnTo>
                    <a:pt x="127000" y="647700"/>
                  </a:lnTo>
                  <a:lnTo>
                    <a:pt x="65500" y="623331"/>
                  </a:lnTo>
                  <a:lnTo>
                    <a:pt x="0" y="615061"/>
                  </a:lnTo>
                  <a:lnTo>
                    <a:pt x="0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2055113" y="3994785"/>
              <a:ext cx="657860" cy="668020"/>
            </a:xfrm>
            <a:custGeom>
              <a:avLst/>
              <a:gdLst/>
              <a:ahLst/>
              <a:cxnLst/>
              <a:rect l="l" t="t" r="r" b="b"/>
              <a:pathLst>
                <a:path w="657860" h="668020">
                  <a:moveTo>
                    <a:pt x="118744" y="0"/>
                  </a:moveTo>
                  <a:lnTo>
                    <a:pt x="95958" y="34657"/>
                  </a:lnTo>
                  <a:lnTo>
                    <a:pt x="68183" y="65135"/>
                  </a:lnTo>
                  <a:lnTo>
                    <a:pt x="36002" y="90922"/>
                  </a:lnTo>
                  <a:lnTo>
                    <a:pt x="0" y="111506"/>
                  </a:lnTo>
                  <a:lnTo>
                    <a:pt x="261874" y="668019"/>
                  </a:lnTo>
                  <a:lnTo>
                    <a:pt x="306921" y="645221"/>
                  </a:lnTo>
                  <a:lnTo>
                    <a:pt x="350424" y="619969"/>
                  </a:lnTo>
                  <a:lnTo>
                    <a:pt x="392293" y="592349"/>
                  </a:lnTo>
                  <a:lnTo>
                    <a:pt x="432440" y="562445"/>
                  </a:lnTo>
                  <a:lnTo>
                    <a:pt x="470775" y="530342"/>
                  </a:lnTo>
                  <a:lnTo>
                    <a:pt x="507209" y="496125"/>
                  </a:lnTo>
                  <a:lnTo>
                    <a:pt x="541652" y="459878"/>
                  </a:lnTo>
                  <a:lnTo>
                    <a:pt x="574015" y="421686"/>
                  </a:lnTo>
                  <a:lnTo>
                    <a:pt x="604209" y="381635"/>
                  </a:lnTo>
                  <a:lnTo>
                    <a:pt x="632145" y="339808"/>
                  </a:lnTo>
                  <a:lnTo>
                    <a:pt x="657733" y="296290"/>
                  </a:lnTo>
                  <a:lnTo>
                    <a:pt x="118744" y="0"/>
                  </a:lnTo>
                  <a:close/>
                </a:path>
              </a:pathLst>
            </a:custGeom>
            <a:solidFill>
              <a:srgbClr val="FFFF00">
                <a:alpha val="65097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2055113" y="3994785"/>
              <a:ext cx="657860" cy="668020"/>
            </a:xfrm>
            <a:custGeom>
              <a:avLst/>
              <a:gdLst/>
              <a:ahLst/>
              <a:cxnLst/>
              <a:rect l="l" t="t" r="r" b="b"/>
              <a:pathLst>
                <a:path w="657860" h="668020">
                  <a:moveTo>
                    <a:pt x="657733" y="296290"/>
                  </a:moveTo>
                  <a:lnTo>
                    <a:pt x="632145" y="339808"/>
                  </a:lnTo>
                  <a:lnTo>
                    <a:pt x="604209" y="381635"/>
                  </a:lnTo>
                  <a:lnTo>
                    <a:pt x="574015" y="421686"/>
                  </a:lnTo>
                  <a:lnTo>
                    <a:pt x="541652" y="459878"/>
                  </a:lnTo>
                  <a:lnTo>
                    <a:pt x="507209" y="496125"/>
                  </a:lnTo>
                  <a:lnTo>
                    <a:pt x="470775" y="530342"/>
                  </a:lnTo>
                  <a:lnTo>
                    <a:pt x="432440" y="562445"/>
                  </a:lnTo>
                  <a:lnTo>
                    <a:pt x="392293" y="592349"/>
                  </a:lnTo>
                  <a:lnTo>
                    <a:pt x="350424" y="619969"/>
                  </a:lnTo>
                  <a:lnTo>
                    <a:pt x="306921" y="645221"/>
                  </a:lnTo>
                  <a:lnTo>
                    <a:pt x="261874" y="668019"/>
                  </a:lnTo>
                  <a:lnTo>
                    <a:pt x="0" y="111506"/>
                  </a:lnTo>
                  <a:lnTo>
                    <a:pt x="36002" y="90922"/>
                  </a:lnTo>
                  <a:lnTo>
                    <a:pt x="68183" y="65135"/>
                  </a:lnTo>
                  <a:lnTo>
                    <a:pt x="95958" y="34657"/>
                  </a:lnTo>
                  <a:lnTo>
                    <a:pt x="118744" y="0"/>
                  </a:lnTo>
                  <a:lnTo>
                    <a:pt x="657733" y="29629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1568703" y="4106291"/>
              <a:ext cx="748665" cy="640715"/>
            </a:xfrm>
            <a:custGeom>
              <a:avLst/>
              <a:gdLst/>
              <a:ahLst/>
              <a:cxnLst/>
              <a:rect l="l" t="t" r="r" b="b"/>
              <a:pathLst>
                <a:path w="748664" h="640714">
                  <a:moveTo>
                    <a:pt x="486409" y="0"/>
                  </a:moveTo>
                  <a:lnTo>
                    <a:pt x="442575" y="16032"/>
                  </a:lnTo>
                  <a:lnTo>
                    <a:pt x="397132" y="24048"/>
                  </a:lnTo>
                  <a:lnTo>
                    <a:pt x="351151" y="24048"/>
                  </a:lnTo>
                  <a:lnTo>
                    <a:pt x="305708" y="16032"/>
                  </a:lnTo>
                  <a:lnTo>
                    <a:pt x="261873" y="0"/>
                  </a:lnTo>
                  <a:lnTo>
                    <a:pt x="0" y="556513"/>
                  </a:lnTo>
                  <a:lnTo>
                    <a:pt x="44853" y="576114"/>
                  </a:lnTo>
                  <a:lnTo>
                    <a:pt x="90472" y="593101"/>
                  </a:lnTo>
                  <a:lnTo>
                    <a:pt x="136748" y="607475"/>
                  </a:lnTo>
                  <a:lnTo>
                    <a:pt x="183570" y="619236"/>
                  </a:lnTo>
                  <a:lnTo>
                    <a:pt x="230830" y="628383"/>
                  </a:lnTo>
                  <a:lnTo>
                    <a:pt x="278418" y="634916"/>
                  </a:lnTo>
                  <a:lnTo>
                    <a:pt x="326225" y="638836"/>
                  </a:lnTo>
                  <a:lnTo>
                    <a:pt x="374141" y="640143"/>
                  </a:lnTo>
                  <a:lnTo>
                    <a:pt x="422058" y="638836"/>
                  </a:lnTo>
                  <a:lnTo>
                    <a:pt x="469865" y="634916"/>
                  </a:lnTo>
                  <a:lnTo>
                    <a:pt x="517453" y="628383"/>
                  </a:lnTo>
                  <a:lnTo>
                    <a:pt x="564713" y="619236"/>
                  </a:lnTo>
                  <a:lnTo>
                    <a:pt x="611535" y="607475"/>
                  </a:lnTo>
                  <a:lnTo>
                    <a:pt x="657811" y="593101"/>
                  </a:lnTo>
                  <a:lnTo>
                    <a:pt x="703430" y="576114"/>
                  </a:lnTo>
                  <a:lnTo>
                    <a:pt x="748284" y="556513"/>
                  </a:lnTo>
                  <a:lnTo>
                    <a:pt x="486409" y="0"/>
                  </a:lnTo>
                  <a:close/>
                </a:path>
              </a:pathLst>
            </a:custGeom>
            <a:solidFill>
              <a:srgbClr val="C00000">
                <a:alpha val="70195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1568703" y="4106291"/>
              <a:ext cx="748665" cy="640715"/>
            </a:xfrm>
            <a:custGeom>
              <a:avLst/>
              <a:gdLst/>
              <a:ahLst/>
              <a:cxnLst/>
              <a:rect l="l" t="t" r="r" b="b"/>
              <a:pathLst>
                <a:path w="748664" h="640714">
                  <a:moveTo>
                    <a:pt x="748284" y="556513"/>
                  </a:moveTo>
                  <a:lnTo>
                    <a:pt x="703430" y="576114"/>
                  </a:lnTo>
                  <a:lnTo>
                    <a:pt x="657811" y="593101"/>
                  </a:lnTo>
                  <a:lnTo>
                    <a:pt x="611535" y="607475"/>
                  </a:lnTo>
                  <a:lnTo>
                    <a:pt x="564713" y="619236"/>
                  </a:lnTo>
                  <a:lnTo>
                    <a:pt x="517453" y="628383"/>
                  </a:lnTo>
                  <a:lnTo>
                    <a:pt x="469865" y="634916"/>
                  </a:lnTo>
                  <a:lnTo>
                    <a:pt x="422058" y="638836"/>
                  </a:lnTo>
                  <a:lnTo>
                    <a:pt x="374141" y="640143"/>
                  </a:lnTo>
                  <a:lnTo>
                    <a:pt x="326225" y="638836"/>
                  </a:lnTo>
                  <a:lnTo>
                    <a:pt x="278418" y="634916"/>
                  </a:lnTo>
                  <a:lnTo>
                    <a:pt x="230830" y="628383"/>
                  </a:lnTo>
                  <a:lnTo>
                    <a:pt x="183570" y="619236"/>
                  </a:lnTo>
                  <a:lnTo>
                    <a:pt x="136748" y="607475"/>
                  </a:lnTo>
                  <a:lnTo>
                    <a:pt x="90472" y="593101"/>
                  </a:lnTo>
                  <a:lnTo>
                    <a:pt x="44853" y="576114"/>
                  </a:lnTo>
                  <a:lnTo>
                    <a:pt x="0" y="556513"/>
                  </a:lnTo>
                  <a:lnTo>
                    <a:pt x="261873" y="0"/>
                  </a:lnTo>
                  <a:lnTo>
                    <a:pt x="305708" y="16032"/>
                  </a:lnTo>
                  <a:lnTo>
                    <a:pt x="351151" y="24048"/>
                  </a:lnTo>
                  <a:lnTo>
                    <a:pt x="397132" y="24048"/>
                  </a:lnTo>
                  <a:lnTo>
                    <a:pt x="442575" y="16032"/>
                  </a:lnTo>
                  <a:lnTo>
                    <a:pt x="486409" y="0"/>
                  </a:lnTo>
                  <a:lnTo>
                    <a:pt x="748284" y="556513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/>
          </p:nvSpPr>
          <p:spPr>
            <a:xfrm>
              <a:off x="1079665" y="3917188"/>
              <a:ext cx="751205" cy="746125"/>
            </a:xfrm>
            <a:custGeom>
              <a:avLst/>
              <a:gdLst/>
              <a:ahLst/>
              <a:cxnLst/>
              <a:rect l="l" t="t" r="r" b="b"/>
              <a:pathLst>
                <a:path w="751205" h="746125">
                  <a:moveTo>
                    <a:pt x="604227" y="0"/>
                  </a:moveTo>
                  <a:lnTo>
                    <a:pt x="0" y="115188"/>
                  </a:lnTo>
                  <a:lnTo>
                    <a:pt x="10629" y="163505"/>
                  </a:lnTo>
                  <a:lnTo>
                    <a:pt x="23871" y="210861"/>
                  </a:lnTo>
                  <a:lnTo>
                    <a:pt x="39655" y="257167"/>
                  </a:lnTo>
                  <a:lnTo>
                    <a:pt x="57914" y="302334"/>
                  </a:lnTo>
                  <a:lnTo>
                    <a:pt x="78577" y="346274"/>
                  </a:lnTo>
                  <a:lnTo>
                    <a:pt x="101576" y="388899"/>
                  </a:lnTo>
                  <a:lnTo>
                    <a:pt x="126843" y="430120"/>
                  </a:lnTo>
                  <a:lnTo>
                    <a:pt x="154308" y="469848"/>
                  </a:lnTo>
                  <a:lnTo>
                    <a:pt x="183902" y="507994"/>
                  </a:lnTo>
                  <a:lnTo>
                    <a:pt x="215556" y="544471"/>
                  </a:lnTo>
                  <a:lnTo>
                    <a:pt x="249202" y="579190"/>
                  </a:lnTo>
                  <a:lnTo>
                    <a:pt x="284771" y="612062"/>
                  </a:lnTo>
                  <a:lnTo>
                    <a:pt x="322193" y="642998"/>
                  </a:lnTo>
                  <a:lnTo>
                    <a:pt x="361399" y="671910"/>
                  </a:lnTo>
                  <a:lnTo>
                    <a:pt x="402322" y="698709"/>
                  </a:lnTo>
                  <a:lnTo>
                    <a:pt x="444891" y="723308"/>
                  </a:lnTo>
                  <a:lnTo>
                    <a:pt x="489038" y="745617"/>
                  </a:lnTo>
                  <a:lnTo>
                    <a:pt x="750912" y="189103"/>
                  </a:lnTo>
                  <a:lnTo>
                    <a:pt x="707859" y="163584"/>
                  </a:lnTo>
                  <a:lnTo>
                    <a:pt x="670841" y="130859"/>
                  </a:lnTo>
                  <a:lnTo>
                    <a:pt x="640681" y="91984"/>
                  </a:lnTo>
                  <a:lnTo>
                    <a:pt x="618202" y="48013"/>
                  </a:lnTo>
                  <a:lnTo>
                    <a:pt x="604227" y="0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/>
            <p:cNvSpPr/>
            <p:nvPr/>
          </p:nvSpPr>
          <p:spPr>
            <a:xfrm>
              <a:off x="1079665" y="3917188"/>
              <a:ext cx="751205" cy="746125"/>
            </a:xfrm>
            <a:custGeom>
              <a:avLst/>
              <a:gdLst/>
              <a:ahLst/>
              <a:cxnLst/>
              <a:rect l="l" t="t" r="r" b="b"/>
              <a:pathLst>
                <a:path w="751205" h="746125">
                  <a:moveTo>
                    <a:pt x="489038" y="745617"/>
                  </a:moveTo>
                  <a:lnTo>
                    <a:pt x="444891" y="723308"/>
                  </a:lnTo>
                  <a:lnTo>
                    <a:pt x="402322" y="698709"/>
                  </a:lnTo>
                  <a:lnTo>
                    <a:pt x="361399" y="671910"/>
                  </a:lnTo>
                  <a:lnTo>
                    <a:pt x="322193" y="642998"/>
                  </a:lnTo>
                  <a:lnTo>
                    <a:pt x="284771" y="612062"/>
                  </a:lnTo>
                  <a:lnTo>
                    <a:pt x="249202" y="579190"/>
                  </a:lnTo>
                  <a:lnTo>
                    <a:pt x="215556" y="544471"/>
                  </a:lnTo>
                  <a:lnTo>
                    <a:pt x="183902" y="507994"/>
                  </a:lnTo>
                  <a:lnTo>
                    <a:pt x="154308" y="469848"/>
                  </a:lnTo>
                  <a:lnTo>
                    <a:pt x="126843" y="430120"/>
                  </a:lnTo>
                  <a:lnTo>
                    <a:pt x="101576" y="388899"/>
                  </a:lnTo>
                  <a:lnTo>
                    <a:pt x="78577" y="346274"/>
                  </a:lnTo>
                  <a:lnTo>
                    <a:pt x="57914" y="302334"/>
                  </a:lnTo>
                  <a:lnTo>
                    <a:pt x="39655" y="257167"/>
                  </a:lnTo>
                  <a:lnTo>
                    <a:pt x="23871" y="210861"/>
                  </a:lnTo>
                  <a:lnTo>
                    <a:pt x="10629" y="163505"/>
                  </a:lnTo>
                  <a:lnTo>
                    <a:pt x="0" y="115188"/>
                  </a:lnTo>
                  <a:lnTo>
                    <a:pt x="604227" y="0"/>
                  </a:lnTo>
                  <a:lnTo>
                    <a:pt x="618202" y="48013"/>
                  </a:lnTo>
                  <a:lnTo>
                    <a:pt x="640681" y="91984"/>
                  </a:lnTo>
                  <a:lnTo>
                    <a:pt x="670841" y="130859"/>
                  </a:lnTo>
                  <a:lnTo>
                    <a:pt x="707859" y="163584"/>
                  </a:lnTo>
                  <a:lnTo>
                    <a:pt x="750912" y="189103"/>
                  </a:lnTo>
                  <a:lnTo>
                    <a:pt x="489038" y="745617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/>
            <p:cNvSpPr/>
            <p:nvPr/>
          </p:nvSpPr>
          <p:spPr>
            <a:xfrm>
              <a:off x="1064349" y="3351276"/>
              <a:ext cx="665480" cy="681355"/>
            </a:xfrm>
            <a:custGeom>
              <a:avLst/>
              <a:gdLst/>
              <a:ahLst/>
              <a:cxnLst/>
              <a:rect l="l" t="t" r="r" b="b"/>
              <a:pathLst>
                <a:path w="665480" h="681354">
                  <a:moveTo>
                    <a:pt x="167563" y="0"/>
                  </a:moveTo>
                  <a:lnTo>
                    <a:pt x="140212" y="39919"/>
                  </a:lnTo>
                  <a:lnTo>
                    <a:pt x="115217" y="81073"/>
                  </a:lnTo>
                  <a:lnTo>
                    <a:pt x="92603" y="123357"/>
                  </a:lnTo>
                  <a:lnTo>
                    <a:pt x="72391" y="166667"/>
                  </a:lnTo>
                  <a:lnTo>
                    <a:pt x="54606" y="210899"/>
                  </a:lnTo>
                  <a:lnTo>
                    <a:pt x="39271" y="255950"/>
                  </a:lnTo>
                  <a:lnTo>
                    <a:pt x="26408" y="301716"/>
                  </a:lnTo>
                  <a:lnTo>
                    <a:pt x="16041" y="348092"/>
                  </a:lnTo>
                  <a:lnTo>
                    <a:pt x="8194" y="394975"/>
                  </a:lnTo>
                  <a:lnTo>
                    <a:pt x="2889" y="442261"/>
                  </a:lnTo>
                  <a:lnTo>
                    <a:pt x="150" y="489846"/>
                  </a:lnTo>
                  <a:lnTo>
                    <a:pt x="0" y="537626"/>
                  </a:lnTo>
                  <a:lnTo>
                    <a:pt x="2462" y="585498"/>
                  </a:lnTo>
                  <a:lnTo>
                    <a:pt x="7559" y="633357"/>
                  </a:lnTo>
                  <a:lnTo>
                    <a:pt x="15315" y="681101"/>
                  </a:lnTo>
                  <a:lnTo>
                    <a:pt x="619543" y="565912"/>
                  </a:lnTo>
                  <a:lnTo>
                    <a:pt x="614880" y="512087"/>
                  </a:lnTo>
                  <a:lnTo>
                    <a:pt x="621194" y="458977"/>
                  </a:lnTo>
                  <a:lnTo>
                    <a:pt x="638081" y="408249"/>
                  </a:lnTo>
                  <a:lnTo>
                    <a:pt x="665136" y="361569"/>
                  </a:lnTo>
                  <a:lnTo>
                    <a:pt x="167563" y="0"/>
                  </a:lnTo>
                  <a:close/>
                </a:path>
              </a:pathLst>
            </a:custGeom>
            <a:solidFill>
              <a:srgbClr val="E9703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/>
            <p:cNvSpPr/>
            <p:nvPr/>
          </p:nvSpPr>
          <p:spPr>
            <a:xfrm>
              <a:off x="1064349" y="3351276"/>
              <a:ext cx="665480" cy="681355"/>
            </a:xfrm>
            <a:custGeom>
              <a:avLst/>
              <a:gdLst/>
              <a:ahLst/>
              <a:cxnLst/>
              <a:rect l="l" t="t" r="r" b="b"/>
              <a:pathLst>
                <a:path w="665480" h="681354">
                  <a:moveTo>
                    <a:pt x="15315" y="681101"/>
                  </a:moveTo>
                  <a:lnTo>
                    <a:pt x="7559" y="633357"/>
                  </a:lnTo>
                  <a:lnTo>
                    <a:pt x="2462" y="585498"/>
                  </a:lnTo>
                  <a:lnTo>
                    <a:pt x="0" y="537626"/>
                  </a:lnTo>
                  <a:lnTo>
                    <a:pt x="150" y="489846"/>
                  </a:lnTo>
                  <a:lnTo>
                    <a:pt x="2889" y="442261"/>
                  </a:lnTo>
                  <a:lnTo>
                    <a:pt x="8194" y="394975"/>
                  </a:lnTo>
                  <a:lnTo>
                    <a:pt x="16041" y="348092"/>
                  </a:lnTo>
                  <a:lnTo>
                    <a:pt x="26408" y="301716"/>
                  </a:lnTo>
                  <a:lnTo>
                    <a:pt x="39271" y="255950"/>
                  </a:lnTo>
                  <a:lnTo>
                    <a:pt x="54606" y="210899"/>
                  </a:lnTo>
                  <a:lnTo>
                    <a:pt x="72391" y="166667"/>
                  </a:lnTo>
                  <a:lnTo>
                    <a:pt x="92603" y="123357"/>
                  </a:lnTo>
                  <a:lnTo>
                    <a:pt x="115217" y="81073"/>
                  </a:lnTo>
                  <a:lnTo>
                    <a:pt x="140212" y="39919"/>
                  </a:lnTo>
                  <a:lnTo>
                    <a:pt x="167563" y="0"/>
                  </a:lnTo>
                  <a:lnTo>
                    <a:pt x="665136" y="361569"/>
                  </a:lnTo>
                  <a:lnTo>
                    <a:pt x="638081" y="408249"/>
                  </a:lnTo>
                  <a:lnTo>
                    <a:pt x="621194" y="458977"/>
                  </a:lnTo>
                  <a:lnTo>
                    <a:pt x="614880" y="512087"/>
                  </a:lnTo>
                  <a:lnTo>
                    <a:pt x="619543" y="565912"/>
                  </a:lnTo>
                  <a:lnTo>
                    <a:pt x="15315" y="681101"/>
                  </a:lnTo>
                  <a:close/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/>
            <p:cNvSpPr/>
            <p:nvPr/>
          </p:nvSpPr>
          <p:spPr>
            <a:xfrm>
              <a:off x="1231912" y="2989072"/>
              <a:ext cx="711200" cy="723900"/>
            </a:xfrm>
            <a:custGeom>
              <a:avLst/>
              <a:gdLst/>
              <a:ahLst/>
              <a:cxnLst/>
              <a:rect l="l" t="t" r="r" b="b"/>
              <a:pathLst>
                <a:path w="711200" h="723900">
                  <a:moveTo>
                    <a:pt x="710933" y="0"/>
                  </a:moveTo>
                  <a:lnTo>
                    <a:pt x="661484" y="1388"/>
                  </a:lnTo>
                  <a:lnTo>
                    <a:pt x="612489" y="5521"/>
                  </a:lnTo>
                  <a:lnTo>
                    <a:pt x="564047" y="12348"/>
                  </a:lnTo>
                  <a:lnTo>
                    <a:pt x="516258" y="21816"/>
                  </a:lnTo>
                  <a:lnTo>
                    <a:pt x="469223" y="33876"/>
                  </a:lnTo>
                  <a:lnTo>
                    <a:pt x="423042" y="48476"/>
                  </a:lnTo>
                  <a:lnTo>
                    <a:pt x="377814" y="65566"/>
                  </a:lnTo>
                  <a:lnTo>
                    <a:pt x="333640" y="85095"/>
                  </a:lnTo>
                  <a:lnTo>
                    <a:pt x="290620" y="107011"/>
                  </a:lnTo>
                  <a:lnTo>
                    <a:pt x="248854" y="131265"/>
                  </a:lnTo>
                  <a:lnTo>
                    <a:pt x="208441" y="157804"/>
                  </a:lnTo>
                  <a:lnTo>
                    <a:pt x="169482" y="186580"/>
                  </a:lnTo>
                  <a:lnTo>
                    <a:pt x="132078" y="217539"/>
                  </a:lnTo>
                  <a:lnTo>
                    <a:pt x="96327" y="250632"/>
                  </a:lnTo>
                  <a:lnTo>
                    <a:pt x="62330" y="285808"/>
                  </a:lnTo>
                  <a:lnTo>
                    <a:pt x="30188" y="323015"/>
                  </a:lnTo>
                  <a:lnTo>
                    <a:pt x="0" y="362203"/>
                  </a:lnTo>
                  <a:lnTo>
                    <a:pt x="497573" y="723772"/>
                  </a:lnTo>
                  <a:lnTo>
                    <a:pt x="530723" y="686229"/>
                  </a:lnTo>
                  <a:lnTo>
                    <a:pt x="569804" y="655989"/>
                  </a:lnTo>
                  <a:lnTo>
                    <a:pt x="613647" y="633649"/>
                  </a:lnTo>
                  <a:lnTo>
                    <a:pt x="661080" y="619807"/>
                  </a:lnTo>
                  <a:lnTo>
                    <a:pt x="710933" y="615061"/>
                  </a:lnTo>
                  <a:lnTo>
                    <a:pt x="710933" y="0"/>
                  </a:lnTo>
                  <a:close/>
                </a:path>
              </a:pathLst>
            </a:custGeom>
            <a:solidFill>
              <a:srgbClr val="D1D1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/>
            <p:cNvSpPr/>
            <p:nvPr/>
          </p:nvSpPr>
          <p:spPr>
            <a:xfrm>
              <a:off x="1231912" y="2989072"/>
              <a:ext cx="711200" cy="723900"/>
            </a:xfrm>
            <a:custGeom>
              <a:avLst/>
              <a:gdLst/>
              <a:ahLst/>
              <a:cxnLst/>
              <a:rect l="l" t="t" r="r" b="b"/>
              <a:pathLst>
                <a:path w="711200" h="723900">
                  <a:moveTo>
                    <a:pt x="0" y="362203"/>
                  </a:moveTo>
                  <a:lnTo>
                    <a:pt x="30188" y="323015"/>
                  </a:lnTo>
                  <a:lnTo>
                    <a:pt x="62330" y="285808"/>
                  </a:lnTo>
                  <a:lnTo>
                    <a:pt x="96327" y="250632"/>
                  </a:lnTo>
                  <a:lnTo>
                    <a:pt x="132078" y="217539"/>
                  </a:lnTo>
                  <a:lnTo>
                    <a:pt x="169482" y="186580"/>
                  </a:lnTo>
                  <a:lnTo>
                    <a:pt x="208441" y="157804"/>
                  </a:lnTo>
                  <a:lnTo>
                    <a:pt x="248854" y="131265"/>
                  </a:lnTo>
                  <a:lnTo>
                    <a:pt x="290620" y="107011"/>
                  </a:lnTo>
                  <a:lnTo>
                    <a:pt x="333640" y="85095"/>
                  </a:lnTo>
                  <a:lnTo>
                    <a:pt x="377814" y="65566"/>
                  </a:lnTo>
                  <a:lnTo>
                    <a:pt x="423042" y="48476"/>
                  </a:lnTo>
                  <a:lnTo>
                    <a:pt x="469223" y="33876"/>
                  </a:lnTo>
                  <a:lnTo>
                    <a:pt x="516258" y="21816"/>
                  </a:lnTo>
                  <a:lnTo>
                    <a:pt x="564047" y="12348"/>
                  </a:lnTo>
                  <a:lnTo>
                    <a:pt x="612489" y="5521"/>
                  </a:lnTo>
                  <a:lnTo>
                    <a:pt x="661484" y="1388"/>
                  </a:lnTo>
                  <a:lnTo>
                    <a:pt x="710933" y="0"/>
                  </a:lnTo>
                  <a:lnTo>
                    <a:pt x="710933" y="615061"/>
                  </a:lnTo>
                  <a:lnTo>
                    <a:pt x="661080" y="619807"/>
                  </a:lnTo>
                  <a:lnTo>
                    <a:pt x="613647" y="633649"/>
                  </a:lnTo>
                  <a:lnTo>
                    <a:pt x="569804" y="655989"/>
                  </a:lnTo>
                  <a:lnTo>
                    <a:pt x="530723" y="686229"/>
                  </a:lnTo>
                  <a:lnTo>
                    <a:pt x="497573" y="723772"/>
                  </a:lnTo>
                  <a:lnTo>
                    <a:pt x="0" y="362203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6" name="object 36"/>
          <p:cNvSpPr txBox="1"/>
          <p:nvPr/>
        </p:nvSpPr>
        <p:spPr>
          <a:xfrm>
            <a:off x="2319654" y="3486150"/>
            <a:ext cx="281940" cy="1936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100" spc="-75">
                <a:latin typeface="Tahoma"/>
                <a:cs typeface="Tahoma"/>
              </a:rPr>
              <a:t>33%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257805" y="4181347"/>
            <a:ext cx="281940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75">
                <a:latin typeface="Tahoma"/>
                <a:cs typeface="Tahoma"/>
              </a:rPr>
              <a:t>10%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786889" y="4333113"/>
            <a:ext cx="281940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75">
                <a:solidFill>
                  <a:srgbClr val="FFFFFF"/>
                </a:solidFill>
                <a:latin typeface="Tahoma"/>
                <a:cs typeface="Tahoma"/>
              </a:rPr>
              <a:t>14%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320164" y="4127372"/>
            <a:ext cx="281940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75">
                <a:solidFill>
                  <a:srgbClr val="FFFFFF"/>
                </a:solidFill>
                <a:latin typeface="Tahoma"/>
                <a:cs typeface="Tahoma"/>
              </a:rPr>
              <a:t>15%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181201" y="3646677"/>
            <a:ext cx="281940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75">
                <a:solidFill>
                  <a:srgbClr val="FFFFFF"/>
                </a:solidFill>
                <a:latin typeface="Tahoma"/>
                <a:cs typeface="Tahoma"/>
              </a:rPr>
              <a:t>13%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525905" y="3237357"/>
            <a:ext cx="281940" cy="1936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100" spc="-75">
                <a:latin typeface="Tahoma"/>
                <a:cs typeface="Tahoma"/>
              </a:rPr>
              <a:t>15%</a:t>
            </a:r>
            <a:endParaRPr sz="1100">
              <a:latin typeface="Tahoma"/>
              <a:cs typeface="Tahoma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7779893" y="2979547"/>
            <a:ext cx="1776730" cy="1776730"/>
            <a:chOff x="7779893" y="2979547"/>
            <a:chExt cx="1776730" cy="1776730"/>
          </a:xfrm>
        </p:grpSpPr>
        <p:sp>
          <p:nvSpPr>
            <p:cNvPr id="43" name="object 43"/>
            <p:cNvSpPr/>
            <p:nvPr/>
          </p:nvSpPr>
          <p:spPr>
            <a:xfrm>
              <a:off x="8668004" y="2989072"/>
              <a:ext cx="878840" cy="1252855"/>
            </a:xfrm>
            <a:custGeom>
              <a:avLst/>
              <a:gdLst/>
              <a:ahLst/>
              <a:cxnLst/>
              <a:rect l="l" t="t" r="r" b="b"/>
              <a:pathLst>
                <a:path w="878840" h="1252854">
                  <a:moveTo>
                    <a:pt x="0" y="0"/>
                  </a:moveTo>
                  <a:lnTo>
                    <a:pt x="0" y="615061"/>
                  </a:lnTo>
                  <a:lnTo>
                    <a:pt x="29007" y="616668"/>
                  </a:lnTo>
                  <a:lnTo>
                    <a:pt x="57562" y="621442"/>
                  </a:lnTo>
                  <a:lnTo>
                    <a:pt x="112268" y="640207"/>
                  </a:lnTo>
                  <a:lnTo>
                    <a:pt x="153327" y="664219"/>
                  </a:lnTo>
                  <a:lnTo>
                    <a:pt x="188468" y="694279"/>
                  </a:lnTo>
                  <a:lnTo>
                    <a:pt x="217329" y="729398"/>
                  </a:lnTo>
                  <a:lnTo>
                    <a:pt x="239553" y="768588"/>
                  </a:lnTo>
                  <a:lnTo>
                    <a:pt x="254778" y="810859"/>
                  </a:lnTo>
                  <a:lnTo>
                    <a:pt x="262645" y="855222"/>
                  </a:lnTo>
                  <a:lnTo>
                    <a:pt x="262795" y="900690"/>
                  </a:lnTo>
                  <a:lnTo>
                    <a:pt x="254868" y="946272"/>
                  </a:lnTo>
                  <a:lnTo>
                    <a:pt x="238505" y="990980"/>
                  </a:lnTo>
                  <a:lnTo>
                    <a:pt x="795147" y="1252854"/>
                  </a:lnTo>
                  <a:lnTo>
                    <a:pt x="814526" y="1208462"/>
                  </a:lnTo>
                  <a:lnTo>
                    <a:pt x="831403" y="1163177"/>
                  </a:lnTo>
                  <a:lnTo>
                    <a:pt x="845753" y="1117105"/>
                  </a:lnTo>
                  <a:lnTo>
                    <a:pt x="857551" y="1070355"/>
                  </a:lnTo>
                  <a:lnTo>
                    <a:pt x="866771" y="1023034"/>
                  </a:lnTo>
                  <a:lnTo>
                    <a:pt x="873388" y="975248"/>
                  </a:lnTo>
                  <a:lnTo>
                    <a:pt x="877377" y="927105"/>
                  </a:lnTo>
                  <a:lnTo>
                    <a:pt x="878713" y="878713"/>
                  </a:lnTo>
                  <a:lnTo>
                    <a:pt x="877413" y="830503"/>
                  </a:lnTo>
                  <a:lnTo>
                    <a:pt x="873558" y="782973"/>
                  </a:lnTo>
                  <a:lnTo>
                    <a:pt x="867214" y="736189"/>
                  </a:lnTo>
                  <a:lnTo>
                    <a:pt x="858450" y="690218"/>
                  </a:lnTo>
                  <a:lnTo>
                    <a:pt x="847331" y="645127"/>
                  </a:lnTo>
                  <a:lnTo>
                    <a:pt x="833924" y="600984"/>
                  </a:lnTo>
                  <a:lnTo>
                    <a:pt x="818297" y="557855"/>
                  </a:lnTo>
                  <a:lnTo>
                    <a:pt x="800517" y="515807"/>
                  </a:lnTo>
                  <a:lnTo>
                    <a:pt x="780650" y="474908"/>
                  </a:lnTo>
                  <a:lnTo>
                    <a:pt x="758763" y="435224"/>
                  </a:lnTo>
                  <a:lnTo>
                    <a:pt x="734924" y="396822"/>
                  </a:lnTo>
                  <a:lnTo>
                    <a:pt x="709199" y="359770"/>
                  </a:lnTo>
                  <a:lnTo>
                    <a:pt x="681655" y="324135"/>
                  </a:lnTo>
                  <a:lnTo>
                    <a:pt x="652359" y="289982"/>
                  </a:lnTo>
                  <a:lnTo>
                    <a:pt x="621379" y="257381"/>
                  </a:lnTo>
                  <a:lnTo>
                    <a:pt x="588780" y="226397"/>
                  </a:lnTo>
                  <a:lnTo>
                    <a:pt x="554630" y="197097"/>
                  </a:lnTo>
                  <a:lnTo>
                    <a:pt x="518997" y="169550"/>
                  </a:lnTo>
                  <a:lnTo>
                    <a:pt x="481946" y="143820"/>
                  </a:lnTo>
                  <a:lnTo>
                    <a:pt x="443545" y="119977"/>
                  </a:lnTo>
                  <a:lnTo>
                    <a:pt x="403860" y="98086"/>
                  </a:lnTo>
                  <a:lnTo>
                    <a:pt x="362960" y="78215"/>
                  </a:lnTo>
                  <a:lnTo>
                    <a:pt x="320909" y="60431"/>
                  </a:lnTo>
                  <a:lnTo>
                    <a:pt x="277777" y="44800"/>
                  </a:lnTo>
                  <a:lnTo>
                    <a:pt x="233629" y="31390"/>
                  </a:lnTo>
                  <a:lnTo>
                    <a:pt x="188532" y="20268"/>
                  </a:lnTo>
                  <a:lnTo>
                    <a:pt x="142554" y="11501"/>
                  </a:lnTo>
                  <a:lnTo>
                    <a:pt x="95761" y="5156"/>
                  </a:lnTo>
                  <a:lnTo>
                    <a:pt x="48221" y="13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A0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/>
            <p:cNvSpPr/>
            <p:nvPr/>
          </p:nvSpPr>
          <p:spPr>
            <a:xfrm>
              <a:off x="8668004" y="2989072"/>
              <a:ext cx="878840" cy="1252855"/>
            </a:xfrm>
            <a:custGeom>
              <a:avLst/>
              <a:gdLst/>
              <a:ahLst/>
              <a:cxnLst/>
              <a:rect l="l" t="t" r="r" b="b"/>
              <a:pathLst>
                <a:path w="878840" h="1252854">
                  <a:moveTo>
                    <a:pt x="0" y="0"/>
                  </a:moveTo>
                  <a:lnTo>
                    <a:pt x="48221" y="1300"/>
                  </a:lnTo>
                  <a:lnTo>
                    <a:pt x="95761" y="5156"/>
                  </a:lnTo>
                  <a:lnTo>
                    <a:pt x="142554" y="11501"/>
                  </a:lnTo>
                  <a:lnTo>
                    <a:pt x="188532" y="20268"/>
                  </a:lnTo>
                  <a:lnTo>
                    <a:pt x="233629" y="31390"/>
                  </a:lnTo>
                  <a:lnTo>
                    <a:pt x="277777" y="44800"/>
                  </a:lnTo>
                  <a:lnTo>
                    <a:pt x="320909" y="60431"/>
                  </a:lnTo>
                  <a:lnTo>
                    <a:pt x="362960" y="78215"/>
                  </a:lnTo>
                  <a:lnTo>
                    <a:pt x="403860" y="98086"/>
                  </a:lnTo>
                  <a:lnTo>
                    <a:pt x="443545" y="119977"/>
                  </a:lnTo>
                  <a:lnTo>
                    <a:pt x="481946" y="143820"/>
                  </a:lnTo>
                  <a:lnTo>
                    <a:pt x="518997" y="169550"/>
                  </a:lnTo>
                  <a:lnTo>
                    <a:pt x="554630" y="197097"/>
                  </a:lnTo>
                  <a:lnTo>
                    <a:pt x="588780" y="226397"/>
                  </a:lnTo>
                  <a:lnTo>
                    <a:pt x="621379" y="257381"/>
                  </a:lnTo>
                  <a:lnTo>
                    <a:pt x="652359" y="289982"/>
                  </a:lnTo>
                  <a:lnTo>
                    <a:pt x="681655" y="324135"/>
                  </a:lnTo>
                  <a:lnTo>
                    <a:pt x="709199" y="359770"/>
                  </a:lnTo>
                  <a:lnTo>
                    <a:pt x="734924" y="396822"/>
                  </a:lnTo>
                  <a:lnTo>
                    <a:pt x="758763" y="435224"/>
                  </a:lnTo>
                  <a:lnTo>
                    <a:pt x="780650" y="474908"/>
                  </a:lnTo>
                  <a:lnTo>
                    <a:pt x="800517" y="515807"/>
                  </a:lnTo>
                  <a:lnTo>
                    <a:pt x="818297" y="557855"/>
                  </a:lnTo>
                  <a:lnTo>
                    <a:pt x="833924" y="600984"/>
                  </a:lnTo>
                  <a:lnTo>
                    <a:pt x="847331" y="645127"/>
                  </a:lnTo>
                  <a:lnTo>
                    <a:pt x="858450" y="690218"/>
                  </a:lnTo>
                  <a:lnTo>
                    <a:pt x="867214" y="736189"/>
                  </a:lnTo>
                  <a:lnTo>
                    <a:pt x="873558" y="782973"/>
                  </a:lnTo>
                  <a:lnTo>
                    <a:pt x="877413" y="830503"/>
                  </a:lnTo>
                  <a:lnTo>
                    <a:pt x="878713" y="878713"/>
                  </a:lnTo>
                  <a:lnTo>
                    <a:pt x="877377" y="927105"/>
                  </a:lnTo>
                  <a:lnTo>
                    <a:pt x="873388" y="975248"/>
                  </a:lnTo>
                  <a:lnTo>
                    <a:pt x="866771" y="1023034"/>
                  </a:lnTo>
                  <a:lnTo>
                    <a:pt x="857551" y="1070355"/>
                  </a:lnTo>
                  <a:lnTo>
                    <a:pt x="845753" y="1117105"/>
                  </a:lnTo>
                  <a:lnTo>
                    <a:pt x="831403" y="1163177"/>
                  </a:lnTo>
                  <a:lnTo>
                    <a:pt x="814526" y="1208462"/>
                  </a:lnTo>
                  <a:lnTo>
                    <a:pt x="795147" y="1252854"/>
                  </a:lnTo>
                  <a:lnTo>
                    <a:pt x="238505" y="990980"/>
                  </a:lnTo>
                  <a:lnTo>
                    <a:pt x="254868" y="946272"/>
                  </a:lnTo>
                  <a:lnTo>
                    <a:pt x="262795" y="900690"/>
                  </a:lnTo>
                  <a:lnTo>
                    <a:pt x="262645" y="855222"/>
                  </a:lnTo>
                  <a:lnTo>
                    <a:pt x="254778" y="810859"/>
                  </a:lnTo>
                  <a:lnTo>
                    <a:pt x="239553" y="768588"/>
                  </a:lnTo>
                  <a:lnTo>
                    <a:pt x="217329" y="729398"/>
                  </a:lnTo>
                  <a:lnTo>
                    <a:pt x="188468" y="694279"/>
                  </a:lnTo>
                  <a:lnTo>
                    <a:pt x="153327" y="664219"/>
                  </a:lnTo>
                  <a:lnTo>
                    <a:pt x="112268" y="640207"/>
                  </a:lnTo>
                  <a:lnTo>
                    <a:pt x="57562" y="621442"/>
                  </a:lnTo>
                  <a:lnTo>
                    <a:pt x="0" y="615061"/>
                  </a:lnTo>
                  <a:lnTo>
                    <a:pt x="0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/>
            <p:cNvSpPr/>
            <p:nvPr/>
          </p:nvSpPr>
          <p:spPr>
            <a:xfrm>
              <a:off x="8765032" y="3980052"/>
              <a:ext cx="698500" cy="704850"/>
            </a:xfrm>
            <a:custGeom>
              <a:avLst/>
              <a:gdLst/>
              <a:ahLst/>
              <a:cxnLst/>
              <a:rect l="l" t="t" r="r" b="b"/>
              <a:pathLst>
                <a:path w="698500" h="704850">
                  <a:moveTo>
                    <a:pt x="141477" y="0"/>
                  </a:moveTo>
                  <a:lnTo>
                    <a:pt x="116139" y="42830"/>
                  </a:lnTo>
                  <a:lnTo>
                    <a:pt x="83454" y="79851"/>
                  </a:lnTo>
                  <a:lnTo>
                    <a:pt x="44412" y="110156"/>
                  </a:lnTo>
                  <a:lnTo>
                    <a:pt x="0" y="132842"/>
                  </a:lnTo>
                  <a:lnTo>
                    <a:pt x="226441" y="704723"/>
                  </a:lnTo>
                  <a:lnTo>
                    <a:pt x="273703" y="684395"/>
                  </a:lnTo>
                  <a:lnTo>
                    <a:pt x="319475" y="661456"/>
                  </a:lnTo>
                  <a:lnTo>
                    <a:pt x="363664" y="635991"/>
                  </a:lnTo>
                  <a:lnTo>
                    <a:pt x="406177" y="608090"/>
                  </a:lnTo>
                  <a:lnTo>
                    <a:pt x="446923" y="577841"/>
                  </a:lnTo>
                  <a:lnTo>
                    <a:pt x="485807" y="545331"/>
                  </a:lnTo>
                  <a:lnTo>
                    <a:pt x="522738" y="510649"/>
                  </a:lnTo>
                  <a:lnTo>
                    <a:pt x="557624" y="473883"/>
                  </a:lnTo>
                  <a:lnTo>
                    <a:pt x="590370" y="435121"/>
                  </a:lnTo>
                  <a:lnTo>
                    <a:pt x="620886" y="394451"/>
                  </a:lnTo>
                  <a:lnTo>
                    <a:pt x="649077" y="351961"/>
                  </a:lnTo>
                  <a:lnTo>
                    <a:pt x="674852" y="307739"/>
                  </a:lnTo>
                  <a:lnTo>
                    <a:pt x="698119" y="261874"/>
                  </a:lnTo>
                  <a:lnTo>
                    <a:pt x="141477" y="0"/>
                  </a:lnTo>
                  <a:close/>
                </a:path>
              </a:pathLst>
            </a:custGeom>
            <a:solidFill>
              <a:srgbClr val="FFFF00">
                <a:alpha val="65097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/>
            <p:cNvSpPr/>
            <p:nvPr/>
          </p:nvSpPr>
          <p:spPr>
            <a:xfrm>
              <a:off x="8765032" y="3980052"/>
              <a:ext cx="698500" cy="704850"/>
            </a:xfrm>
            <a:custGeom>
              <a:avLst/>
              <a:gdLst/>
              <a:ahLst/>
              <a:cxnLst/>
              <a:rect l="l" t="t" r="r" b="b"/>
              <a:pathLst>
                <a:path w="698500" h="704850">
                  <a:moveTo>
                    <a:pt x="698119" y="261874"/>
                  </a:moveTo>
                  <a:lnTo>
                    <a:pt x="674852" y="307739"/>
                  </a:lnTo>
                  <a:lnTo>
                    <a:pt x="649077" y="351961"/>
                  </a:lnTo>
                  <a:lnTo>
                    <a:pt x="620886" y="394451"/>
                  </a:lnTo>
                  <a:lnTo>
                    <a:pt x="590370" y="435121"/>
                  </a:lnTo>
                  <a:lnTo>
                    <a:pt x="557624" y="473883"/>
                  </a:lnTo>
                  <a:lnTo>
                    <a:pt x="522738" y="510649"/>
                  </a:lnTo>
                  <a:lnTo>
                    <a:pt x="485807" y="545331"/>
                  </a:lnTo>
                  <a:lnTo>
                    <a:pt x="446923" y="577841"/>
                  </a:lnTo>
                  <a:lnTo>
                    <a:pt x="406177" y="608090"/>
                  </a:lnTo>
                  <a:lnTo>
                    <a:pt x="363664" y="635991"/>
                  </a:lnTo>
                  <a:lnTo>
                    <a:pt x="319475" y="661456"/>
                  </a:lnTo>
                  <a:lnTo>
                    <a:pt x="273703" y="684395"/>
                  </a:lnTo>
                  <a:lnTo>
                    <a:pt x="226441" y="704723"/>
                  </a:lnTo>
                  <a:lnTo>
                    <a:pt x="0" y="132842"/>
                  </a:lnTo>
                  <a:lnTo>
                    <a:pt x="44412" y="110156"/>
                  </a:lnTo>
                  <a:lnTo>
                    <a:pt x="83454" y="79851"/>
                  </a:lnTo>
                  <a:lnTo>
                    <a:pt x="116139" y="42830"/>
                  </a:lnTo>
                  <a:lnTo>
                    <a:pt x="141477" y="0"/>
                  </a:lnTo>
                  <a:lnTo>
                    <a:pt x="698119" y="261874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/>
            <p:cNvSpPr/>
            <p:nvPr/>
          </p:nvSpPr>
          <p:spPr>
            <a:xfrm>
              <a:off x="8449564" y="4112894"/>
              <a:ext cx="542290" cy="633730"/>
            </a:xfrm>
            <a:custGeom>
              <a:avLst/>
              <a:gdLst/>
              <a:ahLst/>
              <a:cxnLst/>
              <a:rect l="l" t="t" r="r" b="b"/>
              <a:pathLst>
                <a:path w="542290" h="633729">
                  <a:moveTo>
                    <a:pt x="315467" y="0"/>
                  </a:moveTo>
                  <a:lnTo>
                    <a:pt x="275851" y="12160"/>
                  </a:lnTo>
                  <a:lnTo>
                    <a:pt x="235045" y="17938"/>
                  </a:lnTo>
                  <a:lnTo>
                    <a:pt x="193809" y="17287"/>
                  </a:lnTo>
                  <a:lnTo>
                    <a:pt x="152907" y="10159"/>
                  </a:lnTo>
                  <a:lnTo>
                    <a:pt x="0" y="605916"/>
                  </a:lnTo>
                  <a:lnTo>
                    <a:pt x="49238" y="617083"/>
                  </a:lnTo>
                  <a:lnTo>
                    <a:pt x="98851" y="625374"/>
                  </a:lnTo>
                  <a:lnTo>
                    <a:pt x="148716" y="630796"/>
                  </a:lnTo>
                  <a:lnTo>
                    <a:pt x="198708" y="633358"/>
                  </a:lnTo>
                  <a:lnTo>
                    <a:pt x="248706" y="633068"/>
                  </a:lnTo>
                  <a:lnTo>
                    <a:pt x="298586" y="629934"/>
                  </a:lnTo>
                  <a:lnTo>
                    <a:pt x="348225" y="623964"/>
                  </a:lnTo>
                  <a:lnTo>
                    <a:pt x="397500" y="615165"/>
                  </a:lnTo>
                  <a:lnTo>
                    <a:pt x="446287" y="603546"/>
                  </a:lnTo>
                  <a:lnTo>
                    <a:pt x="494465" y="589115"/>
                  </a:lnTo>
                  <a:lnTo>
                    <a:pt x="541908" y="571880"/>
                  </a:lnTo>
                  <a:lnTo>
                    <a:pt x="315467" y="0"/>
                  </a:lnTo>
                  <a:close/>
                </a:path>
              </a:pathLst>
            </a:custGeom>
            <a:solidFill>
              <a:srgbClr val="C00000">
                <a:alpha val="70195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/>
            <p:cNvSpPr/>
            <p:nvPr/>
          </p:nvSpPr>
          <p:spPr>
            <a:xfrm>
              <a:off x="8449564" y="4112894"/>
              <a:ext cx="542290" cy="633730"/>
            </a:xfrm>
            <a:custGeom>
              <a:avLst/>
              <a:gdLst/>
              <a:ahLst/>
              <a:cxnLst/>
              <a:rect l="l" t="t" r="r" b="b"/>
              <a:pathLst>
                <a:path w="542290" h="633729">
                  <a:moveTo>
                    <a:pt x="541908" y="571880"/>
                  </a:moveTo>
                  <a:lnTo>
                    <a:pt x="494465" y="589115"/>
                  </a:lnTo>
                  <a:lnTo>
                    <a:pt x="446287" y="603546"/>
                  </a:lnTo>
                  <a:lnTo>
                    <a:pt x="397500" y="615165"/>
                  </a:lnTo>
                  <a:lnTo>
                    <a:pt x="348225" y="623964"/>
                  </a:lnTo>
                  <a:lnTo>
                    <a:pt x="298586" y="629934"/>
                  </a:lnTo>
                  <a:lnTo>
                    <a:pt x="248706" y="633068"/>
                  </a:lnTo>
                  <a:lnTo>
                    <a:pt x="198708" y="633358"/>
                  </a:lnTo>
                  <a:lnTo>
                    <a:pt x="148716" y="630796"/>
                  </a:lnTo>
                  <a:lnTo>
                    <a:pt x="98851" y="625374"/>
                  </a:lnTo>
                  <a:lnTo>
                    <a:pt x="49238" y="617083"/>
                  </a:lnTo>
                  <a:lnTo>
                    <a:pt x="0" y="605916"/>
                  </a:lnTo>
                  <a:lnTo>
                    <a:pt x="152907" y="10159"/>
                  </a:lnTo>
                  <a:lnTo>
                    <a:pt x="193809" y="17287"/>
                  </a:lnTo>
                  <a:lnTo>
                    <a:pt x="235045" y="17938"/>
                  </a:lnTo>
                  <a:lnTo>
                    <a:pt x="275851" y="12160"/>
                  </a:lnTo>
                  <a:lnTo>
                    <a:pt x="315467" y="0"/>
                  </a:lnTo>
                  <a:lnTo>
                    <a:pt x="541908" y="57188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/>
            <p:cNvSpPr/>
            <p:nvPr/>
          </p:nvSpPr>
          <p:spPr>
            <a:xfrm>
              <a:off x="7804912" y="3917188"/>
              <a:ext cx="797560" cy="802005"/>
            </a:xfrm>
            <a:custGeom>
              <a:avLst/>
              <a:gdLst/>
              <a:ahLst/>
              <a:cxnLst/>
              <a:rect l="l" t="t" r="r" b="b"/>
              <a:pathLst>
                <a:path w="797559" h="802004">
                  <a:moveTo>
                    <a:pt x="604139" y="0"/>
                  </a:moveTo>
                  <a:lnTo>
                    <a:pt x="0" y="115188"/>
                  </a:lnTo>
                  <a:lnTo>
                    <a:pt x="10371" y="162491"/>
                  </a:lnTo>
                  <a:lnTo>
                    <a:pt x="23222" y="208807"/>
                  </a:lnTo>
                  <a:lnTo>
                    <a:pt x="38482" y="254063"/>
                  </a:lnTo>
                  <a:lnTo>
                    <a:pt x="56080" y="298183"/>
                  </a:lnTo>
                  <a:lnTo>
                    <a:pt x="75947" y="341092"/>
                  </a:lnTo>
                  <a:lnTo>
                    <a:pt x="98011" y="382714"/>
                  </a:lnTo>
                  <a:lnTo>
                    <a:pt x="122202" y="422975"/>
                  </a:lnTo>
                  <a:lnTo>
                    <a:pt x="148449" y="461800"/>
                  </a:lnTo>
                  <a:lnTo>
                    <a:pt x="176681" y="499113"/>
                  </a:lnTo>
                  <a:lnTo>
                    <a:pt x="206829" y="534840"/>
                  </a:lnTo>
                  <a:lnTo>
                    <a:pt x="238821" y="568904"/>
                  </a:lnTo>
                  <a:lnTo>
                    <a:pt x="272587" y="601232"/>
                  </a:lnTo>
                  <a:lnTo>
                    <a:pt x="308056" y="631748"/>
                  </a:lnTo>
                  <a:lnTo>
                    <a:pt x="345157" y="660376"/>
                  </a:lnTo>
                  <a:lnTo>
                    <a:pt x="383821" y="687042"/>
                  </a:lnTo>
                  <a:lnTo>
                    <a:pt x="423976" y="711671"/>
                  </a:lnTo>
                  <a:lnTo>
                    <a:pt x="465552" y="734187"/>
                  </a:lnTo>
                  <a:lnTo>
                    <a:pt x="508478" y="754515"/>
                  </a:lnTo>
                  <a:lnTo>
                    <a:pt x="552684" y="772581"/>
                  </a:lnTo>
                  <a:lnTo>
                    <a:pt x="598098" y="788309"/>
                  </a:lnTo>
                  <a:lnTo>
                    <a:pt x="644652" y="801624"/>
                  </a:lnTo>
                  <a:lnTo>
                    <a:pt x="797560" y="205867"/>
                  </a:lnTo>
                  <a:lnTo>
                    <a:pt x="750212" y="188765"/>
                  </a:lnTo>
                  <a:lnTo>
                    <a:pt x="707705" y="163500"/>
                  </a:lnTo>
                  <a:lnTo>
                    <a:pt x="670941" y="131032"/>
                  </a:lnTo>
                  <a:lnTo>
                    <a:pt x="640823" y="92319"/>
                  </a:lnTo>
                  <a:lnTo>
                    <a:pt x="618254" y="48322"/>
                  </a:lnTo>
                  <a:lnTo>
                    <a:pt x="604139" y="0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/>
            <p:cNvSpPr/>
            <p:nvPr/>
          </p:nvSpPr>
          <p:spPr>
            <a:xfrm>
              <a:off x="7804912" y="3917188"/>
              <a:ext cx="797560" cy="802005"/>
            </a:xfrm>
            <a:custGeom>
              <a:avLst/>
              <a:gdLst/>
              <a:ahLst/>
              <a:cxnLst/>
              <a:rect l="l" t="t" r="r" b="b"/>
              <a:pathLst>
                <a:path w="797559" h="802004">
                  <a:moveTo>
                    <a:pt x="644652" y="801624"/>
                  </a:moveTo>
                  <a:lnTo>
                    <a:pt x="598098" y="788309"/>
                  </a:lnTo>
                  <a:lnTo>
                    <a:pt x="552684" y="772581"/>
                  </a:lnTo>
                  <a:lnTo>
                    <a:pt x="508478" y="754515"/>
                  </a:lnTo>
                  <a:lnTo>
                    <a:pt x="465552" y="734187"/>
                  </a:lnTo>
                  <a:lnTo>
                    <a:pt x="423976" y="711671"/>
                  </a:lnTo>
                  <a:lnTo>
                    <a:pt x="383821" y="687042"/>
                  </a:lnTo>
                  <a:lnTo>
                    <a:pt x="345157" y="660376"/>
                  </a:lnTo>
                  <a:lnTo>
                    <a:pt x="308056" y="631748"/>
                  </a:lnTo>
                  <a:lnTo>
                    <a:pt x="272587" y="601232"/>
                  </a:lnTo>
                  <a:lnTo>
                    <a:pt x="238821" y="568904"/>
                  </a:lnTo>
                  <a:lnTo>
                    <a:pt x="206829" y="534840"/>
                  </a:lnTo>
                  <a:lnTo>
                    <a:pt x="176681" y="499113"/>
                  </a:lnTo>
                  <a:lnTo>
                    <a:pt x="148449" y="461800"/>
                  </a:lnTo>
                  <a:lnTo>
                    <a:pt x="122202" y="422975"/>
                  </a:lnTo>
                  <a:lnTo>
                    <a:pt x="98011" y="382714"/>
                  </a:lnTo>
                  <a:lnTo>
                    <a:pt x="75947" y="341092"/>
                  </a:lnTo>
                  <a:lnTo>
                    <a:pt x="56080" y="298183"/>
                  </a:lnTo>
                  <a:lnTo>
                    <a:pt x="38482" y="254063"/>
                  </a:lnTo>
                  <a:lnTo>
                    <a:pt x="23222" y="208807"/>
                  </a:lnTo>
                  <a:lnTo>
                    <a:pt x="10371" y="162491"/>
                  </a:lnTo>
                  <a:lnTo>
                    <a:pt x="0" y="115188"/>
                  </a:lnTo>
                  <a:lnTo>
                    <a:pt x="604139" y="0"/>
                  </a:lnTo>
                  <a:lnTo>
                    <a:pt x="618254" y="48322"/>
                  </a:lnTo>
                  <a:lnTo>
                    <a:pt x="640823" y="92319"/>
                  </a:lnTo>
                  <a:lnTo>
                    <a:pt x="670941" y="131032"/>
                  </a:lnTo>
                  <a:lnTo>
                    <a:pt x="707705" y="163500"/>
                  </a:lnTo>
                  <a:lnTo>
                    <a:pt x="750212" y="188765"/>
                  </a:lnTo>
                  <a:lnTo>
                    <a:pt x="797560" y="205867"/>
                  </a:lnTo>
                  <a:lnTo>
                    <a:pt x="644652" y="801624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/>
            <p:cNvSpPr/>
            <p:nvPr/>
          </p:nvSpPr>
          <p:spPr>
            <a:xfrm>
              <a:off x="7789418" y="3444494"/>
              <a:ext cx="647700" cy="588010"/>
            </a:xfrm>
            <a:custGeom>
              <a:avLst/>
              <a:gdLst/>
              <a:ahLst/>
              <a:cxnLst/>
              <a:rect l="l" t="t" r="r" b="b"/>
              <a:pathLst>
                <a:path w="647700" h="588010">
                  <a:moveTo>
                    <a:pt x="108584" y="0"/>
                  </a:moveTo>
                  <a:lnTo>
                    <a:pt x="85318" y="45349"/>
                  </a:lnTo>
                  <a:lnTo>
                    <a:pt x="64806" y="91780"/>
                  </a:lnTo>
                  <a:lnTo>
                    <a:pt x="47069" y="139166"/>
                  </a:lnTo>
                  <a:lnTo>
                    <a:pt x="32126" y="187381"/>
                  </a:lnTo>
                  <a:lnTo>
                    <a:pt x="19996" y="236300"/>
                  </a:lnTo>
                  <a:lnTo>
                    <a:pt x="10699" y="285797"/>
                  </a:lnTo>
                  <a:lnTo>
                    <a:pt x="4255" y="335747"/>
                  </a:lnTo>
                  <a:lnTo>
                    <a:pt x="682" y="386023"/>
                  </a:lnTo>
                  <a:lnTo>
                    <a:pt x="0" y="436500"/>
                  </a:lnTo>
                  <a:lnTo>
                    <a:pt x="2228" y="487053"/>
                  </a:lnTo>
                  <a:lnTo>
                    <a:pt x="7386" y="537556"/>
                  </a:lnTo>
                  <a:lnTo>
                    <a:pt x="15493" y="587882"/>
                  </a:lnTo>
                  <a:lnTo>
                    <a:pt x="619632" y="472693"/>
                  </a:lnTo>
                  <a:lnTo>
                    <a:pt x="615033" y="427235"/>
                  </a:lnTo>
                  <a:lnTo>
                    <a:pt x="618267" y="382015"/>
                  </a:lnTo>
                  <a:lnTo>
                    <a:pt x="629169" y="338034"/>
                  </a:lnTo>
                  <a:lnTo>
                    <a:pt x="647573" y="296290"/>
                  </a:lnTo>
                  <a:lnTo>
                    <a:pt x="108584" y="0"/>
                  </a:lnTo>
                  <a:close/>
                </a:path>
              </a:pathLst>
            </a:custGeom>
            <a:solidFill>
              <a:srgbClr val="E9703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/>
            <p:cNvSpPr/>
            <p:nvPr/>
          </p:nvSpPr>
          <p:spPr>
            <a:xfrm>
              <a:off x="7789418" y="3444494"/>
              <a:ext cx="647700" cy="588010"/>
            </a:xfrm>
            <a:custGeom>
              <a:avLst/>
              <a:gdLst/>
              <a:ahLst/>
              <a:cxnLst/>
              <a:rect l="l" t="t" r="r" b="b"/>
              <a:pathLst>
                <a:path w="647700" h="588010">
                  <a:moveTo>
                    <a:pt x="15493" y="587882"/>
                  </a:moveTo>
                  <a:lnTo>
                    <a:pt x="7386" y="537556"/>
                  </a:lnTo>
                  <a:lnTo>
                    <a:pt x="2228" y="487053"/>
                  </a:lnTo>
                  <a:lnTo>
                    <a:pt x="0" y="436500"/>
                  </a:lnTo>
                  <a:lnTo>
                    <a:pt x="682" y="386023"/>
                  </a:lnTo>
                  <a:lnTo>
                    <a:pt x="4255" y="335747"/>
                  </a:lnTo>
                  <a:lnTo>
                    <a:pt x="10699" y="285797"/>
                  </a:lnTo>
                  <a:lnTo>
                    <a:pt x="19996" y="236300"/>
                  </a:lnTo>
                  <a:lnTo>
                    <a:pt x="32126" y="187381"/>
                  </a:lnTo>
                  <a:lnTo>
                    <a:pt x="47069" y="139166"/>
                  </a:lnTo>
                  <a:lnTo>
                    <a:pt x="64806" y="91780"/>
                  </a:lnTo>
                  <a:lnTo>
                    <a:pt x="85318" y="45349"/>
                  </a:lnTo>
                  <a:lnTo>
                    <a:pt x="108584" y="0"/>
                  </a:lnTo>
                  <a:lnTo>
                    <a:pt x="647573" y="296290"/>
                  </a:lnTo>
                  <a:lnTo>
                    <a:pt x="629169" y="338034"/>
                  </a:lnTo>
                  <a:lnTo>
                    <a:pt x="618267" y="382015"/>
                  </a:lnTo>
                  <a:lnTo>
                    <a:pt x="615033" y="427235"/>
                  </a:lnTo>
                  <a:lnTo>
                    <a:pt x="619632" y="472693"/>
                  </a:lnTo>
                  <a:lnTo>
                    <a:pt x="15493" y="587882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/>
            <p:cNvSpPr/>
            <p:nvPr/>
          </p:nvSpPr>
          <p:spPr>
            <a:xfrm>
              <a:off x="7898003" y="2989072"/>
              <a:ext cx="770255" cy="751840"/>
            </a:xfrm>
            <a:custGeom>
              <a:avLst/>
              <a:gdLst/>
              <a:ahLst/>
              <a:cxnLst/>
              <a:rect l="l" t="t" r="r" b="b"/>
              <a:pathLst>
                <a:path w="770254" h="751839">
                  <a:moveTo>
                    <a:pt x="770001" y="0"/>
                  </a:moveTo>
                  <a:lnTo>
                    <a:pt x="719617" y="1440"/>
                  </a:lnTo>
                  <a:lnTo>
                    <a:pt x="669758" y="5721"/>
                  </a:lnTo>
                  <a:lnTo>
                    <a:pt x="620524" y="12783"/>
                  </a:lnTo>
                  <a:lnTo>
                    <a:pt x="572017" y="22566"/>
                  </a:lnTo>
                  <a:lnTo>
                    <a:pt x="524337" y="35012"/>
                  </a:lnTo>
                  <a:lnTo>
                    <a:pt x="477584" y="50060"/>
                  </a:lnTo>
                  <a:lnTo>
                    <a:pt x="431859" y="67651"/>
                  </a:lnTo>
                  <a:lnTo>
                    <a:pt x="387263" y="87726"/>
                  </a:lnTo>
                  <a:lnTo>
                    <a:pt x="343897" y="110224"/>
                  </a:lnTo>
                  <a:lnTo>
                    <a:pt x="301861" y="135087"/>
                  </a:lnTo>
                  <a:lnTo>
                    <a:pt x="261256" y="162255"/>
                  </a:lnTo>
                  <a:lnTo>
                    <a:pt x="222182" y="191668"/>
                  </a:lnTo>
                  <a:lnTo>
                    <a:pt x="184740" y="223266"/>
                  </a:lnTo>
                  <a:lnTo>
                    <a:pt x="149031" y="256991"/>
                  </a:lnTo>
                  <a:lnTo>
                    <a:pt x="115155" y="292782"/>
                  </a:lnTo>
                  <a:lnTo>
                    <a:pt x="83214" y="330580"/>
                  </a:lnTo>
                  <a:lnTo>
                    <a:pt x="53307" y="370326"/>
                  </a:lnTo>
                  <a:lnTo>
                    <a:pt x="25535" y="411959"/>
                  </a:lnTo>
                  <a:lnTo>
                    <a:pt x="0" y="455422"/>
                  </a:lnTo>
                  <a:lnTo>
                    <a:pt x="538988" y="751713"/>
                  </a:lnTo>
                  <a:lnTo>
                    <a:pt x="565519" y="712310"/>
                  </a:lnTo>
                  <a:lnTo>
                    <a:pt x="598118" y="678805"/>
                  </a:lnTo>
                  <a:lnTo>
                    <a:pt x="635825" y="651763"/>
                  </a:lnTo>
                  <a:lnTo>
                    <a:pt x="677681" y="631749"/>
                  </a:lnTo>
                  <a:lnTo>
                    <a:pt x="722726" y="619327"/>
                  </a:lnTo>
                  <a:lnTo>
                    <a:pt x="770001" y="615061"/>
                  </a:lnTo>
                  <a:lnTo>
                    <a:pt x="770001" y="0"/>
                  </a:lnTo>
                  <a:close/>
                </a:path>
              </a:pathLst>
            </a:custGeom>
            <a:solidFill>
              <a:srgbClr val="D1D1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/>
            <p:cNvSpPr/>
            <p:nvPr/>
          </p:nvSpPr>
          <p:spPr>
            <a:xfrm>
              <a:off x="7898003" y="2989072"/>
              <a:ext cx="770255" cy="751840"/>
            </a:xfrm>
            <a:custGeom>
              <a:avLst/>
              <a:gdLst/>
              <a:ahLst/>
              <a:cxnLst/>
              <a:rect l="l" t="t" r="r" b="b"/>
              <a:pathLst>
                <a:path w="770254" h="751839">
                  <a:moveTo>
                    <a:pt x="0" y="455422"/>
                  </a:moveTo>
                  <a:lnTo>
                    <a:pt x="25535" y="411959"/>
                  </a:lnTo>
                  <a:lnTo>
                    <a:pt x="53307" y="370326"/>
                  </a:lnTo>
                  <a:lnTo>
                    <a:pt x="83214" y="330580"/>
                  </a:lnTo>
                  <a:lnTo>
                    <a:pt x="115155" y="292782"/>
                  </a:lnTo>
                  <a:lnTo>
                    <a:pt x="149031" y="256991"/>
                  </a:lnTo>
                  <a:lnTo>
                    <a:pt x="184740" y="223266"/>
                  </a:lnTo>
                  <a:lnTo>
                    <a:pt x="222182" y="191668"/>
                  </a:lnTo>
                  <a:lnTo>
                    <a:pt x="261256" y="162255"/>
                  </a:lnTo>
                  <a:lnTo>
                    <a:pt x="301861" y="135087"/>
                  </a:lnTo>
                  <a:lnTo>
                    <a:pt x="343897" y="110224"/>
                  </a:lnTo>
                  <a:lnTo>
                    <a:pt x="387263" y="87726"/>
                  </a:lnTo>
                  <a:lnTo>
                    <a:pt x="431859" y="67651"/>
                  </a:lnTo>
                  <a:lnTo>
                    <a:pt x="477584" y="50060"/>
                  </a:lnTo>
                  <a:lnTo>
                    <a:pt x="524337" y="35012"/>
                  </a:lnTo>
                  <a:lnTo>
                    <a:pt x="572017" y="22566"/>
                  </a:lnTo>
                  <a:lnTo>
                    <a:pt x="620524" y="12783"/>
                  </a:lnTo>
                  <a:lnTo>
                    <a:pt x="669758" y="5721"/>
                  </a:lnTo>
                  <a:lnTo>
                    <a:pt x="719617" y="1440"/>
                  </a:lnTo>
                  <a:lnTo>
                    <a:pt x="770001" y="0"/>
                  </a:lnTo>
                  <a:lnTo>
                    <a:pt x="770001" y="615061"/>
                  </a:lnTo>
                  <a:lnTo>
                    <a:pt x="722726" y="619327"/>
                  </a:lnTo>
                  <a:lnTo>
                    <a:pt x="677681" y="631749"/>
                  </a:lnTo>
                  <a:lnTo>
                    <a:pt x="635825" y="651763"/>
                  </a:lnTo>
                  <a:lnTo>
                    <a:pt x="598118" y="678805"/>
                  </a:lnTo>
                  <a:lnTo>
                    <a:pt x="565519" y="712310"/>
                  </a:lnTo>
                  <a:lnTo>
                    <a:pt x="538988" y="751713"/>
                  </a:lnTo>
                  <a:lnTo>
                    <a:pt x="0" y="455422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5" name="object 55"/>
          <p:cNvSpPr txBox="1"/>
          <p:nvPr/>
        </p:nvSpPr>
        <p:spPr>
          <a:xfrm>
            <a:off x="9045702" y="3486150"/>
            <a:ext cx="281940" cy="1936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100" spc="-75">
                <a:latin typeface="Tahoma"/>
                <a:cs typeface="Tahoma"/>
              </a:rPr>
              <a:t>32%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8983726" y="4181347"/>
            <a:ext cx="281940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75">
                <a:latin typeface="Tahoma"/>
                <a:cs typeface="Tahoma"/>
              </a:rPr>
              <a:t>12%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8570214" y="4333113"/>
            <a:ext cx="281940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75">
                <a:solidFill>
                  <a:srgbClr val="FFFFFF"/>
                </a:solidFill>
                <a:latin typeface="Tahoma"/>
                <a:cs typeface="Tahoma"/>
              </a:rPr>
              <a:t>10%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8103489" y="4127372"/>
            <a:ext cx="281940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75">
                <a:solidFill>
                  <a:srgbClr val="FFFFFF"/>
                </a:solidFill>
                <a:latin typeface="Tahoma"/>
                <a:cs typeface="Tahoma"/>
              </a:rPr>
              <a:t>18%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7897494" y="3675379"/>
            <a:ext cx="281940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75">
                <a:solidFill>
                  <a:srgbClr val="FFFFFF"/>
                </a:solidFill>
                <a:latin typeface="Tahoma"/>
                <a:cs typeface="Tahoma"/>
              </a:rPr>
              <a:t>11%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8252206" y="3237357"/>
            <a:ext cx="281940" cy="1936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100" spc="-75">
                <a:latin typeface="Tahoma"/>
                <a:cs typeface="Tahoma"/>
              </a:rPr>
              <a:t>17%</a:t>
            </a:r>
            <a:endParaRPr sz="1100">
              <a:latin typeface="Tahoma"/>
              <a:cs typeface="Tahoma"/>
            </a:endParaRPr>
          </a:p>
        </p:txBody>
      </p:sp>
      <p:grpSp>
        <p:nvGrpSpPr>
          <p:cNvPr id="61" name="object 61"/>
          <p:cNvGrpSpPr/>
          <p:nvPr/>
        </p:nvGrpSpPr>
        <p:grpSpPr>
          <a:xfrm>
            <a:off x="4382998" y="2979547"/>
            <a:ext cx="1776730" cy="1776730"/>
            <a:chOff x="4382998" y="2979547"/>
            <a:chExt cx="1776730" cy="1776730"/>
          </a:xfrm>
        </p:grpSpPr>
        <p:sp>
          <p:nvSpPr>
            <p:cNvPr id="62" name="object 62"/>
            <p:cNvSpPr/>
            <p:nvPr/>
          </p:nvSpPr>
          <p:spPr>
            <a:xfrm>
              <a:off x="5270880" y="2989072"/>
              <a:ext cx="878840" cy="1252855"/>
            </a:xfrm>
            <a:custGeom>
              <a:avLst/>
              <a:gdLst/>
              <a:ahLst/>
              <a:cxnLst/>
              <a:rect l="l" t="t" r="r" b="b"/>
              <a:pathLst>
                <a:path w="878839" h="1252854">
                  <a:moveTo>
                    <a:pt x="0" y="0"/>
                  </a:moveTo>
                  <a:lnTo>
                    <a:pt x="0" y="615061"/>
                  </a:lnTo>
                  <a:lnTo>
                    <a:pt x="28936" y="616668"/>
                  </a:lnTo>
                  <a:lnTo>
                    <a:pt x="57467" y="621442"/>
                  </a:lnTo>
                  <a:lnTo>
                    <a:pt x="112268" y="640207"/>
                  </a:lnTo>
                  <a:lnTo>
                    <a:pt x="153323" y="664219"/>
                  </a:lnTo>
                  <a:lnTo>
                    <a:pt x="188453" y="694279"/>
                  </a:lnTo>
                  <a:lnTo>
                    <a:pt x="217301" y="729398"/>
                  </a:lnTo>
                  <a:lnTo>
                    <a:pt x="239511" y="768588"/>
                  </a:lnTo>
                  <a:lnTo>
                    <a:pt x="254725" y="810859"/>
                  </a:lnTo>
                  <a:lnTo>
                    <a:pt x="262588" y="855222"/>
                  </a:lnTo>
                  <a:lnTo>
                    <a:pt x="262744" y="900690"/>
                  </a:lnTo>
                  <a:lnTo>
                    <a:pt x="254835" y="946272"/>
                  </a:lnTo>
                  <a:lnTo>
                    <a:pt x="238506" y="990980"/>
                  </a:lnTo>
                  <a:lnTo>
                    <a:pt x="795020" y="1252854"/>
                  </a:lnTo>
                  <a:lnTo>
                    <a:pt x="814441" y="1208462"/>
                  </a:lnTo>
                  <a:lnTo>
                    <a:pt x="831349" y="1163177"/>
                  </a:lnTo>
                  <a:lnTo>
                    <a:pt x="845722" y="1117105"/>
                  </a:lnTo>
                  <a:lnTo>
                    <a:pt x="857535" y="1070355"/>
                  </a:lnTo>
                  <a:lnTo>
                    <a:pt x="866765" y="1023034"/>
                  </a:lnTo>
                  <a:lnTo>
                    <a:pt x="873386" y="975248"/>
                  </a:lnTo>
                  <a:lnTo>
                    <a:pt x="877377" y="927105"/>
                  </a:lnTo>
                  <a:lnTo>
                    <a:pt x="878713" y="878713"/>
                  </a:lnTo>
                  <a:lnTo>
                    <a:pt x="877412" y="830503"/>
                  </a:lnTo>
                  <a:lnTo>
                    <a:pt x="873556" y="782973"/>
                  </a:lnTo>
                  <a:lnTo>
                    <a:pt x="867211" y="736189"/>
                  </a:lnTo>
                  <a:lnTo>
                    <a:pt x="858444" y="690218"/>
                  </a:lnTo>
                  <a:lnTo>
                    <a:pt x="847322" y="645127"/>
                  </a:lnTo>
                  <a:lnTo>
                    <a:pt x="833912" y="600984"/>
                  </a:lnTo>
                  <a:lnTo>
                    <a:pt x="818281" y="557855"/>
                  </a:lnTo>
                  <a:lnTo>
                    <a:pt x="800497" y="515807"/>
                  </a:lnTo>
                  <a:lnTo>
                    <a:pt x="780626" y="474908"/>
                  </a:lnTo>
                  <a:lnTo>
                    <a:pt x="758735" y="435224"/>
                  </a:lnTo>
                  <a:lnTo>
                    <a:pt x="734892" y="396822"/>
                  </a:lnTo>
                  <a:lnTo>
                    <a:pt x="709162" y="359770"/>
                  </a:lnTo>
                  <a:lnTo>
                    <a:pt x="681615" y="324135"/>
                  </a:lnTo>
                  <a:lnTo>
                    <a:pt x="652315" y="289982"/>
                  </a:lnTo>
                  <a:lnTo>
                    <a:pt x="621331" y="257381"/>
                  </a:lnTo>
                  <a:lnTo>
                    <a:pt x="588730" y="226397"/>
                  </a:lnTo>
                  <a:lnTo>
                    <a:pt x="554577" y="197097"/>
                  </a:lnTo>
                  <a:lnTo>
                    <a:pt x="518942" y="169550"/>
                  </a:lnTo>
                  <a:lnTo>
                    <a:pt x="481890" y="143820"/>
                  </a:lnTo>
                  <a:lnTo>
                    <a:pt x="443488" y="119977"/>
                  </a:lnTo>
                  <a:lnTo>
                    <a:pt x="403804" y="98086"/>
                  </a:lnTo>
                  <a:lnTo>
                    <a:pt x="362905" y="78215"/>
                  </a:lnTo>
                  <a:lnTo>
                    <a:pt x="320857" y="60431"/>
                  </a:lnTo>
                  <a:lnTo>
                    <a:pt x="277728" y="44800"/>
                  </a:lnTo>
                  <a:lnTo>
                    <a:pt x="233585" y="31390"/>
                  </a:lnTo>
                  <a:lnTo>
                    <a:pt x="188494" y="20268"/>
                  </a:lnTo>
                  <a:lnTo>
                    <a:pt x="142523" y="11501"/>
                  </a:lnTo>
                  <a:lnTo>
                    <a:pt x="95739" y="5156"/>
                  </a:lnTo>
                  <a:lnTo>
                    <a:pt x="48209" y="13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A0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3" name="object 63"/>
            <p:cNvSpPr/>
            <p:nvPr/>
          </p:nvSpPr>
          <p:spPr>
            <a:xfrm>
              <a:off x="5270880" y="2989072"/>
              <a:ext cx="878840" cy="1252855"/>
            </a:xfrm>
            <a:custGeom>
              <a:avLst/>
              <a:gdLst/>
              <a:ahLst/>
              <a:cxnLst/>
              <a:rect l="l" t="t" r="r" b="b"/>
              <a:pathLst>
                <a:path w="878839" h="1252854">
                  <a:moveTo>
                    <a:pt x="0" y="0"/>
                  </a:moveTo>
                  <a:lnTo>
                    <a:pt x="48209" y="1300"/>
                  </a:lnTo>
                  <a:lnTo>
                    <a:pt x="95739" y="5156"/>
                  </a:lnTo>
                  <a:lnTo>
                    <a:pt x="142523" y="11501"/>
                  </a:lnTo>
                  <a:lnTo>
                    <a:pt x="188494" y="20268"/>
                  </a:lnTo>
                  <a:lnTo>
                    <a:pt x="233585" y="31390"/>
                  </a:lnTo>
                  <a:lnTo>
                    <a:pt x="277728" y="44800"/>
                  </a:lnTo>
                  <a:lnTo>
                    <a:pt x="320857" y="60431"/>
                  </a:lnTo>
                  <a:lnTo>
                    <a:pt x="362905" y="78215"/>
                  </a:lnTo>
                  <a:lnTo>
                    <a:pt x="403804" y="98086"/>
                  </a:lnTo>
                  <a:lnTo>
                    <a:pt x="443488" y="119977"/>
                  </a:lnTo>
                  <a:lnTo>
                    <a:pt x="481890" y="143820"/>
                  </a:lnTo>
                  <a:lnTo>
                    <a:pt x="518942" y="169550"/>
                  </a:lnTo>
                  <a:lnTo>
                    <a:pt x="554577" y="197097"/>
                  </a:lnTo>
                  <a:lnTo>
                    <a:pt x="588730" y="226397"/>
                  </a:lnTo>
                  <a:lnTo>
                    <a:pt x="621331" y="257381"/>
                  </a:lnTo>
                  <a:lnTo>
                    <a:pt x="652315" y="289982"/>
                  </a:lnTo>
                  <a:lnTo>
                    <a:pt x="681615" y="324135"/>
                  </a:lnTo>
                  <a:lnTo>
                    <a:pt x="709162" y="359770"/>
                  </a:lnTo>
                  <a:lnTo>
                    <a:pt x="734892" y="396822"/>
                  </a:lnTo>
                  <a:lnTo>
                    <a:pt x="758735" y="435224"/>
                  </a:lnTo>
                  <a:lnTo>
                    <a:pt x="780626" y="474908"/>
                  </a:lnTo>
                  <a:lnTo>
                    <a:pt x="800497" y="515807"/>
                  </a:lnTo>
                  <a:lnTo>
                    <a:pt x="818281" y="557855"/>
                  </a:lnTo>
                  <a:lnTo>
                    <a:pt x="833912" y="600984"/>
                  </a:lnTo>
                  <a:lnTo>
                    <a:pt x="847322" y="645127"/>
                  </a:lnTo>
                  <a:lnTo>
                    <a:pt x="858444" y="690218"/>
                  </a:lnTo>
                  <a:lnTo>
                    <a:pt x="867211" y="736189"/>
                  </a:lnTo>
                  <a:lnTo>
                    <a:pt x="873556" y="782973"/>
                  </a:lnTo>
                  <a:lnTo>
                    <a:pt x="877412" y="830503"/>
                  </a:lnTo>
                  <a:lnTo>
                    <a:pt x="878713" y="878713"/>
                  </a:lnTo>
                  <a:lnTo>
                    <a:pt x="877377" y="927105"/>
                  </a:lnTo>
                  <a:lnTo>
                    <a:pt x="873386" y="975248"/>
                  </a:lnTo>
                  <a:lnTo>
                    <a:pt x="866765" y="1023034"/>
                  </a:lnTo>
                  <a:lnTo>
                    <a:pt x="857535" y="1070355"/>
                  </a:lnTo>
                  <a:lnTo>
                    <a:pt x="845722" y="1117105"/>
                  </a:lnTo>
                  <a:lnTo>
                    <a:pt x="831349" y="1163177"/>
                  </a:lnTo>
                  <a:lnTo>
                    <a:pt x="814441" y="1208462"/>
                  </a:lnTo>
                  <a:lnTo>
                    <a:pt x="795020" y="1252854"/>
                  </a:lnTo>
                  <a:lnTo>
                    <a:pt x="238506" y="990980"/>
                  </a:lnTo>
                  <a:lnTo>
                    <a:pt x="254835" y="946272"/>
                  </a:lnTo>
                  <a:lnTo>
                    <a:pt x="262744" y="900690"/>
                  </a:lnTo>
                  <a:lnTo>
                    <a:pt x="262588" y="855222"/>
                  </a:lnTo>
                  <a:lnTo>
                    <a:pt x="254725" y="810859"/>
                  </a:lnTo>
                  <a:lnTo>
                    <a:pt x="239511" y="768588"/>
                  </a:lnTo>
                  <a:lnTo>
                    <a:pt x="217301" y="729398"/>
                  </a:lnTo>
                  <a:lnTo>
                    <a:pt x="188453" y="694279"/>
                  </a:lnTo>
                  <a:lnTo>
                    <a:pt x="153323" y="664219"/>
                  </a:lnTo>
                  <a:lnTo>
                    <a:pt x="112268" y="640207"/>
                  </a:lnTo>
                  <a:lnTo>
                    <a:pt x="57467" y="621442"/>
                  </a:lnTo>
                  <a:lnTo>
                    <a:pt x="0" y="615061"/>
                  </a:lnTo>
                  <a:lnTo>
                    <a:pt x="0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4" name="object 64"/>
            <p:cNvSpPr/>
            <p:nvPr/>
          </p:nvSpPr>
          <p:spPr>
            <a:xfrm>
              <a:off x="5367908" y="3980052"/>
              <a:ext cx="698500" cy="704850"/>
            </a:xfrm>
            <a:custGeom>
              <a:avLst/>
              <a:gdLst/>
              <a:ahLst/>
              <a:cxnLst/>
              <a:rect l="l" t="t" r="r" b="b"/>
              <a:pathLst>
                <a:path w="698500" h="704850">
                  <a:moveTo>
                    <a:pt x="141477" y="0"/>
                  </a:moveTo>
                  <a:lnTo>
                    <a:pt x="116085" y="42830"/>
                  </a:lnTo>
                  <a:lnTo>
                    <a:pt x="83407" y="79851"/>
                  </a:lnTo>
                  <a:lnTo>
                    <a:pt x="44394" y="110156"/>
                  </a:lnTo>
                  <a:lnTo>
                    <a:pt x="0" y="132842"/>
                  </a:lnTo>
                  <a:lnTo>
                    <a:pt x="226440" y="704723"/>
                  </a:lnTo>
                  <a:lnTo>
                    <a:pt x="273678" y="684395"/>
                  </a:lnTo>
                  <a:lnTo>
                    <a:pt x="319432" y="661456"/>
                  </a:lnTo>
                  <a:lnTo>
                    <a:pt x="363610" y="635991"/>
                  </a:lnTo>
                  <a:lnTo>
                    <a:pt x="406118" y="608090"/>
                  </a:lnTo>
                  <a:lnTo>
                    <a:pt x="446860" y="577841"/>
                  </a:lnTo>
                  <a:lnTo>
                    <a:pt x="485744" y="545331"/>
                  </a:lnTo>
                  <a:lnTo>
                    <a:pt x="522675" y="510649"/>
                  </a:lnTo>
                  <a:lnTo>
                    <a:pt x="557559" y="473883"/>
                  </a:lnTo>
                  <a:lnTo>
                    <a:pt x="590303" y="435121"/>
                  </a:lnTo>
                  <a:lnTo>
                    <a:pt x="620812" y="394451"/>
                  </a:lnTo>
                  <a:lnTo>
                    <a:pt x="648993" y="351961"/>
                  </a:lnTo>
                  <a:lnTo>
                    <a:pt x="674750" y="307739"/>
                  </a:lnTo>
                  <a:lnTo>
                    <a:pt x="697991" y="261874"/>
                  </a:lnTo>
                  <a:lnTo>
                    <a:pt x="141477" y="0"/>
                  </a:lnTo>
                  <a:close/>
                </a:path>
              </a:pathLst>
            </a:custGeom>
            <a:solidFill>
              <a:srgbClr val="FFFF00">
                <a:alpha val="65097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5" name="object 65"/>
            <p:cNvSpPr/>
            <p:nvPr/>
          </p:nvSpPr>
          <p:spPr>
            <a:xfrm>
              <a:off x="5367908" y="3980052"/>
              <a:ext cx="698500" cy="704850"/>
            </a:xfrm>
            <a:custGeom>
              <a:avLst/>
              <a:gdLst/>
              <a:ahLst/>
              <a:cxnLst/>
              <a:rect l="l" t="t" r="r" b="b"/>
              <a:pathLst>
                <a:path w="698500" h="704850">
                  <a:moveTo>
                    <a:pt x="697991" y="261874"/>
                  </a:moveTo>
                  <a:lnTo>
                    <a:pt x="674750" y="307739"/>
                  </a:lnTo>
                  <a:lnTo>
                    <a:pt x="648993" y="351961"/>
                  </a:lnTo>
                  <a:lnTo>
                    <a:pt x="620812" y="394451"/>
                  </a:lnTo>
                  <a:lnTo>
                    <a:pt x="590303" y="435121"/>
                  </a:lnTo>
                  <a:lnTo>
                    <a:pt x="557559" y="473883"/>
                  </a:lnTo>
                  <a:lnTo>
                    <a:pt x="522675" y="510649"/>
                  </a:lnTo>
                  <a:lnTo>
                    <a:pt x="485744" y="545331"/>
                  </a:lnTo>
                  <a:lnTo>
                    <a:pt x="446860" y="577841"/>
                  </a:lnTo>
                  <a:lnTo>
                    <a:pt x="406118" y="608090"/>
                  </a:lnTo>
                  <a:lnTo>
                    <a:pt x="363610" y="635991"/>
                  </a:lnTo>
                  <a:lnTo>
                    <a:pt x="319432" y="661456"/>
                  </a:lnTo>
                  <a:lnTo>
                    <a:pt x="273678" y="684395"/>
                  </a:lnTo>
                  <a:lnTo>
                    <a:pt x="226440" y="704723"/>
                  </a:lnTo>
                  <a:lnTo>
                    <a:pt x="0" y="132842"/>
                  </a:lnTo>
                  <a:lnTo>
                    <a:pt x="44394" y="110156"/>
                  </a:lnTo>
                  <a:lnTo>
                    <a:pt x="83407" y="79851"/>
                  </a:lnTo>
                  <a:lnTo>
                    <a:pt x="116085" y="42830"/>
                  </a:lnTo>
                  <a:lnTo>
                    <a:pt x="141477" y="0"/>
                  </a:lnTo>
                  <a:lnTo>
                    <a:pt x="697991" y="261874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6" name="object 66"/>
            <p:cNvSpPr/>
            <p:nvPr/>
          </p:nvSpPr>
          <p:spPr>
            <a:xfrm>
              <a:off x="5052313" y="4112894"/>
              <a:ext cx="542290" cy="633730"/>
            </a:xfrm>
            <a:custGeom>
              <a:avLst/>
              <a:gdLst/>
              <a:ahLst/>
              <a:cxnLst/>
              <a:rect l="l" t="t" r="r" b="b"/>
              <a:pathLst>
                <a:path w="542289" h="633729">
                  <a:moveTo>
                    <a:pt x="315595" y="0"/>
                  </a:moveTo>
                  <a:lnTo>
                    <a:pt x="275907" y="12160"/>
                  </a:lnTo>
                  <a:lnTo>
                    <a:pt x="235076" y="17938"/>
                  </a:lnTo>
                  <a:lnTo>
                    <a:pt x="193865" y="17287"/>
                  </a:lnTo>
                  <a:lnTo>
                    <a:pt x="153035" y="10159"/>
                  </a:lnTo>
                  <a:lnTo>
                    <a:pt x="0" y="605916"/>
                  </a:lnTo>
                  <a:lnTo>
                    <a:pt x="49238" y="617083"/>
                  </a:lnTo>
                  <a:lnTo>
                    <a:pt x="98852" y="625374"/>
                  </a:lnTo>
                  <a:lnTo>
                    <a:pt x="148718" y="630796"/>
                  </a:lnTo>
                  <a:lnTo>
                    <a:pt x="198715" y="633358"/>
                  </a:lnTo>
                  <a:lnTo>
                    <a:pt x="248718" y="633068"/>
                  </a:lnTo>
                  <a:lnTo>
                    <a:pt x="298607" y="629934"/>
                  </a:lnTo>
                  <a:lnTo>
                    <a:pt x="348258" y="623964"/>
                  </a:lnTo>
                  <a:lnTo>
                    <a:pt x="397549" y="615165"/>
                  </a:lnTo>
                  <a:lnTo>
                    <a:pt x="446357" y="603546"/>
                  </a:lnTo>
                  <a:lnTo>
                    <a:pt x="494560" y="589115"/>
                  </a:lnTo>
                  <a:lnTo>
                    <a:pt x="542036" y="571880"/>
                  </a:lnTo>
                  <a:lnTo>
                    <a:pt x="315595" y="0"/>
                  </a:lnTo>
                  <a:close/>
                </a:path>
              </a:pathLst>
            </a:custGeom>
            <a:solidFill>
              <a:srgbClr val="C00000">
                <a:alpha val="70195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7" name="object 67"/>
            <p:cNvSpPr/>
            <p:nvPr/>
          </p:nvSpPr>
          <p:spPr>
            <a:xfrm>
              <a:off x="5052313" y="4112894"/>
              <a:ext cx="542290" cy="633730"/>
            </a:xfrm>
            <a:custGeom>
              <a:avLst/>
              <a:gdLst/>
              <a:ahLst/>
              <a:cxnLst/>
              <a:rect l="l" t="t" r="r" b="b"/>
              <a:pathLst>
                <a:path w="542289" h="633729">
                  <a:moveTo>
                    <a:pt x="542036" y="571880"/>
                  </a:moveTo>
                  <a:lnTo>
                    <a:pt x="494560" y="589115"/>
                  </a:lnTo>
                  <a:lnTo>
                    <a:pt x="446357" y="603546"/>
                  </a:lnTo>
                  <a:lnTo>
                    <a:pt x="397549" y="615165"/>
                  </a:lnTo>
                  <a:lnTo>
                    <a:pt x="348258" y="623964"/>
                  </a:lnTo>
                  <a:lnTo>
                    <a:pt x="298607" y="629934"/>
                  </a:lnTo>
                  <a:lnTo>
                    <a:pt x="248718" y="633068"/>
                  </a:lnTo>
                  <a:lnTo>
                    <a:pt x="198715" y="633358"/>
                  </a:lnTo>
                  <a:lnTo>
                    <a:pt x="148718" y="630796"/>
                  </a:lnTo>
                  <a:lnTo>
                    <a:pt x="98852" y="625374"/>
                  </a:lnTo>
                  <a:lnTo>
                    <a:pt x="49238" y="617083"/>
                  </a:lnTo>
                  <a:lnTo>
                    <a:pt x="0" y="605916"/>
                  </a:lnTo>
                  <a:lnTo>
                    <a:pt x="153035" y="10159"/>
                  </a:lnTo>
                  <a:lnTo>
                    <a:pt x="193865" y="17287"/>
                  </a:lnTo>
                  <a:lnTo>
                    <a:pt x="235076" y="17938"/>
                  </a:lnTo>
                  <a:lnTo>
                    <a:pt x="275907" y="12160"/>
                  </a:lnTo>
                  <a:lnTo>
                    <a:pt x="315595" y="0"/>
                  </a:lnTo>
                  <a:lnTo>
                    <a:pt x="542036" y="57188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8" name="object 68"/>
            <p:cNvSpPr/>
            <p:nvPr/>
          </p:nvSpPr>
          <p:spPr>
            <a:xfrm>
              <a:off x="4435220" y="3949191"/>
              <a:ext cx="770255" cy="769620"/>
            </a:xfrm>
            <a:custGeom>
              <a:avLst/>
              <a:gdLst/>
              <a:ahLst/>
              <a:cxnLst/>
              <a:rect l="l" t="t" r="r" b="b"/>
              <a:pathLst>
                <a:path w="770254" h="769620">
                  <a:moveTo>
                    <a:pt x="584962" y="0"/>
                  </a:moveTo>
                  <a:lnTo>
                    <a:pt x="0" y="190118"/>
                  </a:lnTo>
                  <a:lnTo>
                    <a:pt x="16755" y="237168"/>
                  </a:lnTo>
                  <a:lnTo>
                    <a:pt x="36021" y="282889"/>
                  </a:lnTo>
                  <a:lnTo>
                    <a:pt x="57713" y="327201"/>
                  </a:lnTo>
                  <a:lnTo>
                    <a:pt x="81747" y="370027"/>
                  </a:lnTo>
                  <a:lnTo>
                    <a:pt x="108040" y="411288"/>
                  </a:lnTo>
                  <a:lnTo>
                    <a:pt x="136506" y="450906"/>
                  </a:lnTo>
                  <a:lnTo>
                    <a:pt x="167062" y="488802"/>
                  </a:lnTo>
                  <a:lnTo>
                    <a:pt x="199624" y="524899"/>
                  </a:lnTo>
                  <a:lnTo>
                    <a:pt x="234108" y="559117"/>
                  </a:lnTo>
                  <a:lnTo>
                    <a:pt x="270430" y="591378"/>
                  </a:lnTo>
                  <a:lnTo>
                    <a:pt x="308506" y="621605"/>
                  </a:lnTo>
                  <a:lnTo>
                    <a:pt x="348252" y="649717"/>
                  </a:lnTo>
                  <a:lnTo>
                    <a:pt x="389584" y="675638"/>
                  </a:lnTo>
                  <a:lnTo>
                    <a:pt x="432418" y="699289"/>
                  </a:lnTo>
                  <a:lnTo>
                    <a:pt x="476670" y="720590"/>
                  </a:lnTo>
                  <a:lnTo>
                    <a:pt x="522256" y="739465"/>
                  </a:lnTo>
                  <a:lnTo>
                    <a:pt x="569091" y="755834"/>
                  </a:lnTo>
                  <a:lnTo>
                    <a:pt x="617092" y="769619"/>
                  </a:lnTo>
                  <a:lnTo>
                    <a:pt x="770127" y="173862"/>
                  </a:lnTo>
                  <a:lnTo>
                    <a:pt x="719939" y="155439"/>
                  </a:lnTo>
                  <a:lnTo>
                    <a:pt x="675158" y="127732"/>
                  </a:lnTo>
                  <a:lnTo>
                    <a:pt x="636954" y="91850"/>
                  </a:lnTo>
                  <a:lnTo>
                    <a:pt x="606499" y="48903"/>
                  </a:lnTo>
                  <a:lnTo>
                    <a:pt x="584962" y="0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9" name="object 69"/>
            <p:cNvSpPr/>
            <p:nvPr/>
          </p:nvSpPr>
          <p:spPr>
            <a:xfrm>
              <a:off x="4435220" y="3949191"/>
              <a:ext cx="770255" cy="769620"/>
            </a:xfrm>
            <a:custGeom>
              <a:avLst/>
              <a:gdLst/>
              <a:ahLst/>
              <a:cxnLst/>
              <a:rect l="l" t="t" r="r" b="b"/>
              <a:pathLst>
                <a:path w="770254" h="769620">
                  <a:moveTo>
                    <a:pt x="617092" y="769619"/>
                  </a:moveTo>
                  <a:lnTo>
                    <a:pt x="569091" y="755834"/>
                  </a:lnTo>
                  <a:lnTo>
                    <a:pt x="522256" y="739465"/>
                  </a:lnTo>
                  <a:lnTo>
                    <a:pt x="476670" y="720590"/>
                  </a:lnTo>
                  <a:lnTo>
                    <a:pt x="432418" y="699289"/>
                  </a:lnTo>
                  <a:lnTo>
                    <a:pt x="389584" y="675638"/>
                  </a:lnTo>
                  <a:lnTo>
                    <a:pt x="348252" y="649717"/>
                  </a:lnTo>
                  <a:lnTo>
                    <a:pt x="308506" y="621605"/>
                  </a:lnTo>
                  <a:lnTo>
                    <a:pt x="270430" y="591378"/>
                  </a:lnTo>
                  <a:lnTo>
                    <a:pt x="234108" y="559117"/>
                  </a:lnTo>
                  <a:lnTo>
                    <a:pt x="199624" y="524899"/>
                  </a:lnTo>
                  <a:lnTo>
                    <a:pt x="167062" y="488802"/>
                  </a:lnTo>
                  <a:lnTo>
                    <a:pt x="136506" y="450906"/>
                  </a:lnTo>
                  <a:lnTo>
                    <a:pt x="108040" y="411288"/>
                  </a:lnTo>
                  <a:lnTo>
                    <a:pt x="81747" y="370027"/>
                  </a:lnTo>
                  <a:lnTo>
                    <a:pt x="57713" y="327201"/>
                  </a:lnTo>
                  <a:lnTo>
                    <a:pt x="36021" y="282889"/>
                  </a:lnTo>
                  <a:lnTo>
                    <a:pt x="16755" y="237168"/>
                  </a:lnTo>
                  <a:lnTo>
                    <a:pt x="0" y="190118"/>
                  </a:lnTo>
                  <a:lnTo>
                    <a:pt x="584962" y="0"/>
                  </a:lnTo>
                  <a:lnTo>
                    <a:pt x="606499" y="48903"/>
                  </a:lnTo>
                  <a:lnTo>
                    <a:pt x="636954" y="91850"/>
                  </a:lnTo>
                  <a:lnTo>
                    <a:pt x="675158" y="127732"/>
                  </a:lnTo>
                  <a:lnTo>
                    <a:pt x="719939" y="155439"/>
                  </a:lnTo>
                  <a:lnTo>
                    <a:pt x="770127" y="173862"/>
                  </a:lnTo>
                  <a:lnTo>
                    <a:pt x="617092" y="769619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0" name="object 70"/>
            <p:cNvSpPr/>
            <p:nvPr/>
          </p:nvSpPr>
          <p:spPr>
            <a:xfrm>
              <a:off x="4392523" y="3596259"/>
              <a:ext cx="628015" cy="543560"/>
            </a:xfrm>
            <a:custGeom>
              <a:avLst/>
              <a:gdLst/>
              <a:ahLst/>
              <a:cxnLst/>
              <a:rect l="l" t="t" r="r" b="b"/>
              <a:pathLst>
                <a:path w="628014" h="543560">
                  <a:moveTo>
                    <a:pt x="42697" y="0"/>
                  </a:moveTo>
                  <a:lnTo>
                    <a:pt x="28464" y="48429"/>
                  </a:lnTo>
                  <a:lnTo>
                    <a:pt x="17078" y="97415"/>
                  </a:lnTo>
                  <a:lnTo>
                    <a:pt x="8539" y="146836"/>
                  </a:lnTo>
                  <a:lnTo>
                    <a:pt x="2846" y="196567"/>
                  </a:lnTo>
                  <a:lnTo>
                    <a:pt x="0" y="246486"/>
                  </a:lnTo>
                  <a:lnTo>
                    <a:pt x="0" y="296470"/>
                  </a:lnTo>
                  <a:lnTo>
                    <a:pt x="2846" y="346396"/>
                  </a:lnTo>
                  <a:lnTo>
                    <a:pt x="8539" y="396140"/>
                  </a:lnTo>
                  <a:lnTo>
                    <a:pt x="17078" y="445579"/>
                  </a:lnTo>
                  <a:lnTo>
                    <a:pt x="28464" y="494591"/>
                  </a:lnTo>
                  <a:lnTo>
                    <a:pt x="42697" y="543051"/>
                  </a:lnTo>
                  <a:lnTo>
                    <a:pt x="627659" y="352932"/>
                  </a:lnTo>
                  <a:lnTo>
                    <a:pt x="617943" y="312578"/>
                  </a:lnTo>
                  <a:lnTo>
                    <a:pt x="614705" y="271462"/>
                  </a:lnTo>
                  <a:lnTo>
                    <a:pt x="617943" y="230346"/>
                  </a:lnTo>
                  <a:lnTo>
                    <a:pt x="627659" y="189991"/>
                  </a:lnTo>
                  <a:lnTo>
                    <a:pt x="42697" y="0"/>
                  </a:lnTo>
                  <a:close/>
                </a:path>
              </a:pathLst>
            </a:custGeom>
            <a:solidFill>
              <a:srgbClr val="E9703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1" name="object 71"/>
            <p:cNvSpPr/>
            <p:nvPr/>
          </p:nvSpPr>
          <p:spPr>
            <a:xfrm>
              <a:off x="4392523" y="3596259"/>
              <a:ext cx="628015" cy="543560"/>
            </a:xfrm>
            <a:custGeom>
              <a:avLst/>
              <a:gdLst/>
              <a:ahLst/>
              <a:cxnLst/>
              <a:rect l="l" t="t" r="r" b="b"/>
              <a:pathLst>
                <a:path w="628014" h="543560">
                  <a:moveTo>
                    <a:pt x="42697" y="543051"/>
                  </a:moveTo>
                  <a:lnTo>
                    <a:pt x="28464" y="494591"/>
                  </a:lnTo>
                  <a:lnTo>
                    <a:pt x="17078" y="445579"/>
                  </a:lnTo>
                  <a:lnTo>
                    <a:pt x="8539" y="396140"/>
                  </a:lnTo>
                  <a:lnTo>
                    <a:pt x="2846" y="346396"/>
                  </a:lnTo>
                  <a:lnTo>
                    <a:pt x="0" y="296470"/>
                  </a:lnTo>
                  <a:lnTo>
                    <a:pt x="0" y="246486"/>
                  </a:lnTo>
                  <a:lnTo>
                    <a:pt x="2846" y="196567"/>
                  </a:lnTo>
                  <a:lnTo>
                    <a:pt x="8539" y="146836"/>
                  </a:lnTo>
                  <a:lnTo>
                    <a:pt x="17078" y="97415"/>
                  </a:lnTo>
                  <a:lnTo>
                    <a:pt x="28464" y="48429"/>
                  </a:lnTo>
                  <a:lnTo>
                    <a:pt x="42697" y="0"/>
                  </a:lnTo>
                  <a:lnTo>
                    <a:pt x="627659" y="189991"/>
                  </a:lnTo>
                  <a:lnTo>
                    <a:pt x="617943" y="230346"/>
                  </a:lnTo>
                  <a:lnTo>
                    <a:pt x="614705" y="271462"/>
                  </a:lnTo>
                  <a:lnTo>
                    <a:pt x="617943" y="312578"/>
                  </a:lnTo>
                  <a:lnTo>
                    <a:pt x="627659" y="352932"/>
                  </a:lnTo>
                  <a:lnTo>
                    <a:pt x="42697" y="543051"/>
                  </a:lnTo>
                  <a:close/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2" name="object 72"/>
            <p:cNvSpPr/>
            <p:nvPr/>
          </p:nvSpPr>
          <p:spPr>
            <a:xfrm>
              <a:off x="4435220" y="2989072"/>
              <a:ext cx="835660" cy="797560"/>
            </a:xfrm>
            <a:custGeom>
              <a:avLst/>
              <a:gdLst/>
              <a:ahLst/>
              <a:cxnLst/>
              <a:rect l="l" t="t" r="r" b="b"/>
              <a:pathLst>
                <a:path w="835660" h="797560">
                  <a:moveTo>
                    <a:pt x="835659" y="0"/>
                  </a:moveTo>
                  <a:lnTo>
                    <a:pt x="786258" y="1379"/>
                  </a:lnTo>
                  <a:lnTo>
                    <a:pt x="737436" y="5475"/>
                  </a:lnTo>
                  <a:lnTo>
                    <a:pt x="689280" y="12225"/>
                  </a:lnTo>
                  <a:lnTo>
                    <a:pt x="641878" y="21566"/>
                  </a:lnTo>
                  <a:lnTo>
                    <a:pt x="595316" y="33434"/>
                  </a:lnTo>
                  <a:lnTo>
                    <a:pt x="549681" y="47766"/>
                  </a:lnTo>
                  <a:lnTo>
                    <a:pt x="505061" y="64499"/>
                  </a:lnTo>
                  <a:lnTo>
                    <a:pt x="461542" y="83570"/>
                  </a:lnTo>
                  <a:lnTo>
                    <a:pt x="419210" y="104915"/>
                  </a:lnTo>
                  <a:lnTo>
                    <a:pt x="378154" y="128471"/>
                  </a:lnTo>
                  <a:lnTo>
                    <a:pt x="338460" y="154176"/>
                  </a:lnTo>
                  <a:lnTo>
                    <a:pt x="300214" y="181966"/>
                  </a:lnTo>
                  <a:lnTo>
                    <a:pt x="263505" y="211777"/>
                  </a:lnTo>
                  <a:lnTo>
                    <a:pt x="228418" y="243547"/>
                  </a:lnTo>
                  <a:lnTo>
                    <a:pt x="195040" y="277212"/>
                  </a:lnTo>
                  <a:lnTo>
                    <a:pt x="163459" y="312710"/>
                  </a:lnTo>
                  <a:lnTo>
                    <a:pt x="133762" y="349977"/>
                  </a:lnTo>
                  <a:lnTo>
                    <a:pt x="106035" y="388949"/>
                  </a:lnTo>
                  <a:lnTo>
                    <a:pt x="80366" y="429564"/>
                  </a:lnTo>
                  <a:lnTo>
                    <a:pt x="56840" y="471759"/>
                  </a:lnTo>
                  <a:lnTo>
                    <a:pt x="35546" y="515469"/>
                  </a:lnTo>
                  <a:lnTo>
                    <a:pt x="16570" y="560633"/>
                  </a:lnTo>
                  <a:lnTo>
                    <a:pt x="0" y="607187"/>
                  </a:lnTo>
                  <a:lnTo>
                    <a:pt x="584962" y="797178"/>
                  </a:lnTo>
                  <a:lnTo>
                    <a:pt x="603974" y="752900"/>
                  </a:lnTo>
                  <a:lnTo>
                    <a:pt x="630131" y="713587"/>
                  </a:lnTo>
                  <a:lnTo>
                    <a:pt x="662506" y="679913"/>
                  </a:lnTo>
                  <a:lnTo>
                    <a:pt x="700172" y="652550"/>
                  </a:lnTo>
                  <a:lnTo>
                    <a:pt x="742205" y="632171"/>
                  </a:lnTo>
                  <a:lnTo>
                    <a:pt x="787676" y="619450"/>
                  </a:lnTo>
                  <a:lnTo>
                    <a:pt x="835659" y="615061"/>
                  </a:lnTo>
                  <a:lnTo>
                    <a:pt x="835659" y="0"/>
                  </a:lnTo>
                  <a:close/>
                </a:path>
              </a:pathLst>
            </a:custGeom>
            <a:solidFill>
              <a:srgbClr val="D1D1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3" name="object 73"/>
            <p:cNvSpPr/>
            <p:nvPr/>
          </p:nvSpPr>
          <p:spPr>
            <a:xfrm>
              <a:off x="4435220" y="2989072"/>
              <a:ext cx="835660" cy="797560"/>
            </a:xfrm>
            <a:custGeom>
              <a:avLst/>
              <a:gdLst/>
              <a:ahLst/>
              <a:cxnLst/>
              <a:rect l="l" t="t" r="r" b="b"/>
              <a:pathLst>
                <a:path w="835660" h="797560">
                  <a:moveTo>
                    <a:pt x="0" y="607187"/>
                  </a:moveTo>
                  <a:lnTo>
                    <a:pt x="16570" y="560633"/>
                  </a:lnTo>
                  <a:lnTo>
                    <a:pt x="35546" y="515469"/>
                  </a:lnTo>
                  <a:lnTo>
                    <a:pt x="56840" y="471759"/>
                  </a:lnTo>
                  <a:lnTo>
                    <a:pt x="80366" y="429564"/>
                  </a:lnTo>
                  <a:lnTo>
                    <a:pt x="106035" y="388949"/>
                  </a:lnTo>
                  <a:lnTo>
                    <a:pt x="133762" y="349977"/>
                  </a:lnTo>
                  <a:lnTo>
                    <a:pt x="163459" y="312710"/>
                  </a:lnTo>
                  <a:lnTo>
                    <a:pt x="195040" y="277212"/>
                  </a:lnTo>
                  <a:lnTo>
                    <a:pt x="228418" y="243547"/>
                  </a:lnTo>
                  <a:lnTo>
                    <a:pt x="263505" y="211777"/>
                  </a:lnTo>
                  <a:lnTo>
                    <a:pt x="300214" y="181966"/>
                  </a:lnTo>
                  <a:lnTo>
                    <a:pt x="338460" y="154176"/>
                  </a:lnTo>
                  <a:lnTo>
                    <a:pt x="378154" y="128471"/>
                  </a:lnTo>
                  <a:lnTo>
                    <a:pt x="419210" y="104915"/>
                  </a:lnTo>
                  <a:lnTo>
                    <a:pt x="461542" y="83570"/>
                  </a:lnTo>
                  <a:lnTo>
                    <a:pt x="505061" y="64499"/>
                  </a:lnTo>
                  <a:lnTo>
                    <a:pt x="549681" y="47766"/>
                  </a:lnTo>
                  <a:lnTo>
                    <a:pt x="595316" y="33434"/>
                  </a:lnTo>
                  <a:lnTo>
                    <a:pt x="641878" y="21566"/>
                  </a:lnTo>
                  <a:lnTo>
                    <a:pt x="689280" y="12225"/>
                  </a:lnTo>
                  <a:lnTo>
                    <a:pt x="737436" y="5475"/>
                  </a:lnTo>
                  <a:lnTo>
                    <a:pt x="786258" y="1379"/>
                  </a:lnTo>
                  <a:lnTo>
                    <a:pt x="835659" y="0"/>
                  </a:lnTo>
                  <a:lnTo>
                    <a:pt x="835659" y="615061"/>
                  </a:lnTo>
                  <a:lnTo>
                    <a:pt x="787676" y="619450"/>
                  </a:lnTo>
                  <a:lnTo>
                    <a:pt x="742205" y="632171"/>
                  </a:lnTo>
                  <a:lnTo>
                    <a:pt x="700172" y="652550"/>
                  </a:lnTo>
                  <a:lnTo>
                    <a:pt x="662506" y="679913"/>
                  </a:lnTo>
                  <a:lnTo>
                    <a:pt x="630131" y="713587"/>
                  </a:lnTo>
                  <a:lnTo>
                    <a:pt x="603974" y="752900"/>
                  </a:lnTo>
                  <a:lnTo>
                    <a:pt x="584962" y="797178"/>
                  </a:lnTo>
                  <a:lnTo>
                    <a:pt x="0" y="607187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4" name="object 74"/>
          <p:cNvSpPr txBox="1"/>
          <p:nvPr/>
        </p:nvSpPr>
        <p:spPr>
          <a:xfrm>
            <a:off x="5648071" y="3495547"/>
            <a:ext cx="281940" cy="1936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100" spc="-75">
                <a:latin typeface="Tahoma"/>
                <a:cs typeface="Tahoma"/>
              </a:rPr>
              <a:t>32%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5586221" y="4190746"/>
            <a:ext cx="281940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75">
                <a:latin typeface="Tahoma"/>
                <a:cs typeface="Tahoma"/>
              </a:rPr>
              <a:t>12%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5153405" y="4352035"/>
            <a:ext cx="281940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75">
                <a:solidFill>
                  <a:srgbClr val="FFFFFF"/>
                </a:solidFill>
                <a:latin typeface="Tahoma"/>
                <a:cs typeface="Tahoma"/>
              </a:rPr>
              <a:t>10%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4734559" y="4165472"/>
            <a:ext cx="281940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75">
                <a:solidFill>
                  <a:srgbClr val="FFFFFF"/>
                </a:solidFill>
                <a:latin typeface="Tahoma"/>
                <a:cs typeface="Tahoma"/>
              </a:rPr>
              <a:t>16%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4499864" y="3742182"/>
            <a:ext cx="281940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75">
                <a:solidFill>
                  <a:srgbClr val="FFFFFF"/>
                </a:solidFill>
                <a:latin typeface="Tahoma"/>
                <a:cs typeface="Tahoma"/>
              </a:rPr>
              <a:t>10%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4759197" y="3265373"/>
            <a:ext cx="281940" cy="1943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100" spc="-75">
                <a:latin typeface="Tahoma"/>
                <a:cs typeface="Tahoma"/>
              </a:rPr>
              <a:t>20%</a:t>
            </a:r>
            <a:endParaRPr sz="11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66800" y="1600835"/>
            <a:ext cx="915669" cy="991235"/>
          </a:xfrm>
          <a:custGeom>
            <a:avLst/>
            <a:gdLst/>
            <a:ahLst/>
            <a:cxnLst/>
            <a:rect l="l" t="t" r="r" b="b"/>
            <a:pathLst>
              <a:path w="915669" h="991235">
                <a:moveTo>
                  <a:pt x="915543" y="0"/>
                </a:moveTo>
                <a:lnTo>
                  <a:pt x="495300" y="0"/>
                </a:lnTo>
                <a:lnTo>
                  <a:pt x="444650" y="2557"/>
                </a:lnTo>
                <a:lnTo>
                  <a:pt x="395466" y="10064"/>
                </a:lnTo>
                <a:lnTo>
                  <a:pt x="347996" y="22271"/>
                </a:lnTo>
                <a:lnTo>
                  <a:pt x="302488" y="38929"/>
                </a:lnTo>
                <a:lnTo>
                  <a:pt x="259192" y="59790"/>
                </a:lnTo>
                <a:lnTo>
                  <a:pt x="218355" y="84605"/>
                </a:lnTo>
                <a:lnTo>
                  <a:pt x="180227" y="113125"/>
                </a:lnTo>
                <a:lnTo>
                  <a:pt x="145056" y="145101"/>
                </a:lnTo>
                <a:lnTo>
                  <a:pt x="113091" y="180284"/>
                </a:lnTo>
                <a:lnTo>
                  <a:pt x="84580" y="218427"/>
                </a:lnTo>
                <a:lnTo>
                  <a:pt x="59773" y="259278"/>
                </a:lnTo>
                <a:lnTo>
                  <a:pt x="38918" y="302591"/>
                </a:lnTo>
                <a:lnTo>
                  <a:pt x="22263" y="348116"/>
                </a:lnTo>
                <a:lnTo>
                  <a:pt x="10058" y="395604"/>
                </a:lnTo>
                <a:lnTo>
                  <a:pt x="0" y="495426"/>
                </a:lnTo>
                <a:lnTo>
                  <a:pt x="10058" y="595249"/>
                </a:lnTo>
                <a:lnTo>
                  <a:pt x="22263" y="642711"/>
                </a:lnTo>
                <a:lnTo>
                  <a:pt x="38918" y="688215"/>
                </a:lnTo>
                <a:lnTo>
                  <a:pt x="59773" y="731509"/>
                </a:lnTo>
                <a:lnTo>
                  <a:pt x="84580" y="772346"/>
                </a:lnTo>
                <a:lnTo>
                  <a:pt x="113091" y="810475"/>
                </a:lnTo>
                <a:lnTo>
                  <a:pt x="145056" y="845649"/>
                </a:lnTo>
                <a:lnTo>
                  <a:pt x="180227" y="877617"/>
                </a:lnTo>
                <a:lnTo>
                  <a:pt x="218355" y="906131"/>
                </a:lnTo>
                <a:lnTo>
                  <a:pt x="259192" y="930942"/>
                </a:lnTo>
                <a:lnTo>
                  <a:pt x="302488" y="951800"/>
                </a:lnTo>
                <a:lnTo>
                  <a:pt x="347996" y="968457"/>
                </a:lnTo>
                <a:lnTo>
                  <a:pt x="395466" y="980663"/>
                </a:lnTo>
                <a:lnTo>
                  <a:pt x="444650" y="988169"/>
                </a:lnTo>
                <a:lnTo>
                  <a:pt x="495300" y="990726"/>
                </a:lnTo>
                <a:lnTo>
                  <a:pt x="915543" y="990726"/>
                </a:lnTo>
                <a:lnTo>
                  <a:pt x="915543" y="0"/>
                </a:lnTo>
                <a:close/>
              </a:path>
            </a:pathLst>
          </a:custGeom>
          <a:solidFill>
            <a:srgbClr val="FFBA0D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414515"/>
            <a:ext cx="12189714" cy="441198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10710565" y="671337"/>
            <a:ext cx="441325" cy="385445"/>
          </a:xfrm>
          <a:custGeom>
            <a:avLst/>
            <a:gdLst/>
            <a:ahLst/>
            <a:cxnLst/>
            <a:rect l="l" t="t" r="r" b="b"/>
            <a:pathLst>
              <a:path w="441325" h="385444">
                <a:moveTo>
                  <a:pt x="316904" y="0"/>
                </a:moveTo>
                <a:lnTo>
                  <a:pt x="288528" y="9338"/>
                </a:lnTo>
                <a:lnTo>
                  <a:pt x="262537" y="35971"/>
                </a:lnTo>
                <a:lnTo>
                  <a:pt x="239603" y="77820"/>
                </a:lnTo>
                <a:lnTo>
                  <a:pt x="220400" y="132808"/>
                </a:lnTo>
                <a:lnTo>
                  <a:pt x="201198" y="77820"/>
                </a:lnTo>
                <a:lnTo>
                  <a:pt x="178298" y="35971"/>
                </a:lnTo>
                <a:lnTo>
                  <a:pt x="152403" y="9338"/>
                </a:lnTo>
                <a:lnTo>
                  <a:pt x="124215" y="0"/>
                </a:lnTo>
                <a:lnTo>
                  <a:pt x="101924" y="6199"/>
                </a:lnTo>
                <a:lnTo>
                  <a:pt x="61583" y="52544"/>
                </a:lnTo>
                <a:lnTo>
                  <a:pt x="44242" y="90525"/>
                </a:lnTo>
                <a:lnTo>
                  <a:pt x="29259" y="136936"/>
                </a:lnTo>
                <a:lnTo>
                  <a:pt x="16989" y="190693"/>
                </a:lnTo>
                <a:lnTo>
                  <a:pt x="7787" y="250715"/>
                </a:lnTo>
                <a:lnTo>
                  <a:pt x="2005" y="315920"/>
                </a:lnTo>
                <a:lnTo>
                  <a:pt x="0" y="385224"/>
                </a:lnTo>
                <a:lnTo>
                  <a:pt x="55428" y="385224"/>
                </a:lnTo>
                <a:lnTo>
                  <a:pt x="56812" y="313049"/>
                </a:lnTo>
                <a:lnTo>
                  <a:pt x="60784" y="245851"/>
                </a:lnTo>
                <a:lnTo>
                  <a:pt x="67075" y="185061"/>
                </a:lnTo>
                <a:lnTo>
                  <a:pt x="75416" y="132113"/>
                </a:lnTo>
                <a:lnTo>
                  <a:pt x="85537" y="88438"/>
                </a:lnTo>
                <a:lnTo>
                  <a:pt x="110043" y="34636"/>
                </a:lnTo>
                <a:lnTo>
                  <a:pt x="123890" y="27374"/>
                </a:lnTo>
                <a:lnTo>
                  <a:pt x="139661" y="36103"/>
                </a:lnTo>
                <a:lnTo>
                  <a:pt x="166914" y="99978"/>
                </a:lnTo>
                <a:lnTo>
                  <a:pt x="177568" y="151156"/>
                </a:lnTo>
                <a:lnTo>
                  <a:pt x="185690" y="212517"/>
                </a:lnTo>
                <a:lnTo>
                  <a:pt x="190867" y="282075"/>
                </a:lnTo>
                <a:lnTo>
                  <a:pt x="192684" y="357848"/>
                </a:lnTo>
                <a:lnTo>
                  <a:pt x="247785" y="357848"/>
                </a:lnTo>
                <a:lnTo>
                  <a:pt x="249612" y="282075"/>
                </a:lnTo>
                <a:lnTo>
                  <a:pt x="254812" y="212517"/>
                </a:lnTo>
                <a:lnTo>
                  <a:pt x="262966" y="151156"/>
                </a:lnTo>
                <a:lnTo>
                  <a:pt x="273655" y="99978"/>
                </a:lnTo>
                <a:lnTo>
                  <a:pt x="286461" y="60965"/>
                </a:lnTo>
                <a:lnTo>
                  <a:pt x="316741" y="27374"/>
                </a:lnTo>
                <a:lnTo>
                  <a:pt x="317066" y="27374"/>
                </a:lnTo>
                <a:lnTo>
                  <a:pt x="343839" y="55494"/>
                </a:lnTo>
                <a:lnTo>
                  <a:pt x="365706" y="132194"/>
                </a:lnTo>
                <a:lnTo>
                  <a:pt x="374108" y="185173"/>
                </a:lnTo>
                <a:lnTo>
                  <a:pt x="380453" y="245988"/>
                </a:lnTo>
                <a:lnTo>
                  <a:pt x="384462" y="313205"/>
                </a:lnTo>
                <a:lnTo>
                  <a:pt x="385861" y="385387"/>
                </a:lnTo>
                <a:lnTo>
                  <a:pt x="441287" y="385387"/>
                </a:lnTo>
                <a:lnTo>
                  <a:pt x="439276" y="316077"/>
                </a:lnTo>
                <a:lnTo>
                  <a:pt x="433479" y="250858"/>
                </a:lnTo>
                <a:lnTo>
                  <a:pt x="424255" y="190814"/>
                </a:lnTo>
                <a:lnTo>
                  <a:pt x="411959" y="137030"/>
                </a:lnTo>
                <a:lnTo>
                  <a:pt x="396949" y="90593"/>
                </a:lnTo>
                <a:lnTo>
                  <a:pt x="379582" y="52586"/>
                </a:lnTo>
                <a:lnTo>
                  <a:pt x="339202" y="6204"/>
                </a:lnTo>
                <a:lnTo>
                  <a:pt x="316904" y="0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30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5"/>
              </a:spcBef>
            </a:pPr>
            <a:r>
              <a:rPr dirty="0" spc="-160"/>
              <a:t>Evolution</a:t>
            </a:r>
            <a:r>
              <a:rPr dirty="0" spc="-185"/>
              <a:t> </a:t>
            </a:r>
            <a:r>
              <a:rPr dirty="0" spc="-50"/>
              <a:t>of</a:t>
            </a:r>
            <a:r>
              <a:rPr dirty="0" spc="-170"/>
              <a:t> </a:t>
            </a:r>
            <a:r>
              <a:rPr dirty="0" spc="-150"/>
              <a:t>Accelerating</a:t>
            </a:r>
            <a:r>
              <a:rPr dirty="0" spc="-180"/>
              <a:t> </a:t>
            </a:r>
            <a:r>
              <a:rPr dirty="0" spc="-105"/>
              <a:t>the</a:t>
            </a:r>
            <a:r>
              <a:rPr dirty="0" spc="-200"/>
              <a:t> </a:t>
            </a:r>
            <a:r>
              <a:rPr dirty="0" spc="-254"/>
              <a:t>Arches</a:t>
            </a:r>
            <a:r>
              <a:rPr dirty="0" spc="-165"/>
              <a:t> </a:t>
            </a:r>
            <a:r>
              <a:rPr dirty="0" spc="-160"/>
              <a:t>Strategic</a:t>
            </a:r>
            <a:r>
              <a:rPr dirty="0" spc="-200"/>
              <a:t> </a:t>
            </a:r>
            <a:r>
              <a:rPr dirty="0" spc="-140"/>
              <a:t>Plan</a:t>
            </a:r>
          </a:p>
          <a:p>
            <a:pPr marL="20320">
              <a:lnSpc>
                <a:spcPct val="100000"/>
              </a:lnSpc>
              <a:spcBef>
                <a:spcPts val="540"/>
              </a:spcBef>
            </a:pPr>
            <a:r>
              <a:rPr dirty="0" sz="1600" spc="-25" b="0">
                <a:latin typeface="Tahoma"/>
                <a:cs typeface="Tahoma"/>
              </a:rPr>
              <a:t>Additions</a:t>
            </a:r>
            <a:r>
              <a:rPr dirty="0" sz="1600" spc="-145" b="0">
                <a:latin typeface="Tahoma"/>
                <a:cs typeface="Tahoma"/>
              </a:rPr>
              <a:t> </a:t>
            </a:r>
            <a:r>
              <a:rPr dirty="0" sz="1600" spc="-45" b="0">
                <a:latin typeface="Tahoma"/>
                <a:cs typeface="Tahoma"/>
              </a:rPr>
              <a:t>of</a:t>
            </a:r>
            <a:r>
              <a:rPr dirty="0" sz="1600" spc="-135" b="0">
                <a:latin typeface="Tahoma"/>
                <a:cs typeface="Tahoma"/>
              </a:rPr>
              <a:t> </a:t>
            </a:r>
            <a:r>
              <a:rPr dirty="0" sz="1600" spc="-40" b="0">
                <a:latin typeface="Tahoma"/>
                <a:cs typeface="Tahoma"/>
              </a:rPr>
              <a:t>Restaurant</a:t>
            </a:r>
            <a:r>
              <a:rPr dirty="0" sz="1600" spc="-110" b="0">
                <a:latin typeface="Tahoma"/>
                <a:cs typeface="Tahoma"/>
              </a:rPr>
              <a:t> </a:t>
            </a:r>
            <a:r>
              <a:rPr dirty="0" sz="1600" spc="-40" b="0">
                <a:latin typeface="Tahoma"/>
                <a:cs typeface="Tahoma"/>
              </a:rPr>
              <a:t>Development</a:t>
            </a:r>
            <a:r>
              <a:rPr dirty="0" sz="1600" spc="-130" b="0">
                <a:latin typeface="Tahoma"/>
                <a:cs typeface="Tahoma"/>
              </a:rPr>
              <a:t> </a:t>
            </a:r>
            <a:r>
              <a:rPr dirty="0" sz="1600" spc="-25" b="0">
                <a:latin typeface="Tahoma"/>
                <a:cs typeface="Tahoma"/>
              </a:rPr>
              <a:t>and</a:t>
            </a:r>
            <a:r>
              <a:rPr dirty="0" sz="1600" spc="-130" b="0">
                <a:latin typeface="Tahoma"/>
                <a:cs typeface="Tahoma"/>
              </a:rPr>
              <a:t> </a:t>
            </a:r>
            <a:r>
              <a:rPr dirty="0" sz="1600" spc="-50" b="0">
                <a:latin typeface="Tahoma"/>
                <a:cs typeface="Tahoma"/>
              </a:rPr>
              <a:t>Our</a:t>
            </a:r>
            <a:r>
              <a:rPr dirty="0" sz="1600" spc="-114" b="0">
                <a:latin typeface="Tahoma"/>
                <a:cs typeface="Tahoma"/>
              </a:rPr>
              <a:t> </a:t>
            </a:r>
            <a:r>
              <a:rPr dirty="0" sz="1600" spc="-10" b="0">
                <a:latin typeface="Tahoma"/>
                <a:cs typeface="Tahoma"/>
              </a:rPr>
              <a:t>Platforms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34592" y="3286505"/>
            <a:ext cx="105664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90" b="1">
                <a:latin typeface="Trebuchet MS"/>
                <a:cs typeface="Trebuchet MS"/>
              </a:rPr>
              <a:t>Our</a:t>
            </a:r>
            <a:r>
              <a:rPr dirty="0" sz="1800" spc="-254" b="1">
                <a:latin typeface="Trebuchet MS"/>
                <a:cs typeface="Trebuchet MS"/>
              </a:rPr>
              <a:t> </a:t>
            </a:r>
            <a:r>
              <a:rPr dirty="0" sz="1800" spc="-80" b="1">
                <a:latin typeface="Trebuchet MS"/>
                <a:cs typeface="Trebuchet MS"/>
              </a:rPr>
              <a:t>Values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062853" y="1757620"/>
            <a:ext cx="4380865" cy="588645"/>
          </a:xfrm>
          <a:prstGeom prst="rect">
            <a:avLst/>
          </a:prstGeom>
        </p:spPr>
        <p:txBody>
          <a:bodyPr wrap="square" lIns="0" tIns="368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dirty="0" sz="1800" spc="-90" b="1">
                <a:latin typeface="Trebuchet MS"/>
                <a:cs typeface="Trebuchet MS"/>
              </a:rPr>
              <a:t>Our</a:t>
            </a:r>
            <a:r>
              <a:rPr dirty="0" sz="1800" spc="-254" b="1">
                <a:latin typeface="Trebuchet MS"/>
                <a:cs typeface="Trebuchet MS"/>
              </a:rPr>
              <a:t> </a:t>
            </a:r>
            <a:r>
              <a:rPr dirty="0" sz="1800" spc="-10" b="1">
                <a:latin typeface="Trebuchet MS"/>
                <a:cs typeface="Trebuchet MS"/>
              </a:rPr>
              <a:t>Mission</a:t>
            </a:r>
            <a:endParaRPr sz="1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1600" spc="-80">
                <a:latin typeface="Tahoma"/>
                <a:cs typeface="Tahoma"/>
              </a:rPr>
              <a:t>Making</a:t>
            </a:r>
            <a:r>
              <a:rPr dirty="0" sz="1600" spc="-200">
                <a:latin typeface="Tahoma"/>
                <a:cs typeface="Tahoma"/>
              </a:rPr>
              <a:t> </a:t>
            </a:r>
            <a:r>
              <a:rPr dirty="0" sz="1600" spc="-60">
                <a:latin typeface="Tahoma"/>
                <a:cs typeface="Tahoma"/>
              </a:rPr>
              <a:t>delicious</a:t>
            </a:r>
            <a:r>
              <a:rPr dirty="0" sz="1600" spc="-195">
                <a:latin typeface="Tahoma"/>
                <a:cs typeface="Tahoma"/>
              </a:rPr>
              <a:t> </a:t>
            </a:r>
            <a:r>
              <a:rPr dirty="0" sz="1600" spc="-100">
                <a:latin typeface="Tahoma"/>
                <a:cs typeface="Tahoma"/>
              </a:rPr>
              <a:t>feel-</a:t>
            </a:r>
            <a:r>
              <a:rPr dirty="0" sz="1600" spc="-80">
                <a:latin typeface="Tahoma"/>
                <a:cs typeface="Tahoma"/>
              </a:rPr>
              <a:t>good</a:t>
            </a:r>
            <a:r>
              <a:rPr dirty="0" sz="1600" spc="-200">
                <a:latin typeface="Tahoma"/>
                <a:cs typeface="Tahoma"/>
              </a:rPr>
              <a:t> </a:t>
            </a:r>
            <a:r>
              <a:rPr dirty="0" sz="1600" spc="-80">
                <a:latin typeface="Tahoma"/>
                <a:cs typeface="Tahoma"/>
              </a:rPr>
              <a:t>moments</a:t>
            </a:r>
            <a:r>
              <a:rPr dirty="0" sz="1600" spc="-180">
                <a:latin typeface="Tahoma"/>
                <a:cs typeface="Tahoma"/>
              </a:rPr>
              <a:t> </a:t>
            </a:r>
            <a:r>
              <a:rPr dirty="0" sz="1600" spc="-90">
                <a:latin typeface="Tahoma"/>
                <a:cs typeface="Tahoma"/>
              </a:rPr>
              <a:t>easy</a:t>
            </a:r>
            <a:r>
              <a:rPr dirty="0" sz="1600" spc="-200">
                <a:latin typeface="Tahoma"/>
                <a:cs typeface="Tahoma"/>
              </a:rPr>
              <a:t> </a:t>
            </a:r>
            <a:r>
              <a:rPr dirty="0" sz="1600" spc="-70">
                <a:latin typeface="Tahoma"/>
                <a:cs typeface="Tahoma"/>
              </a:rPr>
              <a:t>for</a:t>
            </a:r>
            <a:r>
              <a:rPr dirty="0" sz="1600" spc="-220">
                <a:latin typeface="Tahoma"/>
                <a:cs typeface="Tahoma"/>
              </a:rPr>
              <a:t> </a:t>
            </a:r>
            <a:r>
              <a:rPr dirty="0" sz="1600" spc="-50">
                <a:latin typeface="Tahoma"/>
                <a:cs typeface="Tahoma"/>
              </a:rPr>
              <a:t>everyone</a:t>
            </a:r>
            <a:endParaRPr sz="1600">
              <a:latin typeface="Tahoma"/>
              <a:cs typeface="Tahom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5469396" y="1861029"/>
            <a:ext cx="469900" cy="469900"/>
            <a:chOff x="5469396" y="1861029"/>
            <a:chExt cx="469900" cy="469900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23762" y="2049628"/>
              <a:ext cx="126836" cy="12682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5469394" y="1895271"/>
              <a:ext cx="435609" cy="435609"/>
            </a:xfrm>
            <a:custGeom>
              <a:avLst/>
              <a:gdLst/>
              <a:ahLst/>
              <a:cxnLst/>
              <a:rect l="l" t="t" r="r" b="b"/>
              <a:pathLst>
                <a:path w="435610" h="435610">
                  <a:moveTo>
                    <a:pt x="358381" y="217766"/>
                  </a:moveTo>
                  <a:lnTo>
                    <a:pt x="356196" y="192989"/>
                  </a:lnTo>
                  <a:lnTo>
                    <a:pt x="349885" y="169621"/>
                  </a:lnTo>
                  <a:lnTo>
                    <a:pt x="339826" y="148031"/>
                  </a:lnTo>
                  <a:lnTo>
                    <a:pt x="326415" y="128612"/>
                  </a:lnTo>
                  <a:lnTo>
                    <a:pt x="291058" y="163969"/>
                  </a:lnTo>
                  <a:lnTo>
                    <a:pt x="298500" y="175907"/>
                  </a:lnTo>
                  <a:lnTo>
                    <a:pt x="304063" y="188976"/>
                  </a:lnTo>
                  <a:lnTo>
                    <a:pt x="307530" y="202996"/>
                  </a:lnTo>
                  <a:lnTo>
                    <a:pt x="308737" y="217766"/>
                  </a:lnTo>
                  <a:lnTo>
                    <a:pt x="301574" y="253136"/>
                  </a:lnTo>
                  <a:lnTo>
                    <a:pt x="282067" y="282041"/>
                  </a:lnTo>
                  <a:lnTo>
                    <a:pt x="253149" y="301561"/>
                  </a:lnTo>
                  <a:lnTo>
                    <a:pt x="217779" y="308711"/>
                  </a:lnTo>
                  <a:lnTo>
                    <a:pt x="182410" y="301561"/>
                  </a:lnTo>
                  <a:lnTo>
                    <a:pt x="153504" y="282041"/>
                  </a:lnTo>
                  <a:lnTo>
                    <a:pt x="133997" y="253136"/>
                  </a:lnTo>
                  <a:lnTo>
                    <a:pt x="126834" y="217766"/>
                  </a:lnTo>
                  <a:lnTo>
                    <a:pt x="133997" y="182410"/>
                  </a:lnTo>
                  <a:lnTo>
                    <a:pt x="153504" y="153504"/>
                  </a:lnTo>
                  <a:lnTo>
                    <a:pt x="182410" y="133997"/>
                  </a:lnTo>
                  <a:lnTo>
                    <a:pt x="217779" y="126834"/>
                  </a:lnTo>
                  <a:lnTo>
                    <a:pt x="232562" y="128041"/>
                  </a:lnTo>
                  <a:lnTo>
                    <a:pt x="246583" y="131508"/>
                  </a:lnTo>
                  <a:lnTo>
                    <a:pt x="259651" y="137058"/>
                  </a:lnTo>
                  <a:lnTo>
                    <a:pt x="271589" y="144513"/>
                  </a:lnTo>
                  <a:lnTo>
                    <a:pt x="306946" y="109156"/>
                  </a:lnTo>
                  <a:lnTo>
                    <a:pt x="287528" y="95732"/>
                  </a:lnTo>
                  <a:lnTo>
                    <a:pt x="265938" y="85686"/>
                  </a:lnTo>
                  <a:lnTo>
                    <a:pt x="242570" y="79375"/>
                  </a:lnTo>
                  <a:lnTo>
                    <a:pt x="217779" y="77177"/>
                  </a:lnTo>
                  <a:lnTo>
                    <a:pt x="173393" y="84366"/>
                  </a:lnTo>
                  <a:lnTo>
                    <a:pt x="134797" y="104343"/>
                  </a:lnTo>
                  <a:lnTo>
                    <a:pt x="104343" y="134797"/>
                  </a:lnTo>
                  <a:lnTo>
                    <a:pt x="84366" y="173380"/>
                  </a:lnTo>
                  <a:lnTo>
                    <a:pt x="77177" y="217766"/>
                  </a:lnTo>
                  <a:lnTo>
                    <a:pt x="84366" y="262166"/>
                  </a:lnTo>
                  <a:lnTo>
                    <a:pt x="104343" y="300748"/>
                  </a:lnTo>
                  <a:lnTo>
                    <a:pt x="134797" y="331203"/>
                  </a:lnTo>
                  <a:lnTo>
                    <a:pt x="173393" y="351193"/>
                  </a:lnTo>
                  <a:lnTo>
                    <a:pt x="217779" y="358368"/>
                  </a:lnTo>
                  <a:lnTo>
                    <a:pt x="262178" y="351193"/>
                  </a:lnTo>
                  <a:lnTo>
                    <a:pt x="300774" y="331203"/>
                  </a:lnTo>
                  <a:lnTo>
                    <a:pt x="331216" y="300748"/>
                  </a:lnTo>
                  <a:lnTo>
                    <a:pt x="351205" y="262166"/>
                  </a:lnTo>
                  <a:lnTo>
                    <a:pt x="358381" y="217766"/>
                  </a:lnTo>
                  <a:close/>
                </a:path>
                <a:path w="435610" h="435610">
                  <a:moveTo>
                    <a:pt x="435571" y="217766"/>
                  </a:moveTo>
                  <a:lnTo>
                    <a:pt x="433793" y="189928"/>
                  </a:lnTo>
                  <a:lnTo>
                    <a:pt x="428523" y="162712"/>
                  </a:lnTo>
                  <a:lnTo>
                    <a:pt x="419849" y="136436"/>
                  </a:lnTo>
                  <a:lnTo>
                    <a:pt x="407873" y="111429"/>
                  </a:lnTo>
                  <a:lnTo>
                    <a:pt x="353644" y="118859"/>
                  </a:lnTo>
                  <a:lnTo>
                    <a:pt x="367245" y="140843"/>
                  </a:lnTo>
                  <a:lnTo>
                    <a:pt x="377380" y="164871"/>
                  </a:lnTo>
                  <a:lnTo>
                    <a:pt x="383717" y="190639"/>
                  </a:lnTo>
                  <a:lnTo>
                    <a:pt x="385914" y="217766"/>
                  </a:lnTo>
                  <a:lnTo>
                    <a:pt x="379895" y="262420"/>
                  </a:lnTo>
                  <a:lnTo>
                    <a:pt x="362927" y="302564"/>
                  </a:lnTo>
                  <a:lnTo>
                    <a:pt x="336613" y="336600"/>
                  </a:lnTo>
                  <a:lnTo>
                    <a:pt x="302577" y="362902"/>
                  </a:lnTo>
                  <a:lnTo>
                    <a:pt x="262432" y="379882"/>
                  </a:lnTo>
                  <a:lnTo>
                    <a:pt x="217779" y="385889"/>
                  </a:lnTo>
                  <a:lnTo>
                    <a:pt x="173139" y="379882"/>
                  </a:lnTo>
                  <a:lnTo>
                    <a:pt x="132994" y="362902"/>
                  </a:lnTo>
                  <a:lnTo>
                    <a:pt x="98945" y="336600"/>
                  </a:lnTo>
                  <a:lnTo>
                    <a:pt x="72644" y="302564"/>
                  </a:lnTo>
                  <a:lnTo>
                    <a:pt x="55664" y="262407"/>
                  </a:lnTo>
                  <a:lnTo>
                    <a:pt x="49657" y="217766"/>
                  </a:lnTo>
                  <a:lnTo>
                    <a:pt x="55664" y="173126"/>
                  </a:lnTo>
                  <a:lnTo>
                    <a:pt x="72644" y="132981"/>
                  </a:lnTo>
                  <a:lnTo>
                    <a:pt x="98945" y="98945"/>
                  </a:lnTo>
                  <a:lnTo>
                    <a:pt x="132994" y="72644"/>
                  </a:lnTo>
                  <a:lnTo>
                    <a:pt x="173139" y="55676"/>
                  </a:lnTo>
                  <a:lnTo>
                    <a:pt x="217779" y="49657"/>
                  </a:lnTo>
                  <a:lnTo>
                    <a:pt x="244919" y="51841"/>
                  </a:lnTo>
                  <a:lnTo>
                    <a:pt x="270687" y="58191"/>
                  </a:lnTo>
                  <a:lnTo>
                    <a:pt x="294728" y="68326"/>
                  </a:lnTo>
                  <a:lnTo>
                    <a:pt x="316699" y="81927"/>
                  </a:lnTo>
                  <a:lnTo>
                    <a:pt x="324129" y="27698"/>
                  </a:lnTo>
                  <a:lnTo>
                    <a:pt x="299123" y="15722"/>
                  </a:lnTo>
                  <a:lnTo>
                    <a:pt x="272846" y="7048"/>
                  </a:lnTo>
                  <a:lnTo>
                    <a:pt x="245630" y="1778"/>
                  </a:lnTo>
                  <a:lnTo>
                    <a:pt x="217779" y="0"/>
                  </a:lnTo>
                  <a:lnTo>
                    <a:pt x="174967" y="4191"/>
                  </a:lnTo>
                  <a:lnTo>
                    <a:pt x="134391" y="16471"/>
                  </a:lnTo>
                  <a:lnTo>
                    <a:pt x="97015" y="36474"/>
                  </a:lnTo>
                  <a:lnTo>
                    <a:pt x="63779" y="63792"/>
                  </a:lnTo>
                  <a:lnTo>
                    <a:pt x="36461" y="97015"/>
                  </a:lnTo>
                  <a:lnTo>
                    <a:pt x="16459" y="134391"/>
                  </a:lnTo>
                  <a:lnTo>
                    <a:pt x="4178" y="174955"/>
                  </a:lnTo>
                  <a:lnTo>
                    <a:pt x="0" y="217766"/>
                  </a:lnTo>
                  <a:lnTo>
                    <a:pt x="4178" y="260591"/>
                  </a:lnTo>
                  <a:lnTo>
                    <a:pt x="16459" y="301155"/>
                  </a:lnTo>
                  <a:lnTo>
                    <a:pt x="36461" y="338531"/>
                  </a:lnTo>
                  <a:lnTo>
                    <a:pt x="63779" y="371754"/>
                  </a:lnTo>
                  <a:lnTo>
                    <a:pt x="97015" y="399072"/>
                  </a:lnTo>
                  <a:lnTo>
                    <a:pt x="134391" y="419074"/>
                  </a:lnTo>
                  <a:lnTo>
                    <a:pt x="174967" y="431355"/>
                  </a:lnTo>
                  <a:lnTo>
                    <a:pt x="217779" y="435546"/>
                  </a:lnTo>
                  <a:lnTo>
                    <a:pt x="260604" y="431355"/>
                  </a:lnTo>
                  <a:lnTo>
                    <a:pt x="301180" y="419074"/>
                  </a:lnTo>
                  <a:lnTo>
                    <a:pt x="338543" y="399072"/>
                  </a:lnTo>
                  <a:lnTo>
                    <a:pt x="371779" y="371754"/>
                  </a:lnTo>
                  <a:lnTo>
                    <a:pt x="399097" y="338531"/>
                  </a:lnTo>
                  <a:lnTo>
                    <a:pt x="419100" y="301155"/>
                  </a:lnTo>
                  <a:lnTo>
                    <a:pt x="431393" y="260591"/>
                  </a:lnTo>
                  <a:lnTo>
                    <a:pt x="435571" y="217766"/>
                  </a:lnTo>
                  <a:close/>
                </a:path>
              </a:pathLst>
            </a:custGeom>
            <a:solidFill>
              <a:srgbClr val="FFBA0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12438" y="1861029"/>
              <a:ext cx="126775" cy="126764"/>
            </a:xfrm>
            <a:prstGeom prst="rect">
              <a:avLst/>
            </a:prstGeom>
          </p:spPr>
        </p:pic>
      </p:grpSp>
      <p:sp>
        <p:nvSpPr>
          <p:cNvPr id="12" name="object 12"/>
          <p:cNvSpPr/>
          <p:nvPr/>
        </p:nvSpPr>
        <p:spPr>
          <a:xfrm>
            <a:off x="1066800" y="1600580"/>
            <a:ext cx="4213860" cy="990600"/>
          </a:xfrm>
          <a:custGeom>
            <a:avLst/>
            <a:gdLst/>
            <a:ahLst/>
            <a:cxnLst/>
            <a:rect l="l" t="t" r="r" b="b"/>
            <a:pathLst>
              <a:path w="4213860" h="990600">
                <a:moveTo>
                  <a:pt x="3718305" y="0"/>
                </a:moveTo>
                <a:lnTo>
                  <a:pt x="495300" y="0"/>
                </a:lnTo>
                <a:lnTo>
                  <a:pt x="447597" y="2267"/>
                </a:lnTo>
                <a:lnTo>
                  <a:pt x="401178" y="8930"/>
                </a:lnTo>
                <a:lnTo>
                  <a:pt x="356249" y="19782"/>
                </a:lnTo>
                <a:lnTo>
                  <a:pt x="313019" y="34615"/>
                </a:lnTo>
                <a:lnTo>
                  <a:pt x="271695" y="53222"/>
                </a:lnTo>
                <a:lnTo>
                  <a:pt x="232484" y="75394"/>
                </a:lnTo>
                <a:lnTo>
                  <a:pt x="195594" y="100925"/>
                </a:lnTo>
                <a:lnTo>
                  <a:pt x="161233" y="129607"/>
                </a:lnTo>
                <a:lnTo>
                  <a:pt x="129607" y="161233"/>
                </a:lnTo>
                <a:lnTo>
                  <a:pt x="100925" y="195594"/>
                </a:lnTo>
                <a:lnTo>
                  <a:pt x="75394" y="232484"/>
                </a:lnTo>
                <a:lnTo>
                  <a:pt x="53222" y="271695"/>
                </a:lnTo>
                <a:lnTo>
                  <a:pt x="34615" y="313019"/>
                </a:lnTo>
                <a:lnTo>
                  <a:pt x="19782" y="356249"/>
                </a:lnTo>
                <a:lnTo>
                  <a:pt x="8930" y="401178"/>
                </a:lnTo>
                <a:lnTo>
                  <a:pt x="2267" y="447597"/>
                </a:lnTo>
                <a:lnTo>
                  <a:pt x="0" y="495300"/>
                </a:lnTo>
                <a:lnTo>
                  <a:pt x="2267" y="543002"/>
                </a:lnTo>
                <a:lnTo>
                  <a:pt x="8930" y="589421"/>
                </a:lnTo>
                <a:lnTo>
                  <a:pt x="19782" y="634350"/>
                </a:lnTo>
                <a:lnTo>
                  <a:pt x="34615" y="677580"/>
                </a:lnTo>
                <a:lnTo>
                  <a:pt x="53222" y="718904"/>
                </a:lnTo>
                <a:lnTo>
                  <a:pt x="75394" y="758115"/>
                </a:lnTo>
                <a:lnTo>
                  <a:pt x="100925" y="795005"/>
                </a:lnTo>
                <a:lnTo>
                  <a:pt x="129607" y="829366"/>
                </a:lnTo>
                <a:lnTo>
                  <a:pt x="161233" y="860992"/>
                </a:lnTo>
                <a:lnTo>
                  <a:pt x="195594" y="889674"/>
                </a:lnTo>
                <a:lnTo>
                  <a:pt x="232484" y="915205"/>
                </a:lnTo>
                <a:lnTo>
                  <a:pt x="271695" y="937377"/>
                </a:lnTo>
                <a:lnTo>
                  <a:pt x="313019" y="955984"/>
                </a:lnTo>
                <a:lnTo>
                  <a:pt x="356249" y="970817"/>
                </a:lnTo>
                <a:lnTo>
                  <a:pt x="401178" y="981669"/>
                </a:lnTo>
                <a:lnTo>
                  <a:pt x="447597" y="988332"/>
                </a:lnTo>
                <a:lnTo>
                  <a:pt x="495300" y="990600"/>
                </a:lnTo>
                <a:lnTo>
                  <a:pt x="3718305" y="990600"/>
                </a:lnTo>
                <a:lnTo>
                  <a:pt x="3766008" y="988332"/>
                </a:lnTo>
                <a:lnTo>
                  <a:pt x="3812427" y="981669"/>
                </a:lnTo>
                <a:lnTo>
                  <a:pt x="3857356" y="970817"/>
                </a:lnTo>
                <a:lnTo>
                  <a:pt x="3900586" y="955984"/>
                </a:lnTo>
                <a:lnTo>
                  <a:pt x="3941910" y="937377"/>
                </a:lnTo>
                <a:lnTo>
                  <a:pt x="3981121" y="915205"/>
                </a:lnTo>
                <a:lnTo>
                  <a:pt x="4018011" y="889674"/>
                </a:lnTo>
                <a:lnTo>
                  <a:pt x="4052372" y="860992"/>
                </a:lnTo>
                <a:lnTo>
                  <a:pt x="4083998" y="829366"/>
                </a:lnTo>
                <a:lnTo>
                  <a:pt x="4112680" y="795005"/>
                </a:lnTo>
                <a:lnTo>
                  <a:pt x="4138211" y="758115"/>
                </a:lnTo>
                <a:lnTo>
                  <a:pt x="4160383" y="718904"/>
                </a:lnTo>
                <a:lnTo>
                  <a:pt x="4178990" y="677580"/>
                </a:lnTo>
                <a:lnTo>
                  <a:pt x="4193823" y="634350"/>
                </a:lnTo>
                <a:lnTo>
                  <a:pt x="4204675" y="589421"/>
                </a:lnTo>
                <a:lnTo>
                  <a:pt x="4211338" y="543002"/>
                </a:lnTo>
                <a:lnTo>
                  <a:pt x="4213606" y="495300"/>
                </a:lnTo>
                <a:lnTo>
                  <a:pt x="4211338" y="447597"/>
                </a:lnTo>
                <a:lnTo>
                  <a:pt x="4204675" y="401178"/>
                </a:lnTo>
                <a:lnTo>
                  <a:pt x="4193823" y="356249"/>
                </a:lnTo>
                <a:lnTo>
                  <a:pt x="4178990" y="313019"/>
                </a:lnTo>
                <a:lnTo>
                  <a:pt x="4160383" y="271695"/>
                </a:lnTo>
                <a:lnTo>
                  <a:pt x="4138211" y="232484"/>
                </a:lnTo>
                <a:lnTo>
                  <a:pt x="4112680" y="195594"/>
                </a:lnTo>
                <a:lnTo>
                  <a:pt x="4083998" y="161233"/>
                </a:lnTo>
                <a:lnTo>
                  <a:pt x="4052372" y="129607"/>
                </a:lnTo>
                <a:lnTo>
                  <a:pt x="4018011" y="100925"/>
                </a:lnTo>
                <a:lnTo>
                  <a:pt x="3981121" y="75394"/>
                </a:lnTo>
                <a:lnTo>
                  <a:pt x="3941910" y="53222"/>
                </a:lnTo>
                <a:lnTo>
                  <a:pt x="3900586" y="34615"/>
                </a:lnTo>
                <a:lnTo>
                  <a:pt x="3857356" y="19782"/>
                </a:lnTo>
                <a:lnTo>
                  <a:pt x="3812427" y="8930"/>
                </a:lnTo>
                <a:lnTo>
                  <a:pt x="3766008" y="2267"/>
                </a:lnTo>
                <a:lnTo>
                  <a:pt x="3718305" y="0"/>
                </a:lnTo>
                <a:close/>
              </a:path>
            </a:pathLst>
          </a:custGeom>
          <a:solidFill>
            <a:srgbClr val="FFBA0D">
              <a:alpha val="25097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2153792" y="1792926"/>
            <a:ext cx="2343150" cy="588645"/>
          </a:xfrm>
          <a:prstGeom prst="rect">
            <a:avLst/>
          </a:prstGeom>
        </p:spPr>
        <p:txBody>
          <a:bodyPr wrap="square" lIns="0" tIns="368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dirty="0" sz="1800" spc="-90" b="1">
                <a:latin typeface="Trebuchet MS"/>
                <a:cs typeface="Trebuchet MS"/>
              </a:rPr>
              <a:t>Our</a:t>
            </a:r>
            <a:r>
              <a:rPr dirty="0" sz="1800" spc="-254" b="1">
                <a:latin typeface="Trebuchet MS"/>
                <a:cs typeface="Trebuchet MS"/>
              </a:rPr>
              <a:t> </a:t>
            </a:r>
            <a:r>
              <a:rPr dirty="0" sz="1800" spc="-10" b="1">
                <a:latin typeface="Trebuchet MS"/>
                <a:cs typeface="Trebuchet MS"/>
              </a:rPr>
              <a:t>Purpose</a:t>
            </a:r>
            <a:endParaRPr sz="1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1600" spc="-85">
                <a:latin typeface="Tahoma"/>
                <a:cs typeface="Tahoma"/>
              </a:rPr>
              <a:t>Feed</a:t>
            </a:r>
            <a:r>
              <a:rPr dirty="0" sz="1600" spc="-245">
                <a:latin typeface="Tahoma"/>
                <a:cs typeface="Tahoma"/>
              </a:rPr>
              <a:t> </a:t>
            </a:r>
            <a:r>
              <a:rPr dirty="0" sz="1600" spc="-60">
                <a:latin typeface="Tahoma"/>
                <a:cs typeface="Tahoma"/>
              </a:rPr>
              <a:t>and</a:t>
            </a:r>
            <a:r>
              <a:rPr dirty="0" sz="1600" spc="-215">
                <a:latin typeface="Tahoma"/>
                <a:cs typeface="Tahoma"/>
              </a:rPr>
              <a:t> </a:t>
            </a:r>
            <a:r>
              <a:rPr dirty="0" sz="1600" spc="-80">
                <a:latin typeface="Tahoma"/>
                <a:cs typeface="Tahoma"/>
              </a:rPr>
              <a:t>foster</a:t>
            </a:r>
            <a:r>
              <a:rPr dirty="0" sz="1600" spc="-229">
                <a:latin typeface="Tahoma"/>
                <a:cs typeface="Tahoma"/>
              </a:rPr>
              <a:t> </a:t>
            </a:r>
            <a:r>
              <a:rPr dirty="0" sz="1600" spc="-50">
                <a:latin typeface="Tahoma"/>
                <a:cs typeface="Tahoma"/>
              </a:rPr>
              <a:t>communities</a:t>
            </a:r>
            <a:endParaRPr sz="1600">
              <a:latin typeface="Tahoma"/>
              <a:cs typeface="Tahoma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382522" y="1831339"/>
            <a:ext cx="385445" cy="535305"/>
            <a:chOff x="1382522" y="1831339"/>
            <a:chExt cx="385445" cy="535305"/>
          </a:xfrm>
        </p:grpSpPr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33195" y="1831339"/>
              <a:ext cx="284225" cy="262636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382522" y="2170683"/>
              <a:ext cx="385445" cy="195580"/>
            </a:xfrm>
            <a:custGeom>
              <a:avLst/>
              <a:gdLst/>
              <a:ahLst/>
              <a:cxnLst/>
              <a:rect l="l" t="t" r="r" b="b"/>
              <a:pathLst>
                <a:path w="385444" h="195580">
                  <a:moveTo>
                    <a:pt x="192786" y="0"/>
                  </a:moveTo>
                  <a:lnTo>
                    <a:pt x="164337" y="35687"/>
                  </a:lnTo>
                  <a:lnTo>
                    <a:pt x="161925" y="36829"/>
                  </a:lnTo>
                  <a:lnTo>
                    <a:pt x="156844" y="36829"/>
                  </a:lnTo>
                  <a:lnTo>
                    <a:pt x="154431" y="35687"/>
                  </a:lnTo>
                  <a:lnTo>
                    <a:pt x="127000" y="1269"/>
                  </a:lnTo>
                  <a:lnTo>
                    <a:pt x="253" y="185038"/>
                  </a:lnTo>
                  <a:lnTo>
                    <a:pt x="0" y="188340"/>
                  </a:lnTo>
                  <a:lnTo>
                    <a:pt x="2921" y="193928"/>
                  </a:lnTo>
                  <a:lnTo>
                    <a:pt x="5841" y="195579"/>
                  </a:lnTo>
                  <a:lnTo>
                    <a:pt x="379729" y="195579"/>
                  </a:lnTo>
                  <a:lnTo>
                    <a:pt x="382651" y="193928"/>
                  </a:lnTo>
                  <a:lnTo>
                    <a:pt x="385445" y="188340"/>
                  </a:lnTo>
                  <a:lnTo>
                    <a:pt x="385317" y="185038"/>
                  </a:lnTo>
                  <a:lnTo>
                    <a:pt x="383540" y="182499"/>
                  </a:lnTo>
                  <a:lnTo>
                    <a:pt x="258572" y="1269"/>
                  </a:lnTo>
                  <a:lnTo>
                    <a:pt x="231140" y="35687"/>
                  </a:lnTo>
                  <a:lnTo>
                    <a:pt x="228727" y="36829"/>
                  </a:lnTo>
                  <a:lnTo>
                    <a:pt x="223647" y="36829"/>
                  </a:lnTo>
                  <a:lnTo>
                    <a:pt x="221234" y="35687"/>
                  </a:lnTo>
                  <a:lnTo>
                    <a:pt x="19278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19428" y="1940051"/>
              <a:ext cx="114427" cy="245745"/>
            </a:xfrm>
            <a:prstGeom prst="rect">
              <a:avLst/>
            </a:prstGeom>
          </p:spPr>
        </p:pic>
      </p:grpSp>
      <p:grpSp>
        <p:nvGrpSpPr>
          <p:cNvPr id="18" name="object 18"/>
          <p:cNvGrpSpPr/>
          <p:nvPr/>
        </p:nvGrpSpPr>
        <p:grpSpPr>
          <a:xfrm>
            <a:off x="1068832" y="3693286"/>
            <a:ext cx="412115" cy="2402205"/>
            <a:chOff x="1068832" y="3693286"/>
            <a:chExt cx="412115" cy="2402205"/>
          </a:xfrm>
        </p:grpSpPr>
        <p:sp>
          <p:nvSpPr>
            <p:cNvPr id="19" name="object 19"/>
            <p:cNvSpPr/>
            <p:nvPr/>
          </p:nvSpPr>
          <p:spPr>
            <a:xfrm>
              <a:off x="1274699" y="3805808"/>
              <a:ext cx="0" cy="2284730"/>
            </a:xfrm>
            <a:custGeom>
              <a:avLst/>
              <a:gdLst/>
              <a:ahLst/>
              <a:cxnLst/>
              <a:rect l="l" t="t" r="r" b="b"/>
              <a:pathLst>
                <a:path w="0" h="2284729">
                  <a:moveTo>
                    <a:pt x="0" y="0"/>
                  </a:moveTo>
                  <a:lnTo>
                    <a:pt x="0" y="2284666"/>
                  </a:lnTo>
                </a:path>
              </a:pathLst>
            </a:custGeom>
            <a:ln w="9525">
              <a:solidFill>
                <a:srgbClr val="58585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1072007" y="3696461"/>
              <a:ext cx="405765" cy="405765"/>
            </a:xfrm>
            <a:custGeom>
              <a:avLst/>
              <a:gdLst/>
              <a:ahLst/>
              <a:cxnLst/>
              <a:rect l="l" t="t" r="r" b="b"/>
              <a:pathLst>
                <a:path w="405765" h="405764">
                  <a:moveTo>
                    <a:pt x="202692" y="0"/>
                  </a:moveTo>
                  <a:lnTo>
                    <a:pt x="156218" y="5349"/>
                  </a:lnTo>
                  <a:lnTo>
                    <a:pt x="113555" y="20586"/>
                  </a:lnTo>
                  <a:lnTo>
                    <a:pt x="75920" y="44497"/>
                  </a:lnTo>
                  <a:lnTo>
                    <a:pt x="44531" y="75865"/>
                  </a:lnTo>
                  <a:lnTo>
                    <a:pt x="20602" y="113476"/>
                  </a:lnTo>
                  <a:lnTo>
                    <a:pt x="5353" y="156114"/>
                  </a:lnTo>
                  <a:lnTo>
                    <a:pt x="0" y="202564"/>
                  </a:lnTo>
                  <a:lnTo>
                    <a:pt x="5353" y="249022"/>
                  </a:lnTo>
                  <a:lnTo>
                    <a:pt x="20602" y="291679"/>
                  </a:lnTo>
                  <a:lnTo>
                    <a:pt x="44531" y="329314"/>
                  </a:lnTo>
                  <a:lnTo>
                    <a:pt x="75920" y="360709"/>
                  </a:lnTo>
                  <a:lnTo>
                    <a:pt x="113555" y="384645"/>
                  </a:lnTo>
                  <a:lnTo>
                    <a:pt x="156218" y="399900"/>
                  </a:lnTo>
                  <a:lnTo>
                    <a:pt x="202692" y="405256"/>
                  </a:lnTo>
                  <a:lnTo>
                    <a:pt x="249189" y="399900"/>
                  </a:lnTo>
                  <a:lnTo>
                    <a:pt x="291861" y="384645"/>
                  </a:lnTo>
                  <a:lnTo>
                    <a:pt x="329495" y="360709"/>
                  </a:lnTo>
                  <a:lnTo>
                    <a:pt x="360876" y="329314"/>
                  </a:lnTo>
                  <a:lnTo>
                    <a:pt x="384794" y="291679"/>
                  </a:lnTo>
                  <a:lnTo>
                    <a:pt x="400034" y="249022"/>
                  </a:lnTo>
                  <a:lnTo>
                    <a:pt x="405384" y="202564"/>
                  </a:lnTo>
                  <a:lnTo>
                    <a:pt x="400034" y="156114"/>
                  </a:lnTo>
                  <a:lnTo>
                    <a:pt x="384794" y="113476"/>
                  </a:lnTo>
                  <a:lnTo>
                    <a:pt x="360876" y="75865"/>
                  </a:lnTo>
                  <a:lnTo>
                    <a:pt x="329495" y="44497"/>
                  </a:lnTo>
                  <a:lnTo>
                    <a:pt x="291861" y="20586"/>
                  </a:lnTo>
                  <a:lnTo>
                    <a:pt x="249189" y="5349"/>
                  </a:lnTo>
                  <a:lnTo>
                    <a:pt x="2026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1072007" y="3696461"/>
              <a:ext cx="405765" cy="405765"/>
            </a:xfrm>
            <a:custGeom>
              <a:avLst/>
              <a:gdLst/>
              <a:ahLst/>
              <a:cxnLst/>
              <a:rect l="l" t="t" r="r" b="b"/>
              <a:pathLst>
                <a:path w="405765" h="405764">
                  <a:moveTo>
                    <a:pt x="202692" y="0"/>
                  </a:moveTo>
                  <a:lnTo>
                    <a:pt x="249189" y="5349"/>
                  </a:lnTo>
                  <a:lnTo>
                    <a:pt x="291861" y="20586"/>
                  </a:lnTo>
                  <a:lnTo>
                    <a:pt x="329495" y="44497"/>
                  </a:lnTo>
                  <a:lnTo>
                    <a:pt x="360876" y="75865"/>
                  </a:lnTo>
                  <a:lnTo>
                    <a:pt x="384794" y="113476"/>
                  </a:lnTo>
                  <a:lnTo>
                    <a:pt x="400034" y="156114"/>
                  </a:lnTo>
                  <a:lnTo>
                    <a:pt x="405384" y="202564"/>
                  </a:lnTo>
                  <a:lnTo>
                    <a:pt x="400034" y="249022"/>
                  </a:lnTo>
                  <a:lnTo>
                    <a:pt x="384794" y="291679"/>
                  </a:lnTo>
                  <a:lnTo>
                    <a:pt x="360876" y="329314"/>
                  </a:lnTo>
                  <a:lnTo>
                    <a:pt x="329495" y="360709"/>
                  </a:lnTo>
                  <a:lnTo>
                    <a:pt x="291861" y="384645"/>
                  </a:lnTo>
                  <a:lnTo>
                    <a:pt x="249189" y="399900"/>
                  </a:lnTo>
                  <a:lnTo>
                    <a:pt x="202692" y="405256"/>
                  </a:lnTo>
                  <a:lnTo>
                    <a:pt x="156218" y="399900"/>
                  </a:lnTo>
                  <a:lnTo>
                    <a:pt x="113555" y="384645"/>
                  </a:lnTo>
                  <a:lnTo>
                    <a:pt x="75920" y="360709"/>
                  </a:lnTo>
                  <a:lnTo>
                    <a:pt x="44531" y="329314"/>
                  </a:lnTo>
                  <a:lnTo>
                    <a:pt x="20602" y="291679"/>
                  </a:lnTo>
                  <a:lnTo>
                    <a:pt x="5353" y="249022"/>
                  </a:lnTo>
                  <a:lnTo>
                    <a:pt x="0" y="202564"/>
                  </a:lnTo>
                  <a:lnTo>
                    <a:pt x="5353" y="156114"/>
                  </a:lnTo>
                  <a:lnTo>
                    <a:pt x="20602" y="113476"/>
                  </a:lnTo>
                  <a:lnTo>
                    <a:pt x="44531" y="75865"/>
                  </a:lnTo>
                  <a:lnTo>
                    <a:pt x="75920" y="44497"/>
                  </a:lnTo>
                  <a:lnTo>
                    <a:pt x="113555" y="20586"/>
                  </a:lnTo>
                  <a:lnTo>
                    <a:pt x="156218" y="5349"/>
                  </a:lnTo>
                  <a:lnTo>
                    <a:pt x="202692" y="0"/>
                  </a:lnTo>
                  <a:close/>
                </a:path>
              </a:pathLst>
            </a:custGeom>
            <a:ln w="6350">
              <a:solidFill>
                <a:srgbClr val="FFBA0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1123797" y="3748531"/>
              <a:ext cx="302260" cy="302260"/>
            </a:xfrm>
            <a:custGeom>
              <a:avLst/>
              <a:gdLst/>
              <a:ahLst/>
              <a:cxnLst/>
              <a:rect l="l" t="t" r="r" b="b"/>
              <a:pathLst>
                <a:path w="302259" h="302260">
                  <a:moveTo>
                    <a:pt x="150901" y="0"/>
                  </a:moveTo>
                  <a:lnTo>
                    <a:pt x="103210" y="7694"/>
                  </a:lnTo>
                  <a:lnTo>
                    <a:pt x="61787" y="29122"/>
                  </a:lnTo>
                  <a:lnTo>
                    <a:pt x="29119" y="61804"/>
                  </a:lnTo>
                  <a:lnTo>
                    <a:pt x="7694" y="103258"/>
                  </a:lnTo>
                  <a:lnTo>
                    <a:pt x="0" y="151003"/>
                  </a:lnTo>
                  <a:lnTo>
                    <a:pt x="7694" y="198685"/>
                  </a:lnTo>
                  <a:lnTo>
                    <a:pt x="29119" y="240102"/>
                  </a:lnTo>
                  <a:lnTo>
                    <a:pt x="61787" y="272764"/>
                  </a:lnTo>
                  <a:lnTo>
                    <a:pt x="103210" y="294185"/>
                  </a:lnTo>
                  <a:lnTo>
                    <a:pt x="150901" y="301879"/>
                  </a:lnTo>
                  <a:lnTo>
                    <a:pt x="198597" y="294185"/>
                  </a:lnTo>
                  <a:lnTo>
                    <a:pt x="240045" y="272764"/>
                  </a:lnTo>
                  <a:lnTo>
                    <a:pt x="272745" y="240102"/>
                  </a:lnTo>
                  <a:lnTo>
                    <a:pt x="294198" y="198685"/>
                  </a:lnTo>
                  <a:lnTo>
                    <a:pt x="301904" y="151003"/>
                  </a:lnTo>
                  <a:lnTo>
                    <a:pt x="294198" y="103258"/>
                  </a:lnTo>
                  <a:lnTo>
                    <a:pt x="272745" y="61804"/>
                  </a:lnTo>
                  <a:lnTo>
                    <a:pt x="240045" y="29122"/>
                  </a:lnTo>
                  <a:lnTo>
                    <a:pt x="198597" y="7694"/>
                  </a:lnTo>
                  <a:lnTo>
                    <a:pt x="1509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1123797" y="3748531"/>
              <a:ext cx="302260" cy="302260"/>
            </a:xfrm>
            <a:custGeom>
              <a:avLst/>
              <a:gdLst/>
              <a:ahLst/>
              <a:cxnLst/>
              <a:rect l="l" t="t" r="r" b="b"/>
              <a:pathLst>
                <a:path w="302259" h="302260">
                  <a:moveTo>
                    <a:pt x="150901" y="0"/>
                  </a:moveTo>
                  <a:lnTo>
                    <a:pt x="198597" y="7694"/>
                  </a:lnTo>
                  <a:lnTo>
                    <a:pt x="240045" y="29122"/>
                  </a:lnTo>
                  <a:lnTo>
                    <a:pt x="272745" y="61804"/>
                  </a:lnTo>
                  <a:lnTo>
                    <a:pt x="294198" y="103258"/>
                  </a:lnTo>
                  <a:lnTo>
                    <a:pt x="301904" y="151003"/>
                  </a:lnTo>
                  <a:lnTo>
                    <a:pt x="294198" y="198685"/>
                  </a:lnTo>
                  <a:lnTo>
                    <a:pt x="272745" y="240102"/>
                  </a:lnTo>
                  <a:lnTo>
                    <a:pt x="240045" y="272764"/>
                  </a:lnTo>
                  <a:lnTo>
                    <a:pt x="198597" y="294185"/>
                  </a:lnTo>
                  <a:lnTo>
                    <a:pt x="150901" y="301879"/>
                  </a:lnTo>
                  <a:lnTo>
                    <a:pt x="103210" y="294185"/>
                  </a:lnTo>
                  <a:lnTo>
                    <a:pt x="61787" y="272764"/>
                  </a:lnTo>
                  <a:lnTo>
                    <a:pt x="29119" y="240102"/>
                  </a:lnTo>
                  <a:lnTo>
                    <a:pt x="7694" y="198685"/>
                  </a:lnTo>
                  <a:lnTo>
                    <a:pt x="0" y="151003"/>
                  </a:lnTo>
                  <a:lnTo>
                    <a:pt x="7694" y="103258"/>
                  </a:lnTo>
                  <a:lnTo>
                    <a:pt x="29119" y="61804"/>
                  </a:lnTo>
                  <a:lnTo>
                    <a:pt x="61787" y="29122"/>
                  </a:lnTo>
                  <a:lnTo>
                    <a:pt x="103210" y="7694"/>
                  </a:lnTo>
                  <a:lnTo>
                    <a:pt x="150901" y="0"/>
                  </a:lnTo>
                  <a:close/>
                </a:path>
              </a:pathLst>
            </a:custGeom>
            <a:ln w="9524">
              <a:solidFill>
                <a:srgbClr val="58585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4" name="object 24"/>
          <p:cNvSpPr txBox="1"/>
          <p:nvPr/>
        </p:nvSpPr>
        <p:spPr>
          <a:xfrm>
            <a:off x="1208024" y="3766515"/>
            <a:ext cx="133350" cy="24002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50" b="1">
                <a:solidFill>
                  <a:srgbClr val="FFBA0D"/>
                </a:solidFill>
                <a:latin typeface="Times New Roman"/>
                <a:cs typeface="Times New Roman"/>
              </a:rPr>
              <a:t>●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1425702" y="3899027"/>
            <a:ext cx="198755" cy="0"/>
          </a:xfrm>
          <a:custGeom>
            <a:avLst/>
            <a:gdLst/>
            <a:ahLst/>
            <a:cxnLst/>
            <a:rect l="l" t="t" r="r" b="b"/>
            <a:pathLst>
              <a:path w="198755" h="0">
                <a:moveTo>
                  <a:pt x="0" y="0"/>
                </a:moveTo>
                <a:lnTo>
                  <a:pt x="198754" y="0"/>
                </a:lnTo>
              </a:path>
            </a:pathLst>
          </a:custGeom>
          <a:ln w="9525">
            <a:solidFill>
              <a:srgbClr val="58585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 txBox="1"/>
          <p:nvPr/>
        </p:nvSpPr>
        <p:spPr>
          <a:xfrm>
            <a:off x="1555241" y="3783583"/>
            <a:ext cx="29622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07010" indent="-194310">
              <a:lnSpc>
                <a:spcPct val="100000"/>
              </a:lnSpc>
              <a:spcBef>
                <a:spcPts val="100"/>
              </a:spcBef>
              <a:buClr>
                <a:srgbClr val="FFBA0D"/>
              </a:buClr>
              <a:buFont typeface="Calibri"/>
              <a:buChar char="•"/>
              <a:tabLst>
                <a:tab pos="207010" algn="l"/>
              </a:tabLst>
            </a:pPr>
            <a:r>
              <a:rPr dirty="0" baseline="2314" sz="1800" spc="-112" b="1">
                <a:latin typeface="Trebuchet MS"/>
                <a:cs typeface="Trebuchet MS"/>
              </a:rPr>
              <a:t>Serve</a:t>
            </a:r>
            <a:r>
              <a:rPr dirty="0" baseline="2314" sz="1800" spc="-284" b="1">
                <a:latin typeface="Trebuchet MS"/>
                <a:cs typeface="Trebuchet MS"/>
              </a:rPr>
              <a:t> </a:t>
            </a:r>
            <a:r>
              <a:rPr dirty="0" baseline="2314" sz="1800" spc="-30">
                <a:solidFill>
                  <a:srgbClr val="FFBA0D"/>
                </a:solidFill>
                <a:latin typeface="Segoe UI Symbol"/>
                <a:cs typeface="Segoe UI Symbol"/>
              </a:rPr>
              <a:t>⭢</a:t>
            </a:r>
            <a:r>
              <a:rPr dirty="0" baseline="2314" sz="1800" spc="-209">
                <a:solidFill>
                  <a:srgbClr val="FFBA0D"/>
                </a:solidFill>
                <a:latin typeface="Segoe UI Symbol"/>
                <a:cs typeface="Segoe UI Symbol"/>
              </a:rPr>
              <a:t> </a:t>
            </a:r>
            <a:r>
              <a:rPr dirty="0" baseline="2314" sz="1800" spc="-195">
                <a:latin typeface="Tahoma"/>
                <a:cs typeface="Tahoma"/>
              </a:rPr>
              <a:t>We</a:t>
            </a:r>
            <a:r>
              <a:rPr dirty="0" baseline="2314" sz="1800" spc="-300">
                <a:latin typeface="Tahoma"/>
                <a:cs typeface="Tahoma"/>
              </a:rPr>
              <a:t> </a:t>
            </a:r>
            <a:r>
              <a:rPr dirty="0" baseline="2314" sz="1800" spc="-75">
                <a:latin typeface="Tahoma"/>
                <a:cs typeface="Tahoma"/>
              </a:rPr>
              <a:t>put</a:t>
            </a:r>
            <a:r>
              <a:rPr dirty="0" baseline="2314" sz="1800" spc="-322">
                <a:latin typeface="Tahoma"/>
                <a:cs typeface="Tahoma"/>
              </a:rPr>
              <a:t> </a:t>
            </a:r>
            <a:r>
              <a:rPr dirty="0" baseline="2314" sz="1800" spc="-89">
                <a:latin typeface="Tahoma"/>
                <a:cs typeface="Tahoma"/>
              </a:rPr>
              <a:t>our</a:t>
            </a:r>
            <a:r>
              <a:rPr dirty="0" baseline="2314" sz="1800" spc="-277">
                <a:latin typeface="Tahoma"/>
                <a:cs typeface="Tahoma"/>
              </a:rPr>
              <a:t> </a:t>
            </a:r>
            <a:r>
              <a:rPr dirty="0" baseline="2314" sz="1800" spc="-112">
                <a:latin typeface="Tahoma"/>
                <a:cs typeface="Tahoma"/>
              </a:rPr>
              <a:t>customers</a:t>
            </a:r>
            <a:r>
              <a:rPr dirty="0" baseline="2314" sz="1800" spc="-277">
                <a:latin typeface="Tahoma"/>
                <a:cs typeface="Tahoma"/>
              </a:rPr>
              <a:t> </a:t>
            </a:r>
            <a:r>
              <a:rPr dirty="0" baseline="2314" sz="1800" spc="-82">
                <a:latin typeface="Tahoma"/>
                <a:cs typeface="Tahoma"/>
              </a:rPr>
              <a:t>and</a:t>
            </a:r>
            <a:r>
              <a:rPr dirty="0" baseline="2314" sz="1800" spc="-292">
                <a:latin typeface="Tahoma"/>
                <a:cs typeface="Tahoma"/>
              </a:rPr>
              <a:t> </a:t>
            </a:r>
            <a:r>
              <a:rPr dirty="0" baseline="2314" sz="1800" spc="-82">
                <a:latin typeface="Tahoma"/>
                <a:cs typeface="Tahoma"/>
              </a:rPr>
              <a:t>people</a:t>
            </a:r>
            <a:r>
              <a:rPr dirty="0" baseline="2314" sz="1800" spc="-315">
                <a:latin typeface="Tahoma"/>
                <a:cs typeface="Tahoma"/>
              </a:rPr>
              <a:t> </a:t>
            </a:r>
            <a:r>
              <a:rPr dirty="0" baseline="2314" sz="1800" spc="-30">
                <a:latin typeface="Tahoma"/>
                <a:cs typeface="Tahoma"/>
              </a:rPr>
              <a:t>first</a:t>
            </a:r>
            <a:endParaRPr baseline="2314" sz="1800">
              <a:latin typeface="Tahoma"/>
              <a:cs typeface="Tahoma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1068832" y="4190365"/>
            <a:ext cx="560705" cy="412115"/>
            <a:chOff x="1068832" y="4190365"/>
            <a:chExt cx="560705" cy="412115"/>
          </a:xfrm>
        </p:grpSpPr>
        <p:sp>
          <p:nvSpPr>
            <p:cNvPr id="28" name="object 28"/>
            <p:cNvSpPr/>
            <p:nvPr/>
          </p:nvSpPr>
          <p:spPr>
            <a:xfrm>
              <a:off x="1072007" y="4193540"/>
              <a:ext cx="405765" cy="405765"/>
            </a:xfrm>
            <a:custGeom>
              <a:avLst/>
              <a:gdLst/>
              <a:ahLst/>
              <a:cxnLst/>
              <a:rect l="l" t="t" r="r" b="b"/>
              <a:pathLst>
                <a:path w="405765" h="405764">
                  <a:moveTo>
                    <a:pt x="202692" y="0"/>
                  </a:moveTo>
                  <a:lnTo>
                    <a:pt x="156218" y="5349"/>
                  </a:lnTo>
                  <a:lnTo>
                    <a:pt x="113555" y="20589"/>
                  </a:lnTo>
                  <a:lnTo>
                    <a:pt x="75920" y="44507"/>
                  </a:lnTo>
                  <a:lnTo>
                    <a:pt x="44531" y="75888"/>
                  </a:lnTo>
                  <a:lnTo>
                    <a:pt x="20602" y="113522"/>
                  </a:lnTo>
                  <a:lnTo>
                    <a:pt x="5353" y="156194"/>
                  </a:lnTo>
                  <a:lnTo>
                    <a:pt x="0" y="202692"/>
                  </a:lnTo>
                  <a:lnTo>
                    <a:pt x="5353" y="249142"/>
                  </a:lnTo>
                  <a:lnTo>
                    <a:pt x="20602" y="291780"/>
                  </a:lnTo>
                  <a:lnTo>
                    <a:pt x="44531" y="329391"/>
                  </a:lnTo>
                  <a:lnTo>
                    <a:pt x="75920" y="360759"/>
                  </a:lnTo>
                  <a:lnTo>
                    <a:pt x="113555" y="384670"/>
                  </a:lnTo>
                  <a:lnTo>
                    <a:pt x="156218" y="399907"/>
                  </a:lnTo>
                  <a:lnTo>
                    <a:pt x="202692" y="405257"/>
                  </a:lnTo>
                  <a:lnTo>
                    <a:pt x="249189" y="399907"/>
                  </a:lnTo>
                  <a:lnTo>
                    <a:pt x="291861" y="384670"/>
                  </a:lnTo>
                  <a:lnTo>
                    <a:pt x="329495" y="360759"/>
                  </a:lnTo>
                  <a:lnTo>
                    <a:pt x="360876" y="329391"/>
                  </a:lnTo>
                  <a:lnTo>
                    <a:pt x="384794" y="291780"/>
                  </a:lnTo>
                  <a:lnTo>
                    <a:pt x="400034" y="249142"/>
                  </a:lnTo>
                  <a:lnTo>
                    <a:pt x="405384" y="202692"/>
                  </a:lnTo>
                  <a:lnTo>
                    <a:pt x="400034" y="156194"/>
                  </a:lnTo>
                  <a:lnTo>
                    <a:pt x="384794" y="113522"/>
                  </a:lnTo>
                  <a:lnTo>
                    <a:pt x="360876" y="75888"/>
                  </a:lnTo>
                  <a:lnTo>
                    <a:pt x="329495" y="44507"/>
                  </a:lnTo>
                  <a:lnTo>
                    <a:pt x="291861" y="20589"/>
                  </a:lnTo>
                  <a:lnTo>
                    <a:pt x="249189" y="5349"/>
                  </a:lnTo>
                  <a:lnTo>
                    <a:pt x="2026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1072007" y="4193540"/>
              <a:ext cx="405765" cy="405765"/>
            </a:xfrm>
            <a:custGeom>
              <a:avLst/>
              <a:gdLst/>
              <a:ahLst/>
              <a:cxnLst/>
              <a:rect l="l" t="t" r="r" b="b"/>
              <a:pathLst>
                <a:path w="405765" h="405764">
                  <a:moveTo>
                    <a:pt x="202692" y="0"/>
                  </a:moveTo>
                  <a:lnTo>
                    <a:pt x="249189" y="5349"/>
                  </a:lnTo>
                  <a:lnTo>
                    <a:pt x="291861" y="20589"/>
                  </a:lnTo>
                  <a:lnTo>
                    <a:pt x="329495" y="44507"/>
                  </a:lnTo>
                  <a:lnTo>
                    <a:pt x="360876" y="75888"/>
                  </a:lnTo>
                  <a:lnTo>
                    <a:pt x="384794" y="113522"/>
                  </a:lnTo>
                  <a:lnTo>
                    <a:pt x="400034" y="156194"/>
                  </a:lnTo>
                  <a:lnTo>
                    <a:pt x="405384" y="202692"/>
                  </a:lnTo>
                  <a:lnTo>
                    <a:pt x="400034" y="249142"/>
                  </a:lnTo>
                  <a:lnTo>
                    <a:pt x="384794" y="291780"/>
                  </a:lnTo>
                  <a:lnTo>
                    <a:pt x="360876" y="329391"/>
                  </a:lnTo>
                  <a:lnTo>
                    <a:pt x="329495" y="360759"/>
                  </a:lnTo>
                  <a:lnTo>
                    <a:pt x="291861" y="384670"/>
                  </a:lnTo>
                  <a:lnTo>
                    <a:pt x="249189" y="399907"/>
                  </a:lnTo>
                  <a:lnTo>
                    <a:pt x="202692" y="405257"/>
                  </a:lnTo>
                  <a:lnTo>
                    <a:pt x="156218" y="399907"/>
                  </a:lnTo>
                  <a:lnTo>
                    <a:pt x="113555" y="384670"/>
                  </a:lnTo>
                  <a:lnTo>
                    <a:pt x="75920" y="360759"/>
                  </a:lnTo>
                  <a:lnTo>
                    <a:pt x="44531" y="329391"/>
                  </a:lnTo>
                  <a:lnTo>
                    <a:pt x="20602" y="291780"/>
                  </a:lnTo>
                  <a:lnTo>
                    <a:pt x="5353" y="249142"/>
                  </a:lnTo>
                  <a:lnTo>
                    <a:pt x="0" y="202692"/>
                  </a:lnTo>
                  <a:lnTo>
                    <a:pt x="5353" y="156194"/>
                  </a:lnTo>
                  <a:lnTo>
                    <a:pt x="20602" y="113522"/>
                  </a:lnTo>
                  <a:lnTo>
                    <a:pt x="44531" y="75888"/>
                  </a:lnTo>
                  <a:lnTo>
                    <a:pt x="75920" y="44507"/>
                  </a:lnTo>
                  <a:lnTo>
                    <a:pt x="113555" y="20589"/>
                  </a:lnTo>
                  <a:lnTo>
                    <a:pt x="156218" y="5349"/>
                  </a:lnTo>
                  <a:lnTo>
                    <a:pt x="202692" y="0"/>
                  </a:lnTo>
                  <a:close/>
                </a:path>
              </a:pathLst>
            </a:custGeom>
            <a:ln w="6350">
              <a:solidFill>
                <a:srgbClr val="FFBA0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/>
          </p:nvSpPr>
          <p:spPr>
            <a:xfrm>
              <a:off x="1123797" y="4245610"/>
              <a:ext cx="302260" cy="302260"/>
            </a:xfrm>
            <a:custGeom>
              <a:avLst/>
              <a:gdLst/>
              <a:ahLst/>
              <a:cxnLst/>
              <a:rect l="l" t="t" r="r" b="b"/>
              <a:pathLst>
                <a:path w="302259" h="302260">
                  <a:moveTo>
                    <a:pt x="150901" y="0"/>
                  </a:moveTo>
                  <a:lnTo>
                    <a:pt x="103210" y="7694"/>
                  </a:lnTo>
                  <a:lnTo>
                    <a:pt x="61787" y="29122"/>
                  </a:lnTo>
                  <a:lnTo>
                    <a:pt x="29119" y="61804"/>
                  </a:lnTo>
                  <a:lnTo>
                    <a:pt x="7694" y="103258"/>
                  </a:lnTo>
                  <a:lnTo>
                    <a:pt x="0" y="151002"/>
                  </a:lnTo>
                  <a:lnTo>
                    <a:pt x="7694" y="198685"/>
                  </a:lnTo>
                  <a:lnTo>
                    <a:pt x="29119" y="240102"/>
                  </a:lnTo>
                  <a:lnTo>
                    <a:pt x="61787" y="272764"/>
                  </a:lnTo>
                  <a:lnTo>
                    <a:pt x="103210" y="294185"/>
                  </a:lnTo>
                  <a:lnTo>
                    <a:pt x="150901" y="301878"/>
                  </a:lnTo>
                  <a:lnTo>
                    <a:pt x="198597" y="294185"/>
                  </a:lnTo>
                  <a:lnTo>
                    <a:pt x="240045" y="272764"/>
                  </a:lnTo>
                  <a:lnTo>
                    <a:pt x="272745" y="240102"/>
                  </a:lnTo>
                  <a:lnTo>
                    <a:pt x="294198" y="198685"/>
                  </a:lnTo>
                  <a:lnTo>
                    <a:pt x="301904" y="151002"/>
                  </a:lnTo>
                  <a:lnTo>
                    <a:pt x="294198" y="103258"/>
                  </a:lnTo>
                  <a:lnTo>
                    <a:pt x="272745" y="61804"/>
                  </a:lnTo>
                  <a:lnTo>
                    <a:pt x="240045" y="29122"/>
                  </a:lnTo>
                  <a:lnTo>
                    <a:pt x="198597" y="7694"/>
                  </a:lnTo>
                  <a:lnTo>
                    <a:pt x="1509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/>
            <p:cNvSpPr/>
            <p:nvPr/>
          </p:nvSpPr>
          <p:spPr>
            <a:xfrm>
              <a:off x="1123797" y="4245610"/>
              <a:ext cx="302260" cy="302260"/>
            </a:xfrm>
            <a:custGeom>
              <a:avLst/>
              <a:gdLst/>
              <a:ahLst/>
              <a:cxnLst/>
              <a:rect l="l" t="t" r="r" b="b"/>
              <a:pathLst>
                <a:path w="302259" h="302260">
                  <a:moveTo>
                    <a:pt x="150901" y="0"/>
                  </a:moveTo>
                  <a:lnTo>
                    <a:pt x="198597" y="7694"/>
                  </a:lnTo>
                  <a:lnTo>
                    <a:pt x="240045" y="29122"/>
                  </a:lnTo>
                  <a:lnTo>
                    <a:pt x="272745" y="61804"/>
                  </a:lnTo>
                  <a:lnTo>
                    <a:pt x="294198" y="103258"/>
                  </a:lnTo>
                  <a:lnTo>
                    <a:pt x="301904" y="151002"/>
                  </a:lnTo>
                  <a:lnTo>
                    <a:pt x="294198" y="198685"/>
                  </a:lnTo>
                  <a:lnTo>
                    <a:pt x="272745" y="240102"/>
                  </a:lnTo>
                  <a:lnTo>
                    <a:pt x="240045" y="272764"/>
                  </a:lnTo>
                  <a:lnTo>
                    <a:pt x="198597" y="294185"/>
                  </a:lnTo>
                  <a:lnTo>
                    <a:pt x="150901" y="301878"/>
                  </a:lnTo>
                  <a:lnTo>
                    <a:pt x="103210" y="294185"/>
                  </a:lnTo>
                  <a:lnTo>
                    <a:pt x="61787" y="272764"/>
                  </a:lnTo>
                  <a:lnTo>
                    <a:pt x="29119" y="240102"/>
                  </a:lnTo>
                  <a:lnTo>
                    <a:pt x="7694" y="198685"/>
                  </a:lnTo>
                  <a:lnTo>
                    <a:pt x="0" y="151002"/>
                  </a:lnTo>
                  <a:lnTo>
                    <a:pt x="7694" y="103258"/>
                  </a:lnTo>
                  <a:lnTo>
                    <a:pt x="29119" y="61804"/>
                  </a:lnTo>
                  <a:lnTo>
                    <a:pt x="61787" y="29122"/>
                  </a:lnTo>
                  <a:lnTo>
                    <a:pt x="103210" y="7694"/>
                  </a:lnTo>
                  <a:lnTo>
                    <a:pt x="150901" y="0"/>
                  </a:lnTo>
                  <a:close/>
                </a:path>
              </a:pathLst>
            </a:custGeom>
            <a:ln w="9525">
              <a:solidFill>
                <a:srgbClr val="58585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/>
            <p:cNvSpPr/>
            <p:nvPr/>
          </p:nvSpPr>
          <p:spPr>
            <a:xfrm>
              <a:off x="1425702" y="4396232"/>
              <a:ext cx="198755" cy="0"/>
            </a:xfrm>
            <a:custGeom>
              <a:avLst/>
              <a:gdLst/>
              <a:ahLst/>
              <a:cxnLst/>
              <a:rect l="l" t="t" r="r" b="b"/>
              <a:pathLst>
                <a:path w="198755" h="0">
                  <a:moveTo>
                    <a:pt x="0" y="0"/>
                  </a:moveTo>
                  <a:lnTo>
                    <a:pt x="198754" y="0"/>
                  </a:lnTo>
                </a:path>
              </a:pathLst>
            </a:custGeom>
            <a:ln w="9525">
              <a:solidFill>
                <a:srgbClr val="58585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3" name="object 33"/>
          <p:cNvSpPr txBox="1"/>
          <p:nvPr/>
        </p:nvSpPr>
        <p:spPr>
          <a:xfrm>
            <a:off x="1208024" y="4290186"/>
            <a:ext cx="312801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9410" indent="-346710">
              <a:lnSpc>
                <a:spcPct val="100000"/>
              </a:lnSpc>
              <a:spcBef>
                <a:spcPts val="100"/>
              </a:spcBef>
              <a:buSzPct val="116666"/>
              <a:buFont typeface="Times New Roman"/>
              <a:buChar char="●"/>
              <a:tabLst>
                <a:tab pos="359410" algn="l"/>
              </a:tabLst>
            </a:pPr>
            <a:r>
              <a:rPr dirty="0" baseline="2314" sz="1800">
                <a:solidFill>
                  <a:srgbClr val="FFBA0D"/>
                </a:solidFill>
                <a:latin typeface="Calibri"/>
                <a:cs typeface="Calibri"/>
              </a:rPr>
              <a:t>•</a:t>
            </a:r>
            <a:r>
              <a:rPr dirty="0" baseline="2314" sz="1800" spc="359">
                <a:solidFill>
                  <a:srgbClr val="FFBA0D"/>
                </a:solidFill>
                <a:latin typeface="Calibri"/>
                <a:cs typeface="Calibri"/>
              </a:rPr>
              <a:t>  </a:t>
            </a:r>
            <a:r>
              <a:rPr dirty="0" baseline="2314" sz="1800" spc="-104" b="1">
                <a:latin typeface="Trebuchet MS"/>
                <a:cs typeface="Trebuchet MS"/>
              </a:rPr>
              <a:t>Inclusion</a:t>
            </a:r>
            <a:r>
              <a:rPr dirty="0" baseline="2314" sz="1800" spc="-292" b="1">
                <a:latin typeface="Trebuchet MS"/>
                <a:cs typeface="Trebuchet MS"/>
              </a:rPr>
              <a:t> </a:t>
            </a:r>
            <a:r>
              <a:rPr dirty="0" baseline="2314" sz="1800" spc="-30">
                <a:solidFill>
                  <a:srgbClr val="FFBA0D"/>
                </a:solidFill>
                <a:latin typeface="Segoe UI Symbol"/>
                <a:cs typeface="Segoe UI Symbol"/>
              </a:rPr>
              <a:t>⭢</a:t>
            </a:r>
            <a:r>
              <a:rPr dirty="0" baseline="2314" sz="1800" spc="-240">
                <a:solidFill>
                  <a:srgbClr val="FFBA0D"/>
                </a:solidFill>
                <a:latin typeface="Segoe UI Symbol"/>
                <a:cs typeface="Segoe UI Symbol"/>
              </a:rPr>
              <a:t> </a:t>
            </a:r>
            <a:r>
              <a:rPr dirty="0" baseline="2314" sz="1800" spc="-195">
                <a:latin typeface="Tahoma"/>
                <a:cs typeface="Tahoma"/>
              </a:rPr>
              <a:t>We</a:t>
            </a:r>
            <a:r>
              <a:rPr dirty="0" baseline="2314" sz="1800" spc="-322">
                <a:latin typeface="Tahoma"/>
                <a:cs typeface="Tahoma"/>
              </a:rPr>
              <a:t> </a:t>
            </a:r>
            <a:r>
              <a:rPr dirty="0" baseline="2314" sz="1800" spc="-89">
                <a:latin typeface="Tahoma"/>
                <a:cs typeface="Tahoma"/>
              </a:rPr>
              <a:t>open</a:t>
            </a:r>
            <a:r>
              <a:rPr dirty="0" baseline="2314" sz="1800" spc="-307">
                <a:latin typeface="Tahoma"/>
                <a:cs typeface="Tahoma"/>
              </a:rPr>
              <a:t> </a:t>
            </a:r>
            <a:r>
              <a:rPr dirty="0" baseline="2314" sz="1800" spc="-89">
                <a:latin typeface="Tahoma"/>
                <a:cs typeface="Tahoma"/>
              </a:rPr>
              <a:t>our</a:t>
            </a:r>
            <a:r>
              <a:rPr dirty="0" baseline="2314" sz="1800" spc="-322">
                <a:latin typeface="Tahoma"/>
                <a:cs typeface="Tahoma"/>
              </a:rPr>
              <a:t> </a:t>
            </a:r>
            <a:r>
              <a:rPr dirty="0" baseline="2314" sz="1800" spc="-89">
                <a:latin typeface="Tahoma"/>
                <a:cs typeface="Tahoma"/>
              </a:rPr>
              <a:t>doors</a:t>
            </a:r>
            <a:r>
              <a:rPr dirty="0" baseline="2314" sz="1800" spc="-322">
                <a:latin typeface="Tahoma"/>
                <a:cs typeface="Tahoma"/>
              </a:rPr>
              <a:t> </a:t>
            </a:r>
            <a:r>
              <a:rPr dirty="0" baseline="2314" sz="1800" spc="-44">
                <a:latin typeface="Tahoma"/>
                <a:cs typeface="Tahoma"/>
              </a:rPr>
              <a:t>to</a:t>
            </a:r>
            <a:r>
              <a:rPr dirty="0" baseline="2314" sz="1800" spc="-330">
                <a:latin typeface="Tahoma"/>
                <a:cs typeface="Tahoma"/>
              </a:rPr>
              <a:t> </a:t>
            </a:r>
            <a:r>
              <a:rPr dirty="0" baseline="2314" sz="1800" spc="-82">
                <a:latin typeface="Tahoma"/>
                <a:cs typeface="Tahoma"/>
              </a:rPr>
              <a:t>everyone</a:t>
            </a:r>
            <a:endParaRPr baseline="2314" sz="1800">
              <a:latin typeface="Tahoma"/>
              <a:cs typeface="Tahoma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1068832" y="4687442"/>
            <a:ext cx="560705" cy="412115"/>
            <a:chOff x="1068832" y="4687442"/>
            <a:chExt cx="560705" cy="412115"/>
          </a:xfrm>
        </p:grpSpPr>
        <p:sp>
          <p:nvSpPr>
            <p:cNvPr id="35" name="object 35"/>
            <p:cNvSpPr/>
            <p:nvPr/>
          </p:nvSpPr>
          <p:spPr>
            <a:xfrm>
              <a:off x="1072007" y="4690617"/>
              <a:ext cx="405765" cy="405765"/>
            </a:xfrm>
            <a:custGeom>
              <a:avLst/>
              <a:gdLst/>
              <a:ahLst/>
              <a:cxnLst/>
              <a:rect l="l" t="t" r="r" b="b"/>
              <a:pathLst>
                <a:path w="405765" h="405764">
                  <a:moveTo>
                    <a:pt x="202692" y="0"/>
                  </a:moveTo>
                  <a:lnTo>
                    <a:pt x="156218" y="5356"/>
                  </a:lnTo>
                  <a:lnTo>
                    <a:pt x="113555" y="20611"/>
                  </a:lnTo>
                  <a:lnTo>
                    <a:pt x="75920" y="44547"/>
                  </a:lnTo>
                  <a:lnTo>
                    <a:pt x="44531" y="75942"/>
                  </a:lnTo>
                  <a:lnTo>
                    <a:pt x="20602" y="113577"/>
                  </a:lnTo>
                  <a:lnTo>
                    <a:pt x="5353" y="156234"/>
                  </a:lnTo>
                  <a:lnTo>
                    <a:pt x="0" y="202691"/>
                  </a:lnTo>
                  <a:lnTo>
                    <a:pt x="5353" y="249142"/>
                  </a:lnTo>
                  <a:lnTo>
                    <a:pt x="20602" y="291780"/>
                  </a:lnTo>
                  <a:lnTo>
                    <a:pt x="44531" y="329391"/>
                  </a:lnTo>
                  <a:lnTo>
                    <a:pt x="75920" y="360759"/>
                  </a:lnTo>
                  <a:lnTo>
                    <a:pt x="113555" y="384670"/>
                  </a:lnTo>
                  <a:lnTo>
                    <a:pt x="156218" y="399907"/>
                  </a:lnTo>
                  <a:lnTo>
                    <a:pt x="202692" y="405256"/>
                  </a:lnTo>
                  <a:lnTo>
                    <a:pt x="249189" y="399907"/>
                  </a:lnTo>
                  <a:lnTo>
                    <a:pt x="291861" y="384670"/>
                  </a:lnTo>
                  <a:lnTo>
                    <a:pt x="329495" y="360759"/>
                  </a:lnTo>
                  <a:lnTo>
                    <a:pt x="360876" y="329391"/>
                  </a:lnTo>
                  <a:lnTo>
                    <a:pt x="384794" y="291780"/>
                  </a:lnTo>
                  <a:lnTo>
                    <a:pt x="400034" y="249142"/>
                  </a:lnTo>
                  <a:lnTo>
                    <a:pt x="405384" y="202691"/>
                  </a:lnTo>
                  <a:lnTo>
                    <a:pt x="400034" y="156234"/>
                  </a:lnTo>
                  <a:lnTo>
                    <a:pt x="384794" y="113577"/>
                  </a:lnTo>
                  <a:lnTo>
                    <a:pt x="360876" y="75942"/>
                  </a:lnTo>
                  <a:lnTo>
                    <a:pt x="329495" y="44547"/>
                  </a:lnTo>
                  <a:lnTo>
                    <a:pt x="291861" y="20611"/>
                  </a:lnTo>
                  <a:lnTo>
                    <a:pt x="249189" y="5356"/>
                  </a:lnTo>
                  <a:lnTo>
                    <a:pt x="2026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/>
            <p:cNvSpPr/>
            <p:nvPr/>
          </p:nvSpPr>
          <p:spPr>
            <a:xfrm>
              <a:off x="1072007" y="4690617"/>
              <a:ext cx="405765" cy="405765"/>
            </a:xfrm>
            <a:custGeom>
              <a:avLst/>
              <a:gdLst/>
              <a:ahLst/>
              <a:cxnLst/>
              <a:rect l="l" t="t" r="r" b="b"/>
              <a:pathLst>
                <a:path w="405765" h="405764">
                  <a:moveTo>
                    <a:pt x="202692" y="0"/>
                  </a:moveTo>
                  <a:lnTo>
                    <a:pt x="249189" y="5356"/>
                  </a:lnTo>
                  <a:lnTo>
                    <a:pt x="291861" y="20611"/>
                  </a:lnTo>
                  <a:lnTo>
                    <a:pt x="329495" y="44547"/>
                  </a:lnTo>
                  <a:lnTo>
                    <a:pt x="360876" y="75942"/>
                  </a:lnTo>
                  <a:lnTo>
                    <a:pt x="384794" y="113577"/>
                  </a:lnTo>
                  <a:lnTo>
                    <a:pt x="400034" y="156234"/>
                  </a:lnTo>
                  <a:lnTo>
                    <a:pt x="405384" y="202691"/>
                  </a:lnTo>
                  <a:lnTo>
                    <a:pt x="400034" y="249142"/>
                  </a:lnTo>
                  <a:lnTo>
                    <a:pt x="384794" y="291780"/>
                  </a:lnTo>
                  <a:lnTo>
                    <a:pt x="360876" y="329391"/>
                  </a:lnTo>
                  <a:lnTo>
                    <a:pt x="329495" y="360759"/>
                  </a:lnTo>
                  <a:lnTo>
                    <a:pt x="291861" y="384670"/>
                  </a:lnTo>
                  <a:lnTo>
                    <a:pt x="249189" y="399907"/>
                  </a:lnTo>
                  <a:lnTo>
                    <a:pt x="202692" y="405256"/>
                  </a:lnTo>
                  <a:lnTo>
                    <a:pt x="156218" y="399907"/>
                  </a:lnTo>
                  <a:lnTo>
                    <a:pt x="113555" y="384670"/>
                  </a:lnTo>
                  <a:lnTo>
                    <a:pt x="75920" y="360759"/>
                  </a:lnTo>
                  <a:lnTo>
                    <a:pt x="44531" y="329391"/>
                  </a:lnTo>
                  <a:lnTo>
                    <a:pt x="20602" y="291780"/>
                  </a:lnTo>
                  <a:lnTo>
                    <a:pt x="5353" y="249142"/>
                  </a:lnTo>
                  <a:lnTo>
                    <a:pt x="0" y="202691"/>
                  </a:lnTo>
                  <a:lnTo>
                    <a:pt x="5353" y="156234"/>
                  </a:lnTo>
                  <a:lnTo>
                    <a:pt x="20602" y="113577"/>
                  </a:lnTo>
                  <a:lnTo>
                    <a:pt x="44531" y="75942"/>
                  </a:lnTo>
                  <a:lnTo>
                    <a:pt x="75920" y="44547"/>
                  </a:lnTo>
                  <a:lnTo>
                    <a:pt x="113555" y="20611"/>
                  </a:lnTo>
                  <a:lnTo>
                    <a:pt x="156218" y="5356"/>
                  </a:lnTo>
                  <a:lnTo>
                    <a:pt x="202692" y="0"/>
                  </a:lnTo>
                  <a:close/>
                </a:path>
              </a:pathLst>
            </a:custGeom>
            <a:ln w="6350">
              <a:solidFill>
                <a:srgbClr val="FFBA0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/>
            <p:cNvSpPr/>
            <p:nvPr/>
          </p:nvSpPr>
          <p:spPr>
            <a:xfrm>
              <a:off x="1123797" y="4742814"/>
              <a:ext cx="302260" cy="302260"/>
            </a:xfrm>
            <a:custGeom>
              <a:avLst/>
              <a:gdLst/>
              <a:ahLst/>
              <a:cxnLst/>
              <a:rect l="l" t="t" r="r" b="b"/>
              <a:pathLst>
                <a:path w="302259" h="302260">
                  <a:moveTo>
                    <a:pt x="150901" y="0"/>
                  </a:moveTo>
                  <a:lnTo>
                    <a:pt x="103210" y="7693"/>
                  </a:lnTo>
                  <a:lnTo>
                    <a:pt x="61787" y="29114"/>
                  </a:lnTo>
                  <a:lnTo>
                    <a:pt x="29119" y="61776"/>
                  </a:lnTo>
                  <a:lnTo>
                    <a:pt x="7694" y="103193"/>
                  </a:lnTo>
                  <a:lnTo>
                    <a:pt x="0" y="150876"/>
                  </a:lnTo>
                  <a:lnTo>
                    <a:pt x="7694" y="198558"/>
                  </a:lnTo>
                  <a:lnTo>
                    <a:pt x="29119" y="239975"/>
                  </a:lnTo>
                  <a:lnTo>
                    <a:pt x="61787" y="272637"/>
                  </a:lnTo>
                  <a:lnTo>
                    <a:pt x="103210" y="294058"/>
                  </a:lnTo>
                  <a:lnTo>
                    <a:pt x="150901" y="301752"/>
                  </a:lnTo>
                  <a:lnTo>
                    <a:pt x="198597" y="294058"/>
                  </a:lnTo>
                  <a:lnTo>
                    <a:pt x="240045" y="272637"/>
                  </a:lnTo>
                  <a:lnTo>
                    <a:pt x="272745" y="239975"/>
                  </a:lnTo>
                  <a:lnTo>
                    <a:pt x="294198" y="198558"/>
                  </a:lnTo>
                  <a:lnTo>
                    <a:pt x="301904" y="150876"/>
                  </a:lnTo>
                  <a:lnTo>
                    <a:pt x="294198" y="103193"/>
                  </a:lnTo>
                  <a:lnTo>
                    <a:pt x="272745" y="61776"/>
                  </a:lnTo>
                  <a:lnTo>
                    <a:pt x="240045" y="29114"/>
                  </a:lnTo>
                  <a:lnTo>
                    <a:pt x="198597" y="7693"/>
                  </a:lnTo>
                  <a:lnTo>
                    <a:pt x="1509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/>
            <p:cNvSpPr/>
            <p:nvPr/>
          </p:nvSpPr>
          <p:spPr>
            <a:xfrm>
              <a:off x="1123797" y="4742814"/>
              <a:ext cx="501015" cy="302260"/>
            </a:xfrm>
            <a:custGeom>
              <a:avLst/>
              <a:gdLst/>
              <a:ahLst/>
              <a:cxnLst/>
              <a:rect l="l" t="t" r="r" b="b"/>
              <a:pathLst>
                <a:path w="501015" h="302260">
                  <a:moveTo>
                    <a:pt x="150901" y="0"/>
                  </a:moveTo>
                  <a:lnTo>
                    <a:pt x="198597" y="7693"/>
                  </a:lnTo>
                  <a:lnTo>
                    <a:pt x="240045" y="29114"/>
                  </a:lnTo>
                  <a:lnTo>
                    <a:pt x="272745" y="61776"/>
                  </a:lnTo>
                  <a:lnTo>
                    <a:pt x="294198" y="103193"/>
                  </a:lnTo>
                  <a:lnTo>
                    <a:pt x="301904" y="150876"/>
                  </a:lnTo>
                  <a:lnTo>
                    <a:pt x="294198" y="198558"/>
                  </a:lnTo>
                  <a:lnTo>
                    <a:pt x="272745" y="239975"/>
                  </a:lnTo>
                  <a:lnTo>
                    <a:pt x="240045" y="272637"/>
                  </a:lnTo>
                  <a:lnTo>
                    <a:pt x="198597" y="294058"/>
                  </a:lnTo>
                  <a:lnTo>
                    <a:pt x="150901" y="301752"/>
                  </a:lnTo>
                  <a:lnTo>
                    <a:pt x="103210" y="294058"/>
                  </a:lnTo>
                  <a:lnTo>
                    <a:pt x="61787" y="272637"/>
                  </a:lnTo>
                  <a:lnTo>
                    <a:pt x="29119" y="239975"/>
                  </a:lnTo>
                  <a:lnTo>
                    <a:pt x="7694" y="198558"/>
                  </a:lnTo>
                  <a:lnTo>
                    <a:pt x="0" y="150876"/>
                  </a:lnTo>
                  <a:lnTo>
                    <a:pt x="7694" y="103193"/>
                  </a:lnTo>
                  <a:lnTo>
                    <a:pt x="29119" y="61776"/>
                  </a:lnTo>
                  <a:lnTo>
                    <a:pt x="61787" y="29114"/>
                  </a:lnTo>
                  <a:lnTo>
                    <a:pt x="103210" y="7693"/>
                  </a:lnTo>
                  <a:lnTo>
                    <a:pt x="150901" y="0"/>
                  </a:lnTo>
                  <a:close/>
                </a:path>
                <a:path w="501015" h="302260">
                  <a:moveTo>
                    <a:pt x="301904" y="150495"/>
                  </a:moveTo>
                  <a:lnTo>
                    <a:pt x="500659" y="150495"/>
                  </a:lnTo>
                </a:path>
              </a:pathLst>
            </a:custGeom>
            <a:ln w="9525">
              <a:solidFill>
                <a:srgbClr val="58585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9" name="object 39"/>
          <p:cNvSpPr txBox="1"/>
          <p:nvPr/>
        </p:nvSpPr>
        <p:spPr>
          <a:xfrm>
            <a:off x="1208024" y="4787265"/>
            <a:ext cx="249618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9410" indent="-346710">
              <a:lnSpc>
                <a:spcPct val="100000"/>
              </a:lnSpc>
              <a:spcBef>
                <a:spcPts val="100"/>
              </a:spcBef>
              <a:buSzPct val="116666"/>
              <a:buFont typeface="Times New Roman"/>
              <a:buChar char="●"/>
              <a:tabLst>
                <a:tab pos="359410" algn="l"/>
              </a:tabLst>
            </a:pPr>
            <a:r>
              <a:rPr dirty="0" baseline="2314" sz="1800">
                <a:solidFill>
                  <a:srgbClr val="FFBA0D"/>
                </a:solidFill>
                <a:latin typeface="Calibri"/>
                <a:cs typeface="Calibri"/>
              </a:rPr>
              <a:t>•</a:t>
            </a:r>
            <a:r>
              <a:rPr dirty="0" baseline="2314" sz="1800" spc="345">
                <a:solidFill>
                  <a:srgbClr val="FFBA0D"/>
                </a:solidFill>
                <a:latin typeface="Calibri"/>
                <a:cs typeface="Calibri"/>
              </a:rPr>
              <a:t>  </a:t>
            </a:r>
            <a:r>
              <a:rPr dirty="0" baseline="4629" sz="1800" spc="-104" b="1">
                <a:latin typeface="Trebuchet MS"/>
                <a:cs typeface="Trebuchet MS"/>
              </a:rPr>
              <a:t>Integrity</a:t>
            </a:r>
            <a:r>
              <a:rPr dirty="0" baseline="4629" sz="1800" spc="-254" b="1">
                <a:latin typeface="Trebuchet MS"/>
                <a:cs typeface="Trebuchet MS"/>
              </a:rPr>
              <a:t> </a:t>
            </a:r>
            <a:r>
              <a:rPr dirty="0" baseline="4629" sz="1800" spc="-30">
                <a:solidFill>
                  <a:srgbClr val="FFBA0D"/>
                </a:solidFill>
                <a:latin typeface="Segoe UI Symbol"/>
                <a:cs typeface="Segoe UI Symbol"/>
              </a:rPr>
              <a:t>⭢</a:t>
            </a:r>
            <a:r>
              <a:rPr dirty="0" baseline="4629" sz="1800" spc="-240">
                <a:solidFill>
                  <a:srgbClr val="FFBA0D"/>
                </a:solidFill>
                <a:latin typeface="Segoe UI Symbol"/>
                <a:cs typeface="Segoe UI Symbol"/>
              </a:rPr>
              <a:t> </a:t>
            </a:r>
            <a:r>
              <a:rPr dirty="0" baseline="4629" sz="1800" spc="-195">
                <a:latin typeface="Tahoma"/>
                <a:cs typeface="Tahoma"/>
              </a:rPr>
              <a:t>We</a:t>
            </a:r>
            <a:r>
              <a:rPr dirty="0" baseline="4629" sz="1800" spc="-345">
                <a:latin typeface="Tahoma"/>
                <a:cs typeface="Tahoma"/>
              </a:rPr>
              <a:t> </a:t>
            </a:r>
            <a:r>
              <a:rPr dirty="0" baseline="4629" sz="1800" spc="-44">
                <a:latin typeface="Tahoma"/>
                <a:cs typeface="Tahoma"/>
              </a:rPr>
              <a:t>do</a:t>
            </a:r>
            <a:r>
              <a:rPr dirty="0" baseline="4629" sz="1800" spc="-330">
                <a:latin typeface="Tahoma"/>
                <a:cs typeface="Tahoma"/>
              </a:rPr>
              <a:t> </a:t>
            </a:r>
            <a:r>
              <a:rPr dirty="0" baseline="4629" sz="1800" spc="-97">
                <a:latin typeface="Tahoma"/>
                <a:cs typeface="Tahoma"/>
              </a:rPr>
              <a:t>the</a:t>
            </a:r>
            <a:r>
              <a:rPr dirty="0" baseline="4629" sz="1800" spc="-307">
                <a:latin typeface="Tahoma"/>
                <a:cs typeface="Tahoma"/>
              </a:rPr>
              <a:t> </a:t>
            </a:r>
            <a:r>
              <a:rPr dirty="0" baseline="4629" sz="1800" spc="-97">
                <a:latin typeface="Tahoma"/>
                <a:cs typeface="Tahoma"/>
              </a:rPr>
              <a:t>right</a:t>
            </a:r>
            <a:r>
              <a:rPr dirty="0" baseline="4629" sz="1800" spc="-322">
                <a:latin typeface="Tahoma"/>
                <a:cs typeface="Tahoma"/>
              </a:rPr>
              <a:t> </a:t>
            </a:r>
            <a:r>
              <a:rPr dirty="0" baseline="4629" sz="1800" spc="-37">
                <a:latin typeface="Tahoma"/>
                <a:cs typeface="Tahoma"/>
              </a:rPr>
              <a:t>thing</a:t>
            </a:r>
            <a:endParaRPr baseline="4629" sz="1800">
              <a:latin typeface="Tahoma"/>
              <a:cs typeface="Tahoma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1068832" y="5184902"/>
            <a:ext cx="412115" cy="412115"/>
            <a:chOff x="1068832" y="5184902"/>
            <a:chExt cx="412115" cy="412115"/>
          </a:xfrm>
        </p:grpSpPr>
        <p:sp>
          <p:nvSpPr>
            <p:cNvPr id="41" name="object 41"/>
            <p:cNvSpPr/>
            <p:nvPr/>
          </p:nvSpPr>
          <p:spPr>
            <a:xfrm>
              <a:off x="1072007" y="5188077"/>
              <a:ext cx="405765" cy="405765"/>
            </a:xfrm>
            <a:custGeom>
              <a:avLst/>
              <a:gdLst/>
              <a:ahLst/>
              <a:cxnLst/>
              <a:rect l="l" t="t" r="r" b="b"/>
              <a:pathLst>
                <a:path w="405765" h="405764">
                  <a:moveTo>
                    <a:pt x="202692" y="0"/>
                  </a:moveTo>
                  <a:lnTo>
                    <a:pt x="156218" y="5356"/>
                  </a:lnTo>
                  <a:lnTo>
                    <a:pt x="113555" y="20611"/>
                  </a:lnTo>
                  <a:lnTo>
                    <a:pt x="75920" y="44547"/>
                  </a:lnTo>
                  <a:lnTo>
                    <a:pt x="44531" y="75942"/>
                  </a:lnTo>
                  <a:lnTo>
                    <a:pt x="20602" y="113577"/>
                  </a:lnTo>
                  <a:lnTo>
                    <a:pt x="5353" y="156234"/>
                  </a:lnTo>
                  <a:lnTo>
                    <a:pt x="0" y="202692"/>
                  </a:lnTo>
                  <a:lnTo>
                    <a:pt x="5353" y="249143"/>
                  </a:lnTo>
                  <a:lnTo>
                    <a:pt x="20602" y="291785"/>
                  </a:lnTo>
                  <a:lnTo>
                    <a:pt x="44531" y="329401"/>
                  </a:lnTo>
                  <a:lnTo>
                    <a:pt x="75920" y="360775"/>
                  </a:lnTo>
                  <a:lnTo>
                    <a:pt x="113555" y="384690"/>
                  </a:lnTo>
                  <a:lnTo>
                    <a:pt x="156218" y="399931"/>
                  </a:lnTo>
                  <a:lnTo>
                    <a:pt x="202692" y="405282"/>
                  </a:lnTo>
                  <a:lnTo>
                    <a:pt x="249189" y="399931"/>
                  </a:lnTo>
                  <a:lnTo>
                    <a:pt x="291861" y="384690"/>
                  </a:lnTo>
                  <a:lnTo>
                    <a:pt x="329495" y="360775"/>
                  </a:lnTo>
                  <a:lnTo>
                    <a:pt x="360876" y="329401"/>
                  </a:lnTo>
                  <a:lnTo>
                    <a:pt x="384794" y="291785"/>
                  </a:lnTo>
                  <a:lnTo>
                    <a:pt x="400034" y="249143"/>
                  </a:lnTo>
                  <a:lnTo>
                    <a:pt x="405384" y="202692"/>
                  </a:lnTo>
                  <a:lnTo>
                    <a:pt x="400034" y="156234"/>
                  </a:lnTo>
                  <a:lnTo>
                    <a:pt x="384794" y="113577"/>
                  </a:lnTo>
                  <a:lnTo>
                    <a:pt x="360876" y="75942"/>
                  </a:lnTo>
                  <a:lnTo>
                    <a:pt x="329495" y="44547"/>
                  </a:lnTo>
                  <a:lnTo>
                    <a:pt x="291861" y="20611"/>
                  </a:lnTo>
                  <a:lnTo>
                    <a:pt x="249189" y="5356"/>
                  </a:lnTo>
                  <a:lnTo>
                    <a:pt x="2026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/>
            <p:cNvSpPr/>
            <p:nvPr/>
          </p:nvSpPr>
          <p:spPr>
            <a:xfrm>
              <a:off x="1072007" y="5188077"/>
              <a:ext cx="405765" cy="405765"/>
            </a:xfrm>
            <a:custGeom>
              <a:avLst/>
              <a:gdLst/>
              <a:ahLst/>
              <a:cxnLst/>
              <a:rect l="l" t="t" r="r" b="b"/>
              <a:pathLst>
                <a:path w="405765" h="405764">
                  <a:moveTo>
                    <a:pt x="202692" y="0"/>
                  </a:moveTo>
                  <a:lnTo>
                    <a:pt x="249189" y="5356"/>
                  </a:lnTo>
                  <a:lnTo>
                    <a:pt x="291861" y="20611"/>
                  </a:lnTo>
                  <a:lnTo>
                    <a:pt x="329495" y="44547"/>
                  </a:lnTo>
                  <a:lnTo>
                    <a:pt x="360876" y="75942"/>
                  </a:lnTo>
                  <a:lnTo>
                    <a:pt x="384794" y="113577"/>
                  </a:lnTo>
                  <a:lnTo>
                    <a:pt x="400034" y="156234"/>
                  </a:lnTo>
                  <a:lnTo>
                    <a:pt x="405384" y="202692"/>
                  </a:lnTo>
                  <a:lnTo>
                    <a:pt x="400034" y="249143"/>
                  </a:lnTo>
                  <a:lnTo>
                    <a:pt x="384794" y="291785"/>
                  </a:lnTo>
                  <a:lnTo>
                    <a:pt x="360876" y="329401"/>
                  </a:lnTo>
                  <a:lnTo>
                    <a:pt x="329495" y="360775"/>
                  </a:lnTo>
                  <a:lnTo>
                    <a:pt x="291861" y="384690"/>
                  </a:lnTo>
                  <a:lnTo>
                    <a:pt x="249189" y="399931"/>
                  </a:lnTo>
                  <a:lnTo>
                    <a:pt x="202692" y="405282"/>
                  </a:lnTo>
                  <a:lnTo>
                    <a:pt x="156218" y="399931"/>
                  </a:lnTo>
                  <a:lnTo>
                    <a:pt x="113555" y="384690"/>
                  </a:lnTo>
                  <a:lnTo>
                    <a:pt x="75920" y="360775"/>
                  </a:lnTo>
                  <a:lnTo>
                    <a:pt x="44531" y="329401"/>
                  </a:lnTo>
                  <a:lnTo>
                    <a:pt x="20602" y="291785"/>
                  </a:lnTo>
                  <a:lnTo>
                    <a:pt x="5353" y="249143"/>
                  </a:lnTo>
                  <a:lnTo>
                    <a:pt x="0" y="202692"/>
                  </a:lnTo>
                  <a:lnTo>
                    <a:pt x="5353" y="156234"/>
                  </a:lnTo>
                  <a:lnTo>
                    <a:pt x="20602" y="113577"/>
                  </a:lnTo>
                  <a:lnTo>
                    <a:pt x="44531" y="75942"/>
                  </a:lnTo>
                  <a:lnTo>
                    <a:pt x="75920" y="44547"/>
                  </a:lnTo>
                  <a:lnTo>
                    <a:pt x="113555" y="20611"/>
                  </a:lnTo>
                  <a:lnTo>
                    <a:pt x="156218" y="5356"/>
                  </a:lnTo>
                  <a:lnTo>
                    <a:pt x="202692" y="0"/>
                  </a:lnTo>
                  <a:close/>
                </a:path>
              </a:pathLst>
            </a:custGeom>
            <a:ln w="6350">
              <a:solidFill>
                <a:srgbClr val="FFBA0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/>
            <p:cNvSpPr/>
            <p:nvPr/>
          </p:nvSpPr>
          <p:spPr>
            <a:xfrm>
              <a:off x="1123797" y="5239893"/>
              <a:ext cx="302260" cy="302260"/>
            </a:xfrm>
            <a:custGeom>
              <a:avLst/>
              <a:gdLst/>
              <a:ahLst/>
              <a:cxnLst/>
              <a:rect l="l" t="t" r="r" b="b"/>
              <a:pathLst>
                <a:path w="302259" h="302260">
                  <a:moveTo>
                    <a:pt x="150901" y="0"/>
                  </a:moveTo>
                  <a:lnTo>
                    <a:pt x="103210" y="7693"/>
                  </a:lnTo>
                  <a:lnTo>
                    <a:pt x="61787" y="29114"/>
                  </a:lnTo>
                  <a:lnTo>
                    <a:pt x="29119" y="61776"/>
                  </a:lnTo>
                  <a:lnTo>
                    <a:pt x="7694" y="103193"/>
                  </a:lnTo>
                  <a:lnTo>
                    <a:pt x="0" y="150875"/>
                  </a:lnTo>
                  <a:lnTo>
                    <a:pt x="7694" y="198620"/>
                  </a:lnTo>
                  <a:lnTo>
                    <a:pt x="29119" y="240074"/>
                  </a:lnTo>
                  <a:lnTo>
                    <a:pt x="61787" y="272756"/>
                  </a:lnTo>
                  <a:lnTo>
                    <a:pt x="103210" y="294184"/>
                  </a:lnTo>
                  <a:lnTo>
                    <a:pt x="150901" y="301878"/>
                  </a:lnTo>
                  <a:lnTo>
                    <a:pt x="198597" y="294184"/>
                  </a:lnTo>
                  <a:lnTo>
                    <a:pt x="240045" y="272756"/>
                  </a:lnTo>
                  <a:lnTo>
                    <a:pt x="272745" y="240074"/>
                  </a:lnTo>
                  <a:lnTo>
                    <a:pt x="294198" y="198620"/>
                  </a:lnTo>
                  <a:lnTo>
                    <a:pt x="301904" y="150875"/>
                  </a:lnTo>
                  <a:lnTo>
                    <a:pt x="294198" y="103193"/>
                  </a:lnTo>
                  <a:lnTo>
                    <a:pt x="272745" y="61776"/>
                  </a:lnTo>
                  <a:lnTo>
                    <a:pt x="240045" y="29114"/>
                  </a:lnTo>
                  <a:lnTo>
                    <a:pt x="198597" y="7693"/>
                  </a:lnTo>
                  <a:lnTo>
                    <a:pt x="1509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/>
            <p:cNvSpPr/>
            <p:nvPr/>
          </p:nvSpPr>
          <p:spPr>
            <a:xfrm>
              <a:off x="1123797" y="5239893"/>
              <a:ext cx="302260" cy="302260"/>
            </a:xfrm>
            <a:custGeom>
              <a:avLst/>
              <a:gdLst/>
              <a:ahLst/>
              <a:cxnLst/>
              <a:rect l="l" t="t" r="r" b="b"/>
              <a:pathLst>
                <a:path w="302259" h="302260">
                  <a:moveTo>
                    <a:pt x="150901" y="0"/>
                  </a:moveTo>
                  <a:lnTo>
                    <a:pt x="198597" y="7693"/>
                  </a:lnTo>
                  <a:lnTo>
                    <a:pt x="240045" y="29114"/>
                  </a:lnTo>
                  <a:lnTo>
                    <a:pt x="272745" y="61776"/>
                  </a:lnTo>
                  <a:lnTo>
                    <a:pt x="294198" y="103193"/>
                  </a:lnTo>
                  <a:lnTo>
                    <a:pt x="301904" y="150875"/>
                  </a:lnTo>
                  <a:lnTo>
                    <a:pt x="294198" y="198620"/>
                  </a:lnTo>
                  <a:lnTo>
                    <a:pt x="272745" y="240074"/>
                  </a:lnTo>
                  <a:lnTo>
                    <a:pt x="240045" y="272756"/>
                  </a:lnTo>
                  <a:lnTo>
                    <a:pt x="198597" y="294184"/>
                  </a:lnTo>
                  <a:lnTo>
                    <a:pt x="150901" y="301878"/>
                  </a:lnTo>
                  <a:lnTo>
                    <a:pt x="103210" y="294184"/>
                  </a:lnTo>
                  <a:lnTo>
                    <a:pt x="61787" y="272756"/>
                  </a:lnTo>
                  <a:lnTo>
                    <a:pt x="29119" y="240074"/>
                  </a:lnTo>
                  <a:lnTo>
                    <a:pt x="7694" y="198620"/>
                  </a:lnTo>
                  <a:lnTo>
                    <a:pt x="0" y="150875"/>
                  </a:lnTo>
                  <a:lnTo>
                    <a:pt x="7694" y="103193"/>
                  </a:lnTo>
                  <a:lnTo>
                    <a:pt x="29119" y="61776"/>
                  </a:lnTo>
                  <a:lnTo>
                    <a:pt x="61787" y="29114"/>
                  </a:lnTo>
                  <a:lnTo>
                    <a:pt x="103210" y="7693"/>
                  </a:lnTo>
                  <a:lnTo>
                    <a:pt x="150901" y="0"/>
                  </a:lnTo>
                  <a:close/>
                </a:path>
              </a:pathLst>
            </a:custGeom>
            <a:ln w="9525">
              <a:solidFill>
                <a:srgbClr val="58585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5" name="object 45"/>
          <p:cNvSpPr txBox="1"/>
          <p:nvPr/>
        </p:nvSpPr>
        <p:spPr>
          <a:xfrm>
            <a:off x="1208024" y="5258561"/>
            <a:ext cx="13335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0" b="1">
                <a:solidFill>
                  <a:srgbClr val="FFBA0D"/>
                </a:solidFill>
                <a:latin typeface="Times New Roman"/>
                <a:cs typeface="Times New Roman"/>
              </a:rPr>
              <a:t>●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1425702" y="5390388"/>
            <a:ext cx="198755" cy="0"/>
          </a:xfrm>
          <a:custGeom>
            <a:avLst/>
            <a:gdLst/>
            <a:ahLst/>
            <a:cxnLst/>
            <a:rect l="l" t="t" r="r" b="b"/>
            <a:pathLst>
              <a:path w="198755" h="0">
                <a:moveTo>
                  <a:pt x="0" y="0"/>
                </a:moveTo>
                <a:lnTo>
                  <a:pt x="198754" y="0"/>
                </a:lnTo>
              </a:path>
            </a:pathLst>
          </a:custGeom>
          <a:ln w="9525">
            <a:solidFill>
              <a:srgbClr val="58585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 txBox="1"/>
          <p:nvPr/>
        </p:nvSpPr>
        <p:spPr>
          <a:xfrm>
            <a:off x="1555241" y="5275326"/>
            <a:ext cx="247332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07010" indent="-194310">
              <a:lnSpc>
                <a:spcPct val="100000"/>
              </a:lnSpc>
              <a:spcBef>
                <a:spcPts val="100"/>
              </a:spcBef>
              <a:buClr>
                <a:srgbClr val="FFBA0D"/>
              </a:buClr>
              <a:buFont typeface="Calibri"/>
              <a:buChar char="•"/>
              <a:tabLst>
                <a:tab pos="207010" algn="l"/>
              </a:tabLst>
            </a:pPr>
            <a:r>
              <a:rPr dirty="0" sz="1200" spc="-75" b="1">
                <a:latin typeface="Trebuchet MS"/>
                <a:cs typeface="Trebuchet MS"/>
              </a:rPr>
              <a:t>Community</a:t>
            </a:r>
            <a:r>
              <a:rPr dirty="0" sz="1200" spc="-180" b="1">
                <a:latin typeface="Trebuchet MS"/>
                <a:cs typeface="Trebuchet MS"/>
              </a:rPr>
              <a:t> </a:t>
            </a:r>
            <a:r>
              <a:rPr dirty="0" sz="1200" spc="-20">
                <a:solidFill>
                  <a:srgbClr val="FFBA0D"/>
                </a:solidFill>
                <a:latin typeface="Segoe UI Symbol"/>
                <a:cs typeface="Segoe UI Symbol"/>
              </a:rPr>
              <a:t>⭢</a:t>
            </a:r>
            <a:r>
              <a:rPr dirty="0" sz="1200" spc="-145">
                <a:solidFill>
                  <a:srgbClr val="FFBA0D"/>
                </a:solidFill>
                <a:latin typeface="Segoe UI Symbol"/>
                <a:cs typeface="Segoe UI Symbol"/>
              </a:rPr>
              <a:t> </a:t>
            </a:r>
            <a:r>
              <a:rPr dirty="0" sz="1200" spc="-130">
                <a:latin typeface="Tahoma"/>
                <a:cs typeface="Tahoma"/>
              </a:rPr>
              <a:t>We</a:t>
            </a:r>
            <a:r>
              <a:rPr dirty="0" sz="1200" spc="-210">
                <a:latin typeface="Tahoma"/>
                <a:cs typeface="Tahoma"/>
              </a:rPr>
              <a:t> </a:t>
            </a:r>
            <a:r>
              <a:rPr dirty="0" sz="1200" spc="-70">
                <a:latin typeface="Tahoma"/>
                <a:cs typeface="Tahoma"/>
              </a:rPr>
              <a:t>are</a:t>
            </a:r>
            <a:r>
              <a:rPr dirty="0" sz="1200" spc="-185">
                <a:latin typeface="Tahoma"/>
                <a:cs typeface="Tahoma"/>
              </a:rPr>
              <a:t> </a:t>
            </a:r>
            <a:r>
              <a:rPr dirty="0" sz="1200" spc="-65">
                <a:latin typeface="Tahoma"/>
                <a:cs typeface="Tahoma"/>
              </a:rPr>
              <a:t>good</a:t>
            </a:r>
            <a:r>
              <a:rPr dirty="0" sz="1200" spc="-195">
                <a:latin typeface="Tahoma"/>
                <a:cs typeface="Tahoma"/>
              </a:rPr>
              <a:t> </a:t>
            </a:r>
            <a:r>
              <a:rPr dirty="0" sz="1200" spc="-55">
                <a:latin typeface="Tahoma"/>
                <a:cs typeface="Tahoma"/>
              </a:rPr>
              <a:t>neighbors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48" name="object 48"/>
          <p:cNvGrpSpPr/>
          <p:nvPr/>
        </p:nvGrpSpPr>
        <p:grpSpPr>
          <a:xfrm>
            <a:off x="1068832" y="5682030"/>
            <a:ext cx="412115" cy="412115"/>
            <a:chOff x="1068832" y="5682030"/>
            <a:chExt cx="412115" cy="412115"/>
          </a:xfrm>
        </p:grpSpPr>
        <p:sp>
          <p:nvSpPr>
            <p:cNvPr id="49" name="object 49"/>
            <p:cNvSpPr/>
            <p:nvPr/>
          </p:nvSpPr>
          <p:spPr>
            <a:xfrm>
              <a:off x="1072007" y="5685205"/>
              <a:ext cx="405765" cy="405765"/>
            </a:xfrm>
            <a:custGeom>
              <a:avLst/>
              <a:gdLst/>
              <a:ahLst/>
              <a:cxnLst/>
              <a:rect l="l" t="t" r="r" b="b"/>
              <a:pathLst>
                <a:path w="405765" h="405764">
                  <a:moveTo>
                    <a:pt x="202692" y="0"/>
                  </a:moveTo>
                  <a:lnTo>
                    <a:pt x="156218" y="5351"/>
                  </a:lnTo>
                  <a:lnTo>
                    <a:pt x="113555" y="20594"/>
                  </a:lnTo>
                  <a:lnTo>
                    <a:pt x="75920" y="44514"/>
                  </a:lnTo>
                  <a:lnTo>
                    <a:pt x="44531" y="75893"/>
                  </a:lnTo>
                  <a:lnTo>
                    <a:pt x="20602" y="113515"/>
                  </a:lnTo>
                  <a:lnTo>
                    <a:pt x="5353" y="156166"/>
                  </a:lnTo>
                  <a:lnTo>
                    <a:pt x="0" y="202628"/>
                  </a:lnTo>
                  <a:lnTo>
                    <a:pt x="5353" y="249091"/>
                  </a:lnTo>
                  <a:lnTo>
                    <a:pt x="20602" y="291743"/>
                  </a:lnTo>
                  <a:lnTo>
                    <a:pt x="44531" y="329368"/>
                  </a:lnTo>
                  <a:lnTo>
                    <a:pt x="75920" y="360750"/>
                  </a:lnTo>
                  <a:lnTo>
                    <a:pt x="113555" y="384672"/>
                  </a:lnTo>
                  <a:lnTo>
                    <a:pt x="156218" y="399917"/>
                  </a:lnTo>
                  <a:lnTo>
                    <a:pt x="202692" y="405269"/>
                  </a:lnTo>
                  <a:lnTo>
                    <a:pt x="249189" y="399917"/>
                  </a:lnTo>
                  <a:lnTo>
                    <a:pt x="291861" y="384672"/>
                  </a:lnTo>
                  <a:lnTo>
                    <a:pt x="329495" y="360750"/>
                  </a:lnTo>
                  <a:lnTo>
                    <a:pt x="360876" y="329368"/>
                  </a:lnTo>
                  <a:lnTo>
                    <a:pt x="384794" y="291743"/>
                  </a:lnTo>
                  <a:lnTo>
                    <a:pt x="400034" y="249091"/>
                  </a:lnTo>
                  <a:lnTo>
                    <a:pt x="405384" y="202628"/>
                  </a:lnTo>
                  <a:lnTo>
                    <a:pt x="400034" y="156166"/>
                  </a:lnTo>
                  <a:lnTo>
                    <a:pt x="384794" y="113515"/>
                  </a:lnTo>
                  <a:lnTo>
                    <a:pt x="360876" y="75893"/>
                  </a:lnTo>
                  <a:lnTo>
                    <a:pt x="329495" y="44514"/>
                  </a:lnTo>
                  <a:lnTo>
                    <a:pt x="291861" y="20594"/>
                  </a:lnTo>
                  <a:lnTo>
                    <a:pt x="249189" y="5351"/>
                  </a:lnTo>
                  <a:lnTo>
                    <a:pt x="2026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/>
            <p:cNvSpPr/>
            <p:nvPr/>
          </p:nvSpPr>
          <p:spPr>
            <a:xfrm>
              <a:off x="1072007" y="5685205"/>
              <a:ext cx="405765" cy="405765"/>
            </a:xfrm>
            <a:custGeom>
              <a:avLst/>
              <a:gdLst/>
              <a:ahLst/>
              <a:cxnLst/>
              <a:rect l="l" t="t" r="r" b="b"/>
              <a:pathLst>
                <a:path w="405765" h="405764">
                  <a:moveTo>
                    <a:pt x="202692" y="0"/>
                  </a:moveTo>
                  <a:lnTo>
                    <a:pt x="249189" y="5351"/>
                  </a:lnTo>
                  <a:lnTo>
                    <a:pt x="291861" y="20594"/>
                  </a:lnTo>
                  <a:lnTo>
                    <a:pt x="329495" y="44514"/>
                  </a:lnTo>
                  <a:lnTo>
                    <a:pt x="360876" y="75893"/>
                  </a:lnTo>
                  <a:lnTo>
                    <a:pt x="384794" y="113515"/>
                  </a:lnTo>
                  <a:lnTo>
                    <a:pt x="400034" y="156166"/>
                  </a:lnTo>
                  <a:lnTo>
                    <a:pt x="405384" y="202628"/>
                  </a:lnTo>
                  <a:lnTo>
                    <a:pt x="400034" y="249091"/>
                  </a:lnTo>
                  <a:lnTo>
                    <a:pt x="384794" y="291743"/>
                  </a:lnTo>
                  <a:lnTo>
                    <a:pt x="360876" y="329368"/>
                  </a:lnTo>
                  <a:lnTo>
                    <a:pt x="329495" y="360750"/>
                  </a:lnTo>
                  <a:lnTo>
                    <a:pt x="291861" y="384672"/>
                  </a:lnTo>
                  <a:lnTo>
                    <a:pt x="249189" y="399917"/>
                  </a:lnTo>
                  <a:lnTo>
                    <a:pt x="202692" y="405269"/>
                  </a:lnTo>
                  <a:lnTo>
                    <a:pt x="156218" y="399917"/>
                  </a:lnTo>
                  <a:lnTo>
                    <a:pt x="113555" y="384672"/>
                  </a:lnTo>
                  <a:lnTo>
                    <a:pt x="75920" y="360750"/>
                  </a:lnTo>
                  <a:lnTo>
                    <a:pt x="44531" y="329368"/>
                  </a:lnTo>
                  <a:lnTo>
                    <a:pt x="20602" y="291743"/>
                  </a:lnTo>
                  <a:lnTo>
                    <a:pt x="5353" y="249091"/>
                  </a:lnTo>
                  <a:lnTo>
                    <a:pt x="0" y="202628"/>
                  </a:lnTo>
                  <a:lnTo>
                    <a:pt x="5353" y="156166"/>
                  </a:lnTo>
                  <a:lnTo>
                    <a:pt x="20602" y="113515"/>
                  </a:lnTo>
                  <a:lnTo>
                    <a:pt x="44531" y="75893"/>
                  </a:lnTo>
                  <a:lnTo>
                    <a:pt x="75920" y="44514"/>
                  </a:lnTo>
                  <a:lnTo>
                    <a:pt x="113555" y="20594"/>
                  </a:lnTo>
                  <a:lnTo>
                    <a:pt x="156218" y="5351"/>
                  </a:lnTo>
                  <a:lnTo>
                    <a:pt x="202692" y="0"/>
                  </a:lnTo>
                  <a:close/>
                </a:path>
              </a:pathLst>
            </a:custGeom>
            <a:ln w="6350">
              <a:solidFill>
                <a:srgbClr val="FFBA0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/>
            <p:cNvSpPr/>
            <p:nvPr/>
          </p:nvSpPr>
          <p:spPr>
            <a:xfrm>
              <a:off x="1123797" y="5736983"/>
              <a:ext cx="302260" cy="302260"/>
            </a:xfrm>
            <a:custGeom>
              <a:avLst/>
              <a:gdLst/>
              <a:ahLst/>
              <a:cxnLst/>
              <a:rect l="l" t="t" r="r" b="b"/>
              <a:pathLst>
                <a:path w="302259" h="302260">
                  <a:moveTo>
                    <a:pt x="150901" y="0"/>
                  </a:moveTo>
                  <a:lnTo>
                    <a:pt x="103210" y="7694"/>
                  </a:lnTo>
                  <a:lnTo>
                    <a:pt x="61787" y="29121"/>
                  </a:lnTo>
                  <a:lnTo>
                    <a:pt x="29119" y="61793"/>
                  </a:lnTo>
                  <a:lnTo>
                    <a:pt x="7694" y="103223"/>
                  </a:lnTo>
                  <a:lnTo>
                    <a:pt x="0" y="150926"/>
                  </a:lnTo>
                  <a:lnTo>
                    <a:pt x="7694" y="198628"/>
                  </a:lnTo>
                  <a:lnTo>
                    <a:pt x="29119" y="240055"/>
                  </a:lnTo>
                  <a:lnTo>
                    <a:pt x="61787" y="272723"/>
                  </a:lnTo>
                  <a:lnTo>
                    <a:pt x="103210" y="294147"/>
                  </a:lnTo>
                  <a:lnTo>
                    <a:pt x="150901" y="301840"/>
                  </a:lnTo>
                  <a:lnTo>
                    <a:pt x="198597" y="294147"/>
                  </a:lnTo>
                  <a:lnTo>
                    <a:pt x="240045" y="272723"/>
                  </a:lnTo>
                  <a:lnTo>
                    <a:pt x="272745" y="240055"/>
                  </a:lnTo>
                  <a:lnTo>
                    <a:pt x="294198" y="198628"/>
                  </a:lnTo>
                  <a:lnTo>
                    <a:pt x="301904" y="150926"/>
                  </a:lnTo>
                  <a:lnTo>
                    <a:pt x="294198" y="103223"/>
                  </a:lnTo>
                  <a:lnTo>
                    <a:pt x="272745" y="61793"/>
                  </a:lnTo>
                  <a:lnTo>
                    <a:pt x="240045" y="29121"/>
                  </a:lnTo>
                  <a:lnTo>
                    <a:pt x="198597" y="7694"/>
                  </a:lnTo>
                  <a:lnTo>
                    <a:pt x="1509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/>
            <p:cNvSpPr/>
            <p:nvPr/>
          </p:nvSpPr>
          <p:spPr>
            <a:xfrm>
              <a:off x="1123797" y="5736983"/>
              <a:ext cx="302260" cy="302260"/>
            </a:xfrm>
            <a:custGeom>
              <a:avLst/>
              <a:gdLst/>
              <a:ahLst/>
              <a:cxnLst/>
              <a:rect l="l" t="t" r="r" b="b"/>
              <a:pathLst>
                <a:path w="302259" h="302260">
                  <a:moveTo>
                    <a:pt x="150901" y="0"/>
                  </a:moveTo>
                  <a:lnTo>
                    <a:pt x="198597" y="7694"/>
                  </a:lnTo>
                  <a:lnTo>
                    <a:pt x="240045" y="29121"/>
                  </a:lnTo>
                  <a:lnTo>
                    <a:pt x="272745" y="61793"/>
                  </a:lnTo>
                  <a:lnTo>
                    <a:pt x="294198" y="103223"/>
                  </a:lnTo>
                  <a:lnTo>
                    <a:pt x="301904" y="150926"/>
                  </a:lnTo>
                  <a:lnTo>
                    <a:pt x="294198" y="198628"/>
                  </a:lnTo>
                  <a:lnTo>
                    <a:pt x="272745" y="240055"/>
                  </a:lnTo>
                  <a:lnTo>
                    <a:pt x="240045" y="272723"/>
                  </a:lnTo>
                  <a:lnTo>
                    <a:pt x="198597" y="294147"/>
                  </a:lnTo>
                  <a:lnTo>
                    <a:pt x="150901" y="301840"/>
                  </a:lnTo>
                  <a:lnTo>
                    <a:pt x="103210" y="294147"/>
                  </a:lnTo>
                  <a:lnTo>
                    <a:pt x="61787" y="272723"/>
                  </a:lnTo>
                  <a:lnTo>
                    <a:pt x="29119" y="240055"/>
                  </a:lnTo>
                  <a:lnTo>
                    <a:pt x="7694" y="198628"/>
                  </a:lnTo>
                  <a:lnTo>
                    <a:pt x="0" y="150926"/>
                  </a:lnTo>
                  <a:lnTo>
                    <a:pt x="7694" y="103223"/>
                  </a:lnTo>
                  <a:lnTo>
                    <a:pt x="29119" y="61793"/>
                  </a:lnTo>
                  <a:lnTo>
                    <a:pt x="61787" y="29121"/>
                  </a:lnTo>
                  <a:lnTo>
                    <a:pt x="103210" y="7694"/>
                  </a:lnTo>
                  <a:lnTo>
                    <a:pt x="150901" y="0"/>
                  </a:lnTo>
                  <a:close/>
                </a:path>
              </a:pathLst>
            </a:custGeom>
            <a:ln w="9525">
              <a:solidFill>
                <a:srgbClr val="58585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3" name="object 53"/>
          <p:cNvSpPr txBox="1"/>
          <p:nvPr/>
        </p:nvSpPr>
        <p:spPr>
          <a:xfrm>
            <a:off x="1208024" y="5755335"/>
            <a:ext cx="133350" cy="24002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50" b="1">
                <a:solidFill>
                  <a:srgbClr val="FFBA0D"/>
                </a:solidFill>
                <a:latin typeface="Times New Roman"/>
                <a:cs typeface="Times New Roman"/>
              </a:rPr>
              <a:t>●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1425702" y="5887491"/>
            <a:ext cx="198755" cy="0"/>
          </a:xfrm>
          <a:custGeom>
            <a:avLst/>
            <a:gdLst/>
            <a:ahLst/>
            <a:cxnLst/>
            <a:rect l="l" t="t" r="r" b="b"/>
            <a:pathLst>
              <a:path w="198755" h="0">
                <a:moveTo>
                  <a:pt x="0" y="0"/>
                </a:moveTo>
                <a:lnTo>
                  <a:pt x="198754" y="0"/>
                </a:lnTo>
              </a:path>
            </a:pathLst>
          </a:custGeom>
          <a:ln w="9525">
            <a:solidFill>
              <a:srgbClr val="58585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 txBox="1"/>
          <p:nvPr/>
        </p:nvSpPr>
        <p:spPr>
          <a:xfrm>
            <a:off x="1555241" y="5772403"/>
            <a:ext cx="212534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07010" indent="-194310">
              <a:lnSpc>
                <a:spcPct val="100000"/>
              </a:lnSpc>
              <a:spcBef>
                <a:spcPts val="100"/>
              </a:spcBef>
              <a:buClr>
                <a:srgbClr val="FFBA0D"/>
              </a:buClr>
              <a:buFont typeface="Calibri"/>
              <a:buChar char="•"/>
              <a:tabLst>
                <a:tab pos="207010" algn="l"/>
              </a:tabLst>
            </a:pPr>
            <a:r>
              <a:rPr dirty="0" baseline="2314" sz="1800" spc="-104" b="1">
                <a:latin typeface="Trebuchet MS"/>
                <a:cs typeface="Trebuchet MS"/>
              </a:rPr>
              <a:t>Family</a:t>
            </a:r>
            <a:r>
              <a:rPr dirty="0" baseline="2314" sz="1800" spc="-322" b="1">
                <a:latin typeface="Trebuchet MS"/>
                <a:cs typeface="Trebuchet MS"/>
              </a:rPr>
              <a:t> </a:t>
            </a:r>
            <a:r>
              <a:rPr dirty="0" baseline="2314" sz="1800" spc="-30">
                <a:solidFill>
                  <a:srgbClr val="FFBA0D"/>
                </a:solidFill>
                <a:latin typeface="Segoe UI Symbol"/>
                <a:cs typeface="Segoe UI Symbol"/>
              </a:rPr>
              <a:t>⭢</a:t>
            </a:r>
            <a:r>
              <a:rPr dirty="0" baseline="2314" sz="1800" spc="-217">
                <a:solidFill>
                  <a:srgbClr val="FFBA0D"/>
                </a:solidFill>
                <a:latin typeface="Segoe UI Symbol"/>
                <a:cs typeface="Segoe UI Symbol"/>
              </a:rPr>
              <a:t> </a:t>
            </a:r>
            <a:r>
              <a:rPr dirty="0" baseline="2314" sz="1800" spc="-195">
                <a:latin typeface="Tahoma"/>
                <a:cs typeface="Tahoma"/>
              </a:rPr>
              <a:t>We</a:t>
            </a:r>
            <a:r>
              <a:rPr dirty="0" baseline="2314" sz="1800" spc="-307">
                <a:latin typeface="Tahoma"/>
                <a:cs typeface="Tahoma"/>
              </a:rPr>
              <a:t> </a:t>
            </a:r>
            <a:r>
              <a:rPr dirty="0" baseline="2314" sz="1800" spc="-112">
                <a:latin typeface="Tahoma"/>
                <a:cs typeface="Tahoma"/>
              </a:rPr>
              <a:t>get</a:t>
            </a:r>
            <a:r>
              <a:rPr dirty="0" baseline="2314" sz="1800" spc="-300">
                <a:latin typeface="Tahoma"/>
                <a:cs typeface="Tahoma"/>
              </a:rPr>
              <a:t> </a:t>
            </a:r>
            <a:r>
              <a:rPr dirty="0" baseline="2314" sz="1800" spc="-97">
                <a:latin typeface="Tahoma"/>
                <a:cs typeface="Tahoma"/>
              </a:rPr>
              <a:t>better</a:t>
            </a:r>
            <a:r>
              <a:rPr dirty="0" baseline="2314" sz="1800" spc="-307">
                <a:latin typeface="Tahoma"/>
                <a:cs typeface="Tahoma"/>
              </a:rPr>
              <a:t> </a:t>
            </a:r>
            <a:r>
              <a:rPr dirty="0" baseline="2314" sz="1800" spc="-82">
                <a:latin typeface="Tahoma"/>
                <a:cs typeface="Tahoma"/>
              </a:rPr>
              <a:t>together</a:t>
            </a:r>
            <a:endParaRPr baseline="2314" sz="1800">
              <a:latin typeface="Tahoma"/>
              <a:cs typeface="Tahoma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6367653" y="5583123"/>
            <a:ext cx="1115695" cy="419100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04"/>
              </a:spcBef>
              <a:tabLst>
                <a:tab pos="299085" algn="l"/>
              </a:tabLst>
            </a:pPr>
            <a:r>
              <a:rPr dirty="0" sz="1200" spc="-50">
                <a:solidFill>
                  <a:srgbClr val="FFBA0D"/>
                </a:solidFill>
                <a:latin typeface="Segoe UI Symbol"/>
                <a:cs typeface="Segoe UI Symbol"/>
              </a:rPr>
              <a:t>🡵</a:t>
            </a:r>
            <a:r>
              <a:rPr dirty="0" sz="1200">
                <a:solidFill>
                  <a:srgbClr val="FFBA0D"/>
                </a:solidFill>
                <a:latin typeface="Segoe UI Symbol"/>
                <a:cs typeface="Segoe UI Symbol"/>
              </a:rPr>
              <a:t>	</a:t>
            </a:r>
            <a:r>
              <a:rPr dirty="0" sz="1200" spc="-80">
                <a:latin typeface="Tahoma"/>
                <a:cs typeface="Tahoma"/>
              </a:rPr>
              <a:t>Drive</a:t>
            </a:r>
            <a:r>
              <a:rPr dirty="0" sz="1200" spc="-185">
                <a:latin typeface="Tahoma"/>
                <a:cs typeface="Tahoma"/>
              </a:rPr>
              <a:t> </a:t>
            </a:r>
            <a:r>
              <a:rPr dirty="0" sz="1200" spc="-20">
                <a:latin typeface="Tahoma"/>
                <a:cs typeface="Tahoma"/>
              </a:rPr>
              <a:t>Thru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299085" algn="l"/>
              </a:tabLst>
            </a:pPr>
            <a:r>
              <a:rPr dirty="0" sz="1200" spc="-50">
                <a:solidFill>
                  <a:srgbClr val="FFBA0D"/>
                </a:solidFill>
                <a:latin typeface="Segoe UI Symbol"/>
                <a:cs typeface="Segoe UI Symbol"/>
              </a:rPr>
              <a:t>🡵</a:t>
            </a:r>
            <a:r>
              <a:rPr dirty="0" sz="1200">
                <a:solidFill>
                  <a:srgbClr val="FFBA0D"/>
                </a:solidFill>
                <a:latin typeface="Segoe UI Symbol"/>
                <a:cs typeface="Segoe UI Symbol"/>
              </a:rPr>
              <a:t>	</a:t>
            </a:r>
            <a:r>
              <a:rPr dirty="0" sz="1200" spc="-65">
                <a:latin typeface="Tahoma"/>
                <a:cs typeface="Tahoma"/>
              </a:rPr>
              <a:t>Development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8183626" y="3031870"/>
            <a:ext cx="2898140" cy="3030220"/>
          </a:xfrm>
          <a:custGeom>
            <a:avLst/>
            <a:gdLst/>
            <a:ahLst/>
            <a:cxnLst/>
            <a:rect l="l" t="t" r="r" b="b"/>
            <a:pathLst>
              <a:path w="2898140" h="3030220">
                <a:moveTo>
                  <a:pt x="0" y="123570"/>
                </a:moveTo>
                <a:lnTo>
                  <a:pt x="9717" y="75491"/>
                </a:lnTo>
                <a:lnTo>
                  <a:pt x="36210" y="36210"/>
                </a:lnTo>
                <a:lnTo>
                  <a:pt x="75491" y="9717"/>
                </a:lnTo>
                <a:lnTo>
                  <a:pt x="123571" y="0"/>
                </a:lnTo>
                <a:lnTo>
                  <a:pt x="2774188" y="0"/>
                </a:lnTo>
                <a:lnTo>
                  <a:pt x="2822321" y="9717"/>
                </a:lnTo>
                <a:lnTo>
                  <a:pt x="2861595" y="36210"/>
                </a:lnTo>
                <a:lnTo>
                  <a:pt x="2888059" y="75491"/>
                </a:lnTo>
                <a:lnTo>
                  <a:pt x="2897758" y="123570"/>
                </a:lnTo>
                <a:lnTo>
                  <a:pt x="2897758" y="2906572"/>
                </a:lnTo>
                <a:lnTo>
                  <a:pt x="2888059" y="2954656"/>
                </a:lnTo>
                <a:lnTo>
                  <a:pt x="2861595" y="2993923"/>
                </a:lnTo>
                <a:lnTo>
                  <a:pt x="2822321" y="3020397"/>
                </a:lnTo>
                <a:lnTo>
                  <a:pt x="2774188" y="3030105"/>
                </a:lnTo>
                <a:lnTo>
                  <a:pt x="123571" y="3030105"/>
                </a:lnTo>
                <a:lnTo>
                  <a:pt x="75491" y="3020397"/>
                </a:lnTo>
                <a:lnTo>
                  <a:pt x="36210" y="2993923"/>
                </a:lnTo>
                <a:lnTo>
                  <a:pt x="9717" y="2954656"/>
                </a:lnTo>
                <a:lnTo>
                  <a:pt x="0" y="2906572"/>
                </a:lnTo>
                <a:lnTo>
                  <a:pt x="0" y="123570"/>
                </a:lnTo>
                <a:close/>
              </a:path>
            </a:pathLst>
          </a:custGeom>
          <a:ln w="6350">
            <a:solidFill>
              <a:srgbClr val="FFBA0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 txBox="1"/>
          <p:nvPr/>
        </p:nvSpPr>
        <p:spPr>
          <a:xfrm>
            <a:off x="8516873" y="3286505"/>
            <a:ext cx="137795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90" b="1">
                <a:latin typeface="Trebuchet MS"/>
                <a:cs typeface="Trebuchet MS"/>
              </a:rPr>
              <a:t>Our</a:t>
            </a:r>
            <a:r>
              <a:rPr dirty="0" sz="1800" spc="-254" b="1">
                <a:latin typeface="Trebuchet MS"/>
                <a:cs typeface="Trebuchet MS"/>
              </a:rPr>
              <a:t> </a:t>
            </a:r>
            <a:r>
              <a:rPr dirty="0" sz="1800" spc="-60" b="1">
                <a:latin typeface="Trebuchet MS"/>
                <a:cs typeface="Trebuchet MS"/>
              </a:rPr>
              <a:t>Platforms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59" name="object 59"/>
          <p:cNvGrpSpPr/>
          <p:nvPr/>
        </p:nvGrpSpPr>
        <p:grpSpPr>
          <a:xfrm>
            <a:off x="8416670" y="3296158"/>
            <a:ext cx="2432685" cy="2004695"/>
            <a:chOff x="8416670" y="3296158"/>
            <a:chExt cx="2432685" cy="2004695"/>
          </a:xfrm>
        </p:grpSpPr>
        <p:sp>
          <p:nvSpPr>
            <p:cNvPr id="60" name="object 60"/>
            <p:cNvSpPr/>
            <p:nvPr/>
          </p:nvSpPr>
          <p:spPr>
            <a:xfrm>
              <a:off x="8416670" y="4475099"/>
              <a:ext cx="2432685" cy="822325"/>
            </a:xfrm>
            <a:custGeom>
              <a:avLst/>
              <a:gdLst/>
              <a:ahLst/>
              <a:cxnLst/>
              <a:rect l="l" t="t" r="r" b="b"/>
              <a:pathLst>
                <a:path w="2432684" h="822325">
                  <a:moveTo>
                    <a:pt x="0" y="0"/>
                  </a:moveTo>
                  <a:lnTo>
                    <a:pt x="2432304" y="0"/>
                  </a:lnTo>
                </a:path>
                <a:path w="2432684" h="822325">
                  <a:moveTo>
                    <a:pt x="0" y="822070"/>
                  </a:moveTo>
                  <a:lnTo>
                    <a:pt x="2394204" y="822070"/>
                  </a:lnTo>
                </a:path>
              </a:pathLst>
            </a:custGeom>
            <a:ln w="6350">
              <a:solidFill>
                <a:srgbClr val="FFBA0D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1" name="object 6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244327" y="3382645"/>
              <a:ext cx="172720" cy="172719"/>
            </a:xfrm>
            <a:prstGeom prst="rect">
              <a:avLst/>
            </a:prstGeom>
          </p:spPr>
        </p:pic>
        <p:sp>
          <p:nvSpPr>
            <p:cNvPr id="62" name="object 62"/>
            <p:cNvSpPr/>
            <p:nvPr/>
          </p:nvSpPr>
          <p:spPr>
            <a:xfrm>
              <a:off x="10160888" y="3299333"/>
              <a:ext cx="339725" cy="339725"/>
            </a:xfrm>
            <a:custGeom>
              <a:avLst/>
              <a:gdLst/>
              <a:ahLst/>
              <a:cxnLst/>
              <a:rect l="l" t="t" r="r" b="b"/>
              <a:pathLst>
                <a:path w="339725" h="339725">
                  <a:moveTo>
                    <a:pt x="0" y="169671"/>
                  </a:moveTo>
                  <a:lnTo>
                    <a:pt x="6068" y="124559"/>
                  </a:lnTo>
                  <a:lnTo>
                    <a:pt x="23193" y="84026"/>
                  </a:lnTo>
                  <a:lnTo>
                    <a:pt x="49752" y="49688"/>
                  </a:lnTo>
                  <a:lnTo>
                    <a:pt x="84121" y="23161"/>
                  </a:lnTo>
                  <a:lnTo>
                    <a:pt x="124677" y="6059"/>
                  </a:lnTo>
                  <a:lnTo>
                    <a:pt x="169799" y="0"/>
                  </a:lnTo>
                  <a:lnTo>
                    <a:pt x="214911" y="6059"/>
                  </a:lnTo>
                  <a:lnTo>
                    <a:pt x="255444" y="23161"/>
                  </a:lnTo>
                  <a:lnTo>
                    <a:pt x="289782" y="49688"/>
                  </a:lnTo>
                  <a:lnTo>
                    <a:pt x="316309" y="84026"/>
                  </a:lnTo>
                  <a:lnTo>
                    <a:pt x="333411" y="124559"/>
                  </a:lnTo>
                  <a:lnTo>
                    <a:pt x="339470" y="169671"/>
                  </a:lnTo>
                  <a:lnTo>
                    <a:pt x="333411" y="214784"/>
                  </a:lnTo>
                  <a:lnTo>
                    <a:pt x="316309" y="255317"/>
                  </a:lnTo>
                  <a:lnTo>
                    <a:pt x="289782" y="289655"/>
                  </a:lnTo>
                  <a:lnTo>
                    <a:pt x="255444" y="316182"/>
                  </a:lnTo>
                  <a:lnTo>
                    <a:pt x="214911" y="333284"/>
                  </a:lnTo>
                  <a:lnTo>
                    <a:pt x="169799" y="339343"/>
                  </a:lnTo>
                  <a:lnTo>
                    <a:pt x="124677" y="333284"/>
                  </a:lnTo>
                  <a:lnTo>
                    <a:pt x="84121" y="316182"/>
                  </a:lnTo>
                  <a:lnTo>
                    <a:pt x="49752" y="289655"/>
                  </a:lnTo>
                  <a:lnTo>
                    <a:pt x="23193" y="255317"/>
                  </a:lnTo>
                  <a:lnTo>
                    <a:pt x="6068" y="214784"/>
                  </a:lnTo>
                  <a:lnTo>
                    <a:pt x="0" y="169671"/>
                  </a:lnTo>
                  <a:close/>
                </a:path>
              </a:pathLst>
            </a:custGeom>
            <a:ln w="6349">
              <a:solidFill>
                <a:srgbClr val="FFBA0D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3" name="object 6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897363" y="3465830"/>
              <a:ext cx="263525" cy="6350"/>
            </a:xfrm>
            <a:prstGeom prst="rect">
              <a:avLst/>
            </a:prstGeom>
          </p:spPr>
        </p:pic>
      </p:grpSp>
      <p:sp>
        <p:nvSpPr>
          <p:cNvPr id="64" name="object 64"/>
          <p:cNvSpPr txBox="1"/>
          <p:nvPr/>
        </p:nvSpPr>
        <p:spPr>
          <a:xfrm>
            <a:off x="8565260" y="3717797"/>
            <a:ext cx="2120900" cy="579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latin typeface="Trebuchet MS"/>
                <a:cs typeface="Trebuchet MS"/>
              </a:rPr>
              <a:t>Consumer</a:t>
            </a:r>
            <a:endParaRPr sz="1200">
              <a:latin typeface="Trebuchet MS"/>
              <a:cs typeface="Trebuchet MS"/>
            </a:endParaRPr>
          </a:p>
          <a:p>
            <a:pPr marL="15240" marR="5080">
              <a:lnSpc>
                <a:spcPct val="100000"/>
              </a:lnSpc>
              <a:spcBef>
                <a:spcPts val="35"/>
              </a:spcBef>
            </a:pPr>
            <a:r>
              <a:rPr dirty="0" sz="1200" spc="-80">
                <a:latin typeface="Tahoma"/>
                <a:cs typeface="Tahoma"/>
              </a:rPr>
              <a:t>One</a:t>
            </a:r>
            <a:r>
              <a:rPr dirty="0" sz="1200" spc="-175">
                <a:latin typeface="Tahoma"/>
                <a:cs typeface="Tahoma"/>
              </a:rPr>
              <a:t> </a:t>
            </a:r>
            <a:r>
              <a:rPr dirty="0" sz="1200" spc="-55">
                <a:latin typeface="Tahoma"/>
                <a:cs typeface="Tahoma"/>
              </a:rPr>
              <a:t>of</a:t>
            </a:r>
            <a:r>
              <a:rPr dirty="0" sz="1200" spc="-195">
                <a:latin typeface="Tahoma"/>
                <a:cs typeface="Tahoma"/>
              </a:rPr>
              <a:t> </a:t>
            </a:r>
            <a:r>
              <a:rPr dirty="0" sz="1200" spc="-65">
                <a:latin typeface="Tahoma"/>
                <a:cs typeface="Tahoma"/>
              </a:rPr>
              <a:t>the</a:t>
            </a:r>
            <a:r>
              <a:rPr dirty="0" sz="1200" spc="-200">
                <a:latin typeface="Tahoma"/>
                <a:cs typeface="Tahoma"/>
              </a:rPr>
              <a:t> </a:t>
            </a:r>
            <a:r>
              <a:rPr dirty="0" sz="1200" spc="-50">
                <a:latin typeface="Tahoma"/>
                <a:cs typeface="Tahoma"/>
              </a:rPr>
              <a:t>world’s</a:t>
            </a:r>
            <a:r>
              <a:rPr dirty="0" sz="1200" spc="-215">
                <a:latin typeface="Tahoma"/>
                <a:cs typeface="Tahoma"/>
              </a:rPr>
              <a:t> </a:t>
            </a:r>
            <a:r>
              <a:rPr dirty="0" sz="1200" spc="-70">
                <a:latin typeface="Tahoma"/>
                <a:cs typeface="Tahoma"/>
              </a:rPr>
              <a:t>largest</a:t>
            </a:r>
            <a:r>
              <a:rPr dirty="0" sz="1200" spc="-220">
                <a:latin typeface="Tahoma"/>
                <a:cs typeface="Tahoma"/>
              </a:rPr>
              <a:t> </a:t>
            </a:r>
            <a:r>
              <a:rPr dirty="0" sz="1200" spc="-60">
                <a:latin typeface="Tahoma"/>
                <a:cs typeface="Tahoma"/>
              </a:rPr>
              <a:t>consumer </a:t>
            </a:r>
            <a:r>
              <a:rPr dirty="0" sz="1200" spc="-65">
                <a:latin typeface="Tahoma"/>
                <a:cs typeface="Tahoma"/>
              </a:rPr>
              <a:t>platforms</a:t>
            </a:r>
            <a:r>
              <a:rPr dirty="0" sz="1200" spc="-195">
                <a:latin typeface="Tahoma"/>
                <a:cs typeface="Tahoma"/>
              </a:rPr>
              <a:t> </a:t>
            </a:r>
            <a:r>
              <a:rPr dirty="0" sz="1200" spc="-30">
                <a:latin typeface="Tahoma"/>
                <a:cs typeface="Tahoma"/>
              </a:rPr>
              <a:t>to</a:t>
            </a:r>
            <a:r>
              <a:rPr dirty="0" sz="1200" spc="-195">
                <a:latin typeface="Tahoma"/>
                <a:cs typeface="Tahoma"/>
              </a:rPr>
              <a:t> </a:t>
            </a:r>
            <a:r>
              <a:rPr dirty="0" sz="1200" spc="-65">
                <a:latin typeface="Tahoma"/>
                <a:cs typeface="Tahoma"/>
              </a:rPr>
              <a:t>fuel</a:t>
            </a:r>
            <a:r>
              <a:rPr dirty="0" sz="1200" spc="-190">
                <a:latin typeface="Tahoma"/>
                <a:cs typeface="Tahoma"/>
              </a:rPr>
              <a:t> </a:t>
            </a:r>
            <a:r>
              <a:rPr dirty="0" sz="1200" spc="-10">
                <a:latin typeface="Tahoma"/>
                <a:cs typeface="Tahoma"/>
              </a:rPr>
              <a:t>engagement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8565260" y="4593463"/>
            <a:ext cx="1772285" cy="579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latin typeface="Trebuchet MS"/>
                <a:cs typeface="Trebuchet MS"/>
              </a:rPr>
              <a:t>Restaurant</a:t>
            </a:r>
            <a:endParaRPr sz="1200">
              <a:latin typeface="Trebuchet MS"/>
              <a:cs typeface="Trebuchet MS"/>
            </a:endParaRPr>
          </a:p>
          <a:p>
            <a:pPr marL="15240" marR="5080">
              <a:lnSpc>
                <a:spcPct val="100000"/>
              </a:lnSpc>
              <a:spcBef>
                <a:spcPts val="35"/>
              </a:spcBef>
            </a:pPr>
            <a:r>
              <a:rPr dirty="0" sz="1200" spc="-75">
                <a:latin typeface="Tahoma"/>
                <a:cs typeface="Tahoma"/>
              </a:rPr>
              <a:t>Easiest</a:t>
            </a:r>
            <a:r>
              <a:rPr dirty="0" sz="1200" spc="-180">
                <a:latin typeface="Tahoma"/>
                <a:cs typeface="Tahoma"/>
              </a:rPr>
              <a:t> </a:t>
            </a:r>
            <a:r>
              <a:rPr dirty="0" sz="1200" spc="-55">
                <a:latin typeface="Tahoma"/>
                <a:cs typeface="Tahoma"/>
              </a:rPr>
              <a:t>and</a:t>
            </a:r>
            <a:r>
              <a:rPr dirty="0" sz="1200" spc="-190">
                <a:latin typeface="Tahoma"/>
                <a:cs typeface="Tahoma"/>
              </a:rPr>
              <a:t> </a:t>
            </a:r>
            <a:r>
              <a:rPr dirty="0" sz="1200" spc="-60">
                <a:latin typeface="Tahoma"/>
                <a:cs typeface="Tahoma"/>
              </a:rPr>
              <a:t>most</a:t>
            </a:r>
            <a:r>
              <a:rPr dirty="0" sz="1200" spc="-190">
                <a:latin typeface="Tahoma"/>
                <a:cs typeface="Tahoma"/>
              </a:rPr>
              <a:t> </a:t>
            </a:r>
            <a:r>
              <a:rPr dirty="0" sz="1200" spc="-10">
                <a:latin typeface="Tahoma"/>
                <a:cs typeface="Tahoma"/>
              </a:rPr>
              <a:t>efficient </a:t>
            </a:r>
            <a:r>
              <a:rPr dirty="0" sz="1200" spc="-75">
                <a:latin typeface="Tahoma"/>
                <a:cs typeface="Tahoma"/>
              </a:rPr>
              <a:t>restaurant</a:t>
            </a:r>
            <a:r>
              <a:rPr dirty="0" sz="1200" spc="-165">
                <a:latin typeface="Tahoma"/>
                <a:cs typeface="Tahoma"/>
              </a:rPr>
              <a:t> </a:t>
            </a:r>
            <a:r>
              <a:rPr dirty="0" sz="1200" spc="-65">
                <a:latin typeface="Tahoma"/>
                <a:cs typeface="Tahoma"/>
              </a:rPr>
              <a:t>operating</a:t>
            </a:r>
            <a:r>
              <a:rPr dirty="0" sz="1200" spc="-150">
                <a:latin typeface="Tahoma"/>
                <a:cs typeface="Tahoma"/>
              </a:rPr>
              <a:t> </a:t>
            </a:r>
            <a:r>
              <a:rPr dirty="0" sz="1200" spc="-50">
                <a:latin typeface="Tahoma"/>
                <a:cs typeface="Tahoma"/>
              </a:rPr>
              <a:t>platform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8565260" y="5382259"/>
            <a:ext cx="1866264" cy="579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latin typeface="Trebuchet MS"/>
                <a:cs typeface="Trebuchet MS"/>
              </a:rPr>
              <a:t>Company</a:t>
            </a:r>
            <a:endParaRPr sz="1200">
              <a:latin typeface="Trebuchet MS"/>
              <a:cs typeface="Trebuchet MS"/>
            </a:endParaRPr>
          </a:p>
          <a:p>
            <a:pPr marL="15240">
              <a:lnSpc>
                <a:spcPct val="100000"/>
              </a:lnSpc>
              <a:spcBef>
                <a:spcPts val="35"/>
              </a:spcBef>
            </a:pPr>
            <a:r>
              <a:rPr dirty="0" sz="1200" spc="-70">
                <a:latin typeface="Tahoma"/>
                <a:cs typeface="Tahoma"/>
              </a:rPr>
              <a:t>Modern</a:t>
            </a:r>
            <a:r>
              <a:rPr dirty="0" sz="1200" spc="-185">
                <a:latin typeface="Tahoma"/>
                <a:cs typeface="Tahoma"/>
              </a:rPr>
              <a:t> </a:t>
            </a:r>
            <a:r>
              <a:rPr dirty="0" sz="1200" spc="-65">
                <a:latin typeface="Tahoma"/>
                <a:cs typeface="Tahoma"/>
              </a:rPr>
              <a:t>company</a:t>
            </a:r>
            <a:r>
              <a:rPr dirty="0" sz="1200" spc="-150">
                <a:latin typeface="Tahoma"/>
                <a:cs typeface="Tahoma"/>
              </a:rPr>
              <a:t> </a:t>
            </a:r>
            <a:r>
              <a:rPr dirty="0" sz="1200" spc="-60">
                <a:latin typeface="Tahoma"/>
                <a:cs typeface="Tahoma"/>
              </a:rPr>
              <a:t>platform</a:t>
            </a:r>
            <a:r>
              <a:rPr dirty="0" sz="1200" spc="-200">
                <a:latin typeface="Tahoma"/>
                <a:cs typeface="Tahoma"/>
              </a:rPr>
              <a:t> </a:t>
            </a:r>
            <a:r>
              <a:rPr dirty="0" sz="1200" spc="-20">
                <a:latin typeface="Tahoma"/>
                <a:cs typeface="Tahoma"/>
              </a:rPr>
              <a:t>that</a:t>
            </a:r>
            <a:endParaRPr sz="1200">
              <a:latin typeface="Tahoma"/>
              <a:cs typeface="Tahoma"/>
            </a:endParaRPr>
          </a:p>
          <a:p>
            <a:pPr marL="15240">
              <a:lnSpc>
                <a:spcPct val="100000"/>
              </a:lnSpc>
            </a:pPr>
            <a:r>
              <a:rPr dirty="0" sz="1200" spc="-60">
                <a:latin typeface="Tahoma"/>
                <a:cs typeface="Tahoma"/>
              </a:rPr>
              <a:t>unlocks</a:t>
            </a:r>
            <a:r>
              <a:rPr dirty="0" sz="1200" spc="-175">
                <a:latin typeface="Tahoma"/>
                <a:cs typeface="Tahoma"/>
              </a:rPr>
              <a:t> </a:t>
            </a:r>
            <a:r>
              <a:rPr dirty="0" sz="1200" spc="-70">
                <a:latin typeface="Tahoma"/>
                <a:cs typeface="Tahoma"/>
              </a:rPr>
              <a:t>speed</a:t>
            </a:r>
            <a:r>
              <a:rPr dirty="0" sz="1200" spc="-204">
                <a:latin typeface="Tahoma"/>
                <a:cs typeface="Tahoma"/>
              </a:rPr>
              <a:t> </a:t>
            </a:r>
            <a:r>
              <a:rPr dirty="0" sz="1200" spc="-60">
                <a:latin typeface="Tahoma"/>
                <a:cs typeface="Tahoma"/>
              </a:rPr>
              <a:t>and</a:t>
            </a:r>
            <a:r>
              <a:rPr dirty="0" sz="1200" spc="-185">
                <a:latin typeface="Tahoma"/>
                <a:cs typeface="Tahoma"/>
              </a:rPr>
              <a:t> </a:t>
            </a:r>
            <a:r>
              <a:rPr dirty="0" sz="1200" spc="-10">
                <a:latin typeface="Tahoma"/>
                <a:cs typeface="Tahoma"/>
              </a:rPr>
              <a:t>innovation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67" name="object 67"/>
          <p:cNvGrpSpPr/>
          <p:nvPr/>
        </p:nvGrpSpPr>
        <p:grpSpPr>
          <a:xfrm>
            <a:off x="2101976" y="3296158"/>
            <a:ext cx="606425" cy="346075"/>
            <a:chOff x="2101976" y="3296158"/>
            <a:chExt cx="606425" cy="346075"/>
          </a:xfrm>
        </p:grpSpPr>
        <p:pic>
          <p:nvPicPr>
            <p:cNvPr id="68" name="object 6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449067" y="3385947"/>
              <a:ext cx="170306" cy="177926"/>
            </a:xfrm>
            <a:prstGeom prst="rect">
              <a:avLst/>
            </a:prstGeom>
          </p:spPr>
        </p:pic>
        <p:sp>
          <p:nvSpPr>
            <p:cNvPr id="69" name="object 69"/>
            <p:cNvSpPr/>
            <p:nvPr/>
          </p:nvSpPr>
          <p:spPr>
            <a:xfrm>
              <a:off x="2365501" y="3299333"/>
              <a:ext cx="339725" cy="339725"/>
            </a:xfrm>
            <a:custGeom>
              <a:avLst/>
              <a:gdLst/>
              <a:ahLst/>
              <a:cxnLst/>
              <a:rect l="l" t="t" r="r" b="b"/>
              <a:pathLst>
                <a:path w="339725" h="339725">
                  <a:moveTo>
                    <a:pt x="0" y="169671"/>
                  </a:moveTo>
                  <a:lnTo>
                    <a:pt x="6059" y="124559"/>
                  </a:lnTo>
                  <a:lnTo>
                    <a:pt x="23161" y="84026"/>
                  </a:lnTo>
                  <a:lnTo>
                    <a:pt x="49688" y="49688"/>
                  </a:lnTo>
                  <a:lnTo>
                    <a:pt x="84026" y="23161"/>
                  </a:lnTo>
                  <a:lnTo>
                    <a:pt x="124559" y="6059"/>
                  </a:lnTo>
                  <a:lnTo>
                    <a:pt x="169672" y="0"/>
                  </a:lnTo>
                  <a:lnTo>
                    <a:pt x="214784" y="6059"/>
                  </a:lnTo>
                  <a:lnTo>
                    <a:pt x="255317" y="23161"/>
                  </a:lnTo>
                  <a:lnTo>
                    <a:pt x="289655" y="49688"/>
                  </a:lnTo>
                  <a:lnTo>
                    <a:pt x="316182" y="84026"/>
                  </a:lnTo>
                  <a:lnTo>
                    <a:pt x="333284" y="124559"/>
                  </a:lnTo>
                  <a:lnTo>
                    <a:pt x="339344" y="169671"/>
                  </a:lnTo>
                  <a:lnTo>
                    <a:pt x="333284" y="214784"/>
                  </a:lnTo>
                  <a:lnTo>
                    <a:pt x="316182" y="255317"/>
                  </a:lnTo>
                  <a:lnTo>
                    <a:pt x="289655" y="289655"/>
                  </a:lnTo>
                  <a:lnTo>
                    <a:pt x="255317" y="316182"/>
                  </a:lnTo>
                  <a:lnTo>
                    <a:pt x="214784" y="333284"/>
                  </a:lnTo>
                  <a:lnTo>
                    <a:pt x="169672" y="339343"/>
                  </a:lnTo>
                  <a:lnTo>
                    <a:pt x="124559" y="333284"/>
                  </a:lnTo>
                  <a:lnTo>
                    <a:pt x="84026" y="316182"/>
                  </a:lnTo>
                  <a:lnTo>
                    <a:pt x="49688" y="289655"/>
                  </a:lnTo>
                  <a:lnTo>
                    <a:pt x="23161" y="255317"/>
                  </a:lnTo>
                  <a:lnTo>
                    <a:pt x="6059" y="214784"/>
                  </a:lnTo>
                  <a:lnTo>
                    <a:pt x="0" y="169671"/>
                  </a:lnTo>
                  <a:close/>
                </a:path>
              </a:pathLst>
            </a:custGeom>
            <a:ln w="6350">
              <a:solidFill>
                <a:srgbClr val="FFBA0D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0" name="object 7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101976" y="3465830"/>
              <a:ext cx="263525" cy="6350"/>
            </a:xfrm>
            <a:prstGeom prst="rect">
              <a:avLst/>
            </a:prstGeom>
          </p:spPr>
        </p:pic>
      </p:grpSp>
      <p:grpSp>
        <p:nvGrpSpPr>
          <p:cNvPr id="71" name="object 71"/>
          <p:cNvGrpSpPr/>
          <p:nvPr/>
        </p:nvGrpSpPr>
        <p:grpSpPr>
          <a:xfrm>
            <a:off x="5162296" y="3717163"/>
            <a:ext cx="2479675" cy="2348230"/>
            <a:chOff x="5162296" y="3717163"/>
            <a:chExt cx="2479675" cy="2348230"/>
          </a:xfrm>
        </p:grpSpPr>
        <p:sp>
          <p:nvSpPr>
            <p:cNvPr id="72" name="object 72"/>
            <p:cNvSpPr/>
            <p:nvPr/>
          </p:nvSpPr>
          <p:spPr>
            <a:xfrm>
              <a:off x="5165471" y="3720338"/>
              <a:ext cx="2473325" cy="2341880"/>
            </a:xfrm>
            <a:custGeom>
              <a:avLst/>
              <a:gdLst/>
              <a:ahLst/>
              <a:cxnLst/>
              <a:rect l="l" t="t" r="r" b="b"/>
              <a:pathLst>
                <a:path w="2473325" h="2341879">
                  <a:moveTo>
                    <a:pt x="0" y="125856"/>
                  </a:moveTo>
                  <a:lnTo>
                    <a:pt x="9896" y="76884"/>
                  </a:lnTo>
                  <a:lnTo>
                    <a:pt x="36877" y="36877"/>
                  </a:lnTo>
                  <a:lnTo>
                    <a:pt x="76884" y="9896"/>
                  </a:lnTo>
                  <a:lnTo>
                    <a:pt x="125856" y="0"/>
                  </a:lnTo>
                  <a:lnTo>
                    <a:pt x="2347086" y="0"/>
                  </a:lnTo>
                  <a:lnTo>
                    <a:pt x="2396039" y="9896"/>
                  </a:lnTo>
                  <a:lnTo>
                    <a:pt x="2436002" y="36877"/>
                  </a:lnTo>
                  <a:lnTo>
                    <a:pt x="2462940" y="76884"/>
                  </a:lnTo>
                  <a:lnTo>
                    <a:pt x="2472817" y="125856"/>
                  </a:lnTo>
                  <a:lnTo>
                    <a:pt x="2472817" y="629031"/>
                  </a:lnTo>
                  <a:lnTo>
                    <a:pt x="2462940" y="677983"/>
                  </a:lnTo>
                  <a:lnTo>
                    <a:pt x="2436002" y="717946"/>
                  </a:lnTo>
                  <a:lnTo>
                    <a:pt x="2396039" y="744884"/>
                  </a:lnTo>
                  <a:lnTo>
                    <a:pt x="2347086" y="754761"/>
                  </a:lnTo>
                  <a:lnTo>
                    <a:pt x="125856" y="754761"/>
                  </a:lnTo>
                  <a:lnTo>
                    <a:pt x="76884" y="744884"/>
                  </a:lnTo>
                  <a:lnTo>
                    <a:pt x="36877" y="717946"/>
                  </a:lnTo>
                  <a:lnTo>
                    <a:pt x="9896" y="677983"/>
                  </a:lnTo>
                  <a:lnTo>
                    <a:pt x="0" y="629031"/>
                  </a:lnTo>
                  <a:lnTo>
                    <a:pt x="0" y="125856"/>
                  </a:lnTo>
                  <a:close/>
                </a:path>
                <a:path w="2473325" h="2341879">
                  <a:moveTo>
                    <a:pt x="0" y="1712722"/>
                  </a:moveTo>
                  <a:lnTo>
                    <a:pt x="9896" y="1663749"/>
                  </a:lnTo>
                  <a:lnTo>
                    <a:pt x="36877" y="1623742"/>
                  </a:lnTo>
                  <a:lnTo>
                    <a:pt x="76884" y="1596761"/>
                  </a:lnTo>
                  <a:lnTo>
                    <a:pt x="125856" y="1586865"/>
                  </a:lnTo>
                  <a:lnTo>
                    <a:pt x="2347086" y="1586865"/>
                  </a:lnTo>
                  <a:lnTo>
                    <a:pt x="2396039" y="1596761"/>
                  </a:lnTo>
                  <a:lnTo>
                    <a:pt x="2436002" y="1623742"/>
                  </a:lnTo>
                  <a:lnTo>
                    <a:pt x="2462940" y="1663749"/>
                  </a:lnTo>
                  <a:lnTo>
                    <a:pt x="2472817" y="1712722"/>
                  </a:lnTo>
                  <a:lnTo>
                    <a:pt x="2472817" y="2215845"/>
                  </a:lnTo>
                  <a:lnTo>
                    <a:pt x="2462940" y="2264807"/>
                  </a:lnTo>
                  <a:lnTo>
                    <a:pt x="2436002" y="2304792"/>
                  </a:lnTo>
                  <a:lnTo>
                    <a:pt x="2396039" y="2331752"/>
                  </a:lnTo>
                  <a:lnTo>
                    <a:pt x="2347086" y="2341638"/>
                  </a:lnTo>
                  <a:lnTo>
                    <a:pt x="125856" y="2341638"/>
                  </a:lnTo>
                  <a:lnTo>
                    <a:pt x="76884" y="2331752"/>
                  </a:lnTo>
                  <a:lnTo>
                    <a:pt x="36877" y="2304792"/>
                  </a:lnTo>
                  <a:lnTo>
                    <a:pt x="9896" y="2264807"/>
                  </a:lnTo>
                  <a:lnTo>
                    <a:pt x="0" y="2215845"/>
                  </a:lnTo>
                  <a:lnTo>
                    <a:pt x="0" y="1712722"/>
                  </a:lnTo>
                  <a:close/>
                </a:path>
              </a:pathLst>
            </a:custGeom>
            <a:ln w="6350">
              <a:solidFill>
                <a:srgbClr val="FFBA0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3" name="object 73"/>
            <p:cNvSpPr/>
            <p:nvPr/>
          </p:nvSpPr>
          <p:spPr>
            <a:xfrm>
              <a:off x="5165471" y="4513834"/>
              <a:ext cx="2473325" cy="755015"/>
            </a:xfrm>
            <a:custGeom>
              <a:avLst/>
              <a:gdLst/>
              <a:ahLst/>
              <a:cxnLst/>
              <a:rect l="l" t="t" r="r" b="b"/>
              <a:pathLst>
                <a:path w="2473325" h="755014">
                  <a:moveTo>
                    <a:pt x="2347086" y="0"/>
                  </a:moveTo>
                  <a:lnTo>
                    <a:pt x="125856" y="0"/>
                  </a:lnTo>
                  <a:lnTo>
                    <a:pt x="76884" y="9876"/>
                  </a:lnTo>
                  <a:lnTo>
                    <a:pt x="36877" y="36814"/>
                  </a:lnTo>
                  <a:lnTo>
                    <a:pt x="9896" y="76777"/>
                  </a:lnTo>
                  <a:lnTo>
                    <a:pt x="0" y="125730"/>
                  </a:lnTo>
                  <a:lnTo>
                    <a:pt x="0" y="628904"/>
                  </a:lnTo>
                  <a:lnTo>
                    <a:pt x="9896" y="677876"/>
                  </a:lnTo>
                  <a:lnTo>
                    <a:pt x="36877" y="717883"/>
                  </a:lnTo>
                  <a:lnTo>
                    <a:pt x="76884" y="744864"/>
                  </a:lnTo>
                  <a:lnTo>
                    <a:pt x="125856" y="754761"/>
                  </a:lnTo>
                  <a:lnTo>
                    <a:pt x="2347086" y="754761"/>
                  </a:lnTo>
                  <a:lnTo>
                    <a:pt x="2396039" y="744864"/>
                  </a:lnTo>
                  <a:lnTo>
                    <a:pt x="2436002" y="717883"/>
                  </a:lnTo>
                  <a:lnTo>
                    <a:pt x="2462940" y="677876"/>
                  </a:lnTo>
                  <a:lnTo>
                    <a:pt x="2472817" y="628904"/>
                  </a:lnTo>
                  <a:lnTo>
                    <a:pt x="2472817" y="125730"/>
                  </a:lnTo>
                  <a:lnTo>
                    <a:pt x="2462940" y="76777"/>
                  </a:lnTo>
                  <a:lnTo>
                    <a:pt x="2436002" y="36814"/>
                  </a:lnTo>
                  <a:lnTo>
                    <a:pt x="2396039" y="9876"/>
                  </a:lnTo>
                  <a:lnTo>
                    <a:pt x="2347086" y="0"/>
                  </a:lnTo>
                  <a:close/>
                </a:path>
              </a:pathLst>
            </a:custGeom>
            <a:solidFill>
              <a:srgbClr val="FFBA0D">
                <a:alpha val="25097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4" name="object 74"/>
            <p:cNvSpPr/>
            <p:nvPr/>
          </p:nvSpPr>
          <p:spPr>
            <a:xfrm>
              <a:off x="5165471" y="4513834"/>
              <a:ext cx="2473325" cy="755015"/>
            </a:xfrm>
            <a:custGeom>
              <a:avLst/>
              <a:gdLst/>
              <a:ahLst/>
              <a:cxnLst/>
              <a:rect l="l" t="t" r="r" b="b"/>
              <a:pathLst>
                <a:path w="2473325" h="755014">
                  <a:moveTo>
                    <a:pt x="0" y="125730"/>
                  </a:moveTo>
                  <a:lnTo>
                    <a:pt x="9896" y="76777"/>
                  </a:lnTo>
                  <a:lnTo>
                    <a:pt x="36877" y="36814"/>
                  </a:lnTo>
                  <a:lnTo>
                    <a:pt x="76884" y="9876"/>
                  </a:lnTo>
                  <a:lnTo>
                    <a:pt x="125856" y="0"/>
                  </a:lnTo>
                  <a:lnTo>
                    <a:pt x="2347086" y="0"/>
                  </a:lnTo>
                  <a:lnTo>
                    <a:pt x="2396039" y="9876"/>
                  </a:lnTo>
                  <a:lnTo>
                    <a:pt x="2436002" y="36814"/>
                  </a:lnTo>
                  <a:lnTo>
                    <a:pt x="2462940" y="76777"/>
                  </a:lnTo>
                  <a:lnTo>
                    <a:pt x="2472817" y="125730"/>
                  </a:lnTo>
                  <a:lnTo>
                    <a:pt x="2472817" y="628904"/>
                  </a:lnTo>
                  <a:lnTo>
                    <a:pt x="2462940" y="677876"/>
                  </a:lnTo>
                  <a:lnTo>
                    <a:pt x="2436002" y="717883"/>
                  </a:lnTo>
                  <a:lnTo>
                    <a:pt x="2396039" y="744864"/>
                  </a:lnTo>
                  <a:lnTo>
                    <a:pt x="2347086" y="754761"/>
                  </a:lnTo>
                  <a:lnTo>
                    <a:pt x="125856" y="754761"/>
                  </a:lnTo>
                  <a:lnTo>
                    <a:pt x="76884" y="744864"/>
                  </a:lnTo>
                  <a:lnTo>
                    <a:pt x="36877" y="717883"/>
                  </a:lnTo>
                  <a:lnTo>
                    <a:pt x="9896" y="677876"/>
                  </a:lnTo>
                  <a:lnTo>
                    <a:pt x="0" y="628904"/>
                  </a:lnTo>
                  <a:lnTo>
                    <a:pt x="0" y="125730"/>
                  </a:lnTo>
                  <a:close/>
                </a:path>
              </a:pathLst>
            </a:custGeom>
            <a:ln w="6350">
              <a:solidFill>
                <a:srgbClr val="FFBA0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5" name="object 75"/>
          <p:cNvSpPr txBox="1"/>
          <p:nvPr/>
        </p:nvSpPr>
        <p:spPr>
          <a:xfrm>
            <a:off x="5282946" y="3286505"/>
            <a:ext cx="1807210" cy="19069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130">
              <a:lnSpc>
                <a:spcPct val="100000"/>
              </a:lnSpc>
              <a:spcBef>
                <a:spcPts val="100"/>
              </a:spcBef>
            </a:pPr>
            <a:r>
              <a:rPr dirty="0" sz="1800" spc="-90" b="1">
                <a:latin typeface="Trebuchet MS"/>
                <a:cs typeface="Trebuchet MS"/>
              </a:rPr>
              <a:t>Our</a:t>
            </a:r>
            <a:r>
              <a:rPr dirty="0" sz="1800" spc="-254" b="1">
                <a:latin typeface="Trebuchet MS"/>
                <a:cs typeface="Trebuchet MS"/>
              </a:rPr>
              <a:t> </a:t>
            </a:r>
            <a:r>
              <a:rPr dirty="0" sz="1800" spc="-90" b="1">
                <a:latin typeface="Trebuchet MS"/>
                <a:cs typeface="Trebuchet MS"/>
              </a:rPr>
              <a:t>Growth</a:t>
            </a:r>
            <a:r>
              <a:rPr dirty="0" sz="1800" spc="-220" b="1">
                <a:latin typeface="Trebuchet MS"/>
                <a:cs typeface="Trebuchet MS"/>
              </a:rPr>
              <a:t> </a:t>
            </a:r>
            <a:r>
              <a:rPr dirty="0" sz="1800" spc="-45" b="1">
                <a:latin typeface="Trebuchet MS"/>
                <a:cs typeface="Trebuchet MS"/>
              </a:rPr>
              <a:t>Pillars</a:t>
            </a:r>
            <a:endParaRPr sz="1800">
              <a:latin typeface="Trebuchet MS"/>
              <a:cs typeface="Trebuchet MS"/>
            </a:endParaRPr>
          </a:p>
          <a:p>
            <a:pPr marL="15240">
              <a:lnSpc>
                <a:spcPct val="100000"/>
              </a:lnSpc>
              <a:spcBef>
                <a:spcPts val="1800"/>
              </a:spcBef>
            </a:pPr>
            <a:r>
              <a:rPr dirty="0" sz="1200" spc="-85" b="1">
                <a:latin typeface="Trebuchet MS"/>
                <a:cs typeface="Trebuchet MS"/>
              </a:rPr>
              <a:t>Maximize</a:t>
            </a:r>
            <a:r>
              <a:rPr dirty="0" sz="1200" spc="-190" b="1">
                <a:latin typeface="Trebuchet MS"/>
                <a:cs typeface="Trebuchet MS"/>
              </a:rPr>
              <a:t> </a:t>
            </a:r>
            <a:r>
              <a:rPr dirty="0" sz="1200" spc="-60" b="1">
                <a:latin typeface="Trebuchet MS"/>
                <a:cs typeface="Trebuchet MS"/>
              </a:rPr>
              <a:t>our</a:t>
            </a:r>
            <a:r>
              <a:rPr dirty="0" sz="1200" spc="-190" b="1">
                <a:latin typeface="Trebuchet MS"/>
                <a:cs typeface="Trebuchet MS"/>
              </a:rPr>
              <a:t> </a:t>
            </a:r>
            <a:r>
              <a:rPr dirty="0" sz="1200" spc="-10" b="1">
                <a:latin typeface="Trebuchet MS"/>
                <a:cs typeface="Trebuchet MS"/>
              </a:rPr>
              <a:t>Marketing</a:t>
            </a:r>
            <a:endParaRPr sz="12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  <a:tabLst>
                <a:tab pos="299085" algn="l"/>
              </a:tabLst>
            </a:pPr>
            <a:r>
              <a:rPr dirty="0" sz="1200" spc="-50">
                <a:solidFill>
                  <a:srgbClr val="FFBA0D"/>
                </a:solidFill>
                <a:latin typeface="Segoe UI Symbol"/>
                <a:cs typeface="Segoe UI Symbol"/>
              </a:rPr>
              <a:t>🡵</a:t>
            </a:r>
            <a:r>
              <a:rPr dirty="0" sz="1200">
                <a:solidFill>
                  <a:srgbClr val="FFBA0D"/>
                </a:solidFill>
                <a:latin typeface="Segoe UI Symbol"/>
                <a:cs typeface="Segoe UI Symbol"/>
              </a:rPr>
              <a:t>	</a:t>
            </a:r>
            <a:r>
              <a:rPr dirty="0" sz="1200" spc="-10">
                <a:latin typeface="Tahoma"/>
                <a:cs typeface="Tahoma"/>
              </a:rPr>
              <a:t>Brand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299085" algn="l"/>
              </a:tabLst>
            </a:pPr>
            <a:r>
              <a:rPr dirty="0" sz="1200" spc="-50">
                <a:solidFill>
                  <a:srgbClr val="FFBA0D"/>
                </a:solidFill>
                <a:latin typeface="Segoe UI Symbol"/>
                <a:cs typeface="Segoe UI Symbol"/>
              </a:rPr>
              <a:t>🡵</a:t>
            </a:r>
            <a:r>
              <a:rPr dirty="0" sz="1200">
                <a:solidFill>
                  <a:srgbClr val="FFBA0D"/>
                </a:solidFill>
                <a:latin typeface="Segoe UI Symbol"/>
                <a:cs typeface="Segoe UI Symbol"/>
              </a:rPr>
              <a:t>	</a:t>
            </a:r>
            <a:r>
              <a:rPr dirty="0" sz="1200" spc="-10">
                <a:latin typeface="Tahoma"/>
                <a:cs typeface="Tahoma"/>
              </a:rPr>
              <a:t>Affordability</a:t>
            </a: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80"/>
              </a:spcBef>
            </a:pPr>
            <a:endParaRPr sz="1200">
              <a:latin typeface="Tahoma"/>
              <a:cs typeface="Tahoma"/>
            </a:endParaRPr>
          </a:p>
          <a:p>
            <a:pPr marL="22225">
              <a:lnSpc>
                <a:spcPct val="100000"/>
              </a:lnSpc>
            </a:pPr>
            <a:r>
              <a:rPr dirty="0" sz="1200" spc="-70" b="1">
                <a:latin typeface="Trebuchet MS"/>
                <a:cs typeface="Trebuchet MS"/>
              </a:rPr>
              <a:t>Commit</a:t>
            </a:r>
            <a:r>
              <a:rPr dirty="0" sz="1200" spc="-200" b="1">
                <a:latin typeface="Trebuchet MS"/>
                <a:cs typeface="Trebuchet MS"/>
              </a:rPr>
              <a:t> </a:t>
            </a:r>
            <a:r>
              <a:rPr dirty="0" sz="1200" spc="-50" b="1">
                <a:latin typeface="Trebuchet MS"/>
                <a:cs typeface="Trebuchet MS"/>
              </a:rPr>
              <a:t>to</a:t>
            </a:r>
            <a:r>
              <a:rPr dirty="0" sz="1200" spc="-190" b="1">
                <a:latin typeface="Trebuchet MS"/>
                <a:cs typeface="Trebuchet MS"/>
              </a:rPr>
              <a:t> </a:t>
            </a:r>
            <a:r>
              <a:rPr dirty="0" sz="1200" spc="-80" b="1">
                <a:latin typeface="Trebuchet MS"/>
                <a:cs typeface="Trebuchet MS"/>
              </a:rPr>
              <a:t>the</a:t>
            </a:r>
            <a:r>
              <a:rPr dirty="0" sz="1200" spc="-160" b="1">
                <a:latin typeface="Trebuchet MS"/>
                <a:cs typeface="Trebuchet MS"/>
              </a:rPr>
              <a:t> </a:t>
            </a:r>
            <a:r>
              <a:rPr dirty="0" sz="1200" spc="-20" b="1">
                <a:latin typeface="Trebuchet MS"/>
                <a:cs typeface="Trebuchet MS"/>
              </a:rPr>
              <a:t>Core</a:t>
            </a:r>
            <a:endParaRPr sz="1200">
              <a:latin typeface="Trebuchet MS"/>
              <a:cs typeface="Trebuchet MS"/>
            </a:endParaRPr>
          </a:p>
          <a:p>
            <a:pPr marL="13970">
              <a:lnSpc>
                <a:spcPct val="100000"/>
              </a:lnSpc>
              <a:spcBef>
                <a:spcPts val="185"/>
              </a:spcBef>
              <a:tabLst>
                <a:tab pos="300355" algn="l"/>
                <a:tab pos="1098550" algn="l"/>
                <a:tab pos="1384935" algn="l"/>
              </a:tabLst>
            </a:pPr>
            <a:r>
              <a:rPr dirty="0" sz="1200" spc="-50">
                <a:solidFill>
                  <a:srgbClr val="FFBA0D"/>
                </a:solidFill>
                <a:latin typeface="Segoe UI Symbol"/>
                <a:cs typeface="Segoe UI Symbol"/>
              </a:rPr>
              <a:t>🡵</a:t>
            </a:r>
            <a:r>
              <a:rPr dirty="0" sz="1200">
                <a:solidFill>
                  <a:srgbClr val="FFBA0D"/>
                </a:solidFill>
                <a:latin typeface="Segoe UI Symbol"/>
                <a:cs typeface="Segoe UI Symbol"/>
              </a:rPr>
              <a:t>	</a:t>
            </a:r>
            <a:r>
              <a:rPr dirty="0" sz="1200" spc="-10">
                <a:latin typeface="Tahoma"/>
                <a:cs typeface="Tahoma"/>
              </a:rPr>
              <a:t>Burger</a:t>
            </a:r>
            <a:r>
              <a:rPr dirty="0" sz="1200">
                <a:latin typeface="Tahoma"/>
                <a:cs typeface="Tahoma"/>
              </a:rPr>
              <a:t>	</a:t>
            </a:r>
            <a:r>
              <a:rPr dirty="0" sz="1200" spc="-50">
                <a:solidFill>
                  <a:srgbClr val="FFBA0D"/>
                </a:solidFill>
                <a:latin typeface="Segoe UI Symbol"/>
                <a:cs typeface="Segoe UI Symbol"/>
              </a:rPr>
              <a:t>🡵</a:t>
            </a:r>
            <a:r>
              <a:rPr dirty="0" sz="1200">
                <a:solidFill>
                  <a:srgbClr val="FFBA0D"/>
                </a:solidFill>
                <a:latin typeface="Segoe UI Symbol"/>
                <a:cs typeface="Segoe UI Symbol"/>
              </a:rPr>
              <a:t>	</a:t>
            </a:r>
            <a:r>
              <a:rPr dirty="0" sz="1200" spc="-25">
                <a:latin typeface="Tahoma"/>
                <a:cs typeface="Tahoma"/>
              </a:rPr>
              <a:t>Coffee</a:t>
            </a:r>
            <a:endParaRPr sz="1200">
              <a:latin typeface="Tahoma"/>
              <a:cs typeface="Tahoma"/>
            </a:endParaRPr>
          </a:p>
          <a:p>
            <a:pPr marL="13970">
              <a:lnSpc>
                <a:spcPct val="100000"/>
              </a:lnSpc>
              <a:spcBef>
                <a:spcPts val="110"/>
              </a:spcBef>
              <a:tabLst>
                <a:tab pos="300355" algn="l"/>
              </a:tabLst>
            </a:pPr>
            <a:r>
              <a:rPr dirty="0" sz="1200" spc="-50">
                <a:solidFill>
                  <a:srgbClr val="FFBA0D"/>
                </a:solidFill>
                <a:latin typeface="Segoe UI Symbol"/>
                <a:cs typeface="Segoe UI Symbol"/>
              </a:rPr>
              <a:t>🡵</a:t>
            </a:r>
            <a:r>
              <a:rPr dirty="0" sz="1200">
                <a:solidFill>
                  <a:srgbClr val="FFBA0D"/>
                </a:solidFill>
                <a:latin typeface="Segoe UI Symbol"/>
                <a:cs typeface="Segoe UI Symbol"/>
              </a:rPr>
              <a:t>	</a:t>
            </a:r>
            <a:r>
              <a:rPr dirty="0" sz="1200" spc="-10">
                <a:latin typeface="Tahoma"/>
                <a:cs typeface="Tahoma"/>
              </a:rPr>
              <a:t>Chicken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5283453" y="5583123"/>
            <a:ext cx="790575" cy="419100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04"/>
              </a:spcBef>
              <a:tabLst>
                <a:tab pos="299085" algn="l"/>
              </a:tabLst>
            </a:pPr>
            <a:r>
              <a:rPr dirty="0" sz="1200" spc="-50">
                <a:solidFill>
                  <a:srgbClr val="FFBA0D"/>
                </a:solidFill>
                <a:latin typeface="Segoe UI Symbol"/>
                <a:cs typeface="Segoe UI Symbol"/>
              </a:rPr>
              <a:t>🡵</a:t>
            </a:r>
            <a:r>
              <a:rPr dirty="0" sz="1200">
                <a:solidFill>
                  <a:srgbClr val="FFBA0D"/>
                </a:solidFill>
                <a:latin typeface="Segoe UI Symbol"/>
                <a:cs typeface="Segoe UI Symbol"/>
              </a:rPr>
              <a:t>	</a:t>
            </a:r>
            <a:r>
              <a:rPr dirty="0" sz="1200" spc="-65">
                <a:latin typeface="Tahoma"/>
                <a:cs typeface="Tahoma"/>
              </a:rPr>
              <a:t>Delivery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299085" algn="l"/>
              </a:tabLst>
            </a:pPr>
            <a:r>
              <a:rPr dirty="0" sz="1200" spc="-50">
                <a:solidFill>
                  <a:srgbClr val="FFBA0D"/>
                </a:solidFill>
                <a:latin typeface="Segoe UI Symbol"/>
                <a:cs typeface="Segoe UI Symbol"/>
              </a:rPr>
              <a:t>🡵</a:t>
            </a:r>
            <a:r>
              <a:rPr dirty="0" sz="1200">
                <a:solidFill>
                  <a:srgbClr val="FFBA0D"/>
                </a:solidFill>
                <a:latin typeface="Segoe UI Symbol"/>
                <a:cs typeface="Segoe UI Symbol"/>
              </a:rPr>
              <a:t>	</a:t>
            </a:r>
            <a:r>
              <a:rPr dirty="0" sz="1200" spc="-10">
                <a:latin typeface="Tahoma"/>
                <a:cs typeface="Tahoma"/>
              </a:rPr>
              <a:t>Digital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5295138" y="5372861"/>
            <a:ext cx="153162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75" b="1">
                <a:latin typeface="Trebuchet MS"/>
                <a:cs typeface="Trebuchet MS"/>
              </a:rPr>
              <a:t>Double</a:t>
            </a:r>
            <a:r>
              <a:rPr dirty="0" sz="1200" spc="-190" b="1">
                <a:latin typeface="Trebuchet MS"/>
                <a:cs typeface="Trebuchet MS"/>
              </a:rPr>
              <a:t> </a:t>
            </a:r>
            <a:r>
              <a:rPr dirty="0" sz="1200" spc="-60" b="1">
                <a:latin typeface="Trebuchet MS"/>
                <a:cs typeface="Trebuchet MS"/>
              </a:rPr>
              <a:t>Down</a:t>
            </a:r>
            <a:r>
              <a:rPr dirty="0" sz="1200" spc="-210" b="1">
                <a:latin typeface="Trebuchet MS"/>
                <a:cs typeface="Trebuchet MS"/>
              </a:rPr>
              <a:t> </a:t>
            </a:r>
            <a:r>
              <a:rPr dirty="0" sz="1200" spc="-50" b="1">
                <a:latin typeface="Trebuchet MS"/>
                <a:cs typeface="Trebuchet MS"/>
              </a:rPr>
              <a:t>on</a:t>
            </a:r>
            <a:r>
              <a:rPr dirty="0" sz="1200" spc="-190" b="1">
                <a:latin typeface="Trebuchet MS"/>
                <a:cs typeface="Trebuchet MS"/>
              </a:rPr>
              <a:t> </a:t>
            </a:r>
            <a:r>
              <a:rPr dirty="0" sz="1200" spc="-80" b="1">
                <a:latin typeface="Trebuchet MS"/>
                <a:cs typeface="Trebuchet MS"/>
              </a:rPr>
              <a:t>the</a:t>
            </a:r>
            <a:r>
              <a:rPr dirty="0" sz="1200" spc="-155" b="1">
                <a:latin typeface="Trebuchet MS"/>
                <a:cs typeface="Trebuchet MS"/>
              </a:rPr>
              <a:t> </a:t>
            </a:r>
            <a:r>
              <a:rPr dirty="0" sz="1200" spc="-25" b="1">
                <a:latin typeface="Trebuchet MS"/>
                <a:cs typeface="Trebuchet MS"/>
              </a:rPr>
              <a:t>4Ds</a:t>
            </a:r>
            <a:endParaRPr sz="1200">
              <a:latin typeface="Trebuchet MS"/>
              <a:cs typeface="Trebuchet MS"/>
            </a:endParaRPr>
          </a:p>
        </p:txBody>
      </p:sp>
      <p:grpSp>
        <p:nvGrpSpPr>
          <p:cNvPr id="78" name="object 78"/>
          <p:cNvGrpSpPr/>
          <p:nvPr/>
        </p:nvGrpSpPr>
        <p:grpSpPr>
          <a:xfrm>
            <a:off x="7105268" y="3296158"/>
            <a:ext cx="606425" cy="346075"/>
            <a:chOff x="7105268" y="3296158"/>
            <a:chExt cx="606425" cy="346075"/>
          </a:xfrm>
        </p:grpSpPr>
        <p:sp>
          <p:nvSpPr>
            <p:cNvPr id="79" name="object 79"/>
            <p:cNvSpPr/>
            <p:nvPr/>
          </p:nvSpPr>
          <p:spPr>
            <a:xfrm>
              <a:off x="7368793" y="3299333"/>
              <a:ext cx="339725" cy="339725"/>
            </a:xfrm>
            <a:custGeom>
              <a:avLst/>
              <a:gdLst/>
              <a:ahLst/>
              <a:cxnLst/>
              <a:rect l="l" t="t" r="r" b="b"/>
              <a:pathLst>
                <a:path w="339725" h="339725">
                  <a:moveTo>
                    <a:pt x="0" y="169671"/>
                  </a:moveTo>
                  <a:lnTo>
                    <a:pt x="6059" y="124559"/>
                  </a:lnTo>
                  <a:lnTo>
                    <a:pt x="23161" y="84026"/>
                  </a:lnTo>
                  <a:lnTo>
                    <a:pt x="49688" y="49688"/>
                  </a:lnTo>
                  <a:lnTo>
                    <a:pt x="84026" y="23161"/>
                  </a:lnTo>
                  <a:lnTo>
                    <a:pt x="124559" y="6059"/>
                  </a:lnTo>
                  <a:lnTo>
                    <a:pt x="169672" y="0"/>
                  </a:lnTo>
                  <a:lnTo>
                    <a:pt x="214793" y="6059"/>
                  </a:lnTo>
                  <a:lnTo>
                    <a:pt x="255349" y="23161"/>
                  </a:lnTo>
                  <a:lnTo>
                    <a:pt x="289718" y="49688"/>
                  </a:lnTo>
                  <a:lnTo>
                    <a:pt x="316277" y="84026"/>
                  </a:lnTo>
                  <a:lnTo>
                    <a:pt x="333402" y="124559"/>
                  </a:lnTo>
                  <a:lnTo>
                    <a:pt x="339471" y="169671"/>
                  </a:lnTo>
                  <a:lnTo>
                    <a:pt x="333402" y="214784"/>
                  </a:lnTo>
                  <a:lnTo>
                    <a:pt x="316277" y="255317"/>
                  </a:lnTo>
                  <a:lnTo>
                    <a:pt x="289718" y="289655"/>
                  </a:lnTo>
                  <a:lnTo>
                    <a:pt x="255349" y="316182"/>
                  </a:lnTo>
                  <a:lnTo>
                    <a:pt x="214793" y="333284"/>
                  </a:lnTo>
                  <a:lnTo>
                    <a:pt x="169672" y="339343"/>
                  </a:lnTo>
                  <a:lnTo>
                    <a:pt x="124559" y="333284"/>
                  </a:lnTo>
                  <a:lnTo>
                    <a:pt x="84026" y="316182"/>
                  </a:lnTo>
                  <a:lnTo>
                    <a:pt x="49688" y="289655"/>
                  </a:lnTo>
                  <a:lnTo>
                    <a:pt x="23161" y="255317"/>
                  </a:lnTo>
                  <a:lnTo>
                    <a:pt x="6059" y="214784"/>
                  </a:lnTo>
                  <a:lnTo>
                    <a:pt x="0" y="169671"/>
                  </a:lnTo>
                  <a:close/>
                </a:path>
              </a:pathLst>
            </a:custGeom>
            <a:ln w="6350">
              <a:solidFill>
                <a:srgbClr val="FFBA0D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0" name="object 8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105268" y="3465830"/>
              <a:ext cx="263525" cy="6350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441564" y="3381502"/>
              <a:ext cx="193928" cy="17475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72869" y="5224779"/>
            <a:ext cx="2533015" cy="0"/>
          </a:xfrm>
          <a:custGeom>
            <a:avLst/>
            <a:gdLst/>
            <a:ahLst/>
            <a:cxnLst/>
            <a:rect l="l" t="t" r="r" b="b"/>
            <a:pathLst>
              <a:path w="2533015" h="0">
                <a:moveTo>
                  <a:pt x="0" y="0"/>
                </a:moveTo>
                <a:lnTo>
                  <a:pt x="2532760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372869" y="4776215"/>
            <a:ext cx="2533015" cy="0"/>
          </a:xfrm>
          <a:custGeom>
            <a:avLst/>
            <a:gdLst/>
            <a:ahLst/>
            <a:cxnLst/>
            <a:rect l="l" t="t" r="r" b="b"/>
            <a:pathLst>
              <a:path w="2533015" h="0">
                <a:moveTo>
                  <a:pt x="0" y="0"/>
                </a:moveTo>
                <a:lnTo>
                  <a:pt x="2532760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372869" y="4328159"/>
            <a:ext cx="2533015" cy="0"/>
          </a:xfrm>
          <a:custGeom>
            <a:avLst/>
            <a:gdLst/>
            <a:ahLst/>
            <a:cxnLst/>
            <a:rect l="l" t="t" r="r" b="b"/>
            <a:pathLst>
              <a:path w="2533015" h="0">
                <a:moveTo>
                  <a:pt x="0" y="0"/>
                </a:moveTo>
                <a:lnTo>
                  <a:pt x="2532760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372869" y="3880103"/>
            <a:ext cx="2533015" cy="0"/>
          </a:xfrm>
          <a:custGeom>
            <a:avLst/>
            <a:gdLst/>
            <a:ahLst/>
            <a:cxnLst/>
            <a:rect l="l" t="t" r="r" b="b"/>
            <a:pathLst>
              <a:path w="2533015" h="0">
                <a:moveTo>
                  <a:pt x="0" y="0"/>
                </a:moveTo>
                <a:lnTo>
                  <a:pt x="2532760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372869" y="3432047"/>
            <a:ext cx="2533015" cy="0"/>
          </a:xfrm>
          <a:custGeom>
            <a:avLst/>
            <a:gdLst/>
            <a:ahLst/>
            <a:cxnLst/>
            <a:rect l="l" t="t" r="r" b="b"/>
            <a:pathLst>
              <a:path w="2533015" h="0">
                <a:moveTo>
                  <a:pt x="0" y="0"/>
                </a:moveTo>
                <a:lnTo>
                  <a:pt x="2532760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372869" y="2982467"/>
            <a:ext cx="2533015" cy="0"/>
          </a:xfrm>
          <a:custGeom>
            <a:avLst/>
            <a:gdLst/>
            <a:ahLst/>
            <a:cxnLst/>
            <a:rect l="l" t="t" r="r" b="b"/>
            <a:pathLst>
              <a:path w="2533015" h="0">
                <a:moveTo>
                  <a:pt x="0" y="0"/>
                </a:moveTo>
                <a:lnTo>
                  <a:pt x="2532760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372869" y="2534792"/>
            <a:ext cx="2533015" cy="0"/>
          </a:xfrm>
          <a:custGeom>
            <a:avLst/>
            <a:gdLst/>
            <a:ahLst/>
            <a:cxnLst/>
            <a:rect l="l" t="t" r="r" b="b"/>
            <a:pathLst>
              <a:path w="2533015" h="0">
                <a:moveTo>
                  <a:pt x="0" y="0"/>
                </a:moveTo>
                <a:lnTo>
                  <a:pt x="2532760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994916" y="3305555"/>
            <a:ext cx="567055" cy="1919605"/>
          </a:xfrm>
          <a:custGeom>
            <a:avLst/>
            <a:gdLst/>
            <a:ahLst/>
            <a:cxnLst/>
            <a:rect l="l" t="t" r="r" b="b"/>
            <a:pathLst>
              <a:path w="567055" h="1919604">
                <a:moveTo>
                  <a:pt x="566928" y="0"/>
                </a:moveTo>
                <a:lnTo>
                  <a:pt x="0" y="0"/>
                </a:lnTo>
                <a:lnTo>
                  <a:pt x="0" y="1919224"/>
                </a:lnTo>
                <a:lnTo>
                  <a:pt x="566928" y="1919224"/>
                </a:lnTo>
                <a:lnTo>
                  <a:pt x="566928" y="0"/>
                </a:lnTo>
                <a:close/>
              </a:path>
            </a:pathLst>
          </a:custGeom>
          <a:solidFill>
            <a:srgbClr val="585858">
              <a:alpha val="25097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715895" y="2902457"/>
            <a:ext cx="568325" cy="2322830"/>
          </a:xfrm>
          <a:custGeom>
            <a:avLst/>
            <a:gdLst/>
            <a:ahLst/>
            <a:cxnLst/>
            <a:rect l="l" t="t" r="r" b="b"/>
            <a:pathLst>
              <a:path w="568325" h="2322829">
                <a:moveTo>
                  <a:pt x="567855" y="0"/>
                </a:moveTo>
                <a:lnTo>
                  <a:pt x="0" y="0"/>
                </a:lnTo>
                <a:lnTo>
                  <a:pt x="0" y="2322322"/>
                </a:lnTo>
                <a:lnTo>
                  <a:pt x="567855" y="2322322"/>
                </a:lnTo>
                <a:lnTo>
                  <a:pt x="567855" y="0"/>
                </a:lnTo>
                <a:close/>
              </a:path>
            </a:pathLst>
          </a:custGeom>
          <a:solidFill>
            <a:srgbClr val="FFBA0D">
              <a:alpha val="25097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1138834" y="5102733"/>
            <a:ext cx="107314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585858"/>
                </a:solidFill>
                <a:latin typeface="Trebuchet MS"/>
                <a:cs typeface="Trebuchet MS"/>
              </a:rPr>
              <a:t>0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38834" y="4654422"/>
            <a:ext cx="107314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585858"/>
                </a:solidFill>
                <a:latin typeface="Trebuchet MS"/>
                <a:cs typeface="Trebuchet MS"/>
              </a:rPr>
              <a:t>5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57452" y="4205985"/>
            <a:ext cx="18796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>
                <a:solidFill>
                  <a:srgbClr val="585858"/>
                </a:solidFill>
                <a:latin typeface="Trebuchet MS"/>
                <a:cs typeface="Trebuchet MS"/>
              </a:rPr>
              <a:t>10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57452" y="3757676"/>
            <a:ext cx="18796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>
                <a:solidFill>
                  <a:srgbClr val="585858"/>
                </a:solidFill>
                <a:latin typeface="Trebuchet MS"/>
                <a:cs typeface="Trebuchet MS"/>
              </a:rPr>
              <a:t>15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57452" y="3308680"/>
            <a:ext cx="187960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>
                <a:solidFill>
                  <a:srgbClr val="585858"/>
                </a:solidFill>
                <a:latin typeface="Trebuchet MS"/>
                <a:cs typeface="Trebuchet MS"/>
              </a:rPr>
              <a:t>20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57452" y="2860675"/>
            <a:ext cx="18796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>
                <a:solidFill>
                  <a:srgbClr val="585858"/>
                </a:solidFill>
                <a:latin typeface="Trebuchet MS"/>
                <a:cs typeface="Trebuchet MS"/>
              </a:rPr>
              <a:t>25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57452" y="2412238"/>
            <a:ext cx="18796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>
                <a:solidFill>
                  <a:srgbClr val="585858"/>
                </a:solidFill>
                <a:latin typeface="Trebuchet MS"/>
                <a:cs typeface="Trebuchet MS"/>
              </a:rPr>
              <a:t>30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052573" y="5443797"/>
            <a:ext cx="83820" cy="83820"/>
          </a:xfrm>
          <a:custGeom>
            <a:avLst/>
            <a:gdLst/>
            <a:ahLst/>
            <a:cxnLst/>
            <a:rect l="l" t="t" r="r" b="b"/>
            <a:pathLst>
              <a:path w="83819" h="83820">
                <a:moveTo>
                  <a:pt x="83496" y="0"/>
                </a:moveTo>
                <a:lnTo>
                  <a:pt x="0" y="0"/>
                </a:lnTo>
                <a:lnTo>
                  <a:pt x="0" y="83496"/>
                </a:lnTo>
                <a:lnTo>
                  <a:pt x="83496" y="83496"/>
                </a:lnTo>
                <a:lnTo>
                  <a:pt x="83496" y="0"/>
                </a:lnTo>
                <a:close/>
              </a:path>
            </a:pathLst>
          </a:custGeom>
          <a:solidFill>
            <a:srgbClr val="585858">
              <a:alpha val="25097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2609976" y="5443797"/>
            <a:ext cx="83820" cy="83820"/>
          </a:xfrm>
          <a:custGeom>
            <a:avLst/>
            <a:gdLst/>
            <a:ahLst/>
            <a:cxnLst/>
            <a:rect l="l" t="t" r="r" b="b"/>
            <a:pathLst>
              <a:path w="83819" h="83820">
                <a:moveTo>
                  <a:pt x="83496" y="0"/>
                </a:moveTo>
                <a:lnTo>
                  <a:pt x="0" y="0"/>
                </a:lnTo>
                <a:lnTo>
                  <a:pt x="0" y="83496"/>
                </a:lnTo>
                <a:lnTo>
                  <a:pt x="83496" y="83496"/>
                </a:lnTo>
                <a:lnTo>
                  <a:pt x="83496" y="0"/>
                </a:lnTo>
                <a:close/>
              </a:path>
            </a:pathLst>
          </a:custGeom>
          <a:solidFill>
            <a:srgbClr val="FFBA0D">
              <a:alpha val="25097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850384" y="2534792"/>
            <a:ext cx="2451735" cy="0"/>
          </a:xfrm>
          <a:custGeom>
            <a:avLst/>
            <a:gdLst/>
            <a:ahLst/>
            <a:cxnLst/>
            <a:rect l="l" t="t" r="r" b="b"/>
            <a:pathLst>
              <a:path w="2451734" h="0">
                <a:moveTo>
                  <a:pt x="0" y="0"/>
                </a:moveTo>
                <a:lnTo>
                  <a:pt x="2451354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4616577" y="5102733"/>
            <a:ext cx="107314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585858"/>
                </a:solidFill>
                <a:latin typeface="Trebuchet MS"/>
                <a:cs typeface="Trebuchet MS"/>
              </a:rPr>
              <a:t>0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535551" y="4718430"/>
            <a:ext cx="18732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>
                <a:solidFill>
                  <a:srgbClr val="585858"/>
                </a:solidFill>
                <a:latin typeface="Trebuchet MS"/>
                <a:cs typeface="Trebuchet MS"/>
              </a:rPr>
              <a:t>20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535551" y="4334002"/>
            <a:ext cx="18732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>
                <a:solidFill>
                  <a:srgbClr val="585858"/>
                </a:solidFill>
                <a:latin typeface="Trebuchet MS"/>
                <a:cs typeface="Trebuchet MS"/>
              </a:rPr>
              <a:t>40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535551" y="3949700"/>
            <a:ext cx="18732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>
                <a:solidFill>
                  <a:srgbClr val="585858"/>
                </a:solidFill>
                <a:latin typeface="Trebuchet MS"/>
                <a:cs typeface="Trebuchet MS"/>
              </a:rPr>
              <a:t>60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535551" y="3565397"/>
            <a:ext cx="18732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>
                <a:solidFill>
                  <a:srgbClr val="585858"/>
                </a:solidFill>
                <a:latin typeface="Trebuchet MS"/>
                <a:cs typeface="Trebuchet MS"/>
              </a:rPr>
              <a:t>80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454144" y="3180969"/>
            <a:ext cx="2698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>
                <a:solidFill>
                  <a:srgbClr val="585858"/>
                </a:solidFill>
                <a:latin typeface="Trebuchet MS"/>
                <a:cs typeface="Trebuchet MS"/>
              </a:rPr>
              <a:t>100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454144" y="2796666"/>
            <a:ext cx="2698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>
                <a:solidFill>
                  <a:srgbClr val="585858"/>
                </a:solidFill>
                <a:latin typeface="Trebuchet MS"/>
                <a:cs typeface="Trebuchet MS"/>
              </a:rPr>
              <a:t>120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454144" y="2412238"/>
            <a:ext cx="2698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>
                <a:solidFill>
                  <a:srgbClr val="585858"/>
                </a:solidFill>
                <a:latin typeface="Trebuchet MS"/>
                <a:cs typeface="Trebuchet MS"/>
              </a:rPr>
              <a:t>140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5448808" y="5443797"/>
            <a:ext cx="83820" cy="83820"/>
          </a:xfrm>
          <a:custGeom>
            <a:avLst/>
            <a:gdLst/>
            <a:ahLst/>
            <a:cxnLst/>
            <a:rect l="l" t="t" r="r" b="b"/>
            <a:pathLst>
              <a:path w="83820" h="83820">
                <a:moveTo>
                  <a:pt x="83496" y="0"/>
                </a:moveTo>
                <a:lnTo>
                  <a:pt x="0" y="0"/>
                </a:lnTo>
                <a:lnTo>
                  <a:pt x="0" y="83496"/>
                </a:lnTo>
                <a:lnTo>
                  <a:pt x="83496" y="83496"/>
                </a:lnTo>
                <a:lnTo>
                  <a:pt x="83496" y="0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6006210" y="5443797"/>
            <a:ext cx="83820" cy="83820"/>
          </a:xfrm>
          <a:custGeom>
            <a:avLst/>
            <a:gdLst/>
            <a:ahLst/>
            <a:cxnLst/>
            <a:rect l="l" t="t" r="r" b="b"/>
            <a:pathLst>
              <a:path w="83820" h="83820">
                <a:moveTo>
                  <a:pt x="83496" y="0"/>
                </a:moveTo>
                <a:lnTo>
                  <a:pt x="0" y="0"/>
                </a:lnTo>
                <a:lnTo>
                  <a:pt x="0" y="83496"/>
                </a:lnTo>
                <a:lnTo>
                  <a:pt x="83496" y="83496"/>
                </a:lnTo>
                <a:lnTo>
                  <a:pt x="83496" y="0"/>
                </a:lnTo>
                <a:close/>
              </a:path>
            </a:pathLst>
          </a:custGeom>
          <a:solidFill>
            <a:srgbClr val="FFBA0D">
              <a:alpha val="25097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10710565" y="671337"/>
            <a:ext cx="441325" cy="385445"/>
          </a:xfrm>
          <a:custGeom>
            <a:avLst/>
            <a:gdLst/>
            <a:ahLst/>
            <a:cxnLst/>
            <a:rect l="l" t="t" r="r" b="b"/>
            <a:pathLst>
              <a:path w="441325" h="385444">
                <a:moveTo>
                  <a:pt x="316904" y="0"/>
                </a:moveTo>
                <a:lnTo>
                  <a:pt x="288528" y="9338"/>
                </a:lnTo>
                <a:lnTo>
                  <a:pt x="262537" y="35971"/>
                </a:lnTo>
                <a:lnTo>
                  <a:pt x="239603" y="77820"/>
                </a:lnTo>
                <a:lnTo>
                  <a:pt x="220400" y="132808"/>
                </a:lnTo>
                <a:lnTo>
                  <a:pt x="201198" y="77820"/>
                </a:lnTo>
                <a:lnTo>
                  <a:pt x="178298" y="35971"/>
                </a:lnTo>
                <a:lnTo>
                  <a:pt x="152403" y="9338"/>
                </a:lnTo>
                <a:lnTo>
                  <a:pt x="124215" y="0"/>
                </a:lnTo>
                <a:lnTo>
                  <a:pt x="101924" y="6199"/>
                </a:lnTo>
                <a:lnTo>
                  <a:pt x="61583" y="52544"/>
                </a:lnTo>
                <a:lnTo>
                  <a:pt x="44242" y="90525"/>
                </a:lnTo>
                <a:lnTo>
                  <a:pt x="29259" y="136936"/>
                </a:lnTo>
                <a:lnTo>
                  <a:pt x="16989" y="190693"/>
                </a:lnTo>
                <a:lnTo>
                  <a:pt x="7787" y="250715"/>
                </a:lnTo>
                <a:lnTo>
                  <a:pt x="2005" y="315920"/>
                </a:lnTo>
                <a:lnTo>
                  <a:pt x="0" y="385224"/>
                </a:lnTo>
                <a:lnTo>
                  <a:pt x="55428" y="385224"/>
                </a:lnTo>
                <a:lnTo>
                  <a:pt x="56812" y="313049"/>
                </a:lnTo>
                <a:lnTo>
                  <a:pt x="60784" y="245851"/>
                </a:lnTo>
                <a:lnTo>
                  <a:pt x="67075" y="185061"/>
                </a:lnTo>
                <a:lnTo>
                  <a:pt x="75416" y="132113"/>
                </a:lnTo>
                <a:lnTo>
                  <a:pt x="85537" y="88438"/>
                </a:lnTo>
                <a:lnTo>
                  <a:pt x="110043" y="34636"/>
                </a:lnTo>
                <a:lnTo>
                  <a:pt x="123890" y="27374"/>
                </a:lnTo>
                <a:lnTo>
                  <a:pt x="139661" y="36103"/>
                </a:lnTo>
                <a:lnTo>
                  <a:pt x="166914" y="99978"/>
                </a:lnTo>
                <a:lnTo>
                  <a:pt x="177568" y="151156"/>
                </a:lnTo>
                <a:lnTo>
                  <a:pt x="185690" y="212517"/>
                </a:lnTo>
                <a:lnTo>
                  <a:pt x="190867" y="282075"/>
                </a:lnTo>
                <a:lnTo>
                  <a:pt x="192684" y="357848"/>
                </a:lnTo>
                <a:lnTo>
                  <a:pt x="247785" y="357848"/>
                </a:lnTo>
                <a:lnTo>
                  <a:pt x="249612" y="282075"/>
                </a:lnTo>
                <a:lnTo>
                  <a:pt x="254812" y="212517"/>
                </a:lnTo>
                <a:lnTo>
                  <a:pt x="262966" y="151156"/>
                </a:lnTo>
                <a:lnTo>
                  <a:pt x="273655" y="99978"/>
                </a:lnTo>
                <a:lnTo>
                  <a:pt x="286461" y="60965"/>
                </a:lnTo>
                <a:lnTo>
                  <a:pt x="316741" y="27374"/>
                </a:lnTo>
                <a:lnTo>
                  <a:pt x="317066" y="27374"/>
                </a:lnTo>
                <a:lnTo>
                  <a:pt x="343839" y="55494"/>
                </a:lnTo>
                <a:lnTo>
                  <a:pt x="365706" y="132194"/>
                </a:lnTo>
                <a:lnTo>
                  <a:pt x="374108" y="185173"/>
                </a:lnTo>
                <a:lnTo>
                  <a:pt x="380453" y="245988"/>
                </a:lnTo>
                <a:lnTo>
                  <a:pt x="384462" y="313205"/>
                </a:lnTo>
                <a:lnTo>
                  <a:pt x="385861" y="385387"/>
                </a:lnTo>
                <a:lnTo>
                  <a:pt x="441287" y="385387"/>
                </a:lnTo>
                <a:lnTo>
                  <a:pt x="439276" y="316077"/>
                </a:lnTo>
                <a:lnTo>
                  <a:pt x="433479" y="250858"/>
                </a:lnTo>
                <a:lnTo>
                  <a:pt x="424255" y="190814"/>
                </a:lnTo>
                <a:lnTo>
                  <a:pt x="411959" y="137030"/>
                </a:lnTo>
                <a:lnTo>
                  <a:pt x="396949" y="90593"/>
                </a:lnTo>
                <a:lnTo>
                  <a:pt x="379582" y="52586"/>
                </a:lnTo>
                <a:lnTo>
                  <a:pt x="339202" y="6204"/>
                </a:lnTo>
                <a:lnTo>
                  <a:pt x="316904" y="0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30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5"/>
              </a:spcBef>
            </a:pPr>
            <a:r>
              <a:rPr dirty="0" spc="-114"/>
              <a:t>2024</a:t>
            </a:r>
            <a:r>
              <a:rPr dirty="0" spc="-175"/>
              <a:t> </a:t>
            </a:r>
            <a:r>
              <a:rPr dirty="0" spc="-125"/>
              <a:t>Global</a:t>
            </a:r>
            <a:r>
              <a:rPr dirty="0" spc="-190"/>
              <a:t> </a:t>
            </a:r>
            <a:r>
              <a:rPr dirty="0" spc="-204"/>
              <a:t>Financial</a:t>
            </a:r>
            <a:r>
              <a:rPr dirty="0" spc="-200"/>
              <a:t> </a:t>
            </a:r>
            <a:r>
              <a:rPr dirty="0" spc="-10"/>
              <a:t>Overview</a:t>
            </a:r>
          </a:p>
          <a:p>
            <a:pPr marL="20320">
              <a:lnSpc>
                <a:spcPct val="100000"/>
              </a:lnSpc>
              <a:spcBef>
                <a:spcPts val="540"/>
              </a:spcBef>
            </a:pPr>
            <a:r>
              <a:rPr dirty="0" sz="1600" spc="-40" b="0">
                <a:latin typeface="Tahoma"/>
                <a:cs typeface="Tahoma"/>
              </a:rPr>
              <a:t>Strong</a:t>
            </a:r>
            <a:r>
              <a:rPr dirty="0" sz="1600" spc="-155" b="0">
                <a:latin typeface="Tahoma"/>
                <a:cs typeface="Tahoma"/>
              </a:rPr>
              <a:t> </a:t>
            </a:r>
            <a:r>
              <a:rPr dirty="0" sz="1600" spc="-40" b="0">
                <a:latin typeface="Tahoma"/>
                <a:cs typeface="Tahoma"/>
              </a:rPr>
              <a:t>growth</a:t>
            </a:r>
            <a:r>
              <a:rPr dirty="0" sz="1600" spc="-140" b="0">
                <a:latin typeface="Tahoma"/>
                <a:cs typeface="Tahoma"/>
              </a:rPr>
              <a:t> </a:t>
            </a:r>
            <a:r>
              <a:rPr dirty="0" sz="1600" spc="-45" b="0">
                <a:latin typeface="Tahoma"/>
                <a:cs typeface="Tahoma"/>
              </a:rPr>
              <a:t>over</a:t>
            </a:r>
            <a:r>
              <a:rPr dirty="0" sz="1600" spc="-155" b="0">
                <a:latin typeface="Tahoma"/>
                <a:cs typeface="Tahoma"/>
              </a:rPr>
              <a:t> </a:t>
            </a:r>
            <a:r>
              <a:rPr dirty="0" sz="1600" spc="-30" b="0">
                <a:latin typeface="Tahoma"/>
                <a:cs typeface="Tahoma"/>
              </a:rPr>
              <a:t>the</a:t>
            </a:r>
            <a:r>
              <a:rPr dirty="0" sz="1600" spc="-155" b="0">
                <a:latin typeface="Tahoma"/>
                <a:cs typeface="Tahoma"/>
              </a:rPr>
              <a:t> </a:t>
            </a:r>
            <a:r>
              <a:rPr dirty="0" sz="1600" spc="-10" b="0">
                <a:latin typeface="Tahoma"/>
                <a:cs typeface="Tahoma"/>
              </a:rPr>
              <a:t>last</a:t>
            </a:r>
            <a:r>
              <a:rPr dirty="0" sz="1600" spc="-125" b="0">
                <a:latin typeface="Tahoma"/>
                <a:cs typeface="Tahoma"/>
              </a:rPr>
              <a:t> </a:t>
            </a:r>
            <a:r>
              <a:rPr dirty="0" sz="1600" spc="-95" b="0">
                <a:latin typeface="Tahoma"/>
                <a:cs typeface="Tahoma"/>
              </a:rPr>
              <a:t>5</a:t>
            </a:r>
            <a:r>
              <a:rPr dirty="0" sz="1600" spc="-160" b="0">
                <a:latin typeface="Tahoma"/>
                <a:cs typeface="Tahoma"/>
              </a:rPr>
              <a:t> </a:t>
            </a:r>
            <a:r>
              <a:rPr dirty="0" sz="1600" spc="-55" b="0">
                <a:latin typeface="Tahoma"/>
                <a:cs typeface="Tahoma"/>
              </a:rPr>
              <a:t>years</a:t>
            </a:r>
            <a:r>
              <a:rPr dirty="0" sz="1600" spc="-130" b="0">
                <a:latin typeface="Tahoma"/>
                <a:cs typeface="Tahoma"/>
              </a:rPr>
              <a:t> </a:t>
            </a:r>
            <a:r>
              <a:rPr dirty="0" sz="1600" spc="-20" b="0">
                <a:latin typeface="Tahoma"/>
                <a:cs typeface="Tahoma"/>
              </a:rPr>
              <a:t>is</a:t>
            </a:r>
            <a:r>
              <a:rPr dirty="0" sz="1600" spc="-150" b="0">
                <a:latin typeface="Tahoma"/>
                <a:cs typeface="Tahoma"/>
              </a:rPr>
              <a:t> </a:t>
            </a:r>
            <a:r>
              <a:rPr dirty="0" sz="1600" spc="-40" b="0">
                <a:latin typeface="Tahoma"/>
                <a:cs typeface="Tahoma"/>
              </a:rPr>
              <a:t>a</a:t>
            </a:r>
            <a:r>
              <a:rPr dirty="0" sz="1600" spc="-140" b="0">
                <a:latin typeface="Tahoma"/>
                <a:cs typeface="Tahoma"/>
              </a:rPr>
              <a:t> </a:t>
            </a:r>
            <a:r>
              <a:rPr dirty="0" sz="1600" spc="-30" b="0">
                <a:latin typeface="Tahoma"/>
                <a:cs typeface="Tahoma"/>
              </a:rPr>
              <a:t>testament</a:t>
            </a:r>
            <a:r>
              <a:rPr dirty="0" sz="1600" spc="-145" b="0">
                <a:latin typeface="Tahoma"/>
                <a:cs typeface="Tahoma"/>
              </a:rPr>
              <a:t> </a:t>
            </a:r>
            <a:r>
              <a:rPr dirty="0" sz="1600" spc="-10" b="0">
                <a:latin typeface="Tahoma"/>
                <a:cs typeface="Tahoma"/>
              </a:rPr>
              <a:t>to</a:t>
            </a:r>
            <a:r>
              <a:rPr dirty="0" sz="1600" spc="-155" b="0">
                <a:latin typeface="Tahoma"/>
                <a:cs typeface="Tahoma"/>
              </a:rPr>
              <a:t> </a:t>
            </a:r>
            <a:r>
              <a:rPr dirty="0" sz="1600" spc="-30" b="0">
                <a:latin typeface="Tahoma"/>
                <a:cs typeface="Tahoma"/>
              </a:rPr>
              <a:t>the</a:t>
            </a:r>
            <a:r>
              <a:rPr dirty="0" sz="1600" spc="-155" b="0">
                <a:latin typeface="Tahoma"/>
                <a:cs typeface="Tahoma"/>
              </a:rPr>
              <a:t> </a:t>
            </a:r>
            <a:r>
              <a:rPr dirty="0" sz="1600" spc="-25" b="0">
                <a:latin typeface="Tahoma"/>
                <a:cs typeface="Tahoma"/>
              </a:rPr>
              <a:t>resilience</a:t>
            </a:r>
            <a:r>
              <a:rPr dirty="0" sz="1600" spc="-190" b="0">
                <a:latin typeface="Tahoma"/>
                <a:cs typeface="Tahoma"/>
              </a:rPr>
              <a:t> </a:t>
            </a:r>
            <a:r>
              <a:rPr dirty="0" sz="1600" spc="-40" b="0">
                <a:latin typeface="Tahoma"/>
                <a:cs typeface="Tahoma"/>
              </a:rPr>
              <a:t>of</a:t>
            </a:r>
            <a:r>
              <a:rPr dirty="0" sz="1600" spc="-155" b="0">
                <a:latin typeface="Tahoma"/>
                <a:cs typeface="Tahoma"/>
              </a:rPr>
              <a:t> </a:t>
            </a:r>
            <a:r>
              <a:rPr dirty="0" sz="1600" spc="-30" b="0">
                <a:latin typeface="Tahoma"/>
                <a:cs typeface="Tahoma"/>
              </a:rPr>
              <a:t>the</a:t>
            </a:r>
            <a:r>
              <a:rPr dirty="0" sz="1600" spc="-155" b="0">
                <a:latin typeface="Tahoma"/>
                <a:cs typeface="Tahoma"/>
              </a:rPr>
              <a:t> </a:t>
            </a:r>
            <a:r>
              <a:rPr dirty="0" sz="1600" spc="-10" b="0">
                <a:latin typeface="Tahoma"/>
                <a:cs typeface="Tahoma"/>
              </a:rPr>
              <a:t>business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754629" y="2645740"/>
            <a:ext cx="516255" cy="24002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105" b="1">
                <a:latin typeface="Arial"/>
                <a:cs typeface="Arial"/>
              </a:rPr>
              <a:t>$25.9B</a:t>
            </a:r>
            <a:endParaRPr sz="14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041398" y="3051429"/>
            <a:ext cx="51625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105" b="1">
                <a:latin typeface="Arial"/>
                <a:cs typeface="Arial"/>
              </a:rPr>
              <a:t>$21.4B</a:t>
            </a:r>
            <a:endParaRPr sz="14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6120129" y="2456814"/>
            <a:ext cx="601980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105" b="1">
                <a:latin typeface="Arial"/>
                <a:cs typeface="Arial"/>
              </a:rPr>
              <a:t>$130.7B</a:t>
            </a:r>
            <a:endParaRPr sz="1400">
              <a:latin typeface="Arial"/>
              <a:cs typeface="Arial"/>
            </a:endParaRPr>
          </a:p>
        </p:txBody>
      </p:sp>
      <p:graphicFrame>
        <p:nvGraphicFramePr>
          <p:cNvPr id="36" name="object 36"/>
          <p:cNvGraphicFramePr>
            <a:graphicFrameLocks noGrp="1"/>
          </p:cNvGraphicFramePr>
          <p:nvPr/>
        </p:nvGraphicFramePr>
        <p:xfrm>
          <a:off x="4850384" y="2709481"/>
          <a:ext cx="2527935" cy="25076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1980"/>
                <a:gridCol w="549909"/>
                <a:gridCol w="149225"/>
                <a:gridCol w="548639"/>
                <a:gridCol w="601980"/>
              </a:tblGrid>
              <a:tr h="203835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FFBA0D">
                        <a:alpha val="2509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</a:tr>
              <a:tr h="385445">
                <a:tc gridSpan="3">
                  <a:txBody>
                    <a:bodyPr/>
                    <a:lstStyle/>
                    <a:p>
                      <a:pPr marL="582930">
                        <a:lnSpc>
                          <a:spcPct val="100000"/>
                        </a:lnSpc>
                        <a:spcBef>
                          <a:spcPts val="1075"/>
                        </a:spcBef>
                      </a:pPr>
                      <a:r>
                        <a:rPr dirty="0" sz="1400" spc="-10" b="1">
                          <a:latin typeface="Arial"/>
                          <a:cs typeface="Arial"/>
                        </a:rPr>
                        <a:t>$100.2B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136525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FFBA0D">
                        <a:alpha val="2509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</a:tr>
              <a:tr h="3835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585858">
                        <a:alpha val="2509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FFBA0D">
                        <a:alpha val="2509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</a:tr>
              <a:tr h="3835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585858">
                        <a:alpha val="2509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FFBA0D">
                        <a:alpha val="2509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</a:tr>
              <a:tr h="3835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585858">
                        <a:alpha val="2509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FFBA0D">
                        <a:alpha val="2509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</a:tr>
              <a:tr h="3835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585858">
                        <a:alpha val="2509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FFBA0D">
                        <a:alpha val="2509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</a:tr>
              <a:tr h="3841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585858">
                        <a:alpha val="2509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FFBA0D">
                        <a:alpha val="2509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37" name="object 37"/>
          <p:cNvSpPr/>
          <p:nvPr/>
        </p:nvSpPr>
        <p:spPr>
          <a:xfrm>
            <a:off x="1925954" y="5695632"/>
            <a:ext cx="1356360" cy="767080"/>
          </a:xfrm>
          <a:custGeom>
            <a:avLst/>
            <a:gdLst/>
            <a:ahLst/>
            <a:cxnLst/>
            <a:rect l="l" t="t" r="r" b="b"/>
            <a:pathLst>
              <a:path w="1356360" h="767079">
                <a:moveTo>
                  <a:pt x="1263522" y="0"/>
                </a:moveTo>
                <a:lnTo>
                  <a:pt x="92963" y="0"/>
                </a:lnTo>
                <a:lnTo>
                  <a:pt x="56792" y="7300"/>
                </a:lnTo>
                <a:lnTo>
                  <a:pt x="27241" y="27211"/>
                </a:lnTo>
                <a:lnTo>
                  <a:pt x="7310" y="56744"/>
                </a:lnTo>
                <a:lnTo>
                  <a:pt x="0" y="92913"/>
                </a:lnTo>
                <a:lnTo>
                  <a:pt x="0" y="674166"/>
                </a:lnTo>
                <a:lnTo>
                  <a:pt x="7310" y="710335"/>
                </a:lnTo>
                <a:lnTo>
                  <a:pt x="27241" y="739868"/>
                </a:lnTo>
                <a:lnTo>
                  <a:pt x="56792" y="759779"/>
                </a:lnTo>
                <a:lnTo>
                  <a:pt x="92963" y="767079"/>
                </a:lnTo>
                <a:lnTo>
                  <a:pt x="1263522" y="767079"/>
                </a:lnTo>
                <a:lnTo>
                  <a:pt x="1299674" y="759779"/>
                </a:lnTo>
                <a:lnTo>
                  <a:pt x="1329181" y="739868"/>
                </a:lnTo>
                <a:lnTo>
                  <a:pt x="1349069" y="710335"/>
                </a:lnTo>
                <a:lnTo>
                  <a:pt x="1356359" y="674166"/>
                </a:lnTo>
                <a:lnTo>
                  <a:pt x="1356359" y="92913"/>
                </a:lnTo>
                <a:lnTo>
                  <a:pt x="1349069" y="56744"/>
                </a:lnTo>
                <a:lnTo>
                  <a:pt x="1329182" y="27211"/>
                </a:lnTo>
                <a:lnTo>
                  <a:pt x="1299674" y="7300"/>
                </a:lnTo>
                <a:lnTo>
                  <a:pt x="1263522" y="0"/>
                </a:lnTo>
                <a:close/>
              </a:path>
            </a:pathLst>
          </a:custGeom>
          <a:solidFill>
            <a:srgbClr val="D9D9D9">
              <a:alpha val="32156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 txBox="1"/>
          <p:nvPr/>
        </p:nvSpPr>
        <p:spPr>
          <a:xfrm>
            <a:off x="2146173" y="5363717"/>
            <a:ext cx="922655" cy="9226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6670">
              <a:lnSpc>
                <a:spcPct val="100000"/>
              </a:lnSpc>
              <a:spcBef>
                <a:spcPts val="100"/>
              </a:spcBef>
              <a:tabLst>
                <a:tab pos="584200" algn="l"/>
              </a:tabLst>
            </a:pPr>
            <a:r>
              <a:rPr dirty="0" sz="1200" spc="-20">
                <a:solidFill>
                  <a:srgbClr val="585858"/>
                </a:solidFill>
                <a:latin typeface="Trebuchet MS"/>
                <a:cs typeface="Trebuchet MS"/>
              </a:rPr>
              <a:t>2019</a:t>
            </a:r>
            <a:r>
              <a:rPr dirty="0" sz="1200">
                <a:solidFill>
                  <a:srgbClr val="585858"/>
                </a:solidFill>
                <a:latin typeface="Trebuchet MS"/>
                <a:cs typeface="Trebuchet MS"/>
              </a:rPr>
              <a:t>	</a:t>
            </a:r>
            <a:r>
              <a:rPr dirty="0" sz="1200" spc="-20">
                <a:solidFill>
                  <a:srgbClr val="585858"/>
                </a:solidFill>
                <a:latin typeface="Trebuchet MS"/>
                <a:cs typeface="Trebuchet MS"/>
              </a:rPr>
              <a:t>2024</a:t>
            </a:r>
            <a:endParaRPr sz="12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00"/>
              </a:spcBef>
            </a:pPr>
            <a:endParaRPr sz="1200">
              <a:latin typeface="Trebuchet MS"/>
              <a:cs typeface="Trebuchet MS"/>
            </a:endParaRPr>
          </a:p>
          <a:p>
            <a:pPr marL="87630">
              <a:lnSpc>
                <a:spcPct val="100000"/>
              </a:lnSpc>
            </a:pPr>
            <a:r>
              <a:rPr dirty="0" sz="1800" spc="-10" b="1">
                <a:latin typeface="Arial"/>
                <a:cs typeface="Arial"/>
              </a:rPr>
              <a:t>+$4.5B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dirty="0" sz="1400" spc="-135">
                <a:latin typeface="Tahoma"/>
                <a:cs typeface="Tahoma"/>
              </a:rPr>
              <a:t>(In</a:t>
            </a:r>
            <a:r>
              <a:rPr dirty="0" sz="1400" spc="-250">
                <a:latin typeface="Tahoma"/>
                <a:cs typeface="Tahoma"/>
              </a:rPr>
              <a:t> </a:t>
            </a:r>
            <a:r>
              <a:rPr dirty="0" sz="1400" spc="-75">
                <a:latin typeface="Tahoma"/>
                <a:cs typeface="Tahoma"/>
              </a:rPr>
              <a:t>5</a:t>
            </a:r>
            <a:r>
              <a:rPr dirty="0" sz="1400" spc="-235">
                <a:latin typeface="Tahoma"/>
                <a:cs typeface="Tahoma"/>
              </a:rPr>
              <a:t> </a:t>
            </a:r>
            <a:r>
              <a:rPr dirty="0" sz="1400" spc="-10">
                <a:latin typeface="Tahoma"/>
                <a:cs typeface="Tahoma"/>
              </a:rPr>
              <a:t>Years)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493900" y="1752676"/>
            <a:ext cx="5407025" cy="3314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474085" algn="l"/>
              </a:tabLst>
            </a:pPr>
            <a:r>
              <a:rPr dirty="0" sz="2000" spc="-65">
                <a:latin typeface="Tahoma"/>
                <a:cs typeface="Tahoma"/>
              </a:rPr>
              <a:t>Total</a:t>
            </a:r>
            <a:r>
              <a:rPr dirty="0" sz="2000" spc="-285">
                <a:latin typeface="Tahoma"/>
                <a:cs typeface="Tahoma"/>
              </a:rPr>
              <a:t> </a:t>
            </a:r>
            <a:r>
              <a:rPr dirty="0" sz="2000" spc="-10">
                <a:latin typeface="Tahoma"/>
                <a:cs typeface="Tahoma"/>
              </a:rPr>
              <a:t>Revenue</a:t>
            </a:r>
            <a:r>
              <a:rPr dirty="0" sz="2000">
                <a:latin typeface="Tahoma"/>
                <a:cs typeface="Tahoma"/>
              </a:rPr>
              <a:t>	</a:t>
            </a:r>
            <a:r>
              <a:rPr dirty="0" sz="2000" spc="-90">
                <a:latin typeface="Tahoma"/>
                <a:cs typeface="Tahoma"/>
              </a:rPr>
              <a:t>Systemwide</a:t>
            </a:r>
            <a:r>
              <a:rPr dirty="0" sz="2000" spc="-229">
                <a:latin typeface="Tahoma"/>
                <a:cs typeface="Tahoma"/>
              </a:rPr>
              <a:t> </a:t>
            </a:r>
            <a:r>
              <a:rPr dirty="0" sz="2000" spc="-85">
                <a:latin typeface="Tahoma"/>
                <a:cs typeface="Tahoma"/>
              </a:rPr>
              <a:t>Sales*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5417820" y="5695632"/>
            <a:ext cx="1261110" cy="767080"/>
          </a:xfrm>
          <a:custGeom>
            <a:avLst/>
            <a:gdLst/>
            <a:ahLst/>
            <a:cxnLst/>
            <a:rect l="l" t="t" r="r" b="b"/>
            <a:pathLst>
              <a:path w="1261109" h="767079">
                <a:moveTo>
                  <a:pt x="1167764" y="0"/>
                </a:moveTo>
                <a:lnTo>
                  <a:pt x="92963" y="0"/>
                </a:lnTo>
                <a:lnTo>
                  <a:pt x="56792" y="7300"/>
                </a:lnTo>
                <a:lnTo>
                  <a:pt x="27241" y="27211"/>
                </a:lnTo>
                <a:lnTo>
                  <a:pt x="7310" y="56744"/>
                </a:lnTo>
                <a:lnTo>
                  <a:pt x="0" y="92913"/>
                </a:lnTo>
                <a:lnTo>
                  <a:pt x="0" y="674166"/>
                </a:lnTo>
                <a:lnTo>
                  <a:pt x="7310" y="710335"/>
                </a:lnTo>
                <a:lnTo>
                  <a:pt x="27241" y="739868"/>
                </a:lnTo>
                <a:lnTo>
                  <a:pt x="56792" y="759779"/>
                </a:lnTo>
                <a:lnTo>
                  <a:pt x="92963" y="767079"/>
                </a:lnTo>
                <a:lnTo>
                  <a:pt x="1167764" y="767079"/>
                </a:lnTo>
                <a:lnTo>
                  <a:pt x="1203989" y="759779"/>
                </a:lnTo>
                <a:lnTo>
                  <a:pt x="1233535" y="739868"/>
                </a:lnTo>
                <a:lnTo>
                  <a:pt x="1253436" y="710335"/>
                </a:lnTo>
                <a:lnTo>
                  <a:pt x="1260728" y="674166"/>
                </a:lnTo>
                <a:lnTo>
                  <a:pt x="1260728" y="92913"/>
                </a:lnTo>
                <a:lnTo>
                  <a:pt x="1253436" y="56744"/>
                </a:lnTo>
                <a:lnTo>
                  <a:pt x="1233535" y="27211"/>
                </a:lnTo>
                <a:lnTo>
                  <a:pt x="1203989" y="7300"/>
                </a:lnTo>
                <a:lnTo>
                  <a:pt x="1167764" y="0"/>
                </a:lnTo>
                <a:close/>
              </a:path>
            </a:pathLst>
          </a:custGeom>
          <a:solidFill>
            <a:srgbClr val="FFBA0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 txBox="1"/>
          <p:nvPr/>
        </p:nvSpPr>
        <p:spPr>
          <a:xfrm>
            <a:off x="5557265" y="5363717"/>
            <a:ext cx="965835" cy="9226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69595" algn="l"/>
              </a:tabLst>
            </a:pPr>
            <a:r>
              <a:rPr dirty="0" sz="1200" spc="-20">
                <a:solidFill>
                  <a:srgbClr val="585858"/>
                </a:solidFill>
                <a:latin typeface="Trebuchet MS"/>
                <a:cs typeface="Trebuchet MS"/>
              </a:rPr>
              <a:t>2019</a:t>
            </a:r>
            <a:r>
              <a:rPr dirty="0" sz="1200">
                <a:solidFill>
                  <a:srgbClr val="585858"/>
                </a:solidFill>
                <a:latin typeface="Trebuchet MS"/>
                <a:cs typeface="Trebuchet MS"/>
              </a:rPr>
              <a:t>	</a:t>
            </a:r>
            <a:r>
              <a:rPr dirty="0" sz="1200" spc="-20">
                <a:solidFill>
                  <a:srgbClr val="585858"/>
                </a:solidFill>
                <a:latin typeface="Trebuchet MS"/>
                <a:cs typeface="Trebuchet MS"/>
              </a:rPr>
              <a:t>2024</a:t>
            </a:r>
            <a:endParaRPr sz="12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00"/>
              </a:spcBef>
            </a:pPr>
            <a:endParaRPr sz="1200">
              <a:latin typeface="Trebuchet MS"/>
              <a:cs typeface="Trebuchet MS"/>
            </a:endParaRPr>
          </a:p>
          <a:p>
            <a:pPr marL="203200">
              <a:lnSpc>
                <a:spcPct val="100000"/>
              </a:lnSpc>
            </a:pPr>
            <a:r>
              <a:rPr dirty="0" sz="1800" spc="-135" b="1">
                <a:latin typeface="Arial"/>
                <a:cs typeface="Arial"/>
              </a:rPr>
              <a:t>+$30.5B</a:t>
            </a:r>
            <a:endParaRPr sz="1800">
              <a:latin typeface="Arial"/>
              <a:cs typeface="Arial"/>
            </a:endParaRPr>
          </a:p>
          <a:p>
            <a:pPr marL="133350">
              <a:lnSpc>
                <a:spcPct val="100000"/>
              </a:lnSpc>
              <a:spcBef>
                <a:spcPts val="85"/>
              </a:spcBef>
            </a:pPr>
            <a:r>
              <a:rPr dirty="0" sz="1400" spc="-135">
                <a:latin typeface="Tahoma"/>
                <a:cs typeface="Tahoma"/>
              </a:rPr>
              <a:t>(In</a:t>
            </a:r>
            <a:r>
              <a:rPr dirty="0" sz="1400" spc="-250">
                <a:latin typeface="Tahoma"/>
                <a:cs typeface="Tahoma"/>
              </a:rPr>
              <a:t> </a:t>
            </a:r>
            <a:r>
              <a:rPr dirty="0" sz="1400" spc="-75">
                <a:latin typeface="Tahoma"/>
                <a:cs typeface="Tahoma"/>
              </a:rPr>
              <a:t>5</a:t>
            </a:r>
            <a:r>
              <a:rPr dirty="0" sz="1400" spc="-235">
                <a:latin typeface="Tahoma"/>
                <a:cs typeface="Tahoma"/>
              </a:rPr>
              <a:t> </a:t>
            </a:r>
            <a:r>
              <a:rPr dirty="0" sz="1400" spc="-10">
                <a:latin typeface="Tahoma"/>
                <a:cs typeface="Tahoma"/>
              </a:rPr>
              <a:t>Years)</a:t>
            </a:r>
            <a:endParaRPr sz="1400">
              <a:latin typeface="Tahoma"/>
              <a:cs typeface="Tahoma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10102342" y="5899823"/>
            <a:ext cx="1061085" cy="633730"/>
            <a:chOff x="10102342" y="5899823"/>
            <a:chExt cx="1061085" cy="633730"/>
          </a:xfrm>
        </p:grpSpPr>
        <p:sp>
          <p:nvSpPr>
            <p:cNvPr id="43" name="object 43"/>
            <p:cNvSpPr/>
            <p:nvPr/>
          </p:nvSpPr>
          <p:spPr>
            <a:xfrm>
              <a:off x="10102342" y="5899823"/>
              <a:ext cx="1061085" cy="633730"/>
            </a:xfrm>
            <a:custGeom>
              <a:avLst/>
              <a:gdLst/>
              <a:ahLst/>
              <a:cxnLst/>
              <a:rect l="l" t="t" r="r" b="b"/>
              <a:pathLst>
                <a:path w="1061084" h="633729">
                  <a:moveTo>
                    <a:pt x="1060907" y="0"/>
                  </a:moveTo>
                  <a:lnTo>
                    <a:pt x="0" y="0"/>
                  </a:lnTo>
                  <a:lnTo>
                    <a:pt x="0" y="633730"/>
                  </a:lnTo>
                  <a:lnTo>
                    <a:pt x="1060907" y="633730"/>
                  </a:lnTo>
                  <a:lnTo>
                    <a:pt x="1060907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/>
            <p:cNvSpPr/>
            <p:nvPr/>
          </p:nvSpPr>
          <p:spPr>
            <a:xfrm>
              <a:off x="10249535" y="6117005"/>
              <a:ext cx="714375" cy="246379"/>
            </a:xfrm>
            <a:custGeom>
              <a:avLst/>
              <a:gdLst/>
              <a:ahLst/>
              <a:cxnLst/>
              <a:rect l="l" t="t" r="r" b="b"/>
              <a:pathLst>
                <a:path w="714375" h="246379">
                  <a:moveTo>
                    <a:pt x="713778" y="0"/>
                  </a:moveTo>
                  <a:lnTo>
                    <a:pt x="0" y="0"/>
                  </a:lnTo>
                  <a:lnTo>
                    <a:pt x="0" y="246214"/>
                  </a:lnTo>
                  <a:lnTo>
                    <a:pt x="713778" y="246214"/>
                  </a:lnTo>
                  <a:lnTo>
                    <a:pt x="713778" y="0"/>
                  </a:lnTo>
                  <a:close/>
                </a:path>
              </a:pathLst>
            </a:custGeom>
            <a:solidFill>
              <a:srgbClr val="FFBA0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5" name="object 45"/>
          <p:cNvSpPr txBox="1"/>
          <p:nvPr/>
        </p:nvSpPr>
        <p:spPr>
          <a:xfrm>
            <a:off x="8272018" y="1752676"/>
            <a:ext cx="2341245" cy="3314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spc="-90">
                <a:latin typeface="Tahoma"/>
                <a:cs typeface="Tahoma"/>
              </a:rPr>
              <a:t>Other</a:t>
            </a:r>
            <a:r>
              <a:rPr dirty="0" sz="2000" spc="-270">
                <a:latin typeface="Tahoma"/>
                <a:cs typeface="Tahoma"/>
              </a:rPr>
              <a:t> </a:t>
            </a:r>
            <a:r>
              <a:rPr dirty="0" sz="2000" spc="-65">
                <a:latin typeface="Tahoma"/>
                <a:cs typeface="Tahoma"/>
              </a:rPr>
              <a:t>Financial</a:t>
            </a:r>
            <a:r>
              <a:rPr dirty="0" sz="2000" spc="-235">
                <a:latin typeface="Tahoma"/>
                <a:cs typeface="Tahoma"/>
              </a:rPr>
              <a:t> </a:t>
            </a:r>
            <a:r>
              <a:rPr dirty="0" sz="2000" spc="-55">
                <a:latin typeface="Tahoma"/>
                <a:cs typeface="Tahoma"/>
              </a:rPr>
              <a:t>Metrics</a:t>
            </a:r>
            <a:endParaRPr sz="2000">
              <a:latin typeface="Tahoma"/>
              <a:cs typeface="Tahoma"/>
            </a:endParaRPr>
          </a:p>
        </p:txBody>
      </p:sp>
      <p:graphicFrame>
        <p:nvGraphicFramePr>
          <p:cNvPr id="46" name="object 46"/>
          <p:cNvGraphicFramePr>
            <a:graphicFrameLocks noGrp="1"/>
          </p:cNvGraphicFramePr>
          <p:nvPr/>
        </p:nvGraphicFramePr>
        <p:xfrm>
          <a:off x="8148701" y="2378582"/>
          <a:ext cx="3091180" cy="4150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00580"/>
                <a:gridCol w="913765"/>
              </a:tblGrid>
              <a:tr h="481330">
                <a:tc>
                  <a:txBody>
                    <a:bodyPr/>
                    <a:lstStyle/>
                    <a:p>
                      <a:pPr marL="311785" marR="461009" indent="112395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dirty="0" sz="1400" spc="-60">
                          <a:latin typeface="Tahoma"/>
                          <a:cs typeface="Tahoma"/>
                        </a:rPr>
                        <a:t>Global</a:t>
                      </a:r>
                      <a:r>
                        <a:rPr dirty="0" sz="1400" spc="-22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400" spc="-120">
                          <a:latin typeface="Tahoma"/>
                          <a:cs typeface="Tahoma"/>
                        </a:rPr>
                        <a:t>G&amp;A</a:t>
                      </a:r>
                      <a:r>
                        <a:rPr dirty="0" sz="1400" spc="-21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400" spc="-225">
                          <a:latin typeface="Tahoma"/>
                          <a:cs typeface="Tahoma"/>
                        </a:rPr>
                        <a:t>%</a:t>
                      </a:r>
                      <a:r>
                        <a:rPr dirty="0" sz="1400" spc="-24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400" spc="-25">
                          <a:latin typeface="Tahoma"/>
                          <a:cs typeface="Tahoma"/>
                        </a:rPr>
                        <a:t>of </a:t>
                      </a:r>
                      <a:r>
                        <a:rPr dirty="0" sz="1400" spc="-75">
                          <a:latin typeface="Tahoma"/>
                          <a:cs typeface="Tahoma"/>
                        </a:rPr>
                        <a:t>Systemwide</a:t>
                      </a:r>
                      <a:r>
                        <a:rPr dirty="0" sz="1400" spc="-14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400" spc="-85">
                          <a:latin typeface="Tahoma"/>
                          <a:cs typeface="Tahoma"/>
                        </a:rPr>
                        <a:t>Sales*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B="0" marT="1651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1717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400" spc="-20">
                          <a:latin typeface="Tahoma"/>
                          <a:cs typeface="Tahoma"/>
                        </a:rPr>
                        <a:t>2.2%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B="0" marT="91440">
                    <a:solidFill>
                      <a:srgbClr val="F1F1F1"/>
                    </a:solidFill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481330">
                <a:tc>
                  <a:txBody>
                    <a:bodyPr/>
                    <a:lstStyle/>
                    <a:p>
                      <a:pPr marL="154940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dirty="0" sz="1400" spc="-60">
                          <a:latin typeface="Tahoma"/>
                          <a:cs typeface="Tahoma"/>
                        </a:rPr>
                        <a:t>Global</a:t>
                      </a:r>
                      <a:r>
                        <a:rPr dirty="0" sz="1400" spc="-18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400" spc="-80">
                          <a:latin typeface="Tahoma"/>
                          <a:cs typeface="Tahoma"/>
                        </a:rPr>
                        <a:t>McOpCo</a:t>
                      </a:r>
                      <a:r>
                        <a:rPr dirty="0" sz="1400" spc="-22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400" spc="-10">
                          <a:latin typeface="Tahoma"/>
                          <a:cs typeface="Tahoma"/>
                        </a:rPr>
                        <a:t>Margin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B="0" marT="10668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r" marR="30416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400" spc="-10">
                          <a:latin typeface="Tahoma"/>
                          <a:cs typeface="Tahoma"/>
                        </a:rPr>
                        <a:t>14.8%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B="0" marT="91440">
                    <a:solidFill>
                      <a:srgbClr val="F1F1F1"/>
                    </a:solidFill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497840">
                <a:tc>
                  <a:txBody>
                    <a:bodyPr/>
                    <a:lstStyle/>
                    <a:p>
                      <a:pPr marL="154940">
                        <a:lnSpc>
                          <a:spcPct val="100000"/>
                        </a:lnSpc>
                        <a:spcBef>
                          <a:spcPts val="1010"/>
                        </a:spcBef>
                      </a:pPr>
                      <a:r>
                        <a:rPr dirty="0" sz="1400" spc="-60">
                          <a:latin typeface="Tahoma"/>
                          <a:cs typeface="Tahoma"/>
                        </a:rPr>
                        <a:t>Global</a:t>
                      </a:r>
                      <a:r>
                        <a:rPr dirty="0" sz="1400" spc="-17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400" spc="-70">
                          <a:latin typeface="Tahoma"/>
                          <a:cs typeface="Tahoma"/>
                        </a:rPr>
                        <a:t>Franchised</a:t>
                      </a:r>
                      <a:r>
                        <a:rPr dirty="0" sz="1400" spc="-20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400" spc="-10">
                          <a:latin typeface="Tahoma"/>
                          <a:cs typeface="Tahoma"/>
                        </a:rPr>
                        <a:t>Margin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B="0" marT="12827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r" marR="30543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400" spc="-10">
                          <a:latin typeface="Tahoma"/>
                          <a:cs typeface="Tahoma"/>
                        </a:rPr>
                        <a:t>83.9%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B="0" marT="91440">
                    <a:solidFill>
                      <a:srgbClr val="F1F1F1"/>
                    </a:solidFill>
                  </a:tcPr>
                </a:tc>
              </a:tr>
              <a:tr h="184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615950">
                <a:tc>
                  <a:txBody>
                    <a:bodyPr/>
                    <a:lstStyle/>
                    <a:p>
                      <a:pPr marL="14732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600" spc="-75">
                          <a:latin typeface="Tahoma"/>
                          <a:cs typeface="Tahoma"/>
                        </a:rPr>
                        <a:t>Franchised</a:t>
                      </a:r>
                      <a:r>
                        <a:rPr dirty="0" sz="1600" spc="-17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600" spc="-10">
                          <a:latin typeface="Tahoma"/>
                          <a:cs typeface="Tahoma"/>
                        </a:rPr>
                        <a:t>Revenue</a:t>
                      </a:r>
                      <a:endParaRPr sz="1600">
                        <a:latin typeface="Tahoma"/>
                        <a:cs typeface="Tahoma"/>
                      </a:endParaRPr>
                    </a:p>
                    <a:p>
                      <a:pPr marL="145415">
                        <a:lnSpc>
                          <a:spcPct val="100000"/>
                        </a:lnSpc>
                      </a:pPr>
                      <a:r>
                        <a:rPr dirty="0" sz="1600" spc="-250">
                          <a:latin typeface="Tahoma"/>
                          <a:cs typeface="Tahoma"/>
                        </a:rPr>
                        <a:t>%</a:t>
                      </a:r>
                      <a:r>
                        <a:rPr dirty="0" sz="1600" spc="-24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600" spc="-65">
                          <a:latin typeface="Tahoma"/>
                          <a:cs typeface="Tahoma"/>
                        </a:rPr>
                        <a:t>of</a:t>
                      </a:r>
                      <a:r>
                        <a:rPr dirty="0" sz="1600" spc="-229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600" spc="-75">
                          <a:latin typeface="Tahoma"/>
                          <a:cs typeface="Tahoma"/>
                        </a:rPr>
                        <a:t>Franchised</a:t>
                      </a:r>
                      <a:r>
                        <a:rPr dirty="0" sz="1600" spc="-22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600" spc="-40">
                          <a:latin typeface="Tahoma"/>
                          <a:cs typeface="Tahoma"/>
                        </a:rPr>
                        <a:t>Sales**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B="0" marT="37465">
                    <a:solidFill>
                      <a:srgbClr val="7E7E7E">
                        <a:alpha val="2509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7E7E7E">
                        <a:alpha val="25097"/>
                      </a:srgbClr>
                    </a:solidFill>
                  </a:tcPr>
                </a:tc>
              </a:tr>
              <a:tr h="303530">
                <a:tc>
                  <a:txBody>
                    <a:bodyPr/>
                    <a:lstStyle/>
                    <a:p>
                      <a:pPr marL="12890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dirty="0" sz="1400" spc="-25">
                          <a:latin typeface="Tahoma"/>
                          <a:cs typeface="Tahoma"/>
                        </a:rPr>
                        <a:t>US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B="0" marT="41910"/>
                </a:tc>
                <a:tc>
                  <a:txBody>
                    <a:bodyPr/>
                    <a:lstStyle/>
                    <a:p>
                      <a:pPr algn="r" marR="292100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dirty="0" sz="1400" spc="-10">
                          <a:latin typeface="Tahoma"/>
                          <a:cs typeface="Tahoma"/>
                        </a:rPr>
                        <a:t>14.3%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B="0" marT="33019"/>
                </a:tc>
              </a:tr>
              <a:tr h="276860">
                <a:tc>
                  <a:txBody>
                    <a:bodyPr/>
                    <a:lstStyle/>
                    <a:p>
                      <a:pPr marL="130175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dirty="0" sz="1400" spc="-25">
                          <a:latin typeface="Tahoma"/>
                          <a:cs typeface="Tahoma"/>
                        </a:rPr>
                        <a:t>IOM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B="0" marT="26669"/>
                </a:tc>
                <a:tc>
                  <a:txBody>
                    <a:bodyPr/>
                    <a:lstStyle/>
                    <a:p>
                      <a:pPr algn="r" marR="29210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dirty="0" sz="1400" spc="-10">
                          <a:latin typeface="Tahoma"/>
                          <a:cs typeface="Tahoma"/>
                        </a:rPr>
                        <a:t>17.2%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B="0" marT="17780"/>
                </a:tc>
              </a:tr>
              <a:tr h="263525">
                <a:tc>
                  <a:txBody>
                    <a:bodyPr/>
                    <a:lstStyle/>
                    <a:p>
                      <a:pPr marL="13462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1400" spc="-85">
                          <a:latin typeface="Tahoma"/>
                          <a:cs typeface="Tahoma"/>
                        </a:rPr>
                        <a:t>IDL&amp;</a:t>
                      </a:r>
                      <a:r>
                        <a:rPr dirty="0" sz="1400" spc="-250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400" spc="-20">
                          <a:latin typeface="Tahoma"/>
                          <a:cs typeface="Tahoma"/>
                        </a:rPr>
                        <a:t>Corp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B="0" marT="14604"/>
                </a:tc>
                <a:tc>
                  <a:txBody>
                    <a:bodyPr/>
                    <a:lstStyle/>
                    <a:p>
                      <a:pPr marL="21082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1400" spc="-20">
                          <a:latin typeface="Tahoma"/>
                          <a:cs typeface="Tahoma"/>
                        </a:rPr>
                        <a:t>5.6%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B="0" marT="6350"/>
                </a:tc>
              </a:tr>
              <a:tr h="620395">
                <a:tc>
                  <a:txBody>
                    <a:bodyPr/>
                    <a:lstStyle/>
                    <a:p>
                      <a:pPr marL="122555" marR="929005">
                        <a:lnSpc>
                          <a:spcPct val="111400"/>
                        </a:lnSpc>
                        <a:spcBef>
                          <a:spcPts val="445"/>
                        </a:spcBef>
                      </a:pPr>
                      <a:r>
                        <a:rPr dirty="0" sz="1400" spc="-75">
                          <a:latin typeface="Tahoma"/>
                          <a:cs typeface="Tahoma"/>
                        </a:rPr>
                        <a:t>Free</a:t>
                      </a:r>
                      <a:r>
                        <a:rPr dirty="0" sz="1400" spc="-23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400" spc="-80">
                          <a:latin typeface="Tahoma"/>
                          <a:cs typeface="Tahoma"/>
                        </a:rPr>
                        <a:t>Cash</a:t>
                      </a:r>
                      <a:r>
                        <a:rPr dirty="0" sz="1400" spc="-225"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1400" spc="-50">
                          <a:latin typeface="Tahoma"/>
                          <a:cs typeface="Tahoma"/>
                        </a:rPr>
                        <a:t>Flow </a:t>
                      </a:r>
                      <a:r>
                        <a:rPr dirty="0" sz="1400" spc="-10">
                          <a:latin typeface="Tahoma"/>
                          <a:cs typeface="Tahoma"/>
                        </a:rPr>
                        <a:t>Conversion*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B="0" marT="56515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r" marR="306705">
                        <a:lnSpc>
                          <a:spcPct val="100000"/>
                        </a:lnSpc>
                        <a:spcBef>
                          <a:spcPts val="1500"/>
                        </a:spcBef>
                      </a:pPr>
                      <a:r>
                        <a:rPr dirty="0" sz="1600" spc="-10" b="1">
                          <a:latin typeface="Trebuchet MS"/>
                          <a:cs typeface="Trebuchet MS"/>
                        </a:rPr>
                        <a:t>81.1%</a:t>
                      </a:r>
                      <a:endParaRPr sz="1600">
                        <a:latin typeface="Trebuchet MS"/>
                        <a:cs typeface="Trebuchet MS"/>
                      </a:endParaRPr>
                    </a:p>
                  </a:txBody>
                  <a:tcPr marL="0" marR="0" marB="0" marT="190500"/>
                </a:tc>
              </a:tr>
            </a:tbl>
          </a:graphicData>
        </a:graphic>
      </p:graphicFrame>
      <p:pic>
        <p:nvPicPr>
          <p:cNvPr id="47" name="object 4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414515"/>
            <a:ext cx="12189714" cy="44119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066800" y="1486407"/>
              <a:ext cx="9215755" cy="4502785"/>
            </a:xfrm>
            <a:custGeom>
              <a:avLst/>
              <a:gdLst/>
              <a:ahLst/>
              <a:cxnLst/>
              <a:rect l="l" t="t" r="r" b="b"/>
              <a:pathLst>
                <a:path w="9215755" h="4502785">
                  <a:moveTo>
                    <a:pt x="1395476" y="4332567"/>
                  </a:moveTo>
                  <a:lnTo>
                    <a:pt x="1392796" y="4319346"/>
                  </a:lnTo>
                  <a:lnTo>
                    <a:pt x="1385506" y="4308551"/>
                  </a:lnTo>
                  <a:lnTo>
                    <a:pt x="1374686" y="4301274"/>
                  </a:lnTo>
                  <a:lnTo>
                    <a:pt x="1361440" y="4298594"/>
                  </a:lnTo>
                  <a:lnTo>
                    <a:pt x="391160" y="4298594"/>
                  </a:lnTo>
                  <a:lnTo>
                    <a:pt x="377926" y="4301274"/>
                  </a:lnTo>
                  <a:lnTo>
                    <a:pt x="367157" y="4308551"/>
                  </a:lnTo>
                  <a:lnTo>
                    <a:pt x="359905" y="4319346"/>
                  </a:lnTo>
                  <a:lnTo>
                    <a:pt x="357251" y="4332567"/>
                  </a:lnTo>
                  <a:lnTo>
                    <a:pt x="357251" y="4468457"/>
                  </a:lnTo>
                  <a:lnTo>
                    <a:pt x="359905" y="4481690"/>
                  </a:lnTo>
                  <a:lnTo>
                    <a:pt x="367157" y="4492485"/>
                  </a:lnTo>
                  <a:lnTo>
                    <a:pt x="377926" y="4499762"/>
                  </a:lnTo>
                  <a:lnTo>
                    <a:pt x="391160" y="4502429"/>
                  </a:lnTo>
                  <a:lnTo>
                    <a:pt x="1361440" y="4502429"/>
                  </a:lnTo>
                  <a:lnTo>
                    <a:pt x="1374686" y="4499762"/>
                  </a:lnTo>
                  <a:lnTo>
                    <a:pt x="1385506" y="4492485"/>
                  </a:lnTo>
                  <a:lnTo>
                    <a:pt x="1392796" y="4481690"/>
                  </a:lnTo>
                  <a:lnTo>
                    <a:pt x="1395476" y="4468457"/>
                  </a:lnTo>
                  <a:lnTo>
                    <a:pt x="1395476" y="4332567"/>
                  </a:lnTo>
                  <a:close/>
                </a:path>
                <a:path w="9215755" h="4502785">
                  <a:moveTo>
                    <a:pt x="2887726" y="273812"/>
                  </a:moveTo>
                  <a:lnTo>
                    <a:pt x="2883306" y="224586"/>
                  </a:lnTo>
                  <a:lnTo>
                    <a:pt x="2870593" y="178257"/>
                  </a:lnTo>
                  <a:lnTo>
                    <a:pt x="2850350" y="135610"/>
                  </a:lnTo>
                  <a:lnTo>
                    <a:pt x="2823337" y="97396"/>
                  </a:lnTo>
                  <a:lnTo>
                    <a:pt x="2790329" y="64389"/>
                  </a:lnTo>
                  <a:lnTo>
                    <a:pt x="2752115" y="37376"/>
                  </a:lnTo>
                  <a:lnTo>
                    <a:pt x="2709468" y="17132"/>
                  </a:lnTo>
                  <a:lnTo>
                    <a:pt x="2663139" y="4419"/>
                  </a:lnTo>
                  <a:lnTo>
                    <a:pt x="2613914" y="0"/>
                  </a:lnTo>
                  <a:lnTo>
                    <a:pt x="273812" y="0"/>
                  </a:lnTo>
                  <a:lnTo>
                    <a:pt x="224586" y="4419"/>
                  </a:lnTo>
                  <a:lnTo>
                    <a:pt x="178257" y="17132"/>
                  </a:lnTo>
                  <a:lnTo>
                    <a:pt x="135597" y="37376"/>
                  </a:lnTo>
                  <a:lnTo>
                    <a:pt x="97383" y="64389"/>
                  </a:lnTo>
                  <a:lnTo>
                    <a:pt x="64389" y="97396"/>
                  </a:lnTo>
                  <a:lnTo>
                    <a:pt x="37376" y="135610"/>
                  </a:lnTo>
                  <a:lnTo>
                    <a:pt x="17119" y="178257"/>
                  </a:lnTo>
                  <a:lnTo>
                    <a:pt x="4406" y="224586"/>
                  </a:lnTo>
                  <a:lnTo>
                    <a:pt x="0" y="273812"/>
                  </a:lnTo>
                  <a:lnTo>
                    <a:pt x="0" y="1340231"/>
                  </a:lnTo>
                  <a:lnTo>
                    <a:pt x="4406" y="1389430"/>
                  </a:lnTo>
                  <a:lnTo>
                    <a:pt x="17119" y="1435722"/>
                  </a:lnTo>
                  <a:lnTo>
                    <a:pt x="37376" y="1478356"/>
                  </a:lnTo>
                  <a:lnTo>
                    <a:pt x="64389" y="1516557"/>
                  </a:lnTo>
                  <a:lnTo>
                    <a:pt x="97383" y="1549552"/>
                  </a:lnTo>
                  <a:lnTo>
                    <a:pt x="135597" y="1576552"/>
                  </a:lnTo>
                  <a:lnTo>
                    <a:pt x="178257" y="1596796"/>
                  </a:lnTo>
                  <a:lnTo>
                    <a:pt x="224586" y="1609509"/>
                  </a:lnTo>
                  <a:lnTo>
                    <a:pt x="273812" y="1613916"/>
                  </a:lnTo>
                  <a:lnTo>
                    <a:pt x="2613914" y="1613916"/>
                  </a:lnTo>
                  <a:lnTo>
                    <a:pt x="2663139" y="1609509"/>
                  </a:lnTo>
                  <a:lnTo>
                    <a:pt x="2709468" y="1596796"/>
                  </a:lnTo>
                  <a:lnTo>
                    <a:pt x="2752115" y="1576552"/>
                  </a:lnTo>
                  <a:lnTo>
                    <a:pt x="2790329" y="1549552"/>
                  </a:lnTo>
                  <a:lnTo>
                    <a:pt x="2823337" y="1516557"/>
                  </a:lnTo>
                  <a:lnTo>
                    <a:pt x="2850350" y="1478356"/>
                  </a:lnTo>
                  <a:lnTo>
                    <a:pt x="2870593" y="1435722"/>
                  </a:lnTo>
                  <a:lnTo>
                    <a:pt x="2883306" y="1389430"/>
                  </a:lnTo>
                  <a:lnTo>
                    <a:pt x="2887726" y="1340231"/>
                  </a:lnTo>
                  <a:lnTo>
                    <a:pt x="2887726" y="273812"/>
                  </a:lnTo>
                  <a:close/>
                </a:path>
                <a:path w="9215755" h="4502785">
                  <a:moveTo>
                    <a:pt x="9215374" y="4332567"/>
                  </a:moveTo>
                  <a:lnTo>
                    <a:pt x="9212707" y="4319346"/>
                  </a:lnTo>
                  <a:lnTo>
                    <a:pt x="9205468" y="4308551"/>
                  </a:lnTo>
                  <a:lnTo>
                    <a:pt x="9194686" y="4301274"/>
                  </a:lnTo>
                  <a:lnTo>
                    <a:pt x="9181465" y="4298594"/>
                  </a:lnTo>
                  <a:lnTo>
                    <a:pt x="7293864" y="4298594"/>
                  </a:lnTo>
                  <a:lnTo>
                    <a:pt x="7280681" y="4301274"/>
                  </a:lnTo>
                  <a:lnTo>
                    <a:pt x="7269899" y="4308551"/>
                  </a:lnTo>
                  <a:lnTo>
                    <a:pt x="7262622" y="4319346"/>
                  </a:lnTo>
                  <a:lnTo>
                    <a:pt x="7259955" y="4332567"/>
                  </a:lnTo>
                  <a:lnTo>
                    <a:pt x="7259955" y="4468457"/>
                  </a:lnTo>
                  <a:lnTo>
                    <a:pt x="7262622" y="4481690"/>
                  </a:lnTo>
                  <a:lnTo>
                    <a:pt x="7269899" y="4492485"/>
                  </a:lnTo>
                  <a:lnTo>
                    <a:pt x="7280681" y="4499762"/>
                  </a:lnTo>
                  <a:lnTo>
                    <a:pt x="7293864" y="4502429"/>
                  </a:lnTo>
                  <a:lnTo>
                    <a:pt x="9181465" y="4502429"/>
                  </a:lnTo>
                  <a:lnTo>
                    <a:pt x="9194686" y="4499762"/>
                  </a:lnTo>
                  <a:lnTo>
                    <a:pt x="9205468" y="4492485"/>
                  </a:lnTo>
                  <a:lnTo>
                    <a:pt x="9212707" y="4481690"/>
                  </a:lnTo>
                  <a:lnTo>
                    <a:pt x="9215374" y="4468457"/>
                  </a:lnTo>
                  <a:lnTo>
                    <a:pt x="9215374" y="4332567"/>
                  </a:lnTo>
                  <a:close/>
                </a:path>
              </a:pathLst>
            </a:custGeom>
            <a:solidFill>
              <a:srgbClr val="FFBA0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 txBox="1"/>
          <p:nvPr/>
        </p:nvSpPr>
        <p:spPr>
          <a:xfrm>
            <a:off x="1228445" y="1505458"/>
            <a:ext cx="59372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95" b="1">
                <a:solidFill>
                  <a:srgbClr val="252525"/>
                </a:solidFill>
                <a:latin typeface="Arial"/>
                <a:cs typeface="Arial"/>
              </a:rPr>
              <a:t>1950s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2828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pc="-170"/>
              <a:t>McDonald’s</a:t>
            </a:r>
            <a:r>
              <a:rPr dirty="0" spc="-150"/>
              <a:t> </a:t>
            </a:r>
            <a:r>
              <a:rPr dirty="0" spc="-155"/>
              <a:t>strategic</a:t>
            </a:r>
            <a:r>
              <a:rPr dirty="0" spc="-180"/>
              <a:t> </a:t>
            </a:r>
            <a:r>
              <a:rPr dirty="0" spc="-145"/>
              <a:t>evolution…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0" y="1486408"/>
            <a:ext cx="12190095" cy="5369560"/>
            <a:chOff x="0" y="1486408"/>
            <a:chExt cx="12190095" cy="5369560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6414515"/>
              <a:ext cx="12189714" cy="441198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6221348" y="1486408"/>
              <a:ext cx="2887980" cy="1614170"/>
            </a:xfrm>
            <a:custGeom>
              <a:avLst/>
              <a:gdLst/>
              <a:ahLst/>
              <a:cxnLst/>
              <a:rect l="l" t="t" r="r" b="b"/>
              <a:pathLst>
                <a:path w="2887979" h="1614170">
                  <a:moveTo>
                    <a:pt x="2613914" y="0"/>
                  </a:moveTo>
                  <a:lnTo>
                    <a:pt x="273812" y="0"/>
                  </a:lnTo>
                  <a:lnTo>
                    <a:pt x="224584" y="4410"/>
                  </a:lnTo>
                  <a:lnTo>
                    <a:pt x="178256" y="17126"/>
                  </a:lnTo>
                  <a:lnTo>
                    <a:pt x="135598" y="37375"/>
                  </a:lnTo>
                  <a:lnTo>
                    <a:pt x="97384" y="64385"/>
                  </a:lnTo>
                  <a:lnTo>
                    <a:pt x="64385" y="97384"/>
                  </a:lnTo>
                  <a:lnTo>
                    <a:pt x="37375" y="135598"/>
                  </a:lnTo>
                  <a:lnTo>
                    <a:pt x="17126" y="178256"/>
                  </a:lnTo>
                  <a:lnTo>
                    <a:pt x="4410" y="224584"/>
                  </a:lnTo>
                  <a:lnTo>
                    <a:pt x="0" y="273812"/>
                  </a:lnTo>
                  <a:lnTo>
                    <a:pt x="0" y="1340230"/>
                  </a:lnTo>
                  <a:lnTo>
                    <a:pt x="4410" y="1389420"/>
                  </a:lnTo>
                  <a:lnTo>
                    <a:pt x="17126" y="1435719"/>
                  </a:lnTo>
                  <a:lnTo>
                    <a:pt x="37375" y="1478355"/>
                  </a:lnTo>
                  <a:lnTo>
                    <a:pt x="64385" y="1516553"/>
                  </a:lnTo>
                  <a:lnTo>
                    <a:pt x="97384" y="1549541"/>
                  </a:lnTo>
                  <a:lnTo>
                    <a:pt x="135598" y="1576545"/>
                  </a:lnTo>
                  <a:lnTo>
                    <a:pt x="178256" y="1596791"/>
                  </a:lnTo>
                  <a:lnTo>
                    <a:pt x="224584" y="1609505"/>
                  </a:lnTo>
                  <a:lnTo>
                    <a:pt x="273812" y="1613915"/>
                  </a:lnTo>
                  <a:lnTo>
                    <a:pt x="2613914" y="1613915"/>
                  </a:lnTo>
                  <a:lnTo>
                    <a:pt x="2663141" y="1609505"/>
                  </a:lnTo>
                  <a:lnTo>
                    <a:pt x="2709469" y="1596791"/>
                  </a:lnTo>
                  <a:lnTo>
                    <a:pt x="2752127" y="1576545"/>
                  </a:lnTo>
                  <a:lnTo>
                    <a:pt x="2790341" y="1549541"/>
                  </a:lnTo>
                  <a:lnTo>
                    <a:pt x="2823340" y="1516553"/>
                  </a:lnTo>
                  <a:lnTo>
                    <a:pt x="2850350" y="1478355"/>
                  </a:lnTo>
                  <a:lnTo>
                    <a:pt x="2870599" y="1435719"/>
                  </a:lnTo>
                  <a:lnTo>
                    <a:pt x="2883315" y="1389420"/>
                  </a:lnTo>
                  <a:lnTo>
                    <a:pt x="2887726" y="1340230"/>
                  </a:lnTo>
                  <a:lnTo>
                    <a:pt x="2887726" y="273812"/>
                  </a:lnTo>
                  <a:lnTo>
                    <a:pt x="2883315" y="224584"/>
                  </a:lnTo>
                  <a:lnTo>
                    <a:pt x="2870599" y="178256"/>
                  </a:lnTo>
                  <a:lnTo>
                    <a:pt x="2850350" y="135598"/>
                  </a:lnTo>
                  <a:lnTo>
                    <a:pt x="2823340" y="97384"/>
                  </a:lnTo>
                  <a:lnTo>
                    <a:pt x="2790341" y="64385"/>
                  </a:lnTo>
                  <a:lnTo>
                    <a:pt x="2752127" y="37375"/>
                  </a:lnTo>
                  <a:lnTo>
                    <a:pt x="2709469" y="17126"/>
                  </a:lnTo>
                  <a:lnTo>
                    <a:pt x="2663141" y="4410"/>
                  </a:lnTo>
                  <a:lnTo>
                    <a:pt x="2613914" y="0"/>
                  </a:lnTo>
                  <a:close/>
                </a:path>
              </a:pathLst>
            </a:custGeom>
            <a:solidFill>
              <a:srgbClr val="FFBA0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6383528" y="1505458"/>
            <a:ext cx="230568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0" b="1">
                <a:solidFill>
                  <a:srgbClr val="252525"/>
                </a:solidFill>
                <a:latin typeface="Arial"/>
                <a:cs typeface="Arial"/>
              </a:rPr>
              <a:t>1960s,</a:t>
            </a:r>
            <a:r>
              <a:rPr dirty="0" sz="1800" spc="-110" b="1">
                <a:solidFill>
                  <a:srgbClr val="252525"/>
                </a:solidFill>
                <a:latin typeface="Arial"/>
                <a:cs typeface="Arial"/>
              </a:rPr>
              <a:t> 1970s </a:t>
            </a:r>
            <a:r>
              <a:rPr dirty="0" sz="1800" spc="-95" b="1">
                <a:solidFill>
                  <a:srgbClr val="252525"/>
                </a:solidFill>
                <a:latin typeface="Arial"/>
                <a:cs typeface="Arial"/>
              </a:rPr>
              <a:t>and</a:t>
            </a:r>
            <a:r>
              <a:rPr dirty="0" sz="1800" spc="-120" b="1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1800" spc="-90" b="1">
                <a:solidFill>
                  <a:srgbClr val="252525"/>
                </a:solidFill>
                <a:latin typeface="Arial"/>
                <a:cs typeface="Arial"/>
              </a:rPr>
              <a:t>1980s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60170" y="3835400"/>
            <a:ext cx="4462780" cy="21602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9085" marR="281940" indent="-287020">
              <a:lnSpc>
                <a:spcPct val="100000"/>
              </a:lnSpc>
              <a:spcBef>
                <a:spcPts val="100"/>
              </a:spcBef>
              <a:tabLst>
                <a:tab pos="299085" algn="l"/>
              </a:tabLst>
            </a:pPr>
            <a:r>
              <a:rPr dirty="0" sz="1400" spc="-50">
                <a:solidFill>
                  <a:srgbClr val="FFBA0D"/>
                </a:solidFill>
                <a:latin typeface="Segoe UI Symbol"/>
                <a:cs typeface="Segoe UI Symbol"/>
              </a:rPr>
              <a:t>🡵</a:t>
            </a:r>
            <a:r>
              <a:rPr dirty="0" sz="1400">
                <a:solidFill>
                  <a:srgbClr val="FFBA0D"/>
                </a:solidFill>
                <a:latin typeface="Segoe UI Symbol"/>
                <a:cs typeface="Segoe UI Symbol"/>
              </a:rPr>
              <a:t>	</a:t>
            </a:r>
            <a:r>
              <a:rPr dirty="0" sz="1400" spc="-20">
                <a:latin typeface="Tahoma"/>
                <a:cs typeface="Tahoma"/>
              </a:rPr>
              <a:t>Kroc</a:t>
            </a:r>
            <a:r>
              <a:rPr dirty="0" sz="1400" spc="-135">
                <a:latin typeface="Tahoma"/>
                <a:cs typeface="Tahoma"/>
              </a:rPr>
              <a:t> </a:t>
            </a:r>
            <a:r>
              <a:rPr dirty="0" sz="1400" spc="-35">
                <a:latin typeface="Tahoma"/>
                <a:cs typeface="Tahoma"/>
              </a:rPr>
              <a:t>meets</a:t>
            </a:r>
            <a:r>
              <a:rPr dirty="0" sz="1400" spc="-125">
                <a:latin typeface="Tahoma"/>
                <a:cs typeface="Tahoma"/>
              </a:rPr>
              <a:t> </a:t>
            </a:r>
            <a:r>
              <a:rPr dirty="0" sz="1400" spc="-25">
                <a:latin typeface="Tahoma"/>
                <a:cs typeface="Tahoma"/>
              </a:rPr>
              <a:t>brothers</a:t>
            </a:r>
            <a:r>
              <a:rPr dirty="0" sz="1400" spc="-140">
                <a:latin typeface="Tahoma"/>
                <a:cs typeface="Tahoma"/>
              </a:rPr>
              <a:t> </a:t>
            </a:r>
            <a:r>
              <a:rPr dirty="0" sz="1400" spc="-35">
                <a:latin typeface="Tahoma"/>
                <a:cs typeface="Tahoma"/>
              </a:rPr>
              <a:t>Dick</a:t>
            </a:r>
            <a:r>
              <a:rPr dirty="0" sz="1400" spc="-135">
                <a:latin typeface="Tahoma"/>
                <a:cs typeface="Tahoma"/>
              </a:rPr>
              <a:t> </a:t>
            </a:r>
            <a:r>
              <a:rPr dirty="0" sz="1400" spc="-25">
                <a:latin typeface="Tahoma"/>
                <a:cs typeface="Tahoma"/>
              </a:rPr>
              <a:t>and</a:t>
            </a:r>
            <a:r>
              <a:rPr dirty="0" sz="1400" spc="-150">
                <a:latin typeface="Tahoma"/>
                <a:cs typeface="Tahoma"/>
              </a:rPr>
              <a:t> </a:t>
            </a:r>
            <a:r>
              <a:rPr dirty="0" sz="1400" spc="-40">
                <a:latin typeface="Tahoma"/>
                <a:cs typeface="Tahoma"/>
              </a:rPr>
              <a:t>Mac</a:t>
            </a:r>
            <a:r>
              <a:rPr dirty="0" sz="1400" spc="-145">
                <a:latin typeface="Tahoma"/>
                <a:cs typeface="Tahoma"/>
              </a:rPr>
              <a:t> </a:t>
            </a:r>
            <a:r>
              <a:rPr dirty="0" sz="1400" spc="-30">
                <a:latin typeface="Tahoma"/>
                <a:cs typeface="Tahoma"/>
              </a:rPr>
              <a:t>McDonald</a:t>
            </a:r>
            <a:r>
              <a:rPr dirty="0" sz="1400" spc="-135">
                <a:latin typeface="Tahoma"/>
                <a:cs typeface="Tahoma"/>
              </a:rPr>
              <a:t> </a:t>
            </a:r>
            <a:r>
              <a:rPr dirty="0" sz="1400" spc="-20">
                <a:latin typeface="Tahoma"/>
                <a:cs typeface="Tahoma"/>
              </a:rPr>
              <a:t>at</a:t>
            </a:r>
            <a:r>
              <a:rPr dirty="0" sz="1400" spc="-150">
                <a:latin typeface="Tahoma"/>
                <a:cs typeface="Tahoma"/>
              </a:rPr>
              <a:t> </a:t>
            </a:r>
            <a:r>
              <a:rPr dirty="0" sz="1400" spc="-10">
                <a:latin typeface="Tahoma"/>
                <a:cs typeface="Tahoma"/>
              </a:rPr>
              <a:t>their </a:t>
            </a:r>
            <a:r>
              <a:rPr dirty="0" sz="1400" spc="-25">
                <a:latin typeface="Tahoma"/>
                <a:cs typeface="Tahoma"/>
              </a:rPr>
              <a:t>restaurant</a:t>
            </a:r>
            <a:r>
              <a:rPr dirty="0" sz="1400" spc="-180">
                <a:latin typeface="Tahoma"/>
                <a:cs typeface="Tahoma"/>
              </a:rPr>
              <a:t> </a:t>
            </a:r>
            <a:r>
              <a:rPr dirty="0" sz="1400">
                <a:latin typeface="Tahoma"/>
                <a:cs typeface="Tahoma"/>
              </a:rPr>
              <a:t>in</a:t>
            </a:r>
            <a:r>
              <a:rPr dirty="0" sz="1400" spc="-125">
                <a:latin typeface="Tahoma"/>
                <a:cs typeface="Tahoma"/>
              </a:rPr>
              <a:t> </a:t>
            </a:r>
            <a:r>
              <a:rPr dirty="0" sz="1400" spc="-35">
                <a:latin typeface="Tahoma"/>
                <a:cs typeface="Tahoma"/>
              </a:rPr>
              <a:t>San</a:t>
            </a:r>
            <a:r>
              <a:rPr dirty="0" sz="1400" spc="-145">
                <a:latin typeface="Tahoma"/>
                <a:cs typeface="Tahoma"/>
              </a:rPr>
              <a:t> </a:t>
            </a:r>
            <a:r>
              <a:rPr dirty="0" sz="1400" spc="-10">
                <a:latin typeface="Tahoma"/>
                <a:cs typeface="Tahoma"/>
              </a:rPr>
              <a:t>Bernardino.</a:t>
            </a:r>
            <a:endParaRPr sz="1400">
              <a:latin typeface="Tahoma"/>
              <a:cs typeface="Tahoma"/>
            </a:endParaRPr>
          </a:p>
          <a:p>
            <a:pPr marL="299085" marR="318770" indent="-287020">
              <a:lnSpc>
                <a:spcPct val="100000"/>
              </a:lnSpc>
              <a:spcBef>
                <a:spcPts val="1685"/>
              </a:spcBef>
              <a:tabLst>
                <a:tab pos="299085" algn="l"/>
              </a:tabLst>
            </a:pPr>
            <a:r>
              <a:rPr dirty="0" sz="1400" spc="-50">
                <a:solidFill>
                  <a:srgbClr val="FFBA0D"/>
                </a:solidFill>
                <a:latin typeface="Segoe UI Symbol"/>
                <a:cs typeface="Segoe UI Symbol"/>
              </a:rPr>
              <a:t>🡵</a:t>
            </a:r>
            <a:r>
              <a:rPr dirty="0" sz="1400">
                <a:solidFill>
                  <a:srgbClr val="FFBA0D"/>
                </a:solidFill>
                <a:latin typeface="Segoe UI Symbol"/>
                <a:cs typeface="Segoe UI Symbol"/>
              </a:rPr>
              <a:t>	</a:t>
            </a:r>
            <a:r>
              <a:rPr dirty="0" sz="1400" spc="-20">
                <a:latin typeface="Tahoma"/>
                <a:cs typeface="Tahoma"/>
              </a:rPr>
              <a:t>Kroc</a:t>
            </a:r>
            <a:r>
              <a:rPr dirty="0" sz="1400" spc="-130">
                <a:latin typeface="Tahoma"/>
                <a:cs typeface="Tahoma"/>
              </a:rPr>
              <a:t> </a:t>
            </a:r>
            <a:r>
              <a:rPr dirty="0" sz="1400" spc="-30">
                <a:latin typeface="Tahoma"/>
                <a:cs typeface="Tahoma"/>
              </a:rPr>
              <a:t>becomes</a:t>
            </a:r>
            <a:r>
              <a:rPr dirty="0" sz="1400" spc="-110">
                <a:latin typeface="Tahoma"/>
                <a:cs typeface="Tahoma"/>
              </a:rPr>
              <a:t> </a:t>
            </a:r>
            <a:r>
              <a:rPr dirty="0" sz="1400" spc="-25">
                <a:latin typeface="Tahoma"/>
                <a:cs typeface="Tahoma"/>
              </a:rPr>
              <a:t>the</a:t>
            </a:r>
            <a:r>
              <a:rPr dirty="0" sz="1400" spc="-135">
                <a:latin typeface="Tahoma"/>
                <a:cs typeface="Tahoma"/>
              </a:rPr>
              <a:t> </a:t>
            </a:r>
            <a:r>
              <a:rPr dirty="0" sz="1400" spc="-10">
                <a:latin typeface="Tahoma"/>
                <a:cs typeface="Tahoma"/>
              </a:rPr>
              <a:t>national</a:t>
            </a:r>
            <a:r>
              <a:rPr dirty="0" sz="1400" spc="-145">
                <a:latin typeface="Tahoma"/>
                <a:cs typeface="Tahoma"/>
              </a:rPr>
              <a:t> </a:t>
            </a:r>
            <a:r>
              <a:rPr dirty="0" sz="1400" spc="-30">
                <a:latin typeface="Tahoma"/>
                <a:cs typeface="Tahoma"/>
              </a:rPr>
              <a:t>franchising</a:t>
            </a:r>
            <a:r>
              <a:rPr dirty="0" sz="1400" spc="-145">
                <a:latin typeface="Tahoma"/>
                <a:cs typeface="Tahoma"/>
              </a:rPr>
              <a:t> </a:t>
            </a:r>
            <a:r>
              <a:rPr dirty="0" sz="1400" spc="-35">
                <a:latin typeface="Tahoma"/>
                <a:cs typeface="Tahoma"/>
              </a:rPr>
              <a:t>agent</a:t>
            </a:r>
            <a:r>
              <a:rPr dirty="0" sz="1400" spc="-145">
                <a:latin typeface="Tahoma"/>
                <a:cs typeface="Tahoma"/>
              </a:rPr>
              <a:t> </a:t>
            </a:r>
            <a:r>
              <a:rPr dirty="0" sz="1400" spc="-30">
                <a:latin typeface="Tahoma"/>
                <a:cs typeface="Tahoma"/>
              </a:rPr>
              <a:t>for</a:t>
            </a:r>
            <a:r>
              <a:rPr dirty="0" sz="1400" spc="-120">
                <a:latin typeface="Tahoma"/>
                <a:cs typeface="Tahoma"/>
              </a:rPr>
              <a:t> </a:t>
            </a:r>
            <a:r>
              <a:rPr dirty="0" sz="1400" spc="-25">
                <a:latin typeface="Tahoma"/>
                <a:cs typeface="Tahoma"/>
              </a:rPr>
              <a:t>the </a:t>
            </a:r>
            <a:r>
              <a:rPr dirty="0" sz="1400" spc="-30">
                <a:latin typeface="Tahoma"/>
                <a:cs typeface="Tahoma"/>
              </a:rPr>
              <a:t>McDonald</a:t>
            </a:r>
            <a:r>
              <a:rPr dirty="0" sz="1400" spc="-135">
                <a:latin typeface="Tahoma"/>
                <a:cs typeface="Tahoma"/>
              </a:rPr>
              <a:t> </a:t>
            </a:r>
            <a:r>
              <a:rPr dirty="0" sz="1400" spc="-10">
                <a:latin typeface="Tahoma"/>
                <a:cs typeface="Tahoma"/>
              </a:rPr>
              <a:t>brothers.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680"/>
              </a:spcBef>
              <a:tabLst>
                <a:tab pos="299085" algn="l"/>
              </a:tabLst>
            </a:pPr>
            <a:r>
              <a:rPr dirty="0" sz="1400" spc="-50">
                <a:solidFill>
                  <a:srgbClr val="FFBA0D"/>
                </a:solidFill>
                <a:latin typeface="Segoe UI Symbol"/>
                <a:cs typeface="Segoe UI Symbol"/>
              </a:rPr>
              <a:t>🡵</a:t>
            </a:r>
            <a:r>
              <a:rPr dirty="0" sz="1400">
                <a:solidFill>
                  <a:srgbClr val="FFBA0D"/>
                </a:solidFill>
                <a:latin typeface="Segoe UI Symbol"/>
                <a:cs typeface="Segoe UI Symbol"/>
              </a:rPr>
              <a:t>	</a:t>
            </a:r>
            <a:r>
              <a:rPr dirty="0" sz="1400" spc="-20">
                <a:latin typeface="Tahoma"/>
                <a:cs typeface="Tahoma"/>
              </a:rPr>
              <a:t>Kroc</a:t>
            </a:r>
            <a:r>
              <a:rPr dirty="0" sz="1400" spc="-135">
                <a:latin typeface="Tahoma"/>
                <a:cs typeface="Tahoma"/>
              </a:rPr>
              <a:t> </a:t>
            </a:r>
            <a:r>
              <a:rPr dirty="0" sz="1400" spc="-35">
                <a:latin typeface="Tahoma"/>
                <a:cs typeface="Tahoma"/>
              </a:rPr>
              <a:t>forms</a:t>
            </a:r>
            <a:r>
              <a:rPr dirty="0" sz="1400" spc="-125">
                <a:latin typeface="Tahoma"/>
                <a:cs typeface="Tahoma"/>
              </a:rPr>
              <a:t> </a:t>
            </a:r>
            <a:r>
              <a:rPr dirty="0" sz="1400" spc="-25">
                <a:latin typeface="Tahoma"/>
                <a:cs typeface="Tahoma"/>
              </a:rPr>
              <a:t>McDonald’s</a:t>
            </a:r>
            <a:r>
              <a:rPr dirty="0" sz="1400" spc="-140">
                <a:latin typeface="Tahoma"/>
                <a:cs typeface="Tahoma"/>
              </a:rPr>
              <a:t> </a:t>
            </a:r>
            <a:r>
              <a:rPr dirty="0" sz="1400" spc="-45">
                <a:latin typeface="Tahoma"/>
                <a:cs typeface="Tahoma"/>
              </a:rPr>
              <a:t>System,</a:t>
            </a:r>
            <a:r>
              <a:rPr dirty="0" sz="1400" spc="-135">
                <a:latin typeface="Tahoma"/>
                <a:cs typeface="Tahoma"/>
              </a:rPr>
              <a:t> </a:t>
            </a:r>
            <a:r>
              <a:rPr dirty="0" sz="1400" spc="-75">
                <a:latin typeface="Tahoma"/>
                <a:cs typeface="Tahoma"/>
              </a:rPr>
              <a:t>Inc.</a:t>
            </a:r>
            <a:r>
              <a:rPr dirty="0" sz="1400" spc="-145">
                <a:latin typeface="Tahoma"/>
                <a:cs typeface="Tahoma"/>
              </a:rPr>
              <a:t> </a:t>
            </a:r>
            <a:r>
              <a:rPr dirty="0" sz="1400">
                <a:latin typeface="Tahoma"/>
                <a:cs typeface="Tahoma"/>
              </a:rPr>
              <a:t>to</a:t>
            </a:r>
            <a:r>
              <a:rPr dirty="0" sz="1400" spc="-130">
                <a:latin typeface="Tahoma"/>
                <a:cs typeface="Tahoma"/>
              </a:rPr>
              <a:t> </a:t>
            </a:r>
            <a:r>
              <a:rPr dirty="0" sz="1400" spc="-30">
                <a:latin typeface="Tahoma"/>
                <a:cs typeface="Tahoma"/>
              </a:rPr>
              <a:t>issue</a:t>
            </a:r>
            <a:r>
              <a:rPr dirty="0" sz="1400" spc="-125">
                <a:latin typeface="Tahoma"/>
                <a:cs typeface="Tahoma"/>
              </a:rPr>
              <a:t> </a:t>
            </a:r>
            <a:r>
              <a:rPr dirty="0" sz="1400" spc="-10">
                <a:latin typeface="Tahoma"/>
                <a:cs typeface="Tahoma"/>
              </a:rPr>
              <a:t>McDonald’s</a:t>
            </a:r>
            <a:endParaRPr sz="1400">
              <a:latin typeface="Tahoma"/>
              <a:cs typeface="Tahoma"/>
            </a:endParaRPr>
          </a:p>
          <a:p>
            <a:pPr marL="299085">
              <a:lnSpc>
                <a:spcPct val="100000"/>
              </a:lnSpc>
            </a:pPr>
            <a:r>
              <a:rPr dirty="0" sz="1400" spc="-30">
                <a:latin typeface="Tahoma"/>
                <a:cs typeface="Tahoma"/>
              </a:rPr>
              <a:t>franchises</a:t>
            </a:r>
            <a:r>
              <a:rPr dirty="0" sz="1400" spc="-135">
                <a:latin typeface="Tahoma"/>
                <a:cs typeface="Tahoma"/>
              </a:rPr>
              <a:t> </a:t>
            </a:r>
            <a:r>
              <a:rPr dirty="0" sz="1400" spc="-25">
                <a:latin typeface="Tahoma"/>
                <a:cs typeface="Tahoma"/>
              </a:rPr>
              <a:t>under</a:t>
            </a:r>
            <a:r>
              <a:rPr dirty="0" sz="1400" spc="-145">
                <a:latin typeface="Tahoma"/>
                <a:cs typeface="Tahoma"/>
              </a:rPr>
              <a:t> </a:t>
            </a:r>
            <a:r>
              <a:rPr dirty="0" sz="1400" spc="-25">
                <a:latin typeface="Tahoma"/>
                <a:cs typeface="Tahoma"/>
              </a:rPr>
              <a:t>license</a:t>
            </a:r>
            <a:r>
              <a:rPr dirty="0" sz="1400" spc="-110">
                <a:latin typeface="Tahoma"/>
                <a:cs typeface="Tahoma"/>
              </a:rPr>
              <a:t> </a:t>
            </a:r>
            <a:r>
              <a:rPr dirty="0" sz="1400" spc="-30">
                <a:latin typeface="Tahoma"/>
                <a:cs typeface="Tahoma"/>
              </a:rPr>
              <a:t>from</a:t>
            </a:r>
            <a:r>
              <a:rPr dirty="0" sz="1400" spc="-120">
                <a:latin typeface="Tahoma"/>
                <a:cs typeface="Tahoma"/>
              </a:rPr>
              <a:t> </a:t>
            </a:r>
            <a:r>
              <a:rPr dirty="0" sz="1400" spc="-25">
                <a:latin typeface="Tahoma"/>
                <a:cs typeface="Tahoma"/>
              </a:rPr>
              <a:t>the</a:t>
            </a:r>
            <a:r>
              <a:rPr dirty="0" sz="1400" spc="-120">
                <a:latin typeface="Tahoma"/>
                <a:cs typeface="Tahoma"/>
              </a:rPr>
              <a:t> </a:t>
            </a:r>
            <a:r>
              <a:rPr dirty="0" sz="1400" spc="-30">
                <a:latin typeface="Tahoma"/>
                <a:cs typeface="Tahoma"/>
              </a:rPr>
              <a:t>McDonald</a:t>
            </a:r>
            <a:r>
              <a:rPr dirty="0" sz="1400" spc="-145">
                <a:latin typeface="Tahoma"/>
                <a:cs typeface="Tahoma"/>
              </a:rPr>
              <a:t> </a:t>
            </a:r>
            <a:r>
              <a:rPr dirty="0" sz="1400" spc="-10">
                <a:latin typeface="Tahoma"/>
                <a:cs typeface="Tahoma"/>
              </a:rPr>
              <a:t>brothers.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680"/>
              </a:spcBef>
              <a:tabLst>
                <a:tab pos="299085" algn="l"/>
              </a:tabLst>
            </a:pPr>
            <a:r>
              <a:rPr dirty="0" sz="1400" spc="-50">
                <a:solidFill>
                  <a:srgbClr val="FFBA0D"/>
                </a:solidFill>
                <a:latin typeface="Segoe UI Symbol"/>
                <a:cs typeface="Segoe UI Symbol"/>
              </a:rPr>
              <a:t>🡵</a:t>
            </a:r>
            <a:r>
              <a:rPr dirty="0" sz="1400">
                <a:solidFill>
                  <a:srgbClr val="FFBA0D"/>
                </a:solidFill>
                <a:latin typeface="Segoe UI Symbol"/>
                <a:cs typeface="Segoe UI Symbol"/>
              </a:rPr>
              <a:t>	</a:t>
            </a:r>
            <a:r>
              <a:rPr dirty="0" sz="1400" spc="-75">
                <a:latin typeface="Tahoma"/>
                <a:cs typeface="Tahoma"/>
              </a:rPr>
              <a:t>100</a:t>
            </a:r>
            <a:r>
              <a:rPr dirty="0" sz="1400" spc="-125">
                <a:latin typeface="Tahoma"/>
                <a:cs typeface="Tahoma"/>
              </a:rPr>
              <a:t> </a:t>
            </a:r>
            <a:r>
              <a:rPr dirty="0" sz="1400">
                <a:latin typeface="Tahoma"/>
                <a:cs typeface="Tahoma"/>
              </a:rPr>
              <a:t>millionth</a:t>
            </a:r>
            <a:r>
              <a:rPr dirty="0" sz="1400" spc="-120">
                <a:latin typeface="Tahoma"/>
                <a:cs typeface="Tahoma"/>
              </a:rPr>
              <a:t> </a:t>
            </a:r>
            <a:r>
              <a:rPr dirty="0" sz="1400" spc="-35">
                <a:latin typeface="Tahoma"/>
                <a:cs typeface="Tahoma"/>
              </a:rPr>
              <a:t>hamburger</a:t>
            </a:r>
            <a:r>
              <a:rPr dirty="0" sz="1400" spc="-170">
                <a:latin typeface="Tahoma"/>
                <a:cs typeface="Tahoma"/>
              </a:rPr>
              <a:t> </a:t>
            </a:r>
            <a:r>
              <a:rPr dirty="0" sz="1400" spc="-10">
                <a:latin typeface="Tahoma"/>
                <a:cs typeface="Tahoma"/>
              </a:rPr>
              <a:t>sold</a:t>
            </a:r>
            <a:r>
              <a:rPr dirty="0" sz="1400" spc="-110">
                <a:latin typeface="Tahoma"/>
                <a:cs typeface="Tahoma"/>
              </a:rPr>
              <a:t> </a:t>
            </a:r>
            <a:r>
              <a:rPr dirty="0" sz="1400" spc="-30">
                <a:latin typeface="Tahoma"/>
                <a:cs typeface="Tahoma"/>
              </a:rPr>
              <a:t>by</a:t>
            </a:r>
            <a:r>
              <a:rPr dirty="0" sz="1400" spc="-140">
                <a:latin typeface="Tahoma"/>
                <a:cs typeface="Tahoma"/>
              </a:rPr>
              <a:t> </a:t>
            </a:r>
            <a:r>
              <a:rPr dirty="0" sz="1400" spc="-10">
                <a:latin typeface="Tahoma"/>
                <a:cs typeface="Tahoma"/>
              </a:rPr>
              <a:t>McDonald’s.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312153" y="3835400"/>
            <a:ext cx="5344795" cy="21602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9085" algn="l"/>
              </a:tabLst>
            </a:pPr>
            <a:r>
              <a:rPr dirty="0" sz="1400" spc="-50">
                <a:solidFill>
                  <a:srgbClr val="FFBA0D"/>
                </a:solidFill>
                <a:latin typeface="Segoe UI Symbol"/>
                <a:cs typeface="Segoe UI Symbol"/>
              </a:rPr>
              <a:t>🡵</a:t>
            </a:r>
            <a:r>
              <a:rPr dirty="0" sz="1400">
                <a:solidFill>
                  <a:srgbClr val="FFBA0D"/>
                </a:solidFill>
                <a:latin typeface="Segoe UI Symbol"/>
                <a:cs typeface="Segoe UI Symbol"/>
              </a:rPr>
              <a:t>	</a:t>
            </a:r>
            <a:r>
              <a:rPr dirty="0" sz="1400" spc="-25">
                <a:latin typeface="Tahoma"/>
                <a:cs typeface="Tahoma"/>
              </a:rPr>
              <a:t>McDonald’s</a:t>
            </a:r>
            <a:r>
              <a:rPr dirty="0" sz="1400" spc="-145">
                <a:latin typeface="Tahoma"/>
                <a:cs typeface="Tahoma"/>
              </a:rPr>
              <a:t> </a:t>
            </a:r>
            <a:r>
              <a:rPr dirty="0" sz="1400" spc="-10">
                <a:latin typeface="Tahoma"/>
                <a:cs typeface="Tahoma"/>
              </a:rPr>
              <a:t>Corporation</a:t>
            </a:r>
            <a:r>
              <a:rPr dirty="0" sz="1400" spc="-155">
                <a:latin typeface="Tahoma"/>
                <a:cs typeface="Tahoma"/>
              </a:rPr>
              <a:t> </a:t>
            </a:r>
            <a:r>
              <a:rPr dirty="0" sz="1400" spc="-30">
                <a:latin typeface="Tahoma"/>
                <a:cs typeface="Tahoma"/>
              </a:rPr>
              <a:t>buys</a:t>
            </a:r>
            <a:r>
              <a:rPr dirty="0" sz="1400" spc="-160">
                <a:latin typeface="Tahoma"/>
                <a:cs typeface="Tahoma"/>
              </a:rPr>
              <a:t> </a:t>
            </a:r>
            <a:r>
              <a:rPr dirty="0" sz="1400" spc="-25">
                <a:latin typeface="Tahoma"/>
                <a:cs typeface="Tahoma"/>
              </a:rPr>
              <a:t>the</a:t>
            </a:r>
            <a:r>
              <a:rPr dirty="0" sz="1400" spc="-130">
                <a:latin typeface="Tahoma"/>
                <a:cs typeface="Tahoma"/>
              </a:rPr>
              <a:t> </a:t>
            </a:r>
            <a:r>
              <a:rPr dirty="0" sz="1400" spc="-35">
                <a:latin typeface="Tahoma"/>
                <a:cs typeface="Tahoma"/>
              </a:rPr>
              <a:t>exclusive</a:t>
            </a:r>
            <a:r>
              <a:rPr dirty="0" sz="1400" spc="-130">
                <a:latin typeface="Tahoma"/>
                <a:cs typeface="Tahoma"/>
              </a:rPr>
              <a:t> </a:t>
            </a:r>
            <a:r>
              <a:rPr dirty="0" sz="1400" spc="-25">
                <a:latin typeface="Tahoma"/>
                <a:cs typeface="Tahoma"/>
              </a:rPr>
              <a:t>rights</a:t>
            </a:r>
            <a:r>
              <a:rPr dirty="0" sz="1400" spc="-160">
                <a:latin typeface="Tahoma"/>
                <a:cs typeface="Tahoma"/>
              </a:rPr>
              <a:t> </a:t>
            </a:r>
            <a:r>
              <a:rPr dirty="0" sz="1400">
                <a:latin typeface="Tahoma"/>
                <a:cs typeface="Tahoma"/>
              </a:rPr>
              <a:t>to</a:t>
            </a:r>
            <a:r>
              <a:rPr dirty="0" sz="1400" spc="-135">
                <a:latin typeface="Tahoma"/>
                <a:cs typeface="Tahoma"/>
              </a:rPr>
              <a:t> </a:t>
            </a:r>
            <a:r>
              <a:rPr dirty="0" sz="1400" spc="-25">
                <a:latin typeface="Tahoma"/>
                <a:cs typeface="Tahoma"/>
              </a:rPr>
              <a:t>the</a:t>
            </a:r>
            <a:r>
              <a:rPr dirty="0" sz="1400" spc="-140">
                <a:latin typeface="Tahoma"/>
                <a:cs typeface="Tahoma"/>
              </a:rPr>
              <a:t> </a:t>
            </a:r>
            <a:r>
              <a:rPr dirty="0" sz="1400" spc="-10">
                <a:latin typeface="Tahoma"/>
                <a:cs typeface="Tahoma"/>
              </a:rPr>
              <a:t>McDonald’s</a:t>
            </a:r>
            <a:endParaRPr sz="1400">
              <a:latin typeface="Tahoma"/>
              <a:cs typeface="Tahoma"/>
            </a:endParaRPr>
          </a:p>
          <a:p>
            <a:pPr marL="299085">
              <a:lnSpc>
                <a:spcPct val="100000"/>
              </a:lnSpc>
              <a:spcBef>
                <a:spcPts val="5"/>
              </a:spcBef>
            </a:pPr>
            <a:r>
              <a:rPr dirty="0" sz="1400" spc="-35">
                <a:latin typeface="Tahoma"/>
                <a:cs typeface="Tahoma"/>
              </a:rPr>
              <a:t>name</a:t>
            </a:r>
            <a:r>
              <a:rPr dirty="0" sz="1400" spc="-135">
                <a:latin typeface="Tahoma"/>
                <a:cs typeface="Tahoma"/>
              </a:rPr>
              <a:t> </a:t>
            </a:r>
            <a:r>
              <a:rPr dirty="0" sz="1400" spc="-25">
                <a:latin typeface="Tahoma"/>
                <a:cs typeface="Tahoma"/>
              </a:rPr>
              <a:t>and</a:t>
            </a:r>
            <a:r>
              <a:rPr dirty="0" sz="1400" spc="-150">
                <a:latin typeface="Tahoma"/>
                <a:cs typeface="Tahoma"/>
              </a:rPr>
              <a:t> </a:t>
            </a:r>
            <a:r>
              <a:rPr dirty="0" sz="1400" spc="-25">
                <a:latin typeface="Tahoma"/>
                <a:cs typeface="Tahoma"/>
              </a:rPr>
              <a:t>operating</a:t>
            </a:r>
            <a:r>
              <a:rPr dirty="0" sz="1400" spc="-145">
                <a:latin typeface="Tahoma"/>
                <a:cs typeface="Tahoma"/>
              </a:rPr>
              <a:t> </a:t>
            </a:r>
            <a:r>
              <a:rPr dirty="0" sz="1400" spc="-35">
                <a:latin typeface="Tahoma"/>
                <a:cs typeface="Tahoma"/>
              </a:rPr>
              <a:t>system</a:t>
            </a:r>
            <a:r>
              <a:rPr dirty="0" sz="1400" spc="-135">
                <a:latin typeface="Tahoma"/>
                <a:cs typeface="Tahoma"/>
              </a:rPr>
              <a:t> </a:t>
            </a:r>
            <a:r>
              <a:rPr dirty="0" sz="1400" spc="-30">
                <a:latin typeface="Tahoma"/>
                <a:cs typeface="Tahoma"/>
              </a:rPr>
              <a:t>from</a:t>
            </a:r>
            <a:r>
              <a:rPr dirty="0" sz="1400" spc="-120">
                <a:latin typeface="Tahoma"/>
                <a:cs typeface="Tahoma"/>
              </a:rPr>
              <a:t> </a:t>
            </a:r>
            <a:r>
              <a:rPr dirty="0" sz="1400" spc="-25">
                <a:latin typeface="Tahoma"/>
                <a:cs typeface="Tahoma"/>
              </a:rPr>
              <a:t>the</a:t>
            </a:r>
            <a:r>
              <a:rPr dirty="0" sz="1400" spc="-125">
                <a:latin typeface="Tahoma"/>
                <a:cs typeface="Tahoma"/>
              </a:rPr>
              <a:t> </a:t>
            </a:r>
            <a:r>
              <a:rPr dirty="0" sz="1400" spc="-30">
                <a:latin typeface="Tahoma"/>
                <a:cs typeface="Tahoma"/>
              </a:rPr>
              <a:t>McDonald</a:t>
            </a:r>
            <a:r>
              <a:rPr dirty="0" sz="1400" spc="-145">
                <a:latin typeface="Tahoma"/>
                <a:cs typeface="Tahoma"/>
              </a:rPr>
              <a:t> </a:t>
            </a:r>
            <a:r>
              <a:rPr dirty="0" sz="1400" spc="-10">
                <a:latin typeface="Tahoma"/>
                <a:cs typeface="Tahoma"/>
              </a:rPr>
              <a:t>brothers.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680"/>
              </a:spcBef>
              <a:tabLst>
                <a:tab pos="299085" algn="l"/>
              </a:tabLst>
            </a:pPr>
            <a:r>
              <a:rPr dirty="0" sz="1400" spc="-50">
                <a:solidFill>
                  <a:srgbClr val="FFBA0D"/>
                </a:solidFill>
                <a:latin typeface="Segoe UI Symbol"/>
                <a:cs typeface="Segoe UI Symbol"/>
              </a:rPr>
              <a:t>🡵</a:t>
            </a:r>
            <a:r>
              <a:rPr dirty="0" sz="1400">
                <a:solidFill>
                  <a:srgbClr val="FFBA0D"/>
                </a:solidFill>
                <a:latin typeface="Segoe UI Symbol"/>
                <a:cs typeface="Segoe UI Symbol"/>
              </a:rPr>
              <a:t>	</a:t>
            </a:r>
            <a:r>
              <a:rPr dirty="0" sz="1400" spc="-20">
                <a:latin typeface="Tahoma"/>
                <a:cs typeface="Tahoma"/>
              </a:rPr>
              <a:t>First</a:t>
            </a:r>
            <a:r>
              <a:rPr dirty="0" sz="1400" spc="-135">
                <a:latin typeface="Tahoma"/>
                <a:cs typeface="Tahoma"/>
              </a:rPr>
              <a:t> </a:t>
            </a:r>
            <a:r>
              <a:rPr dirty="0" sz="1400" spc="-10">
                <a:latin typeface="Tahoma"/>
                <a:cs typeface="Tahoma"/>
              </a:rPr>
              <a:t>location</a:t>
            </a:r>
            <a:r>
              <a:rPr dirty="0" sz="1400" spc="-145">
                <a:latin typeface="Tahoma"/>
                <a:cs typeface="Tahoma"/>
              </a:rPr>
              <a:t> </a:t>
            </a:r>
            <a:r>
              <a:rPr dirty="0" sz="1400" spc="-20">
                <a:latin typeface="Tahoma"/>
                <a:cs typeface="Tahoma"/>
              </a:rPr>
              <a:t>outside</a:t>
            </a:r>
            <a:r>
              <a:rPr dirty="0" sz="1400" spc="-125">
                <a:latin typeface="Tahoma"/>
                <a:cs typeface="Tahoma"/>
              </a:rPr>
              <a:t> </a:t>
            </a:r>
            <a:r>
              <a:rPr dirty="0" sz="1400" spc="-20">
                <a:latin typeface="Tahoma"/>
                <a:cs typeface="Tahoma"/>
              </a:rPr>
              <a:t>the</a:t>
            </a:r>
            <a:r>
              <a:rPr dirty="0" sz="1400" spc="-125">
                <a:latin typeface="Tahoma"/>
                <a:cs typeface="Tahoma"/>
              </a:rPr>
              <a:t> </a:t>
            </a:r>
            <a:r>
              <a:rPr dirty="0" sz="1400" spc="-60">
                <a:latin typeface="Tahoma"/>
                <a:cs typeface="Tahoma"/>
              </a:rPr>
              <a:t>U.S.</a:t>
            </a:r>
            <a:r>
              <a:rPr dirty="0" sz="1400" spc="-130">
                <a:latin typeface="Tahoma"/>
                <a:cs typeface="Tahoma"/>
              </a:rPr>
              <a:t> </a:t>
            </a:r>
            <a:r>
              <a:rPr dirty="0" sz="1400" spc="-10">
                <a:latin typeface="Tahoma"/>
                <a:cs typeface="Tahoma"/>
              </a:rPr>
              <a:t>opens.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675"/>
              </a:spcBef>
              <a:tabLst>
                <a:tab pos="299085" algn="l"/>
              </a:tabLst>
            </a:pPr>
            <a:r>
              <a:rPr dirty="0" sz="1400" spc="-50">
                <a:solidFill>
                  <a:srgbClr val="FFBA0D"/>
                </a:solidFill>
                <a:latin typeface="Segoe UI Symbol"/>
                <a:cs typeface="Segoe UI Symbol"/>
              </a:rPr>
              <a:t>🡵</a:t>
            </a:r>
            <a:r>
              <a:rPr dirty="0" sz="1400">
                <a:solidFill>
                  <a:srgbClr val="FFBA0D"/>
                </a:solidFill>
                <a:latin typeface="Segoe UI Symbol"/>
                <a:cs typeface="Segoe UI Symbol"/>
              </a:rPr>
              <a:t>	</a:t>
            </a:r>
            <a:r>
              <a:rPr dirty="0" sz="1400" spc="-25">
                <a:latin typeface="Tahoma"/>
                <a:cs typeface="Tahoma"/>
              </a:rPr>
              <a:t>McDonald’s</a:t>
            </a:r>
            <a:r>
              <a:rPr dirty="0" sz="1400" spc="-140">
                <a:latin typeface="Tahoma"/>
                <a:cs typeface="Tahoma"/>
              </a:rPr>
              <a:t> </a:t>
            </a:r>
            <a:r>
              <a:rPr dirty="0" sz="1400" spc="-35">
                <a:latin typeface="Tahoma"/>
                <a:cs typeface="Tahoma"/>
              </a:rPr>
              <a:t>expands</a:t>
            </a:r>
            <a:r>
              <a:rPr dirty="0" sz="1400" spc="-145">
                <a:latin typeface="Tahoma"/>
                <a:cs typeface="Tahoma"/>
              </a:rPr>
              <a:t> </a:t>
            </a:r>
            <a:r>
              <a:rPr dirty="0" sz="1400" spc="-10">
                <a:latin typeface="Tahoma"/>
                <a:cs typeface="Tahoma"/>
              </a:rPr>
              <a:t>globally</a:t>
            </a:r>
            <a:r>
              <a:rPr dirty="0" sz="1400" spc="-140">
                <a:latin typeface="Tahoma"/>
                <a:cs typeface="Tahoma"/>
              </a:rPr>
              <a:t> </a:t>
            </a:r>
            <a:r>
              <a:rPr dirty="0" sz="1400">
                <a:latin typeface="Tahoma"/>
                <a:cs typeface="Tahoma"/>
              </a:rPr>
              <a:t>to</a:t>
            </a:r>
            <a:r>
              <a:rPr dirty="0" sz="1400" spc="-114">
                <a:latin typeface="Tahoma"/>
                <a:cs typeface="Tahoma"/>
              </a:rPr>
              <a:t> </a:t>
            </a:r>
            <a:r>
              <a:rPr dirty="0" sz="1400" spc="-40">
                <a:latin typeface="Tahoma"/>
                <a:cs typeface="Tahoma"/>
              </a:rPr>
              <a:t>Tokyo,</a:t>
            </a:r>
            <a:r>
              <a:rPr dirty="0" sz="1400" spc="-135">
                <a:latin typeface="Tahoma"/>
                <a:cs typeface="Tahoma"/>
              </a:rPr>
              <a:t> </a:t>
            </a:r>
            <a:r>
              <a:rPr dirty="0" sz="1400" spc="-35">
                <a:latin typeface="Tahoma"/>
                <a:cs typeface="Tahoma"/>
              </a:rPr>
              <a:t>Amsterdam,</a:t>
            </a:r>
            <a:r>
              <a:rPr dirty="0" sz="1400" spc="-155">
                <a:latin typeface="Tahoma"/>
                <a:cs typeface="Tahoma"/>
              </a:rPr>
              <a:t> </a:t>
            </a:r>
            <a:r>
              <a:rPr dirty="0" sz="1400" spc="-30">
                <a:latin typeface="Tahoma"/>
                <a:cs typeface="Tahoma"/>
              </a:rPr>
              <a:t>Munich,</a:t>
            </a:r>
            <a:r>
              <a:rPr dirty="0" sz="1400" spc="-135">
                <a:latin typeface="Tahoma"/>
                <a:cs typeface="Tahoma"/>
              </a:rPr>
              <a:t> </a:t>
            </a:r>
            <a:r>
              <a:rPr dirty="0" sz="1400" spc="-25">
                <a:latin typeface="Tahoma"/>
                <a:cs typeface="Tahoma"/>
              </a:rPr>
              <a:t>and</a:t>
            </a:r>
            <a:endParaRPr sz="1400">
              <a:latin typeface="Tahoma"/>
              <a:cs typeface="Tahoma"/>
            </a:endParaRPr>
          </a:p>
          <a:p>
            <a:pPr marL="299085">
              <a:lnSpc>
                <a:spcPct val="100000"/>
              </a:lnSpc>
              <a:spcBef>
                <a:spcPts val="5"/>
              </a:spcBef>
            </a:pPr>
            <a:r>
              <a:rPr dirty="0" sz="1400" spc="-10">
                <a:latin typeface="Tahoma"/>
                <a:cs typeface="Tahoma"/>
              </a:rPr>
              <a:t>Sydney.</a:t>
            </a:r>
            <a:endParaRPr sz="1400">
              <a:latin typeface="Tahoma"/>
              <a:cs typeface="Tahoma"/>
            </a:endParaRPr>
          </a:p>
          <a:p>
            <a:pPr marL="299085" marR="5080" indent="-287020">
              <a:lnSpc>
                <a:spcPct val="100000"/>
              </a:lnSpc>
              <a:spcBef>
                <a:spcPts val="1680"/>
              </a:spcBef>
              <a:tabLst>
                <a:tab pos="299085" algn="l"/>
              </a:tabLst>
            </a:pPr>
            <a:r>
              <a:rPr dirty="0" sz="1400" spc="-50">
                <a:solidFill>
                  <a:srgbClr val="FFBA0D"/>
                </a:solidFill>
                <a:latin typeface="Segoe UI Symbol"/>
                <a:cs typeface="Segoe UI Symbol"/>
              </a:rPr>
              <a:t>🡵</a:t>
            </a:r>
            <a:r>
              <a:rPr dirty="0" sz="1400">
                <a:solidFill>
                  <a:srgbClr val="FFBA0D"/>
                </a:solidFill>
                <a:latin typeface="Segoe UI Symbol"/>
                <a:cs typeface="Segoe UI Symbol"/>
              </a:rPr>
              <a:t>	</a:t>
            </a:r>
            <a:r>
              <a:rPr dirty="0" sz="1400" spc="-45">
                <a:latin typeface="Tahoma"/>
                <a:cs typeface="Tahoma"/>
              </a:rPr>
              <a:t>The</a:t>
            </a:r>
            <a:r>
              <a:rPr dirty="0" sz="1400" spc="-140">
                <a:latin typeface="Tahoma"/>
                <a:cs typeface="Tahoma"/>
              </a:rPr>
              <a:t> </a:t>
            </a:r>
            <a:r>
              <a:rPr dirty="0" sz="1400" spc="-25">
                <a:latin typeface="Tahoma"/>
                <a:cs typeface="Tahoma"/>
              </a:rPr>
              <a:t>Big</a:t>
            </a:r>
            <a:r>
              <a:rPr dirty="0" sz="1400" spc="-140">
                <a:latin typeface="Tahoma"/>
                <a:cs typeface="Tahoma"/>
              </a:rPr>
              <a:t> </a:t>
            </a:r>
            <a:r>
              <a:rPr dirty="0" sz="1400" spc="-45">
                <a:latin typeface="Tahoma"/>
                <a:cs typeface="Tahoma"/>
              </a:rPr>
              <a:t>Mac,</a:t>
            </a:r>
            <a:r>
              <a:rPr dirty="0" sz="1400" spc="-140">
                <a:latin typeface="Tahoma"/>
                <a:cs typeface="Tahoma"/>
              </a:rPr>
              <a:t> </a:t>
            </a:r>
            <a:r>
              <a:rPr dirty="0" sz="1400" spc="-70">
                <a:latin typeface="Tahoma"/>
                <a:cs typeface="Tahoma"/>
              </a:rPr>
              <a:t>Egg</a:t>
            </a:r>
            <a:r>
              <a:rPr dirty="0" sz="1400" spc="-150">
                <a:latin typeface="Tahoma"/>
                <a:cs typeface="Tahoma"/>
              </a:rPr>
              <a:t> </a:t>
            </a:r>
            <a:r>
              <a:rPr dirty="0" sz="1400" spc="-40">
                <a:latin typeface="Tahoma"/>
                <a:cs typeface="Tahoma"/>
              </a:rPr>
              <a:t>McMuffin,</a:t>
            </a:r>
            <a:r>
              <a:rPr dirty="0" sz="1400" spc="-140">
                <a:latin typeface="Tahoma"/>
                <a:cs typeface="Tahoma"/>
              </a:rPr>
              <a:t> </a:t>
            </a:r>
            <a:r>
              <a:rPr dirty="0" sz="1400" spc="-30">
                <a:latin typeface="Tahoma"/>
                <a:cs typeface="Tahoma"/>
              </a:rPr>
              <a:t>Happy</a:t>
            </a:r>
            <a:r>
              <a:rPr dirty="0" sz="1400" spc="-150">
                <a:latin typeface="Tahoma"/>
                <a:cs typeface="Tahoma"/>
              </a:rPr>
              <a:t> </a:t>
            </a:r>
            <a:r>
              <a:rPr dirty="0" sz="1400" spc="-45">
                <a:latin typeface="Tahoma"/>
                <a:cs typeface="Tahoma"/>
              </a:rPr>
              <a:t>Meal,</a:t>
            </a:r>
            <a:r>
              <a:rPr dirty="0" sz="1400" spc="-140">
                <a:latin typeface="Tahoma"/>
                <a:cs typeface="Tahoma"/>
              </a:rPr>
              <a:t> </a:t>
            </a:r>
            <a:r>
              <a:rPr dirty="0" sz="1400" spc="-25">
                <a:latin typeface="Tahoma"/>
                <a:cs typeface="Tahoma"/>
              </a:rPr>
              <a:t>and</a:t>
            </a:r>
            <a:r>
              <a:rPr dirty="0" sz="1400" spc="-140">
                <a:latin typeface="Tahoma"/>
                <a:cs typeface="Tahoma"/>
              </a:rPr>
              <a:t> </a:t>
            </a:r>
            <a:r>
              <a:rPr dirty="0" sz="1400" spc="-25">
                <a:latin typeface="Tahoma"/>
                <a:cs typeface="Tahoma"/>
              </a:rPr>
              <a:t>Chicken</a:t>
            </a:r>
            <a:r>
              <a:rPr dirty="0" sz="1400" spc="-155">
                <a:latin typeface="Tahoma"/>
                <a:cs typeface="Tahoma"/>
              </a:rPr>
              <a:t> </a:t>
            </a:r>
            <a:r>
              <a:rPr dirty="0" sz="1400" spc="-45">
                <a:latin typeface="Tahoma"/>
                <a:cs typeface="Tahoma"/>
              </a:rPr>
              <a:t>McNuggets</a:t>
            </a:r>
            <a:r>
              <a:rPr dirty="0" sz="1400" spc="-170">
                <a:latin typeface="Tahoma"/>
                <a:cs typeface="Tahoma"/>
              </a:rPr>
              <a:t> </a:t>
            </a:r>
            <a:r>
              <a:rPr dirty="0" sz="1400" spc="-25">
                <a:latin typeface="Tahoma"/>
                <a:cs typeface="Tahoma"/>
              </a:rPr>
              <a:t>are </a:t>
            </a:r>
            <a:r>
              <a:rPr dirty="0" sz="1400" spc="-20">
                <a:latin typeface="Tahoma"/>
                <a:cs typeface="Tahoma"/>
              </a:rPr>
              <a:t>invented</a:t>
            </a:r>
            <a:r>
              <a:rPr dirty="0" sz="1400" spc="-155">
                <a:latin typeface="Tahoma"/>
                <a:cs typeface="Tahoma"/>
              </a:rPr>
              <a:t> </a:t>
            </a:r>
            <a:r>
              <a:rPr dirty="0" sz="1400" spc="-25">
                <a:latin typeface="Tahoma"/>
                <a:cs typeface="Tahoma"/>
              </a:rPr>
              <a:t>and</a:t>
            </a:r>
            <a:r>
              <a:rPr dirty="0" sz="1400" spc="-140">
                <a:latin typeface="Tahoma"/>
                <a:cs typeface="Tahoma"/>
              </a:rPr>
              <a:t> </a:t>
            </a:r>
            <a:r>
              <a:rPr dirty="0" sz="1400" spc="-20">
                <a:latin typeface="Tahoma"/>
                <a:cs typeface="Tahoma"/>
              </a:rPr>
              <a:t>launched</a:t>
            </a:r>
            <a:r>
              <a:rPr dirty="0" sz="1400" spc="-150">
                <a:latin typeface="Tahoma"/>
                <a:cs typeface="Tahoma"/>
              </a:rPr>
              <a:t> </a:t>
            </a:r>
            <a:r>
              <a:rPr dirty="0" sz="1400" spc="-45">
                <a:latin typeface="Tahoma"/>
                <a:cs typeface="Tahoma"/>
              </a:rPr>
              <a:t>The</a:t>
            </a:r>
            <a:r>
              <a:rPr dirty="0" sz="1400" spc="-145">
                <a:latin typeface="Tahoma"/>
                <a:cs typeface="Tahoma"/>
              </a:rPr>
              <a:t> </a:t>
            </a:r>
            <a:r>
              <a:rPr dirty="0" sz="1400" spc="-20">
                <a:latin typeface="Tahoma"/>
                <a:cs typeface="Tahoma"/>
              </a:rPr>
              <a:t>first</a:t>
            </a:r>
            <a:r>
              <a:rPr dirty="0" sz="1400" spc="-120">
                <a:latin typeface="Tahoma"/>
                <a:cs typeface="Tahoma"/>
              </a:rPr>
              <a:t> </a:t>
            </a:r>
            <a:r>
              <a:rPr dirty="0" sz="1400" spc="-25">
                <a:latin typeface="Tahoma"/>
                <a:cs typeface="Tahoma"/>
              </a:rPr>
              <a:t>drive</a:t>
            </a:r>
            <a:r>
              <a:rPr dirty="0" sz="1400" spc="-160">
                <a:latin typeface="Tahoma"/>
                <a:cs typeface="Tahoma"/>
              </a:rPr>
              <a:t> </a:t>
            </a:r>
            <a:r>
              <a:rPr dirty="0" sz="1400" spc="-10">
                <a:latin typeface="Tahoma"/>
                <a:cs typeface="Tahoma"/>
              </a:rPr>
              <a:t>thru</a:t>
            </a:r>
            <a:r>
              <a:rPr dirty="0" sz="1400" spc="-140">
                <a:latin typeface="Tahoma"/>
                <a:cs typeface="Tahoma"/>
              </a:rPr>
              <a:t> </a:t>
            </a:r>
            <a:r>
              <a:rPr dirty="0" sz="1400" spc="-10">
                <a:latin typeface="Tahoma"/>
                <a:cs typeface="Tahoma"/>
              </a:rPr>
              <a:t>opens.</a:t>
            </a:r>
            <a:endParaRPr sz="1400">
              <a:latin typeface="Tahoma"/>
              <a:cs typeface="Tahoma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1060450" y="671337"/>
            <a:ext cx="10091420" cy="2854960"/>
            <a:chOff x="1060450" y="671337"/>
            <a:chExt cx="10091420" cy="2854960"/>
          </a:xfrm>
        </p:grpSpPr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21348" y="1905507"/>
              <a:ext cx="4903343" cy="1613915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6218173" y="1902332"/>
              <a:ext cx="4909820" cy="1620520"/>
            </a:xfrm>
            <a:custGeom>
              <a:avLst/>
              <a:gdLst/>
              <a:ahLst/>
              <a:cxnLst/>
              <a:rect l="l" t="t" r="r" b="b"/>
              <a:pathLst>
                <a:path w="4909820" h="1620520">
                  <a:moveTo>
                    <a:pt x="272161" y="0"/>
                  </a:moveTo>
                  <a:lnTo>
                    <a:pt x="4637658" y="0"/>
                  </a:lnTo>
                  <a:lnTo>
                    <a:pt x="4665345" y="1396"/>
                  </a:lnTo>
                  <a:lnTo>
                    <a:pt x="4718431" y="12191"/>
                  </a:lnTo>
                  <a:lnTo>
                    <a:pt x="4789678" y="46481"/>
                  </a:lnTo>
                  <a:lnTo>
                    <a:pt x="4830064" y="79755"/>
                  </a:lnTo>
                  <a:lnTo>
                    <a:pt x="4863210" y="120014"/>
                  </a:lnTo>
                  <a:lnTo>
                    <a:pt x="4888357" y="166115"/>
                  </a:lnTo>
                  <a:lnTo>
                    <a:pt x="4904232" y="217296"/>
                  </a:lnTo>
                  <a:lnTo>
                    <a:pt x="4909693" y="272161"/>
                  </a:lnTo>
                  <a:lnTo>
                    <a:pt x="4909693" y="1348231"/>
                  </a:lnTo>
                  <a:lnTo>
                    <a:pt x="4904232" y="1402968"/>
                  </a:lnTo>
                  <a:lnTo>
                    <a:pt x="4888357" y="1454150"/>
                  </a:lnTo>
                  <a:lnTo>
                    <a:pt x="4863210" y="1500251"/>
                  </a:lnTo>
                  <a:lnTo>
                    <a:pt x="4830064" y="1540637"/>
                  </a:lnTo>
                  <a:lnTo>
                    <a:pt x="4789678" y="1573783"/>
                  </a:lnTo>
                  <a:lnTo>
                    <a:pt x="4743577" y="1598929"/>
                  </a:lnTo>
                  <a:lnTo>
                    <a:pt x="4692396" y="1614804"/>
                  </a:lnTo>
                  <a:lnTo>
                    <a:pt x="4637658" y="1620265"/>
                  </a:lnTo>
                  <a:lnTo>
                    <a:pt x="272161" y="1620265"/>
                  </a:lnTo>
                  <a:lnTo>
                    <a:pt x="217297" y="1614804"/>
                  </a:lnTo>
                  <a:lnTo>
                    <a:pt x="166115" y="1598929"/>
                  </a:lnTo>
                  <a:lnTo>
                    <a:pt x="120014" y="1573783"/>
                  </a:lnTo>
                  <a:lnTo>
                    <a:pt x="79755" y="1540637"/>
                  </a:lnTo>
                  <a:lnTo>
                    <a:pt x="46481" y="1500251"/>
                  </a:lnTo>
                  <a:lnTo>
                    <a:pt x="21462" y="1454150"/>
                  </a:lnTo>
                  <a:lnTo>
                    <a:pt x="5587" y="1402968"/>
                  </a:lnTo>
                  <a:lnTo>
                    <a:pt x="0" y="1348231"/>
                  </a:lnTo>
                  <a:lnTo>
                    <a:pt x="0" y="272161"/>
                  </a:lnTo>
                  <a:lnTo>
                    <a:pt x="5587" y="217296"/>
                  </a:lnTo>
                  <a:lnTo>
                    <a:pt x="21462" y="166115"/>
                  </a:lnTo>
                  <a:lnTo>
                    <a:pt x="46481" y="120014"/>
                  </a:lnTo>
                  <a:lnTo>
                    <a:pt x="79755" y="79755"/>
                  </a:lnTo>
                  <a:lnTo>
                    <a:pt x="120014" y="46481"/>
                  </a:lnTo>
                  <a:lnTo>
                    <a:pt x="166115" y="21462"/>
                  </a:lnTo>
                  <a:lnTo>
                    <a:pt x="217297" y="5587"/>
                  </a:lnTo>
                  <a:lnTo>
                    <a:pt x="272161" y="0"/>
                  </a:lnTo>
                  <a:close/>
                </a:path>
              </a:pathLst>
            </a:custGeom>
            <a:ln w="6349">
              <a:solidFill>
                <a:srgbClr val="FFBA0D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66800" y="1907666"/>
              <a:ext cx="4920488" cy="1611756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063625" y="1904491"/>
              <a:ext cx="4926965" cy="1618615"/>
            </a:xfrm>
            <a:custGeom>
              <a:avLst/>
              <a:gdLst/>
              <a:ahLst/>
              <a:cxnLst/>
              <a:rect l="l" t="t" r="r" b="b"/>
              <a:pathLst>
                <a:path w="4926965" h="1618614">
                  <a:moveTo>
                    <a:pt x="271780" y="0"/>
                  </a:moveTo>
                  <a:lnTo>
                    <a:pt x="4655185" y="0"/>
                  </a:lnTo>
                  <a:lnTo>
                    <a:pt x="4682871" y="1397"/>
                  </a:lnTo>
                  <a:lnTo>
                    <a:pt x="4735957" y="12192"/>
                  </a:lnTo>
                  <a:lnTo>
                    <a:pt x="4807077" y="46355"/>
                  </a:lnTo>
                  <a:lnTo>
                    <a:pt x="4847336" y="79502"/>
                  </a:lnTo>
                  <a:lnTo>
                    <a:pt x="4880483" y="119761"/>
                  </a:lnTo>
                  <a:lnTo>
                    <a:pt x="4905502" y="165862"/>
                  </a:lnTo>
                  <a:lnTo>
                    <a:pt x="4921377" y="217043"/>
                  </a:lnTo>
                  <a:lnTo>
                    <a:pt x="4926838" y="271653"/>
                  </a:lnTo>
                  <a:lnTo>
                    <a:pt x="4926838" y="1346327"/>
                  </a:lnTo>
                  <a:lnTo>
                    <a:pt x="4921377" y="1401064"/>
                  </a:lnTo>
                  <a:lnTo>
                    <a:pt x="4905502" y="1452245"/>
                  </a:lnTo>
                  <a:lnTo>
                    <a:pt x="4880483" y="1498346"/>
                  </a:lnTo>
                  <a:lnTo>
                    <a:pt x="4847336" y="1538478"/>
                  </a:lnTo>
                  <a:lnTo>
                    <a:pt x="4807077" y="1571752"/>
                  </a:lnTo>
                  <a:lnTo>
                    <a:pt x="4760976" y="1596771"/>
                  </a:lnTo>
                  <a:lnTo>
                    <a:pt x="4709922" y="1612646"/>
                  </a:lnTo>
                  <a:lnTo>
                    <a:pt x="4655185" y="1618107"/>
                  </a:lnTo>
                  <a:lnTo>
                    <a:pt x="271780" y="1618107"/>
                  </a:lnTo>
                  <a:lnTo>
                    <a:pt x="217043" y="1612646"/>
                  </a:lnTo>
                  <a:lnTo>
                    <a:pt x="165938" y="1596771"/>
                  </a:lnTo>
                  <a:lnTo>
                    <a:pt x="119837" y="1571752"/>
                  </a:lnTo>
                  <a:lnTo>
                    <a:pt x="79603" y="1538478"/>
                  </a:lnTo>
                  <a:lnTo>
                    <a:pt x="46405" y="1498346"/>
                  </a:lnTo>
                  <a:lnTo>
                    <a:pt x="21386" y="1452245"/>
                  </a:lnTo>
                  <a:lnTo>
                    <a:pt x="5524" y="1401064"/>
                  </a:lnTo>
                  <a:lnTo>
                    <a:pt x="0" y="1346327"/>
                  </a:lnTo>
                  <a:lnTo>
                    <a:pt x="0" y="271653"/>
                  </a:lnTo>
                  <a:lnTo>
                    <a:pt x="5524" y="217043"/>
                  </a:lnTo>
                  <a:lnTo>
                    <a:pt x="21386" y="165862"/>
                  </a:lnTo>
                  <a:lnTo>
                    <a:pt x="46405" y="119761"/>
                  </a:lnTo>
                  <a:lnTo>
                    <a:pt x="79603" y="79502"/>
                  </a:lnTo>
                  <a:lnTo>
                    <a:pt x="119837" y="46355"/>
                  </a:lnTo>
                  <a:lnTo>
                    <a:pt x="165938" y="21336"/>
                  </a:lnTo>
                  <a:lnTo>
                    <a:pt x="217043" y="5461"/>
                  </a:lnTo>
                  <a:lnTo>
                    <a:pt x="271780" y="0"/>
                  </a:lnTo>
                  <a:close/>
                </a:path>
              </a:pathLst>
            </a:custGeom>
            <a:ln w="6350">
              <a:solidFill>
                <a:srgbClr val="FFBA0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10710565" y="671337"/>
              <a:ext cx="441325" cy="385445"/>
            </a:xfrm>
            <a:custGeom>
              <a:avLst/>
              <a:gdLst/>
              <a:ahLst/>
              <a:cxnLst/>
              <a:rect l="l" t="t" r="r" b="b"/>
              <a:pathLst>
                <a:path w="441325" h="385444">
                  <a:moveTo>
                    <a:pt x="316904" y="0"/>
                  </a:moveTo>
                  <a:lnTo>
                    <a:pt x="288528" y="9338"/>
                  </a:lnTo>
                  <a:lnTo>
                    <a:pt x="262537" y="35971"/>
                  </a:lnTo>
                  <a:lnTo>
                    <a:pt x="239603" y="77820"/>
                  </a:lnTo>
                  <a:lnTo>
                    <a:pt x="220400" y="132808"/>
                  </a:lnTo>
                  <a:lnTo>
                    <a:pt x="201198" y="77820"/>
                  </a:lnTo>
                  <a:lnTo>
                    <a:pt x="178298" y="35971"/>
                  </a:lnTo>
                  <a:lnTo>
                    <a:pt x="152403" y="9338"/>
                  </a:lnTo>
                  <a:lnTo>
                    <a:pt x="124215" y="0"/>
                  </a:lnTo>
                  <a:lnTo>
                    <a:pt x="101924" y="6199"/>
                  </a:lnTo>
                  <a:lnTo>
                    <a:pt x="61583" y="52544"/>
                  </a:lnTo>
                  <a:lnTo>
                    <a:pt x="44242" y="90525"/>
                  </a:lnTo>
                  <a:lnTo>
                    <a:pt x="29259" y="136936"/>
                  </a:lnTo>
                  <a:lnTo>
                    <a:pt x="16989" y="190693"/>
                  </a:lnTo>
                  <a:lnTo>
                    <a:pt x="7787" y="250715"/>
                  </a:lnTo>
                  <a:lnTo>
                    <a:pt x="2005" y="315920"/>
                  </a:lnTo>
                  <a:lnTo>
                    <a:pt x="0" y="385224"/>
                  </a:lnTo>
                  <a:lnTo>
                    <a:pt x="55428" y="385224"/>
                  </a:lnTo>
                  <a:lnTo>
                    <a:pt x="56812" y="313049"/>
                  </a:lnTo>
                  <a:lnTo>
                    <a:pt x="60784" y="245851"/>
                  </a:lnTo>
                  <a:lnTo>
                    <a:pt x="67075" y="185061"/>
                  </a:lnTo>
                  <a:lnTo>
                    <a:pt x="75416" y="132113"/>
                  </a:lnTo>
                  <a:lnTo>
                    <a:pt x="85537" y="88438"/>
                  </a:lnTo>
                  <a:lnTo>
                    <a:pt x="110043" y="34636"/>
                  </a:lnTo>
                  <a:lnTo>
                    <a:pt x="123890" y="27374"/>
                  </a:lnTo>
                  <a:lnTo>
                    <a:pt x="139661" y="36103"/>
                  </a:lnTo>
                  <a:lnTo>
                    <a:pt x="166914" y="99978"/>
                  </a:lnTo>
                  <a:lnTo>
                    <a:pt x="177568" y="151156"/>
                  </a:lnTo>
                  <a:lnTo>
                    <a:pt x="185690" y="212517"/>
                  </a:lnTo>
                  <a:lnTo>
                    <a:pt x="190867" y="282075"/>
                  </a:lnTo>
                  <a:lnTo>
                    <a:pt x="192684" y="357848"/>
                  </a:lnTo>
                  <a:lnTo>
                    <a:pt x="247785" y="357848"/>
                  </a:lnTo>
                  <a:lnTo>
                    <a:pt x="249612" y="282075"/>
                  </a:lnTo>
                  <a:lnTo>
                    <a:pt x="254812" y="212517"/>
                  </a:lnTo>
                  <a:lnTo>
                    <a:pt x="262966" y="151156"/>
                  </a:lnTo>
                  <a:lnTo>
                    <a:pt x="273655" y="99978"/>
                  </a:lnTo>
                  <a:lnTo>
                    <a:pt x="286461" y="60965"/>
                  </a:lnTo>
                  <a:lnTo>
                    <a:pt x="316741" y="27374"/>
                  </a:lnTo>
                  <a:lnTo>
                    <a:pt x="317066" y="27374"/>
                  </a:lnTo>
                  <a:lnTo>
                    <a:pt x="343839" y="55494"/>
                  </a:lnTo>
                  <a:lnTo>
                    <a:pt x="365706" y="132194"/>
                  </a:lnTo>
                  <a:lnTo>
                    <a:pt x="374108" y="185173"/>
                  </a:lnTo>
                  <a:lnTo>
                    <a:pt x="380453" y="245988"/>
                  </a:lnTo>
                  <a:lnTo>
                    <a:pt x="384462" y="313205"/>
                  </a:lnTo>
                  <a:lnTo>
                    <a:pt x="385861" y="385387"/>
                  </a:lnTo>
                  <a:lnTo>
                    <a:pt x="441287" y="385387"/>
                  </a:lnTo>
                  <a:lnTo>
                    <a:pt x="439276" y="316077"/>
                  </a:lnTo>
                  <a:lnTo>
                    <a:pt x="433479" y="250858"/>
                  </a:lnTo>
                  <a:lnTo>
                    <a:pt x="424255" y="190814"/>
                  </a:lnTo>
                  <a:lnTo>
                    <a:pt x="411959" y="137030"/>
                  </a:lnTo>
                  <a:lnTo>
                    <a:pt x="396949" y="90593"/>
                  </a:lnTo>
                  <a:lnTo>
                    <a:pt x="379582" y="52586"/>
                  </a:lnTo>
                  <a:lnTo>
                    <a:pt x="339202" y="6204"/>
                  </a:lnTo>
                  <a:lnTo>
                    <a:pt x="316904" y="0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0285983" y="5998870"/>
            <a:ext cx="900430" cy="203835"/>
          </a:xfrm>
          <a:custGeom>
            <a:avLst/>
            <a:gdLst/>
            <a:ahLst/>
            <a:cxnLst/>
            <a:rect l="l" t="t" r="r" b="b"/>
            <a:pathLst>
              <a:path w="900429" h="203835">
                <a:moveTo>
                  <a:pt x="866140" y="0"/>
                </a:moveTo>
                <a:lnTo>
                  <a:pt x="34036" y="0"/>
                </a:lnTo>
                <a:lnTo>
                  <a:pt x="20788" y="2668"/>
                </a:lnTo>
                <a:lnTo>
                  <a:pt x="9969" y="9947"/>
                </a:lnTo>
                <a:lnTo>
                  <a:pt x="2674" y="20745"/>
                </a:lnTo>
                <a:lnTo>
                  <a:pt x="0" y="33972"/>
                </a:lnTo>
                <a:lnTo>
                  <a:pt x="0" y="169862"/>
                </a:lnTo>
                <a:lnTo>
                  <a:pt x="2674" y="183084"/>
                </a:lnTo>
                <a:lnTo>
                  <a:pt x="9969" y="193882"/>
                </a:lnTo>
                <a:lnTo>
                  <a:pt x="20788" y="201164"/>
                </a:lnTo>
                <a:lnTo>
                  <a:pt x="34036" y="203835"/>
                </a:lnTo>
                <a:lnTo>
                  <a:pt x="866140" y="203835"/>
                </a:lnTo>
                <a:lnTo>
                  <a:pt x="879387" y="201164"/>
                </a:lnTo>
                <a:lnTo>
                  <a:pt x="890206" y="193882"/>
                </a:lnTo>
                <a:lnTo>
                  <a:pt x="897501" y="183084"/>
                </a:lnTo>
                <a:lnTo>
                  <a:pt x="900176" y="169862"/>
                </a:lnTo>
                <a:lnTo>
                  <a:pt x="900176" y="33972"/>
                </a:lnTo>
                <a:lnTo>
                  <a:pt x="897501" y="20745"/>
                </a:lnTo>
                <a:lnTo>
                  <a:pt x="890206" y="9947"/>
                </a:lnTo>
                <a:lnTo>
                  <a:pt x="879387" y="2668"/>
                </a:lnTo>
                <a:lnTo>
                  <a:pt x="866140" y="0"/>
                </a:lnTo>
                <a:close/>
              </a:path>
            </a:pathLst>
          </a:custGeom>
          <a:solidFill>
            <a:srgbClr val="FFBA0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205479" y="6207290"/>
            <a:ext cx="1633220" cy="203835"/>
          </a:xfrm>
          <a:custGeom>
            <a:avLst/>
            <a:gdLst/>
            <a:ahLst/>
            <a:cxnLst/>
            <a:rect l="l" t="t" r="r" b="b"/>
            <a:pathLst>
              <a:path w="1633220" h="203835">
                <a:moveTo>
                  <a:pt x="1599183" y="0"/>
                </a:moveTo>
                <a:lnTo>
                  <a:pt x="34036" y="0"/>
                </a:lnTo>
                <a:lnTo>
                  <a:pt x="20788" y="2668"/>
                </a:lnTo>
                <a:lnTo>
                  <a:pt x="9969" y="9947"/>
                </a:lnTo>
                <a:lnTo>
                  <a:pt x="2674" y="20745"/>
                </a:lnTo>
                <a:lnTo>
                  <a:pt x="0" y="33972"/>
                </a:lnTo>
                <a:lnTo>
                  <a:pt x="0" y="169862"/>
                </a:lnTo>
                <a:lnTo>
                  <a:pt x="2674" y="183084"/>
                </a:lnTo>
                <a:lnTo>
                  <a:pt x="9969" y="193882"/>
                </a:lnTo>
                <a:lnTo>
                  <a:pt x="20788" y="201164"/>
                </a:lnTo>
                <a:lnTo>
                  <a:pt x="34036" y="203835"/>
                </a:lnTo>
                <a:lnTo>
                  <a:pt x="1599183" y="203835"/>
                </a:lnTo>
                <a:lnTo>
                  <a:pt x="1612431" y="201164"/>
                </a:lnTo>
                <a:lnTo>
                  <a:pt x="1623250" y="193882"/>
                </a:lnTo>
                <a:lnTo>
                  <a:pt x="1630545" y="183084"/>
                </a:lnTo>
                <a:lnTo>
                  <a:pt x="1633220" y="169862"/>
                </a:lnTo>
                <a:lnTo>
                  <a:pt x="1633220" y="33972"/>
                </a:lnTo>
                <a:lnTo>
                  <a:pt x="1630545" y="20745"/>
                </a:lnTo>
                <a:lnTo>
                  <a:pt x="1623250" y="9947"/>
                </a:lnTo>
                <a:lnTo>
                  <a:pt x="1612431" y="2668"/>
                </a:lnTo>
                <a:lnTo>
                  <a:pt x="1599183" y="0"/>
                </a:lnTo>
                <a:close/>
              </a:path>
            </a:pathLst>
          </a:custGeom>
          <a:solidFill>
            <a:srgbClr val="FFBA0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066800" y="1486408"/>
            <a:ext cx="2887980" cy="1614170"/>
          </a:xfrm>
          <a:custGeom>
            <a:avLst/>
            <a:gdLst/>
            <a:ahLst/>
            <a:cxnLst/>
            <a:rect l="l" t="t" r="r" b="b"/>
            <a:pathLst>
              <a:path w="2887979" h="1614170">
                <a:moveTo>
                  <a:pt x="2613914" y="0"/>
                </a:moveTo>
                <a:lnTo>
                  <a:pt x="273812" y="0"/>
                </a:lnTo>
                <a:lnTo>
                  <a:pt x="224588" y="4410"/>
                </a:lnTo>
                <a:lnTo>
                  <a:pt x="178261" y="17126"/>
                </a:lnTo>
                <a:lnTo>
                  <a:pt x="135604" y="37375"/>
                </a:lnTo>
                <a:lnTo>
                  <a:pt x="97389" y="64385"/>
                </a:lnTo>
                <a:lnTo>
                  <a:pt x="64389" y="97384"/>
                </a:lnTo>
                <a:lnTo>
                  <a:pt x="37378" y="135598"/>
                </a:lnTo>
                <a:lnTo>
                  <a:pt x="17127" y="178256"/>
                </a:lnTo>
                <a:lnTo>
                  <a:pt x="4410" y="224584"/>
                </a:lnTo>
                <a:lnTo>
                  <a:pt x="0" y="273812"/>
                </a:lnTo>
                <a:lnTo>
                  <a:pt x="0" y="1340230"/>
                </a:lnTo>
                <a:lnTo>
                  <a:pt x="4410" y="1389420"/>
                </a:lnTo>
                <a:lnTo>
                  <a:pt x="17127" y="1435719"/>
                </a:lnTo>
                <a:lnTo>
                  <a:pt x="37378" y="1478355"/>
                </a:lnTo>
                <a:lnTo>
                  <a:pt x="64389" y="1516553"/>
                </a:lnTo>
                <a:lnTo>
                  <a:pt x="97389" y="1549541"/>
                </a:lnTo>
                <a:lnTo>
                  <a:pt x="135604" y="1576545"/>
                </a:lnTo>
                <a:lnTo>
                  <a:pt x="178261" y="1596791"/>
                </a:lnTo>
                <a:lnTo>
                  <a:pt x="224588" y="1609505"/>
                </a:lnTo>
                <a:lnTo>
                  <a:pt x="273812" y="1613915"/>
                </a:lnTo>
                <a:lnTo>
                  <a:pt x="2613914" y="1613915"/>
                </a:lnTo>
                <a:lnTo>
                  <a:pt x="2663141" y="1609505"/>
                </a:lnTo>
                <a:lnTo>
                  <a:pt x="2709469" y="1596791"/>
                </a:lnTo>
                <a:lnTo>
                  <a:pt x="2752127" y="1576545"/>
                </a:lnTo>
                <a:lnTo>
                  <a:pt x="2790341" y="1549541"/>
                </a:lnTo>
                <a:lnTo>
                  <a:pt x="2823340" y="1516553"/>
                </a:lnTo>
                <a:lnTo>
                  <a:pt x="2850350" y="1478355"/>
                </a:lnTo>
                <a:lnTo>
                  <a:pt x="2870599" y="1435719"/>
                </a:lnTo>
                <a:lnTo>
                  <a:pt x="2883315" y="1389420"/>
                </a:lnTo>
                <a:lnTo>
                  <a:pt x="2887726" y="1340230"/>
                </a:lnTo>
                <a:lnTo>
                  <a:pt x="2887726" y="273812"/>
                </a:lnTo>
                <a:lnTo>
                  <a:pt x="2883315" y="224584"/>
                </a:lnTo>
                <a:lnTo>
                  <a:pt x="2870599" y="178256"/>
                </a:lnTo>
                <a:lnTo>
                  <a:pt x="2850350" y="135598"/>
                </a:lnTo>
                <a:lnTo>
                  <a:pt x="2823340" y="97384"/>
                </a:lnTo>
                <a:lnTo>
                  <a:pt x="2790341" y="64385"/>
                </a:lnTo>
                <a:lnTo>
                  <a:pt x="2752127" y="37375"/>
                </a:lnTo>
                <a:lnTo>
                  <a:pt x="2709469" y="17126"/>
                </a:lnTo>
                <a:lnTo>
                  <a:pt x="2663141" y="4410"/>
                </a:lnTo>
                <a:lnTo>
                  <a:pt x="2613914" y="0"/>
                </a:lnTo>
                <a:close/>
              </a:path>
            </a:pathLst>
          </a:custGeom>
          <a:solidFill>
            <a:srgbClr val="FFBA0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1274191" y="1505458"/>
            <a:ext cx="139890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10" b="1">
                <a:solidFill>
                  <a:srgbClr val="252525"/>
                </a:solidFill>
                <a:latin typeface="Arial"/>
                <a:cs typeface="Arial"/>
              </a:rPr>
              <a:t>1990s</a:t>
            </a:r>
            <a:r>
              <a:rPr dirty="0" sz="1800" spc="-135" b="1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1800" spc="-165" b="1">
                <a:solidFill>
                  <a:srgbClr val="252525"/>
                </a:solidFill>
                <a:latin typeface="Arial"/>
                <a:cs typeface="Arial"/>
              </a:rPr>
              <a:t>&amp;</a:t>
            </a:r>
            <a:r>
              <a:rPr dirty="0" sz="1800" spc="-140" b="1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1800" spc="-95" b="1">
                <a:solidFill>
                  <a:srgbClr val="252525"/>
                </a:solidFill>
                <a:latin typeface="Arial"/>
                <a:cs typeface="Arial"/>
              </a:rPr>
              <a:t>2000s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1047394" y="578561"/>
            <a:ext cx="8098155" cy="51435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pc="-220"/>
              <a:t>Continues</a:t>
            </a:r>
            <a:r>
              <a:rPr dirty="0" spc="-210"/>
              <a:t> </a:t>
            </a:r>
            <a:r>
              <a:rPr dirty="0" spc="-220"/>
              <a:t>To</a:t>
            </a:r>
            <a:r>
              <a:rPr dirty="0" spc="-180"/>
              <a:t> </a:t>
            </a:r>
            <a:r>
              <a:rPr dirty="0"/>
              <a:t>Meet</a:t>
            </a:r>
            <a:r>
              <a:rPr dirty="0" spc="-185"/>
              <a:t> </a:t>
            </a:r>
            <a:r>
              <a:rPr dirty="0" spc="-210"/>
              <a:t>Customer</a:t>
            </a:r>
            <a:r>
              <a:rPr dirty="0" spc="-180"/>
              <a:t> </a:t>
            </a:r>
            <a:r>
              <a:rPr dirty="0" spc="-145"/>
              <a:t>Needs</a:t>
            </a:r>
            <a:r>
              <a:rPr dirty="0" spc="-210"/>
              <a:t> </a:t>
            </a:r>
            <a:r>
              <a:rPr dirty="0" spc="-30"/>
              <a:t>Overtime</a:t>
            </a: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6414515"/>
            <a:ext cx="12189714" cy="441198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6221348" y="1486408"/>
            <a:ext cx="2887980" cy="1614170"/>
          </a:xfrm>
          <a:custGeom>
            <a:avLst/>
            <a:gdLst/>
            <a:ahLst/>
            <a:cxnLst/>
            <a:rect l="l" t="t" r="r" b="b"/>
            <a:pathLst>
              <a:path w="2887979" h="1614170">
                <a:moveTo>
                  <a:pt x="2613914" y="0"/>
                </a:moveTo>
                <a:lnTo>
                  <a:pt x="273812" y="0"/>
                </a:lnTo>
                <a:lnTo>
                  <a:pt x="224584" y="4410"/>
                </a:lnTo>
                <a:lnTo>
                  <a:pt x="178256" y="17126"/>
                </a:lnTo>
                <a:lnTo>
                  <a:pt x="135598" y="37375"/>
                </a:lnTo>
                <a:lnTo>
                  <a:pt x="97384" y="64385"/>
                </a:lnTo>
                <a:lnTo>
                  <a:pt x="64385" y="97384"/>
                </a:lnTo>
                <a:lnTo>
                  <a:pt x="37375" y="135598"/>
                </a:lnTo>
                <a:lnTo>
                  <a:pt x="17126" y="178256"/>
                </a:lnTo>
                <a:lnTo>
                  <a:pt x="4410" y="224584"/>
                </a:lnTo>
                <a:lnTo>
                  <a:pt x="0" y="273812"/>
                </a:lnTo>
                <a:lnTo>
                  <a:pt x="0" y="1340230"/>
                </a:lnTo>
                <a:lnTo>
                  <a:pt x="4410" y="1389420"/>
                </a:lnTo>
                <a:lnTo>
                  <a:pt x="17126" y="1435719"/>
                </a:lnTo>
                <a:lnTo>
                  <a:pt x="37375" y="1478355"/>
                </a:lnTo>
                <a:lnTo>
                  <a:pt x="64385" y="1516553"/>
                </a:lnTo>
                <a:lnTo>
                  <a:pt x="97384" y="1549541"/>
                </a:lnTo>
                <a:lnTo>
                  <a:pt x="135598" y="1576545"/>
                </a:lnTo>
                <a:lnTo>
                  <a:pt x="178256" y="1596791"/>
                </a:lnTo>
                <a:lnTo>
                  <a:pt x="224584" y="1609505"/>
                </a:lnTo>
                <a:lnTo>
                  <a:pt x="273812" y="1613915"/>
                </a:lnTo>
                <a:lnTo>
                  <a:pt x="2613914" y="1613915"/>
                </a:lnTo>
                <a:lnTo>
                  <a:pt x="2663141" y="1609505"/>
                </a:lnTo>
                <a:lnTo>
                  <a:pt x="2709469" y="1596791"/>
                </a:lnTo>
                <a:lnTo>
                  <a:pt x="2752127" y="1576545"/>
                </a:lnTo>
                <a:lnTo>
                  <a:pt x="2790341" y="1549541"/>
                </a:lnTo>
                <a:lnTo>
                  <a:pt x="2823340" y="1516553"/>
                </a:lnTo>
                <a:lnTo>
                  <a:pt x="2850350" y="1478355"/>
                </a:lnTo>
                <a:lnTo>
                  <a:pt x="2870599" y="1435719"/>
                </a:lnTo>
                <a:lnTo>
                  <a:pt x="2883315" y="1389420"/>
                </a:lnTo>
                <a:lnTo>
                  <a:pt x="2887726" y="1340230"/>
                </a:lnTo>
                <a:lnTo>
                  <a:pt x="2887726" y="273812"/>
                </a:lnTo>
                <a:lnTo>
                  <a:pt x="2883315" y="224584"/>
                </a:lnTo>
                <a:lnTo>
                  <a:pt x="2870599" y="178256"/>
                </a:lnTo>
                <a:lnTo>
                  <a:pt x="2850350" y="135598"/>
                </a:lnTo>
                <a:lnTo>
                  <a:pt x="2823340" y="97384"/>
                </a:lnTo>
                <a:lnTo>
                  <a:pt x="2790341" y="64385"/>
                </a:lnTo>
                <a:lnTo>
                  <a:pt x="2752127" y="37375"/>
                </a:lnTo>
                <a:lnTo>
                  <a:pt x="2709469" y="17126"/>
                </a:lnTo>
                <a:lnTo>
                  <a:pt x="2663141" y="4410"/>
                </a:lnTo>
                <a:lnTo>
                  <a:pt x="2613914" y="0"/>
                </a:lnTo>
                <a:close/>
              </a:path>
            </a:pathLst>
          </a:custGeom>
          <a:solidFill>
            <a:srgbClr val="FFBA0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6383528" y="1505458"/>
            <a:ext cx="141795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10" b="1">
                <a:solidFill>
                  <a:srgbClr val="252525"/>
                </a:solidFill>
                <a:latin typeface="Arial"/>
                <a:cs typeface="Arial"/>
              </a:rPr>
              <a:t>2010s</a:t>
            </a:r>
            <a:r>
              <a:rPr dirty="0" sz="1800" spc="-135" b="1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1800" spc="-165" b="1">
                <a:solidFill>
                  <a:srgbClr val="252525"/>
                </a:solidFill>
                <a:latin typeface="Arial"/>
                <a:cs typeface="Arial"/>
              </a:rPr>
              <a:t>&amp;</a:t>
            </a:r>
            <a:r>
              <a:rPr dirty="0" sz="1800" spc="-140" b="1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1800" spc="-75" b="1">
                <a:solidFill>
                  <a:srgbClr val="252525"/>
                </a:solidFill>
                <a:latin typeface="Arial"/>
                <a:cs typeface="Arial"/>
              </a:rPr>
              <a:t>2020+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60170" y="3835400"/>
            <a:ext cx="4359275" cy="25869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9085" algn="l"/>
              </a:tabLst>
            </a:pPr>
            <a:r>
              <a:rPr dirty="0" sz="1400" spc="-50">
                <a:solidFill>
                  <a:srgbClr val="FFBA0D"/>
                </a:solidFill>
                <a:latin typeface="Segoe UI Symbol"/>
                <a:cs typeface="Segoe UI Symbol"/>
              </a:rPr>
              <a:t>🡵</a:t>
            </a:r>
            <a:r>
              <a:rPr dirty="0" sz="1400">
                <a:solidFill>
                  <a:srgbClr val="FFBA0D"/>
                </a:solidFill>
                <a:latin typeface="Segoe UI Symbol"/>
                <a:cs typeface="Segoe UI Symbol"/>
              </a:rPr>
              <a:t>	</a:t>
            </a:r>
            <a:r>
              <a:rPr dirty="0" sz="1400" spc="-45">
                <a:latin typeface="Tahoma"/>
                <a:cs typeface="Tahoma"/>
              </a:rPr>
              <a:t>The</a:t>
            </a:r>
            <a:r>
              <a:rPr dirty="0" sz="1400" spc="-140">
                <a:latin typeface="Tahoma"/>
                <a:cs typeface="Tahoma"/>
              </a:rPr>
              <a:t> </a:t>
            </a:r>
            <a:r>
              <a:rPr dirty="0" sz="1400" spc="-30">
                <a:latin typeface="Tahoma"/>
                <a:cs typeface="Tahoma"/>
              </a:rPr>
              <a:t>McFlurry</a:t>
            </a:r>
            <a:r>
              <a:rPr dirty="0" sz="1400" spc="-155">
                <a:latin typeface="Tahoma"/>
                <a:cs typeface="Tahoma"/>
              </a:rPr>
              <a:t> </a:t>
            </a:r>
            <a:r>
              <a:rPr dirty="0" sz="1400" spc="-10">
                <a:latin typeface="Tahoma"/>
                <a:cs typeface="Tahoma"/>
              </a:rPr>
              <a:t>is</a:t>
            </a:r>
            <a:r>
              <a:rPr dirty="0" sz="1400" spc="-120">
                <a:latin typeface="Tahoma"/>
                <a:cs typeface="Tahoma"/>
              </a:rPr>
              <a:t> </a:t>
            </a:r>
            <a:r>
              <a:rPr dirty="0" sz="1400" spc="-25">
                <a:latin typeface="Tahoma"/>
                <a:cs typeface="Tahoma"/>
              </a:rPr>
              <a:t>invented</a:t>
            </a:r>
            <a:r>
              <a:rPr dirty="0" sz="1400" spc="-145">
                <a:latin typeface="Tahoma"/>
                <a:cs typeface="Tahoma"/>
              </a:rPr>
              <a:t> </a:t>
            </a:r>
            <a:r>
              <a:rPr dirty="0" sz="1400" spc="-25">
                <a:latin typeface="Tahoma"/>
                <a:cs typeface="Tahoma"/>
              </a:rPr>
              <a:t>and</a:t>
            </a:r>
            <a:r>
              <a:rPr dirty="0" sz="1400" spc="-135">
                <a:latin typeface="Tahoma"/>
                <a:cs typeface="Tahoma"/>
              </a:rPr>
              <a:t> </a:t>
            </a:r>
            <a:r>
              <a:rPr dirty="0" sz="1400" spc="-20">
                <a:latin typeface="Tahoma"/>
                <a:cs typeface="Tahoma"/>
              </a:rPr>
              <a:t>launched</a:t>
            </a:r>
            <a:r>
              <a:rPr dirty="0" sz="1400" spc="-150">
                <a:latin typeface="Tahoma"/>
                <a:cs typeface="Tahoma"/>
              </a:rPr>
              <a:t> </a:t>
            </a:r>
            <a:r>
              <a:rPr dirty="0" sz="1400">
                <a:latin typeface="Tahoma"/>
                <a:cs typeface="Tahoma"/>
              </a:rPr>
              <a:t>in</a:t>
            </a:r>
            <a:r>
              <a:rPr dirty="0" sz="1400" spc="-114">
                <a:latin typeface="Tahoma"/>
                <a:cs typeface="Tahoma"/>
              </a:rPr>
              <a:t> </a:t>
            </a:r>
            <a:r>
              <a:rPr dirty="0" sz="1400" spc="-10">
                <a:latin typeface="Tahoma"/>
                <a:cs typeface="Tahoma"/>
              </a:rPr>
              <a:t>Canada</a:t>
            </a:r>
            <a:endParaRPr sz="1400">
              <a:latin typeface="Tahoma"/>
              <a:cs typeface="Tahoma"/>
            </a:endParaRPr>
          </a:p>
          <a:p>
            <a:pPr marL="299085" marR="66040" indent="-287020">
              <a:lnSpc>
                <a:spcPct val="100000"/>
              </a:lnSpc>
              <a:spcBef>
                <a:spcPts val="1685"/>
              </a:spcBef>
              <a:tabLst>
                <a:tab pos="299085" algn="l"/>
              </a:tabLst>
            </a:pPr>
            <a:r>
              <a:rPr dirty="0" sz="1400" spc="-50">
                <a:solidFill>
                  <a:srgbClr val="FFBA0D"/>
                </a:solidFill>
                <a:latin typeface="Segoe UI Symbol"/>
                <a:cs typeface="Segoe UI Symbol"/>
              </a:rPr>
              <a:t>🡵</a:t>
            </a:r>
            <a:r>
              <a:rPr dirty="0" sz="1400">
                <a:solidFill>
                  <a:srgbClr val="FFBA0D"/>
                </a:solidFill>
                <a:latin typeface="Segoe UI Symbol"/>
                <a:cs typeface="Segoe UI Symbol"/>
              </a:rPr>
              <a:t>	</a:t>
            </a:r>
            <a:r>
              <a:rPr dirty="0" sz="1400" spc="-30">
                <a:latin typeface="Tahoma"/>
                <a:cs typeface="Tahoma"/>
              </a:rPr>
              <a:t>Accelerated</a:t>
            </a:r>
            <a:r>
              <a:rPr dirty="0" sz="1400" spc="-160">
                <a:latin typeface="Tahoma"/>
                <a:cs typeface="Tahoma"/>
              </a:rPr>
              <a:t> </a:t>
            </a:r>
            <a:r>
              <a:rPr dirty="0" sz="1400">
                <a:latin typeface="Tahoma"/>
                <a:cs typeface="Tahoma"/>
              </a:rPr>
              <a:t>unit</a:t>
            </a:r>
            <a:r>
              <a:rPr dirty="0" sz="1400" spc="-155">
                <a:latin typeface="Tahoma"/>
                <a:cs typeface="Tahoma"/>
              </a:rPr>
              <a:t> </a:t>
            </a:r>
            <a:r>
              <a:rPr dirty="0" sz="1400" spc="-35">
                <a:latin typeface="Tahoma"/>
                <a:cs typeface="Tahoma"/>
              </a:rPr>
              <a:t>growth</a:t>
            </a:r>
            <a:r>
              <a:rPr dirty="0" sz="1400" spc="-155">
                <a:latin typeface="Tahoma"/>
                <a:cs typeface="Tahoma"/>
              </a:rPr>
              <a:t> </a:t>
            </a:r>
            <a:r>
              <a:rPr dirty="0" sz="1400" spc="-10">
                <a:latin typeface="Tahoma"/>
                <a:cs typeface="Tahoma"/>
              </a:rPr>
              <a:t>with</a:t>
            </a:r>
            <a:r>
              <a:rPr dirty="0" sz="1400" spc="-160">
                <a:latin typeface="Tahoma"/>
                <a:cs typeface="Tahoma"/>
              </a:rPr>
              <a:t> </a:t>
            </a:r>
            <a:r>
              <a:rPr dirty="0" sz="1400">
                <a:latin typeface="Tahoma"/>
                <a:cs typeface="Tahoma"/>
              </a:rPr>
              <a:t>continued</a:t>
            </a:r>
            <a:r>
              <a:rPr dirty="0" sz="1400" spc="130">
                <a:latin typeface="Tahoma"/>
                <a:cs typeface="Tahoma"/>
              </a:rPr>
              <a:t> </a:t>
            </a:r>
            <a:r>
              <a:rPr dirty="0" sz="1400" spc="-10">
                <a:latin typeface="Tahoma"/>
                <a:cs typeface="Tahoma"/>
              </a:rPr>
              <a:t>international expansion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675"/>
              </a:spcBef>
              <a:tabLst>
                <a:tab pos="299085" algn="l"/>
              </a:tabLst>
            </a:pPr>
            <a:r>
              <a:rPr dirty="0" sz="1400" spc="-50">
                <a:solidFill>
                  <a:srgbClr val="FFBA0D"/>
                </a:solidFill>
                <a:latin typeface="Segoe UI Symbol"/>
                <a:cs typeface="Segoe UI Symbol"/>
              </a:rPr>
              <a:t>🡵</a:t>
            </a:r>
            <a:r>
              <a:rPr dirty="0" sz="1400">
                <a:solidFill>
                  <a:srgbClr val="FFBA0D"/>
                </a:solidFill>
                <a:latin typeface="Segoe UI Symbol"/>
                <a:cs typeface="Segoe UI Symbol"/>
              </a:rPr>
              <a:t>	</a:t>
            </a:r>
            <a:r>
              <a:rPr dirty="0" sz="1400">
                <a:latin typeface="Tahoma"/>
                <a:cs typeface="Tahoma"/>
              </a:rPr>
              <a:t>Plan</a:t>
            </a:r>
            <a:r>
              <a:rPr dirty="0" sz="1400" spc="-165">
                <a:latin typeface="Tahoma"/>
                <a:cs typeface="Tahoma"/>
              </a:rPr>
              <a:t> </a:t>
            </a:r>
            <a:r>
              <a:rPr dirty="0" sz="1400">
                <a:latin typeface="Tahoma"/>
                <a:cs typeface="Tahoma"/>
              </a:rPr>
              <a:t>to</a:t>
            </a:r>
            <a:r>
              <a:rPr dirty="0" sz="1400" spc="-150">
                <a:latin typeface="Tahoma"/>
                <a:cs typeface="Tahoma"/>
              </a:rPr>
              <a:t> </a:t>
            </a:r>
            <a:r>
              <a:rPr dirty="0" sz="1400" spc="-65">
                <a:latin typeface="Tahoma"/>
                <a:cs typeface="Tahoma"/>
              </a:rPr>
              <a:t>Win</a:t>
            </a:r>
            <a:r>
              <a:rPr dirty="0" sz="1400" spc="-155">
                <a:latin typeface="Tahoma"/>
                <a:cs typeface="Tahoma"/>
              </a:rPr>
              <a:t> </a:t>
            </a:r>
            <a:r>
              <a:rPr dirty="0" sz="1400" spc="-20">
                <a:latin typeface="Tahoma"/>
                <a:cs typeface="Tahoma"/>
              </a:rPr>
              <a:t>corporate</a:t>
            </a:r>
            <a:r>
              <a:rPr dirty="0" sz="1400" spc="-160">
                <a:latin typeface="Tahoma"/>
                <a:cs typeface="Tahoma"/>
              </a:rPr>
              <a:t> </a:t>
            </a:r>
            <a:r>
              <a:rPr dirty="0" sz="1400" spc="-35">
                <a:latin typeface="Tahoma"/>
                <a:cs typeface="Tahoma"/>
              </a:rPr>
              <a:t>strategy</a:t>
            </a:r>
            <a:r>
              <a:rPr dirty="0" sz="1400" spc="-175">
                <a:latin typeface="Tahoma"/>
                <a:cs typeface="Tahoma"/>
              </a:rPr>
              <a:t> </a:t>
            </a:r>
            <a:r>
              <a:rPr dirty="0" sz="1400">
                <a:latin typeface="Tahoma"/>
                <a:cs typeface="Tahoma"/>
              </a:rPr>
              <a:t>to</a:t>
            </a:r>
            <a:r>
              <a:rPr dirty="0" sz="1400" spc="-150">
                <a:latin typeface="Tahoma"/>
                <a:cs typeface="Tahoma"/>
              </a:rPr>
              <a:t> </a:t>
            </a:r>
            <a:r>
              <a:rPr dirty="0" sz="1400" spc="-35">
                <a:latin typeface="Tahoma"/>
                <a:cs typeface="Tahoma"/>
              </a:rPr>
              <a:t>focus</a:t>
            </a:r>
            <a:r>
              <a:rPr dirty="0" sz="1400" spc="-130">
                <a:latin typeface="Tahoma"/>
                <a:cs typeface="Tahoma"/>
              </a:rPr>
              <a:t> </a:t>
            </a:r>
            <a:r>
              <a:rPr dirty="0" sz="1400">
                <a:latin typeface="Tahoma"/>
                <a:cs typeface="Tahoma"/>
              </a:rPr>
              <a:t>on</a:t>
            </a:r>
            <a:r>
              <a:rPr dirty="0" sz="1400" spc="135">
                <a:latin typeface="Tahoma"/>
                <a:cs typeface="Tahoma"/>
              </a:rPr>
              <a:t> </a:t>
            </a:r>
            <a:r>
              <a:rPr dirty="0" sz="1400" spc="-10">
                <a:latin typeface="Tahoma"/>
                <a:cs typeface="Tahoma"/>
              </a:rPr>
              <a:t>exceptional</a:t>
            </a:r>
            <a:endParaRPr sz="1400">
              <a:latin typeface="Tahoma"/>
              <a:cs typeface="Tahoma"/>
            </a:endParaRPr>
          </a:p>
          <a:p>
            <a:pPr marL="299085">
              <a:lnSpc>
                <a:spcPct val="100000"/>
              </a:lnSpc>
              <a:spcBef>
                <a:spcPts val="5"/>
              </a:spcBef>
            </a:pPr>
            <a:r>
              <a:rPr dirty="0" sz="1400" spc="-25">
                <a:latin typeface="Tahoma"/>
                <a:cs typeface="Tahoma"/>
              </a:rPr>
              <a:t>customer</a:t>
            </a:r>
            <a:r>
              <a:rPr dirty="0" sz="1400" spc="-135">
                <a:latin typeface="Tahoma"/>
                <a:cs typeface="Tahoma"/>
              </a:rPr>
              <a:t> </a:t>
            </a:r>
            <a:r>
              <a:rPr dirty="0" sz="1400" spc="-10">
                <a:latin typeface="Tahoma"/>
                <a:cs typeface="Tahoma"/>
              </a:rPr>
              <a:t>experience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680"/>
              </a:spcBef>
              <a:tabLst>
                <a:tab pos="299085" algn="l"/>
              </a:tabLst>
            </a:pPr>
            <a:r>
              <a:rPr dirty="0" sz="1400" spc="-50">
                <a:solidFill>
                  <a:srgbClr val="FFBA0D"/>
                </a:solidFill>
                <a:latin typeface="Segoe UI Symbol"/>
                <a:cs typeface="Segoe UI Symbol"/>
              </a:rPr>
              <a:t>🡵</a:t>
            </a:r>
            <a:r>
              <a:rPr dirty="0" sz="1400">
                <a:solidFill>
                  <a:srgbClr val="FFBA0D"/>
                </a:solidFill>
                <a:latin typeface="Segoe UI Symbol"/>
                <a:cs typeface="Segoe UI Symbol"/>
              </a:rPr>
              <a:t>	</a:t>
            </a:r>
            <a:r>
              <a:rPr dirty="0" sz="1400" spc="-25">
                <a:latin typeface="Tahoma"/>
                <a:cs typeface="Tahoma"/>
              </a:rPr>
              <a:t>Dollar</a:t>
            </a:r>
            <a:r>
              <a:rPr dirty="0" sz="1400" spc="-150">
                <a:latin typeface="Tahoma"/>
                <a:cs typeface="Tahoma"/>
              </a:rPr>
              <a:t> </a:t>
            </a:r>
            <a:r>
              <a:rPr dirty="0" sz="1400" spc="-40">
                <a:latin typeface="Tahoma"/>
                <a:cs typeface="Tahoma"/>
              </a:rPr>
              <a:t>Menu</a:t>
            </a:r>
            <a:r>
              <a:rPr dirty="0" sz="1400" spc="-180">
                <a:latin typeface="Tahoma"/>
                <a:cs typeface="Tahoma"/>
              </a:rPr>
              <a:t> </a:t>
            </a:r>
            <a:r>
              <a:rPr dirty="0" sz="1400" spc="-30">
                <a:latin typeface="Tahoma"/>
                <a:cs typeface="Tahoma"/>
              </a:rPr>
              <a:t>value</a:t>
            </a:r>
            <a:r>
              <a:rPr dirty="0" sz="1400" spc="-165">
                <a:latin typeface="Tahoma"/>
                <a:cs typeface="Tahoma"/>
              </a:rPr>
              <a:t> </a:t>
            </a:r>
            <a:r>
              <a:rPr dirty="0" sz="1400" spc="-10">
                <a:latin typeface="Tahoma"/>
                <a:cs typeface="Tahoma"/>
              </a:rPr>
              <a:t>offerings</a:t>
            </a:r>
            <a:r>
              <a:rPr dirty="0" sz="1400" spc="140">
                <a:latin typeface="Tahoma"/>
                <a:cs typeface="Tahoma"/>
              </a:rPr>
              <a:t> </a:t>
            </a:r>
            <a:r>
              <a:rPr dirty="0" sz="1400">
                <a:latin typeface="Tahoma"/>
                <a:cs typeface="Tahoma"/>
              </a:rPr>
              <a:t>i’m</a:t>
            </a:r>
            <a:r>
              <a:rPr dirty="0" sz="1400" spc="-150">
                <a:latin typeface="Tahoma"/>
                <a:cs typeface="Tahoma"/>
              </a:rPr>
              <a:t> </a:t>
            </a:r>
            <a:r>
              <a:rPr dirty="0" sz="1400">
                <a:latin typeface="Tahoma"/>
                <a:cs typeface="Tahoma"/>
              </a:rPr>
              <a:t>lovin’</a:t>
            </a:r>
            <a:r>
              <a:rPr dirty="0" sz="1400" spc="-155">
                <a:latin typeface="Tahoma"/>
                <a:cs typeface="Tahoma"/>
              </a:rPr>
              <a:t> </a:t>
            </a:r>
            <a:r>
              <a:rPr dirty="0" sz="1400">
                <a:latin typeface="Tahoma"/>
                <a:cs typeface="Tahoma"/>
              </a:rPr>
              <a:t>it</a:t>
            </a:r>
            <a:r>
              <a:rPr dirty="0" sz="1400" spc="-145">
                <a:latin typeface="Tahoma"/>
                <a:cs typeface="Tahoma"/>
              </a:rPr>
              <a:t> </a:t>
            </a:r>
            <a:r>
              <a:rPr dirty="0" sz="1400" spc="-10">
                <a:latin typeface="Tahoma"/>
                <a:cs typeface="Tahoma"/>
              </a:rPr>
              <a:t>marketing</a:t>
            </a:r>
            <a:endParaRPr sz="1400">
              <a:latin typeface="Tahoma"/>
              <a:cs typeface="Tahoma"/>
            </a:endParaRPr>
          </a:p>
          <a:p>
            <a:pPr marL="299085">
              <a:lnSpc>
                <a:spcPct val="100000"/>
              </a:lnSpc>
            </a:pPr>
            <a:r>
              <a:rPr dirty="0" sz="1400" spc="-30">
                <a:latin typeface="Tahoma"/>
                <a:cs typeface="Tahoma"/>
              </a:rPr>
              <a:t>campaign</a:t>
            </a:r>
            <a:r>
              <a:rPr dirty="0" sz="1400" spc="-135">
                <a:latin typeface="Tahoma"/>
                <a:cs typeface="Tahoma"/>
              </a:rPr>
              <a:t> </a:t>
            </a:r>
            <a:r>
              <a:rPr dirty="0" sz="1400" spc="-10">
                <a:latin typeface="Tahoma"/>
                <a:cs typeface="Tahoma"/>
              </a:rPr>
              <a:t>launches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680"/>
              </a:spcBef>
              <a:tabLst>
                <a:tab pos="334010" algn="l"/>
              </a:tabLst>
            </a:pPr>
            <a:r>
              <a:rPr dirty="0" sz="1400" spc="-50">
                <a:solidFill>
                  <a:srgbClr val="FFBA0D"/>
                </a:solidFill>
                <a:latin typeface="Segoe UI Symbol"/>
                <a:cs typeface="Segoe UI Symbol"/>
              </a:rPr>
              <a:t>🡵</a:t>
            </a:r>
            <a:r>
              <a:rPr dirty="0" sz="1400">
                <a:solidFill>
                  <a:srgbClr val="FFBA0D"/>
                </a:solidFill>
                <a:latin typeface="Segoe UI Symbol"/>
                <a:cs typeface="Segoe UI Symbol"/>
              </a:rPr>
              <a:t>	</a:t>
            </a:r>
            <a:r>
              <a:rPr dirty="0" sz="1400" spc="-50">
                <a:latin typeface="Tahoma"/>
                <a:cs typeface="Tahoma"/>
              </a:rPr>
              <a:t>McCafé</a:t>
            </a:r>
            <a:r>
              <a:rPr dirty="0" sz="1400" spc="-135">
                <a:latin typeface="Tahoma"/>
                <a:cs typeface="Tahoma"/>
              </a:rPr>
              <a:t> </a:t>
            </a:r>
            <a:r>
              <a:rPr dirty="0" sz="1400" spc="-10">
                <a:latin typeface="Tahoma"/>
                <a:cs typeface="Tahoma"/>
              </a:rPr>
              <a:t>is</a:t>
            </a:r>
            <a:r>
              <a:rPr dirty="0" sz="1400" spc="-114">
                <a:latin typeface="Tahoma"/>
                <a:cs typeface="Tahoma"/>
              </a:rPr>
              <a:t> </a:t>
            </a:r>
            <a:r>
              <a:rPr dirty="0" sz="1400" spc="-25">
                <a:latin typeface="Tahoma"/>
                <a:cs typeface="Tahoma"/>
              </a:rPr>
              <a:t>invented</a:t>
            </a:r>
            <a:r>
              <a:rPr dirty="0" sz="1400" spc="-145">
                <a:latin typeface="Tahoma"/>
                <a:cs typeface="Tahoma"/>
              </a:rPr>
              <a:t> </a:t>
            </a:r>
            <a:r>
              <a:rPr dirty="0" sz="1400" spc="-25">
                <a:latin typeface="Tahoma"/>
                <a:cs typeface="Tahoma"/>
              </a:rPr>
              <a:t>and</a:t>
            </a:r>
            <a:r>
              <a:rPr dirty="0" sz="1400" spc="-135">
                <a:latin typeface="Tahoma"/>
                <a:cs typeface="Tahoma"/>
              </a:rPr>
              <a:t> </a:t>
            </a:r>
            <a:r>
              <a:rPr dirty="0" sz="1400" spc="-20">
                <a:latin typeface="Tahoma"/>
                <a:cs typeface="Tahoma"/>
              </a:rPr>
              <a:t>launched</a:t>
            </a:r>
            <a:r>
              <a:rPr dirty="0" sz="1400" spc="-145">
                <a:latin typeface="Tahoma"/>
                <a:cs typeface="Tahoma"/>
              </a:rPr>
              <a:t> </a:t>
            </a:r>
            <a:r>
              <a:rPr dirty="0" sz="1400">
                <a:latin typeface="Tahoma"/>
                <a:cs typeface="Tahoma"/>
              </a:rPr>
              <a:t>in</a:t>
            </a:r>
            <a:r>
              <a:rPr dirty="0" sz="1400" spc="-135">
                <a:latin typeface="Tahoma"/>
                <a:cs typeface="Tahoma"/>
              </a:rPr>
              <a:t> </a:t>
            </a:r>
            <a:r>
              <a:rPr dirty="0" sz="1400" spc="-10">
                <a:latin typeface="Tahoma"/>
                <a:cs typeface="Tahoma"/>
              </a:rPr>
              <a:t>Australia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312153" y="3835400"/>
            <a:ext cx="4931410" cy="25869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34010" algn="l"/>
              </a:tabLst>
            </a:pPr>
            <a:r>
              <a:rPr dirty="0" sz="1400" spc="-50">
                <a:solidFill>
                  <a:srgbClr val="FFBA0D"/>
                </a:solidFill>
                <a:latin typeface="Segoe UI Symbol"/>
                <a:cs typeface="Segoe UI Symbol"/>
              </a:rPr>
              <a:t>🡵</a:t>
            </a:r>
            <a:r>
              <a:rPr dirty="0" sz="1400">
                <a:solidFill>
                  <a:srgbClr val="FFBA0D"/>
                </a:solidFill>
                <a:latin typeface="Segoe UI Symbol"/>
                <a:cs typeface="Segoe UI Symbol"/>
              </a:rPr>
              <a:t>	</a:t>
            </a:r>
            <a:r>
              <a:rPr dirty="0" sz="1400" spc="-25">
                <a:latin typeface="Tahoma"/>
                <a:cs typeface="Tahoma"/>
              </a:rPr>
              <a:t>Turnaround</a:t>
            </a:r>
            <a:r>
              <a:rPr dirty="0" sz="1400" spc="-155">
                <a:latin typeface="Tahoma"/>
                <a:cs typeface="Tahoma"/>
              </a:rPr>
              <a:t> </a:t>
            </a:r>
            <a:r>
              <a:rPr dirty="0" sz="1400">
                <a:latin typeface="Tahoma"/>
                <a:cs typeface="Tahoma"/>
              </a:rPr>
              <a:t>plan</a:t>
            </a:r>
            <a:r>
              <a:rPr dirty="0" sz="1400" spc="-110">
                <a:latin typeface="Tahoma"/>
                <a:cs typeface="Tahoma"/>
              </a:rPr>
              <a:t> </a:t>
            </a:r>
            <a:r>
              <a:rPr dirty="0" sz="1400" spc="-25">
                <a:latin typeface="Tahoma"/>
                <a:cs typeface="Tahoma"/>
              </a:rPr>
              <a:t>announcement</a:t>
            </a:r>
            <a:r>
              <a:rPr dirty="0" sz="1400" spc="-125">
                <a:latin typeface="Tahoma"/>
                <a:cs typeface="Tahoma"/>
              </a:rPr>
              <a:t> </a:t>
            </a:r>
            <a:r>
              <a:rPr dirty="0" sz="1400" spc="-70">
                <a:latin typeface="Tahoma"/>
                <a:cs typeface="Tahoma"/>
              </a:rPr>
              <a:t>(re-</a:t>
            </a:r>
            <a:r>
              <a:rPr dirty="0" sz="1400" spc="-35">
                <a:latin typeface="Tahoma"/>
                <a:cs typeface="Tahoma"/>
              </a:rPr>
              <a:t>franchising,</a:t>
            </a:r>
            <a:r>
              <a:rPr dirty="0" sz="1400" spc="-125">
                <a:latin typeface="Tahoma"/>
                <a:cs typeface="Tahoma"/>
              </a:rPr>
              <a:t> </a:t>
            </a:r>
            <a:r>
              <a:rPr dirty="0" sz="1400" spc="-25">
                <a:latin typeface="Tahoma"/>
                <a:cs typeface="Tahoma"/>
              </a:rPr>
              <a:t>cost</a:t>
            </a:r>
            <a:r>
              <a:rPr dirty="0" sz="1400" spc="-90">
                <a:latin typeface="Tahoma"/>
                <a:cs typeface="Tahoma"/>
              </a:rPr>
              <a:t> </a:t>
            </a:r>
            <a:r>
              <a:rPr dirty="0" sz="1400" spc="-10">
                <a:latin typeface="Tahoma"/>
                <a:cs typeface="Tahoma"/>
              </a:rPr>
              <a:t>savings)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685"/>
              </a:spcBef>
              <a:tabLst>
                <a:tab pos="334010" algn="l"/>
              </a:tabLst>
            </a:pPr>
            <a:r>
              <a:rPr dirty="0" sz="1400" spc="-50">
                <a:solidFill>
                  <a:srgbClr val="FFBA0D"/>
                </a:solidFill>
                <a:latin typeface="Segoe UI Symbol"/>
                <a:cs typeface="Segoe UI Symbol"/>
              </a:rPr>
              <a:t>🡵</a:t>
            </a:r>
            <a:r>
              <a:rPr dirty="0" sz="1400">
                <a:solidFill>
                  <a:srgbClr val="FFBA0D"/>
                </a:solidFill>
                <a:latin typeface="Segoe UI Symbol"/>
                <a:cs typeface="Segoe UI Symbol"/>
              </a:rPr>
              <a:t>	</a:t>
            </a:r>
            <a:r>
              <a:rPr dirty="0" sz="1400" spc="-30">
                <a:latin typeface="Tahoma"/>
                <a:cs typeface="Tahoma"/>
              </a:rPr>
              <a:t>Velocity</a:t>
            </a:r>
            <a:r>
              <a:rPr dirty="0" sz="1400" spc="-120">
                <a:latin typeface="Tahoma"/>
                <a:cs typeface="Tahoma"/>
              </a:rPr>
              <a:t> </a:t>
            </a:r>
            <a:r>
              <a:rPr dirty="0" sz="1400" spc="-30">
                <a:latin typeface="Tahoma"/>
                <a:cs typeface="Tahoma"/>
              </a:rPr>
              <a:t>Growth</a:t>
            </a:r>
            <a:r>
              <a:rPr dirty="0" sz="1400" spc="-120">
                <a:latin typeface="Tahoma"/>
                <a:cs typeface="Tahoma"/>
              </a:rPr>
              <a:t> </a:t>
            </a:r>
            <a:r>
              <a:rPr dirty="0" sz="1400">
                <a:latin typeface="Tahoma"/>
                <a:cs typeface="Tahoma"/>
              </a:rPr>
              <a:t>Plan</a:t>
            </a:r>
            <a:r>
              <a:rPr dirty="0" sz="1400" spc="-155">
                <a:latin typeface="Tahoma"/>
                <a:cs typeface="Tahoma"/>
              </a:rPr>
              <a:t> </a:t>
            </a:r>
            <a:r>
              <a:rPr dirty="0" sz="1400" spc="-20">
                <a:latin typeface="Tahoma"/>
                <a:cs typeface="Tahoma"/>
              </a:rPr>
              <a:t>corporate</a:t>
            </a:r>
            <a:r>
              <a:rPr dirty="0" sz="1400" spc="-125">
                <a:latin typeface="Tahoma"/>
                <a:cs typeface="Tahoma"/>
              </a:rPr>
              <a:t> </a:t>
            </a:r>
            <a:r>
              <a:rPr dirty="0" sz="1400" spc="-35">
                <a:latin typeface="Tahoma"/>
                <a:cs typeface="Tahoma"/>
              </a:rPr>
              <a:t>strategy</a:t>
            </a:r>
            <a:r>
              <a:rPr dirty="0" sz="1400" spc="-160">
                <a:latin typeface="Tahoma"/>
                <a:cs typeface="Tahoma"/>
              </a:rPr>
              <a:t> </a:t>
            </a:r>
            <a:r>
              <a:rPr dirty="0" sz="1400">
                <a:latin typeface="Tahoma"/>
                <a:cs typeface="Tahoma"/>
              </a:rPr>
              <a:t>to</a:t>
            </a:r>
            <a:r>
              <a:rPr dirty="0" sz="1400" spc="-130">
                <a:latin typeface="Tahoma"/>
                <a:cs typeface="Tahoma"/>
              </a:rPr>
              <a:t> </a:t>
            </a:r>
            <a:r>
              <a:rPr dirty="0" sz="1400" spc="-35">
                <a:latin typeface="Tahoma"/>
                <a:cs typeface="Tahoma"/>
              </a:rPr>
              <a:t>focus</a:t>
            </a:r>
            <a:r>
              <a:rPr dirty="0" sz="1400" spc="-125">
                <a:latin typeface="Tahoma"/>
                <a:cs typeface="Tahoma"/>
              </a:rPr>
              <a:t> </a:t>
            </a:r>
            <a:r>
              <a:rPr dirty="0" sz="1400" spc="-25">
                <a:latin typeface="Tahoma"/>
                <a:cs typeface="Tahoma"/>
              </a:rPr>
              <a:t>on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680"/>
              </a:spcBef>
              <a:tabLst>
                <a:tab pos="299085" algn="l"/>
              </a:tabLst>
            </a:pPr>
            <a:r>
              <a:rPr dirty="0" sz="1400" spc="-50">
                <a:solidFill>
                  <a:srgbClr val="FFBA0D"/>
                </a:solidFill>
                <a:latin typeface="Segoe UI Symbol"/>
                <a:cs typeface="Segoe UI Symbol"/>
              </a:rPr>
              <a:t>🡵</a:t>
            </a:r>
            <a:r>
              <a:rPr dirty="0" sz="1400">
                <a:solidFill>
                  <a:srgbClr val="FFBA0D"/>
                </a:solidFill>
                <a:latin typeface="Segoe UI Symbol"/>
                <a:cs typeface="Segoe UI Symbol"/>
              </a:rPr>
              <a:t>	</a:t>
            </a:r>
            <a:r>
              <a:rPr dirty="0" sz="1400" spc="-30">
                <a:latin typeface="Tahoma"/>
                <a:cs typeface="Tahoma"/>
              </a:rPr>
              <a:t>Digital,</a:t>
            </a:r>
            <a:r>
              <a:rPr dirty="0" sz="1400" spc="-135">
                <a:latin typeface="Tahoma"/>
                <a:cs typeface="Tahoma"/>
              </a:rPr>
              <a:t> </a:t>
            </a:r>
            <a:r>
              <a:rPr dirty="0" sz="1400" spc="-45">
                <a:latin typeface="Tahoma"/>
                <a:cs typeface="Tahoma"/>
              </a:rPr>
              <a:t>Delivery,</a:t>
            </a:r>
            <a:r>
              <a:rPr dirty="0" sz="1400" spc="-130">
                <a:latin typeface="Tahoma"/>
                <a:cs typeface="Tahoma"/>
              </a:rPr>
              <a:t> </a:t>
            </a:r>
            <a:r>
              <a:rPr dirty="0" sz="1400" spc="-25">
                <a:latin typeface="Tahoma"/>
                <a:cs typeface="Tahoma"/>
              </a:rPr>
              <a:t>and</a:t>
            </a:r>
            <a:r>
              <a:rPr dirty="0" sz="1400" spc="-140">
                <a:latin typeface="Tahoma"/>
                <a:cs typeface="Tahoma"/>
              </a:rPr>
              <a:t> </a:t>
            </a:r>
            <a:r>
              <a:rPr dirty="0" sz="1400" spc="-60">
                <a:latin typeface="Tahoma"/>
                <a:cs typeface="Tahoma"/>
              </a:rPr>
              <a:t>U.S.</a:t>
            </a:r>
            <a:r>
              <a:rPr dirty="0" sz="1400" spc="-105">
                <a:latin typeface="Tahoma"/>
                <a:cs typeface="Tahoma"/>
              </a:rPr>
              <a:t> </a:t>
            </a:r>
            <a:r>
              <a:rPr dirty="0" sz="1400" spc="-35">
                <a:latin typeface="Tahoma"/>
                <a:cs typeface="Tahoma"/>
              </a:rPr>
              <a:t>Experience</a:t>
            </a:r>
            <a:r>
              <a:rPr dirty="0" sz="1400" spc="-140">
                <a:latin typeface="Tahoma"/>
                <a:cs typeface="Tahoma"/>
              </a:rPr>
              <a:t> </a:t>
            </a:r>
            <a:r>
              <a:rPr dirty="0" sz="1400" spc="-60">
                <a:latin typeface="Tahoma"/>
                <a:cs typeface="Tahoma"/>
              </a:rPr>
              <a:t>Of</a:t>
            </a:r>
            <a:r>
              <a:rPr dirty="0" sz="1400" spc="-110">
                <a:latin typeface="Tahoma"/>
                <a:cs typeface="Tahoma"/>
              </a:rPr>
              <a:t> </a:t>
            </a:r>
            <a:r>
              <a:rPr dirty="0" sz="1400" spc="-50">
                <a:latin typeface="Tahoma"/>
                <a:cs typeface="Tahoma"/>
              </a:rPr>
              <a:t>The</a:t>
            </a:r>
            <a:r>
              <a:rPr dirty="0" sz="1400" spc="-130">
                <a:latin typeface="Tahoma"/>
                <a:cs typeface="Tahoma"/>
              </a:rPr>
              <a:t> </a:t>
            </a:r>
            <a:r>
              <a:rPr dirty="0" sz="1400" spc="-10">
                <a:latin typeface="Tahoma"/>
                <a:cs typeface="Tahoma"/>
              </a:rPr>
              <a:t>Future</a:t>
            </a:r>
            <a:endParaRPr sz="1400">
              <a:latin typeface="Tahoma"/>
              <a:cs typeface="Tahoma"/>
            </a:endParaRPr>
          </a:p>
          <a:p>
            <a:pPr marL="299085" marR="130175" indent="-287020">
              <a:lnSpc>
                <a:spcPct val="100000"/>
              </a:lnSpc>
              <a:spcBef>
                <a:spcPts val="1680"/>
              </a:spcBef>
              <a:tabLst>
                <a:tab pos="299085" algn="l"/>
              </a:tabLst>
            </a:pPr>
            <a:r>
              <a:rPr dirty="0" sz="1400" spc="-50">
                <a:solidFill>
                  <a:srgbClr val="FFBA0D"/>
                </a:solidFill>
                <a:latin typeface="Segoe UI Symbol"/>
                <a:cs typeface="Segoe UI Symbol"/>
              </a:rPr>
              <a:t>🡵</a:t>
            </a:r>
            <a:r>
              <a:rPr dirty="0" sz="1400">
                <a:solidFill>
                  <a:srgbClr val="FFBA0D"/>
                </a:solidFill>
                <a:latin typeface="Segoe UI Symbol"/>
                <a:cs typeface="Segoe UI Symbol"/>
              </a:rPr>
              <a:t>	</a:t>
            </a:r>
            <a:r>
              <a:rPr dirty="0" sz="1400" spc="-30">
                <a:latin typeface="Tahoma"/>
                <a:cs typeface="Tahoma"/>
              </a:rPr>
              <a:t>Accelerating</a:t>
            </a:r>
            <a:r>
              <a:rPr dirty="0" sz="1400" spc="-150">
                <a:latin typeface="Tahoma"/>
                <a:cs typeface="Tahoma"/>
              </a:rPr>
              <a:t> </a:t>
            </a:r>
            <a:r>
              <a:rPr dirty="0" sz="1400" spc="-25">
                <a:latin typeface="Tahoma"/>
                <a:cs typeface="Tahoma"/>
              </a:rPr>
              <a:t>the</a:t>
            </a:r>
            <a:r>
              <a:rPr dirty="0" sz="1400" spc="-120">
                <a:latin typeface="Tahoma"/>
                <a:cs typeface="Tahoma"/>
              </a:rPr>
              <a:t> </a:t>
            </a:r>
            <a:r>
              <a:rPr dirty="0" sz="1400" spc="-40">
                <a:latin typeface="Tahoma"/>
                <a:cs typeface="Tahoma"/>
              </a:rPr>
              <a:t>Arches</a:t>
            </a:r>
            <a:r>
              <a:rPr dirty="0" sz="1400" spc="-135">
                <a:latin typeface="Tahoma"/>
                <a:cs typeface="Tahoma"/>
              </a:rPr>
              <a:t> </a:t>
            </a:r>
            <a:r>
              <a:rPr dirty="0" sz="1400" spc="-20">
                <a:latin typeface="Tahoma"/>
                <a:cs typeface="Tahoma"/>
              </a:rPr>
              <a:t>corporate</a:t>
            </a:r>
            <a:r>
              <a:rPr dirty="0" sz="1400" spc="-130">
                <a:latin typeface="Tahoma"/>
                <a:cs typeface="Tahoma"/>
              </a:rPr>
              <a:t> </a:t>
            </a:r>
            <a:r>
              <a:rPr dirty="0" sz="1400" spc="-35">
                <a:latin typeface="Tahoma"/>
                <a:cs typeface="Tahoma"/>
              </a:rPr>
              <a:t>strategy</a:t>
            </a:r>
            <a:r>
              <a:rPr dirty="0" sz="1400" spc="-160">
                <a:latin typeface="Tahoma"/>
                <a:cs typeface="Tahoma"/>
              </a:rPr>
              <a:t> </a:t>
            </a:r>
            <a:r>
              <a:rPr dirty="0" sz="1400">
                <a:latin typeface="Tahoma"/>
                <a:cs typeface="Tahoma"/>
              </a:rPr>
              <a:t>to</a:t>
            </a:r>
            <a:r>
              <a:rPr dirty="0" sz="1400" spc="-125">
                <a:latin typeface="Tahoma"/>
                <a:cs typeface="Tahoma"/>
              </a:rPr>
              <a:t> </a:t>
            </a:r>
            <a:r>
              <a:rPr dirty="0" sz="1400" spc="-35">
                <a:latin typeface="Tahoma"/>
                <a:cs typeface="Tahoma"/>
              </a:rPr>
              <a:t>focus</a:t>
            </a:r>
            <a:r>
              <a:rPr dirty="0" sz="1400" spc="-125">
                <a:latin typeface="Tahoma"/>
                <a:cs typeface="Tahoma"/>
              </a:rPr>
              <a:t> </a:t>
            </a:r>
            <a:r>
              <a:rPr dirty="0" sz="1400" spc="-20">
                <a:latin typeface="Tahoma"/>
                <a:cs typeface="Tahoma"/>
              </a:rPr>
              <a:t>on</a:t>
            </a:r>
            <a:r>
              <a:rPr dirty="0" sz="1400" spc="-120">
                <a:latin typeface="Tahoma"/>
                <a:cs typeface="Tahoma"/>
              </a:rPr>
              <a:t> </a:t>
            </a:r>
            <a:r>
              <a:rPr dirty="0" sz="1400" spc="-10">
                <a:latin typeface="Tahoma"/>
                <a:cs typeface="Tahoma"/>
              </a:rPr>
              <a:t>Brand </a:t>
            </a:r>
            <a:r>
              <a:rPr dirty="0" sz="1400" spc="-25">
                <a:latin typeface="Tahoma"/>
                <a:cs typeface="Tahoma"/>
              </a:rPr>
              <a:t>and</a:t>
            </a:r>
            <a:r>
              <a:rPr dirty="0" sz="1400" spc="-145">
                <a:latin typeface="Tahoma"/>
                <a:cs typeface="Tahoma"/>
              </a:rPr>
              <a:t> </a:t>
            </a:r>
            <a:r>
              <a:rPr dirty="0" sz="1400" spc="-85">
                <a:latin typeface="Tahoma"/>
                <a:cs typeface="Tahoma"/>
              </a:rPr>
              <a:t>M-</a:t>
            </a:r>
            <a:r>
              <a:rPr dirty="0" sz="1400" spc="-70">
                <a:latin typeface="Tahoma"/>
                <a:cs typeface="Tahoma"/>
              </a:rPr>
              <a:t>C-</a:t>
            </a:r>
            <a:r>
              <a:rPr dirty="0" sz="1400" spc="-95">
                <a:latin typeface="Tahoma"/>
                <a:cs typeface="Tahoma"/>
              </a:rPr>
              <a:t>D</a:t>
            </a:r>
            <a:r>
              <a:rPr dirty="0" sz="1400" spc="-114">
                <a:latin typeface="Tahoma"/>
                <a:cs typeface="Tahoma"/>
              </a:rPr>
              <a:t> </a:t>
            </a:r>
            <a:r>
              <a:rPr dirty="0" sz="1400" spc="-35">
                <a:latin typeface="Tahoma"/>
                <a:cs typeface="Tahoma"/>
              </a:rPr>
              <a:t>growth</a:t>
            </a:r>
            <a:r>
              <a:rPr dirty="0" sz="1400" spc="-125">
                <a:latin typeface="Tahoma"/>
                <a:cs typeface="Tahoma"/>
              </a:rPr>
              <a:t> </a:t>
            </a:r>
            <a:r>
              <a:rPr dirty="0" sz="1400" spc="-25">
                <a:latin typeface="Tahoma"/>
                <a:cs typeface="Tahoma"/>
              </a:rPr>
              <a:t>pillars:</a:t>
            </a:r>
            <a:r>
              <a:rPr dirty="0" sz="1400" spc="-125">
                <a:latin typeface="Tahoma"/>
                <a:cs typeface="Tahoma"/>
              </a:rPr>
              <a:t> </a:t>
            </a:r>
            <a:r>
              <a:rPr dirty="0" sz="1400" spc="-35">
                <a:latin typeface="Tahoma"/>
                <a:cs typeface="Tahoma"/>
              </a:rPr>
              <a:t>Marketing,</a:t>
            </a:r>
            <a:r>
              <a:rPr dirty="0" sz="1400" spc="-160">
                <a:latin typeface="Tahoma"/>
                <a:cs typeface="Tahoma"/>
              </a:rPr>
              <a:t> </a:t>
            </a:r>
            <a:r>
              <a:rPr dirty="0" sz="1400" spc="-45">
                <a:latin typeface="Tahoma"/>
                <a:cs typeface="Tahoma"/>
              </a:rPr>
              <a:t>Core,</a:t>
            </a:r>
            <a:r>
              <a:rPr dirty="0" sz="1400" spc="-120">
                <a:latin typeface="Tahoma"/>
                <a:cs typeface="Tahoma"/>
              </a:rPr>
              <a:t> </a:t>
            </a:r>
            <a:r>
              <a:rPr dirty="0" sz="1400" spc="-30">
                <a:latin typeface="Tahoma"/>
                <a:cs typeface="Tahoma"/>
              </a:rPr>
              <a:t>Digital,</a:t>
            </a:r>
            <a:r>
              <a:rPr dirty="0" sz="1400" spc="-125">
                <a:latin typeface="Tahoma"/>
                <a:cs typeface="Tahoma"/>
              </a:rPr>
              <a:t> </a:t>
            </a:r>
            <a:r>
              <a:rPr dirty="0" sz="1400" spc="-10">
                <a:latin typeface="Tahoma"/>
                <a:cs typeface="Tahoma"/>
              </a:rPr>
              <a:t>Delivery, </a:t>
            </a:r>
            <a:r>
              <a:rPr dirty="0" sz="1400" spc="-40">
                <a:latin typeface="Tahoma"/>
                <a:cs typeface="Tahoma"/>
              </a:rPr>
              <a:t>Drive</a:t>
            </a:r>
            <a:r>
              <a:rPr dirty="0" sz="1400" spc="-145">
                <a:latin typeface="Tahoma"/>
                <a:cs typeface="Tahoma"/>
              </a:rPr>
              <a:t> </a:t>
            </a:r>
            <a:r>
              <a:rPr dirty="0" sz="1400" spc="-35">
                <a:latin typeface="Tahoma"/>
                <a:cs typeface="Tahoma"/>
              </a:rPr>
              <a:t>Thru</a:t>
            </a:r>
            <a:r>
              <a:rPr dirty="0" sz="1400" spc="-155">
                <a:latin typeface="Tahoma"/>
                <a:cs typeface="Tahoma"/>
              </a:rPr>
              <a:t> </a:t>
            </a:r>
            <a:r>
              <a:rPr dirty="0" sz="1400" spc="-25">
                <a:latin typeface="Tahoma"/>
                <a:cs typeface="Tahoma"/>
              </a:rPr>
              <a:t>and</a:t>
            </a:r>
            <a:r>
              <a:rPr dirty="0" sz="1400" spc="-145">
                <a:latin typeface="Tahoma"/>
                <a:cs typeface="Tahoma"/>
              </a:rPr>
              <a:t> </a:t>
            </a:r>
            <a:r>
              <a:rPr dirty="0" sz="1400" spc="-10">
                <a:latin typeface="Tahoma"/>
                <a:cs typeface="Tahoma"/>
              </a:rPr>
              <a:t>Development</a:t>
            </a:r>
            <a:endParaRPr sz="1400">
              <a:latin typeface="Tahoma"/>
              <a:cs typeface="Tahoma"/>
            </a:endParaRPr>
          </a:p>
          <a:p>
            <a:pPr marL="299085" marR="74930" indent="-287020">
              <a:lnSpc>
                <a:spcPct val="100000"/>
              </a:lnSpc>
              <a:spcBef>
                <a:spcPts val="1680"/>
              </a:spcBef>
              <a:tabLst>
                <a:tab pos="299085" algn="l"/>
              </a:tabLst>
            </a:pPr>
            <a:r>
              <a:rPr dirty="0" sz="1400" spc="-50">
                <a:solidFill>
                  <a:srgbClr val="FFBA0D"/>
                </a:solidFill>
                <a:latin typeface="Segoe UI Symbol"/>
                <a:cs typeface="Segoe UI Symbol"/>
              </a:rPr>
              <a:t>🡵</a:t>
            </a:r>
            <a:r>
              <a:rPr dirty="0" sz="1400">
                <a:solidFill>
                  <a:srgbClr val="FFBA0D"/>
                </a:solidFill>
                <a:latin typeface="Segoe UI Symbol"/>
                <a:cs typeface="Segoe UI Symbol"/>
              </a:rPr>
              <a:t>	</a:t>
            </a:r>
            <a:r>
              <a:rPr dirty="0" sz="1400" spc="-25">
                <a:latin typeface="Tahoma"/>
                <a:cs typeface="Tahoma"/>
              </a:rPr>
              <a:t>Loyalty</a:t>
            </a:r>
            <a:r>
              <a:rPr dirty="0" sz="1400" spc="-170">
                <a:latin typeface="Tahoma"/>
                <a:cs typeface="Tahoma"/>
              </a:rPr>
              <a:t> </a:t>
            </a:r>
            <a:r>
              <a:rPr dirty="0" sz="1400" spc="-30">
                <a:latin typeface="Tahoma"/>
                <a:cs typeface="Tahoma"/>
              </a:rPr>
              <a:t>Program</a:t>
            </a:r>
            <a:r>
              <a:rPr dirty="0" sz="1400" spc="-150">
                <a:latin typeface="Tahoma"/>
                <a:cs typeface="Tahoma"/>
              </a:rPr>
              <a:t> </a:t>
            </a:r>
            <a:r>
              <a:rPr dirty="0" sz="1400" spc="-25">
                <a:latin typeface="Tahoma"/>
                <a:cs typeface="Tahoma"/>
              </a:rPr>
              <a:t>launches</a:t>
            </a:r>
            <a:r>
              <a:rPr dirty="0" sz="1400" spc="-145">
                <a:latin typeface="Tahoma"/>
                <a:cs typeface="Tahoma"/>
              </a:rPr>
              <a:t> </a:t>
            </a:r>
            <a:r>
              <a:rPr dirty="0" sz="1400" spc="-25">
                <a:latin typeface="Tahoma"/>
                <a:cs typeface="Tahoma"/>
              </a:rPr>
              <a:t>and</a:t>
            </a:r>
            <a:r>
              <a:rPr dirty="0" sz="1400" spc="-155">
                <a:latin typeface="Tahoma"/>
                <a:cs typeface="Tahoma"/>
              </a:rPr>
              <a:t> </a:t>
            </a:r>
            <a:r>
              <a:rPr dirty="0" sz="1400" spc="-10">
                <a:latin typeface="Tahoma"/>
                <a:cs typeface="Tahoma"/>
              </a:rPr>
              <a:t>rapidly</a:t>
            </a:r>
            <a:r>
              <a:rPr dirty="0" sz="1400" spc="-155">
                <a:latin typeface="Tahoma"/>
                <a:cs typeface="Tahoma"/>
              </a:rPr>
              <a:t> </a:t>
            </a:r>
            <a:r>
              <a:rPr dirty="0" sz="1400" spc="-35">
                <a:latin typeface="Tahoma"/>
                <a:cs typeface="Tahoma"/>
              </a:rPr>
              <a:t>expands</a:t>
            </a:r>
            <a:r>
              <a:rPr dirty="0" sz="1400" spc="-160">
                <a:latin typeface="Tahoma"/>
                <a:cs typeface="Tahoma"/>
              </a:rPr>
              <a:t> </a:t>
            </a:r>
            <a:r>
              <a:rPr dirty="0" sz="1400">
                <a:latin typeface="Tahoma"/>
                <a:cs typeface="Tahoma"/>
              </a:rPr>
              <a:t>to</a:t>
            </a:r>
            <a:r>
              <a:rPr dirty="0" sz="1400" spc="180">
                <a:latin typeface="Tahoma"/>
                <a:cs typeface="Tahoma"/>
              </a:rPr>
              <a:t> </a:t>
            </a:r>
            <a:r>
              <a:rPr dirty="0" sz="1400" spc="-75">
                <a:latin typeface="Tahoma"/>
                <a:cs typeface="Tahoma"/>
              </a:rPr>
              <a:t>60</a:t>
            </a:r>
            <a:r>
              <a:rPr dirty="0" sz="1400" spc="-140">
                <a:latin typeface="Tahoma"/>
                <a:cs typeface="Tahoma"/>
              </a:rPr>
              <a:t> </a:t>
            </a:r>
            <a:r>
              <a:rPr dirty="0" sz="1400" spc="-10">
                <a:latin typeface="Tahoma"/>
                <a:cs typeface="Tahoma"/>
              </a:rPr>
              <a:t>markets </a:t>
            </a:r>
            <a:r>
              <a:rPr dirty="0" sz="1400" spc="-25">
                <a:latin typeface="Tahoma"/>
                <a:cs typeface="Tahoma"/>
              </a:rPr>
              <a:t>around</a:t>
            </a:r>
            <a:r>
              <a:rPr dirty="0" sz="1400" spc="-150">
                <a:latin typeface="Tahoma"/>
                <a:cs typeface="Tahoma"/>
              </a:rPr>
              <a:t> </a:t>
            </a:r>
            <a:r>
              <a:rPr dirty="0" sz="1400" spc="-25">
                <a:latin typeface="Tahoma"/>
                <a:cs typeface="Tahoma"/>
              </a:rPr>
              <a:t>the</a:t>
            </a:r>
            <a:r>
              <a:rPr dirty="0" sz="1400" spc="-135">
                <a:latin typeface="Tahoma"/>
                <a:cs typeface="Tahoma"/>
              </a:rPr>
              <a:t> </a:t>
            </a:r>
            <a:r>
              <a:rPr dirty="0" sz="1400" spc="-10">
                <a:latin typeface="Tahoma"/>
                <a:cs typeface="Tahoma"/>
              </a:rPr>
              <a:t>globe</a:t>
            </a:r>
            <a:endParaRPr sz="1400">
              <a:latin typeface="Tahoma"/>
              <a:cs typeface="Tahoma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6214998" y="1899157"/>
            <a:ext cx="4916170" cy="1626870"/>
            <a:chOff x="6214998" y="1899157"/>
            <a:chExt cx="4916170" cy="1626870"/>
          </a:xfrm>
        </p:grpSpPr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21348" y="1905507"/>
              <a:ext cx="4903343" cy="1613915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6218173" y="1902332"/>
              <a:ext cx="4909820" cy="1620520"/>
            </a:xfrm>
            <a:custGeom>
              <a:avLst/>
              <a:gdLst/>
              <a:ahLst/>
              <a:cxnLst/>
              <a:rect l="l" t="t" r="r" b="b"/>
              <a:pathLst>
                <a:path w="4909820" h="1620520">
                  <a:moveTo>
                    <a:pt x="272161" y="0"/>
                  </a:moveTo>
                  <a:lnTo>
                    <a:pt x="4637658" y="0"/>
                  </a:lnTo>
                  <a:lnTo>
                    <a:pt x="4665345" y="1396"/>
                  </a:lnTo>
                  <a:lnTo>
                    <a:pt x="4718431" y="12191"/>
                  </a:lnTo>
                  <a:lnTo>
                    <a:pt x="4789678" y="46481"/>
                  </a:lnTo>
                  <a:lnTo>
                    <a:pt x="4830064" y="79755"/>
                  </a:lnTo>
                  <a:lnTo>
                    <a:pt x="4863210" y="120014"/>
                  </a:lnTo>
                  <a:lnTo>
                    <a:pt x="4888357" y="166115"/>
                  </a:lnTo>
                  <a:lnTo>
                    <a:pt x="4904232" y="217296"/>
                  </a:lnTo>
                  <a:lnTo>
                    <a:pt x="4909693" y="272161"/>
                  </a:lnTo>
                  <a:lnTo>
                    <a:pt x="4909693" y="1348231"/>
                  </a:lnTo>
                  <a:lnTo>
                    <a:pt x="4904232" y="1402968"/>
                  </a:lnTo>
                  <a:lnTo>
                    <a:pt x="4888357" y="1454150"/>
                  </a:lnTo>
                  <a:lnTo>
                    <a:pt x="4863210" y="1500251"/>
                  </a:lnTo>
                  <a:lnTo>
                    <a:pt x="4830064" y="1540637"/>
                  </a:lnTo>
                  <a:lnTo>
                    <a:pt x="4789678" y="1573783"/>
                  </a:lnTo>
                  <a:lnTo>
                    <a:pt x="4743577" y="1598929"/>
                  </a:lnTo>
                  <a:lnTo>
                    <a:pt x="4692396" y="1614804"/>
                  </a:lnTo>
                  <a:lnTo>
                    <a:pt x="4637658" y="1620265"/>
                  </a:lnTo>
                  <a:lnTo>
                    <a:pt x="272161" y="1620265"/>
                  </a:lnTo>
                  <a:lnTo>
                    <a:pt x="217297" y="1614804"/>
                  </a:lnTo>
                  <a:lnTo>
                    <a:pt x="166115" y="1598929"/>
                  </a:lnTo>
                  <a:lnTo>
                    <a:pt x="120014" y="1573783"/>
                  </a:lnTo>
                  <a:lnTo>
                    <a:pt x="79755" y="1540637"/>
                  </a:lnTo>
                  <a:lnTo>
                    <a:pt x="46481" y="1500251"/>
                  </a:lnTo>
                  <a:lnTo>
                    <a:pt x="21462" y="1454150"/>
                  </a:lnTo>
                  <a:lnTo>
                    <a:pt x="5587" y="1402968"/>
                  </a:lnTo>
                  <a:lnTo>
                    <a:pt x="0" y="1348231"/>
                  </a:lnTo>
                  <a:lnTo>
                    <a:pt x="0" y="272161"/>
                  </a:lnTo>
                  <a:lnTo>
                    <a:pt x="5587" y="217296"/>
                  </a:lnTo>
                  <a:lnTo>
                    <a:pt x="21462" y="166115"/>
                  </a:lnTo>
                  <a:lnTo>
                    <a:pt x="46481" y="120014"/>
                  </a:lnTo>
                  <a:lnTo>
                    <a:pt x="79755" y="79755"/>
                  </a:lnTo>
                  <a:lnTo>
                    <a:pt x="120014" y="46481"/>
                  </a:lnTo>
                  <a:lnTo>
                    <a:pt x="166115" y="21462"/>
                  </a:lnTo>
                  <a:lnTo>
                    <a:pt x="217297" y="5587"/>
                  </a:lnTo>
                  <a:lnTo>
                    <a:pt x="272161" y="0"/>
                  </a:lnTo>
                  <a:close/>
                </a:path>
              </a:pathLst>
            </a:custGeom>
            <a:ln w="6349">
              <a:solidFill>
                <a:srgbClr val="FFBA0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6" name="object 16"/>
          <p:cNvGrpSpPr/>
          <p:nvPr/>
        </p:nvGrpSpPr>
        <p:grpSpPr>
          <a:xfrm>
            <a:off x="1060450" y="1901317"/>
            <a:ext cx="4933315" cy="1624965"/>
            <a:chOff x="1060450" y="1901317"/>
            <a:chExt cx="4933315" cy="1624965"/>
          </a:xfrm>
        </p:grpSpPr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66800" y="1907667"/>
              <a:ext cx="4920488" cy="1611756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063625" y="1904492"/>
              <a:ext cx="4926965" cy="1618615"/>
            </a:xfrm>
            <a:custGeom>
              <a:avLst/>
              <a:gdLst/>
              <a:ahLst/>
              <a:cxnLst/>
              <a:rect l="l" t="t" r="r" b="b"/>
              <a:pathLst>
                <a:path w="4926965" h="1618614">
                  <a:moveTo>
                    <a:pt x="271780" y="0"/>
                  </a:moveTo>
                  <a:lnTo>
                    <a:pt x="4655185" y="0"/>
                  </a:lnTo>
                  <a:lnTo>
                    <a:pt x="4682871" y="1397"/>
                  </a:lnTo>
                  <a:lnTo>
                    <a:pt x="4735957" y="12192"/>
                  </a:lnTo>
                  <a:lnTo>
                    <a:pt x="4807077" y="46355"/>
                  </a:lnTo>
                  <a:lnTo>
                    <a:pt x="4847336" y="79502"/>
                  </a:lnTo>
                  <a:lnTo>
                    <a:pt x="4880483" y="119761"/>
                  </a:lnTo>
                  <a:lnTo>
                    <a:pt x="4905502" y="165862"/>
                  </a:lnTo>
                  <a:lnTo>
                    <a:pt x="4921377" y="217043"/>
                  </a:lnTo>
                  <a:lnTo>
                    <a:pt x="4926838" y="271653"/>
                  </a:lnTo>
                  <a:lnTo>
                    <a:pt x="4926838" y="1346327"/>
                  </a:lnTo>
                  <a:lnTo>
                    <a:pt x="4921377" y="1401064"/>
                  </a:lnTo>
                  <a:lnTo>
                    <a:pt x="4905502" y="1452245"/>
                  </a:lnTo>
                  <a:lnTo>
                    <a:pt x="4880483" y="1498346"/>
                  </a:lnTo>
                  <a:lnTo>
                    <a:pt x="4847336" y="1538478"/>
                  </a:lnTo>
                  <a:lnTo>
                    <a:pt x="4807077" y="1571752"/>
                  </a:lnTo>
                  <a:lnTo>
                    <a:pt x="4760976" y="1596771"/>
                  </a:lnTo>
                  <a:lnTo>
                    <a:pt x="4709922" y="1612646"/>
                  </a:lnTo>
                  <a:lnTo>
                    <a:pt x="4655185" y="1618107"/>
                  </a:lnTo>
                  <a:lnTo>
                    <a:pt x="271780" y="1618107"/>
                  </a:lnTo>
                  <a:lnTo>
                    <a:pt x="217043" y="1612646"/>
                  </a:lnTo>
                  <a:lnTo>
                    <a:pt x="165938" y="1596771"/>
                  </a:lnTo>
                  <a:lnTo>
                    <a:pt x="119837" y="1571752"/>
                  </a:lnTo>
                  <a:lnTo>
                    <a:pt x="79603" y="1538478"/>
                  </a:lnTo>
                  <a:lnTo>
                    <a:pt x="46405" y="1498346"/>
                  </a:lnTo>
                  <a:lnTo>
                    <a:pt x="21386" y="1452245"/>
                  </a:lnTo>
                  <a:lnTo>
                    <a:pt x="5524" y="1401064"/>
                  </a:lnTo>
                  <a:lnTo>
                    <a:pt x="0" y="1346327"/>
                  </a:lnTo>
                  <a:lnTo>
                    <a:pt x="0" y="271653"/>
                  </a:lnTo>
                  <a:lnTo>
                    <a:pt x="5524" y="217043"/>
                  </a:lnTo>
                  <a:lnTo>
                    <a:pt x="21386" y="165862"/>
                  </a:lnTo>
                  <a:lnTo>
                    <a:pt x="46405" y="119761"/>
                  </a:lnTo>
                  <a:lnTo>
                    <a:pt x="79603" y="79502"/>
                  </a:lnTo>
                  <a:lnTo>
                    <a:pt x="119837" y="46355"/>
                  </a:lnTo>
                  <a:lnTo>
                    <a:pt x="165938" y="21336"/>
                  </a:lnTo>
                  <a:lnTo>
                    <a:pt x="217043" y="5461"/>
                  </a:lnTo>
                  <a:lnTo>
                    <a:pt x="271780" y="0"/>
                  </a:lnTo>
                  <a:close/>
                </a:path>
              </a:pathLst>
            </a:custGeom>
            <a:ln w="6350">
              <a:solidFill>
                <a:srgbClr val="FFBA0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9" name="object 19"/>
          <p:cNvSpPr/>
          <p:nvPr/>
        </p:nvSpPr>
        <p:spPr>
          <a:xfrm>
            <a:off x="10710565" y="671337"/>
            <a:ext cx="441325" cy="385445"/>
          </a:xfrm>
          <a:custGeom>
            <a:avLst/>
            <a:gdLst/>
            <a:ahLst/>
            <a:cxnLst/>
            <a:rect l="l" t="t" r="r" b="b"/>
            <a:pathLst>
              <a:path w="441325" h="385444">
                <a:moveTo>
                  <a:pt x="316904" y="0"/>
                </a:moveTo>
                <a:lnTo>
                  <a:pt x="288528" y="9338"/>
                </a:lnTo>
                <a:lnTo>
                  <a:pt x="262537" y="35971"/>
                </a:lnTo>
                <a:lnTo>
                  <a:pt x="239603" y="77820"/>
                </a:lnTo>
                <a:lnTo>
                  <a:pt x="220400" y="132808"/>
                </a:lnTo>
                <a:lnTo>
                  <a:pt x="201198" y="77820"/>
                </a:lnTo>
                <a:lnTo>
                  <a:pt x="178298" y="35971"/>
                </a:lnTo>
                <a:lnTo>
                  <a:pt x="152403" y="9338"/>
                </a:lnTo>
                <a:lnTo>
                  <a:pt x="124215" y="0"/>
                </a:lnTo>
                <a:lnTo>
                  <a:pt x="101924" y="6199"/>
                </a:lnTo>
                <a:lnTo>
                  <a:pt x="61583" y="52544"/>
                </a:lnTo>
                <a:lnTo>
                  <a:pt x="44242" y="90525"/>
                </a:lnTo>
                <a:lnTo>
                  <a:pt x="29259" y="136936"/>
                </a:lnTo>
                <a:lnTo>
                  <a:pt x="16989" y="190693"/>
                </a:lnTo>
                <a:lnTo>
                  <a:pt x="7787" y="250715"/>
                </a:lnTo>
                <a:lnTo>
                  <a:pt x="2005" y="315920"/>
                </a:lnTo>
                <a:lnTo>
                  <a:pt x="0" y="385224"/>
                </a:lnTo>
                <a:lnTo>
                  <a:pt x="55428" y="385224"/>
                </a:lnTo>
                <a:lnTo>
                  <a:pt x="56812" y="313049"/>
                </a:lnTo>
                <a:lnTo>
                  <a:pt x="60784" y="245851"/>
                </a:lnTo>
                <a:lnTo>
                  <a:pt x="67075" y="185061"/>
                </a:lnTo>
                <a:lnTo>
                  <a:pt x="75416" y="132113"/>
                </a:lnTo>
                <a:lnTo>
                  <a:pt x="85537" y="88438"/>
                </a:lnTo>
                <a:lnTo>
                  <a:pt x="110043" y="34636"/>
                </a:lnTo>
                <a:lnTo>
                  <a:pt x="123890" y="27374"/>
                </a:lnTo>
                <a:lnTo>
                  <a:pt x="139661" y="36103"/>
                </a:lnTo>
                <a:lnTo>
                  <a:pt x="166914" y="99978"/>
                </a:lnTo>
                <a:lnTo>
                  <a:pt x="177568" y="151156"/>
                </a:lnTo>
                <a:lnTo>
                  <a:pt x="185690" y="212517"/>
                </a:lnTo>
                <a:lnTo>
                  <a:pt x="190867" y="282075"/>
                </a:lnTo>
                <a:lnTo>
                  <a:pt x="192684" y="357848"/>
                </a:lnTo>
                <a:lnTo>
                  <a:pt x="247785" y="357848"/>
                </a:lnTo>
                <a:lnTo>
                  <a:pt x="249612" y="282075"/>
                </a:lnTo>
                <a:lnTo>
                  <a:pt x="254812" y="212517"/>
                </a:lnTo>
                <a:lnTo>
                  <a:pt x="262966" y="151156"/>
                </a:lnTo>
                <a:lnTo>
                  <a:pt x="273655" y="99978"/>
                </a:lnTo>
                <a:lnTo>
                  <a:pt x="286461" y="60965"/>
                </a:lnTo>
                <a:lnTo>
                  <a:pt x="316741" y="27374"/>
                </a:lnTo>
                <a:lnTo>
                  <a:pt x="317066" y="27374"/>
                </a:lnTo>
                <a:lnTo>
                  <a:pt x="343839" y="55494"/>
                </a:lnTo>
                <a:lnTo>
                  <a:pt x="365706" y="132194"/>
                </a:lnTo>
                <a:lnTo>
                  <a:pt x="374108" y="185173"/>
                </a:lnTo>
                <a:lnTo>
                  <a:pt x="380453" y="245988"/>
                </a:lnTo>
                <a:lnTo>
                  <a:pt x="384462" y="313205"/>
                </a:lnTo>
                <a:lnTo>
                  <a:pt x="385861" y="385387"/>
                </a:lnTo>
                <a:lnTo>
                  <a:pt x="441287" y="385387"/>
                </a:lnTo>
                <a:lnTo>
                  <a:pt x="439276" y="316077"/>
                </a:lnTo>
                <a:lnTo>
                  <a:pt x="433479" y="250858"/>
                </a:lnTo>
                <a:lnTo>
                  <a:pt x="424255" y="190814"/>
                </a:lnTo>
                <a:lnTo>
                  <a:pt x="411959" y="137030"/>
                </a:lnTo>
                <a:lnTo>
                  <a:pt x="396949" y="90593"/>
                </a:lnTo>
                <a:lnTo>
                  <a:pt x="379582" y="52586"/>
                </a:lnTo>
                <a:lnTo>
                  <a:pt x="339202" y="6204"/>
                </a:lnTo>
                <a:lnTo>
                  <a:pt x="316904" y="0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65479" y="1611757"/>
            <a:ext cx="3195320" cy="984885"/>
            <a:chOff x="1065479" y="1611757"/>
            <a:chExt cx="3195320" cy="984885"/>
          </a:xfrm>
        </p:grpSpPr>
        <p:sp>
          <p:nvSpPr>
            <p:cNvPr id="3" name="object 3"/>
            <p:cNvSpPr/>
            <p:nvPr/>
          </p:nvSpPr>
          <p:spPr>
            <a:xfrm>
              <a:off x="1065479" y="1611757"/>
              <a:ext cx="3195320" cy="984885"/>
            </a:xfrm>
            <a:custGeom>
              <a:avLst/>
              <a:gdLst/>
              <a:ahLst/>
              <a:cxnLst/>
              <a:rect l="l" t="t" r="r" b="b"/>
              <a:pathLst>
                <a:path w="3195320" h="984885">
                  <a:moveTo>
                    <a:pt x="2702610" y="0"/>
                  </a:moveTo>
                  <a:lnTo>
                    <a:pt x="492175" y="0"/>
                  </a:lnTo>
                  <a:lnTo>
                    <a:pt x="444782" y="2252"/>
                  </a:lnTo>
                  <a:lnTo>
                    <a:pt x="398662" y="8874"/>
                  </a:lnTo>
                  <a:lnTo>
                    <a:pt x="354021" y="19657"/>
                  </a:lnTo>
                  <a:lnTo>
                    <a:pt x="311067" y="34396"/>
                  </a:lnTo>
                  <a:lnTo>
                    <a:pt x="270005" y="52885"/>
                  </a:lnTo>
                  <a:lnTo>
                    <a:pt x="231041" y="74917"/>
                  </a:lnTo>
                  <a:lnTo>
                    <a:pt x="194383" y="100286"/>
                  </a:lnTo>
                  <a:lnTo>
                    <a:pt x="160237" y="128785"/>
                  </a:lnTo>
                  <a:lnTo>
                    <a:pt x="128808" y="160209"/>
                  </a:lnTo>
                  <a:lnTo>
                    <a:pt x="100304" y="194351"/>
                  </a:lnTo>
                  <a:lnTo>
                    <a:pt x="74931" y="231005"/>
                  </a:lnTo>
                  <a:lnTo>
                    <a:pt x="52896" y="269964"/>
                  </a:lnTo>
                  <a:lnTo>
                    <a:pt x="34403" y="311023"/>
                  </a:lnTo>
                  <a:lnTo>
                    <a:pt x="19661" y="353975"/>
                  </a:lnTo>
                  <a:lnTo>
                    <a:pt x="8876" y="398613"/>
                  </a:lnTo>
                  <a:lnTo>
                    <a:pt x="2253" y="444732"/>
                  </a:lnTo>
                  <a:lnTo>
                    <a:pt x="0" y="492125"/>
                  </a:lnTo>
                  <a:lnTo>
                    <a:pt x="2253" y="539538"/>
                  </a:lnTo>
                  <a:lnTo>
                    <a:pt x="8876" y="585676"/>
                  </a:lnTo>
                  <a:lnTo>
                    <a:pt x="19661" y="630330"/>
                  </a:lnTo>
                  <a:lnTo>
                    <a:pt x="34403" y="673296"/>
                  </a:lnTo>
                  <a:lnTo>
                    <a:pt x="52896" y="714367"/>
                  </a:lnTo>
                  <a:lnTo>
                    <a:pt x="74931" y="753337"/>
                  </a:lnTo>
                  <a:lnTo>
                    <a:pt x="100304" y="789999"/>
                  </a:lnTo>
                  <a:lnTo>
                    <a:pt x="128808" y="824148"/>
                  </a:lnTo>
                  <a:lnTo>
                    <a:pt x="160237" y="855578"/>
                  </a:lnTo>
                  <a:lnTo>
                    <a:pt x="194383" y="884081"/>
                  </a:lnTo>
                  <a:lnTo>
                    <a:pt x="231041" y="909454"/>
                  </a:lnTo>
                  <a:lnTo>
                    <a:pt x="270005" y="931488"/>
                  </a:lnTo>
                  <a:lnTo>
                    <a:pt x="311067" y="949978"/>
                  </a:lnTo>
                  <a:lnTo>
                    <a:pt x="354021" y="964718"/>
                  </a:lnTo>
                  <a:lnTo>
                    <a:pt x="398662" y="975502"/>
                  </a:lnTo>
                  <a:lnTo>
                    <a:pt x="444782" y="982124"/>
                  </a:lnTo>
                  <a:lnTo>
                    <a:pt x="492175" y="984376"/>
                  </a:lnTo>
                  <a:lnTo>
                    <a:pt x="2702610" y="984376"/>
                  </a:lnTo>
                  <a:lnTo>
                    <a:pt x="2750003" y="982124"/>
                  </a:lnTo>
                  <a:lnTo>
                    <a:pt x="2796122" y="975502"/>
                  </a:lnTo>
                  <a:lnTo>
                    <a:pt x="2840760" y="964718"/>
                  </a:lnTo>
                  <a:lnTo>
                    <a:pt x="2883712" y="949978"/>
                  </a:lnTo>
                  <a:lnTo>
                    <a:pt x="2924770" y="931488"/>
                  </a:lnTo>
                  <a:lnTo>
                    <a:pt x="2963730" y="909454"/>
                  </a:lnTo>
                  <a:lnTo>
                    <a:pt x="3000384" y="884081"/>
                  </a:lnTo>
                  <a:lnTo>
                    <a:pt x="3034526" y="855578"/>
                  </a:lnTo>
                  <a:lnTo>
                    <a:pt x="3065950" y="824148"/>
                  </a:lnTo>
                  <a:lnTo>
                    <a:pt x="3094449" y="789999"/>
                  </a:lnTo>
                  <a:lnTo>
                    <a:pt x="3119818" y="753337"/>
                  </a:lnTo>
                  <a:lnTo>
                    <a:pt x="3141850" y="714367"/>
                  </a:lnTo>
                  <a:lnTo>
                    <a:pt x="3160339" y="673296"/>
                  </a:lnTo>
                  <a:lnTo>
                    <a:pt x="3175078" y="630330"/>
                  </a:lnTo>
                  <a:lnTo>
                    <a:pt x="3185861" y="585676"/>
                  </a:lnTo>
                  <a:lnTo>
                    <a:pt x="3192482" y="539538"/>
                  </a:lnTo>
                  <a:lnTo>
                    <a:pt x="3194735" y="492125"/>
                  </a:lnTo>
                  <a:lnTo>
                    <a:pt x="3192482" y="444732"/>
                  </a:lnTo>
                  <a:lnTo>
                    <a:pt x="3185861" y="398613"/>
                  </a:lnTo>
                  <a:lnTo>
                    <a:pt x="3175078" y="353975"/>
                  </a:lnTo>
                  <a:lnTo>
                    <a:pt x="3160339" y="311023"/>
                  </a:lnTo>
                  <a:lnTo>
                    <a:pt x="3141850" y="269964"/>
                  </a:lnTo>
                  <a:lnTo>
                    <a:pt x="3119818" y="231005"/>
                  </a:lnTo>
                  <a:lnTo>
                    <a:pt x="3094449" y="194351"/>
                  </a:lnTo>
                  <a:lnTo>
                    <a:pt x="3065950" y="160209"/>
                  </a:lnTo>
                  <a:lnTo>
                    <a:pt x="3034526" y="128785"/>
                  </a:lnTo>
                  <a:lnTo>
                    <a:pt x="3000384" y="100286"/>
                  </a:lnTo>
                  <a:lnTo>
                    <a:pt x="2963730" y="74917"/>
                  </a:lnTo>
                  <a:lnTo>
                    <a:pt x="2924770" y="52885"/>
                  </a:lnTo>
                  <a:lnTo>
                    <a:pt x="2883712" y="34396"/>
                  </a:lnTo>
                  <a:lnTo>
                    <a:pt x="2840760" y="19657"/>
                  </a:lnTo>
                  <a:lnTo>
                    <a:pt x="2796122" y="8874"/>
                  </a:lnTo>
                  <a:lnTo>
                    <a:pt x="2750003" y="2252"/>
                  </a:lnTo>
                  <a:lnTo>
                    <a:pt x="2702610" y="0"/>
                  </a:lnTo>
                  <a:close/>
                </a:path>
              </a:pathLst>
            </a:custGeom>
            <a:solidFill>
              <a:srgbClr val="FFBA0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66800" y="1614385"/>
              <a:ext cx="952157" cy="974001"/>
            </a:xfrm>
            <a:prstGeom prst="rect">
              <a:avLst/>
            </a:prstGeom>
          </p:spPr>
        </p:pic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1047394" y="578561"/>
            <a:ext cx="6417945" cy="51435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pc="-170"/>
              <a:t>McDonald’s</a:t>
            </a:r>
            <a:r>
              <a:rPr dirty="0" spc="-190"/>
              <a:t> Senior</a:t>
            </a:r>
            <a:r>
              <a:rPr dirty="0" spc="-170"/>
              <a:t> </a:t>
            </a:r>
            <a:r>
              <a:rPr dirty="0" spc="-165"/>
              <a:t>Leadership</a:t>
            </a:r>
            <a:r>
              <a:rPr dirty="0" spc="-220"/>
              <a:t> </a:t>
            </a:r>
            <a:r>
              <a:rPr dirty="0" spc="-125"/>
              <a:t>Team</a:t>
            </a: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6414515"/>
            <a:ext cx="12189714" cy="441198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10710565" y="671337"/>
            <a:ext cx="441325" cy="385445"/>
          </a:xfrm>
          <a:custGeom>
            <a:avLst/>
            <a:gdLst/>
            <a:ahLst/>
            <a:cxnLst/>
            <a:rect l="l" t="t" r="r" b="b"/>
            <a:pathLst>
              <a:path w="441325" h="385444">
                <a:moveTo>
                  <a:pt x="316904" y="0"/>
                </a:moveTo>
                <a:lnTo>
                  <a:pt x="288528" y="9338"/>
                </a:lnTo>
                <a:lnTo>
                  <a:pt x="262537" y="35971"/>
                </a:lnTo>
                <a:lnTo>
                  <a:pt x="239603" y="77820"/>
                </a:lnTo>
                <a:lnTo>
                  <a:pt x="220400" y="132808"/>
                </a:lnTo>
                <a:lnTo>
                  <a:pt x="201198" y="77820"/>
                </a:lnTo>
                <a:lnTo>
                  <a:pt x="178298" y="35971"/>
                </a:lnTo>
                <a:lnTo>
                  <a:pt x="152403" y="9338"/>
                </a:lnTo>
                <a:lnTo>
                  <a:pt x="124215" y="0"/>
                </a:lnTo>
                <a:lnTo>
                  <a:pt x="101924" y="6199"/>
                </a:lnTo>
                <a:lnTo>
                  <a:pt x="61583" y="52544"/>
                </a:lnTo>
                <a:lnTo>
                  <a:pt x="44242" y="90525"/>
                </a:lnTo>
                <a:lnTo>
                  <a:pt x="29259" y="136936"/>
                </a:lnTo>
                <a:lnTo>
                  <a:pt x="16989" y="190693"/>
                </a:lnTo>
                <a:lnTo>
                  <a:pt x="7787" y="250715"/>
                </a:lnTo>
                <a:lnTo>
                  <a:pt x="2005" y="315920"/>
                </a:lnTo>
                <a:lnTo>
                  <a:pt x="0" y="385224"/>
                </a:lnTo>
                <a:lnTo>
                  <a:pt x="55428" y="385224"/>
                </a:lnTo>
                <a:lnTo>
                  <a:pt x="56812" y="313049"/>
                </a:lnTo>
                <a:lnTo>
                  <a:pt x="60784" y="245851"/>
                </a:lnTo>
                <a:lnTo>
                  <a:pt x="67075" y="185061"/>
                </a:lnTo>
                <a:lnTo>
                  <a:pt x="75416" y="132113"/>
                </a:lnTo>
                <a:lnTo>
                  <a:pt x="85537" y="88438"/>
                </a:lnTo>
                <a:lnTo>
                  <a:pt x="110043" y="34636"/>
                </a:lnTo>
                <a:lnTo>
                  <a:pt x="123890" y="27374"/>
                </a:lnTo>
                <a:lnTo>
                  <a:pt x="139661" y="36103"/>
                </a:lnTo>
                <a:lnTo>
                  <a:pt x="166914" y="99978"/>
                </a:lnTo>
                <a:lnTo>
                  <a:pt x="177568" y="151156"/>
                </a:lnTo>
                <a:lnTo>
                  <a:pt x="185690" y="212517"/>
                </a:lnTo>
                <a:lnTo>
                  <a:pt x="190867" y="282075"/>
                </a:lnTo>
                <a:lnTo>
                  <a:pt x="192684" y="357848"/>
                </a:lnTo>
                <a:lnTo>
                  <a:pt x="247785" y="357848"/>
                </a:lnTo>
                <a:lnTo>
                  <a:pt x="249612" y="282075"/>
                </a:lnTo>
                <a:lnTo>
                  <a:pt x="254812" y="212517"/>
                </a:lnTo>
                <a:lnTo>
                  <a:pt x="262966" y="151156"/>
                </a:lnTo>
                <a:lnTo>
                  <a:pt x="273655" y="99978"/>
                </a:lnTo>
                <a:lnTo>
                  <a:pt x="286461" y="60965"/>
                </a:lnTo>
                <a:lnTo>
                  <a:pt x="316741" y="27374"/>
                </a:lnTo>
                <a:lnTo>
                  <a:pt x="317066" y="27374"/>
                </a:lnTo>
                <a:lnTo>
                  <a:pt x="343839" y="55494"/>
                </a:lnTo>
                <a:lnTo>
                  <a:pt x="365706" y="132194"/>
                </a:lnTo>
                <a:lnTo>
                  <a:pt x="374108" y="185173"/>
                </a:lnTo>
                <a:lnTo>
                  <a:pt x="380453" y="245988"/>
                </a:lnTo>
                <a:lnTo>
                  <a:pt x="384462" y="313205"/>
                </a:lnTo>
                <a:lnTo>
                  <a:pt x="385861" y="385387"/>
                </a:lnTo>
                <a:lnTo>
                  <a:pt x="441287" y="385387"/>
                </a:lnTo>
                <a:lnTo>
                  <a:pt x="439276" y="316077"/>
                </a:lnTo>
                <a:lnTo>
                  <a:pt x="433479" y="250858"/>
                </a:lnTo>
                <a:lnTo>
                  <a:pt x="424255" y="190814"/>
                </a:lnTo>
                <a:lnTo>
                  <a:pt x="411959" y="137030"/>
                </a:lnTo>
                <a:lnTo>
                  <a:pt x="396949" y="90593"/>
                </a:lnTo>
                <a:lnTo>
                  <a:pt x="379582" y="52586"/>
                </a:lnTo>
                <a:lnTo>
                  <a:pt x="339202" y="6204"/>
                </a:lnTo>
                <a:lnTo>
                  <a:pt x="316904" y="0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2076957" y="1773663"/>
            <a:ext cx="1723389" cy="677545"/>
          </a:xfrm>
          <a:prstGeom prst="rect">
            <a:avLst/>
          </a:prstGeom>
        </p:spPr>
        <p:txBody>
          <a:bodyPr wrap="square" lIns="0" tIns="641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dirty="0" sz="1600" spc="-50" b="1">
                <a:solidFill>
                  <a:srgbClr val="252525"/>
                </a:solidFill>
                <a:latin typeface="Trebuchet MS"/>
                <a:cs typeface="Trebuchet MS"/>
              </a:rPr>
              <a:t>Chris</a:t>
            </a:r>
            <a:r>
              <a:rPr dirty="0" sz="1600" spc="-145" b="1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600" spc="-10" b="1">
                <a:solidFill>
                  <a:srgbClr val="252525"/>
                </a:solidFill>
                <a:latin typeface="Trebuchet MS"/>
                <a:cs typeface="Trebuchet MS"/>
              </a:rPr>
              <a:t>Kempczinski</a:t>
            </a:r>
            <a:endParaRPr sz="1600">
              <a:latin typeface="Trebuchet MS"/>
              <a:cs typeface="Trebuchet MS"/>
            </a:endParaRPr>
          </a:p>
          <a:p>
            <a:pPr marL="24765" marR="5080">
              <a:lnSpc>
                <a:spcPts val="1200"/>
              </a:lnSpc>
              <a:spcBef>
                <a:spcPts val="425"/>
              </a:spcBef>
            </a:pPr>
            <a:r>
              <a:rPr dirty="0" sz="1100" spc="-25">
                <a:latin typeface="Tahoma"/>
                <a:cs typeface="Tahoma"/>
              </a:rPr>
              <a:t>President</a:t>
            </a:r>
            <a:r>
              <a:rPr dirty="0" sz="1100" spc="-120">
                <a:latin typeface="Tahoma"/>
                <a:cs typeface="Tahoma"/>
              </a:rPr>
              <a:t> </a:t>
            </a:r>
            <a:r>
              <a:rPr dirty="0" sz="1100" spc="-40">
                <a:latin typeface="Tahoma"/>
                <a:cs typeface="Tahoma"/>
              </a:rPr>
              <a:t>and</a:t>
            </a:r>
            <a:r>
              <a:rPr dirty="0" sz="1100" spc="-114">
                <a:latin typeface="Tahoma"/>
                <a:cs typeface="Tahoma"/>
              </a:rPr>
              <a:t> </a:t>
            </a:r>
            <a:r>
              <a:rPr dirty="0" sz="1100" spc="-25">
                <a:latin typeface="Tahoma"/>
                <a:cs typeface="Tahoma"/>
              </a:rPr>
              <a:t>Chief</a:t>
            </a:r>
            <a:r>
              <a:rPr dirty="0" sz="1100" spc="-110">
                <a:latin typeface="Tahoma"/>
                <a:cs typeface="Tahoma"/>
              </a:rPr>
              <a:t> </a:t>
            </a:r>
            <a:r>
              <a:rPr dirty="0" sz="1100" spc="-45">
                <a:latin typeface="Tahoma"/>
                <a:cs typeface="Tahoma"/>
              </a:rPr>
              <a:t>Executive </a:t>
            </a:r>
            <a:r>
              <a:rPr dirty="0" sz="1100" spc="-40">
                <a:latin typeface="Tahoma"/>
                <a:cs typeface="Tahoma"/>
              </a:rPr>
              <a:t>Officer</a:t>
            </a:r>
            <a:r>
              <a:rPr dirty="0" sz="1100" spc="-110">
                <a:latin typeface="Tahoma"/>
                <a:cs typeface="Tahoma"/>
              </a:rPr>
              <a:t> </a:t>
            </a:r>
            <a:r>
              <a:rPr dirty="0" sz="1100" spc="-60">
                <a:latin typeface="Tahoma"/>
                <a:cs typeface="Tahoma"/>
              </a:rPr>
              <a:t>9</a:t>
            </a:r>
            <a:r>
              <a:rPr dirty="0" sz="1100" spc="-160">
                <a:latin typeface="Tahoma"/>
                <a:cs typeface="Tahoma"/>
              </a:rPr>
              <a:t> </a:t>
            </a:r>
            <a:r>
              <a:rPr dirty="0" sz="1100" spc="-80">
                <a:latin typeface="Tahoma"/>
                <a:cs typeface="Tahoma"/>
              </a:rPr>
              <a:t>Years</a:t>
            </a:r>
            <a:r>
              <a:rPr dirty="0" sz="1100" spc="-190">
                <a:latin typeface="Tahoma"/>
                <a:cs typeface="Tahoma"/>
              </a:rPr>
              <a:t> </a:t>
            </a:r>
            <a:r>
              <a:rPr dirty="0" sz="1100" spc="-10">
                <a:latin typeface="Tahoma"/>
                <a:cs typeface="Tahoma"/>
              </a:rPr>
              <a:t>at</a:t>
            </a:r>
            <a:r>
              <a:rPr dirty="0" sz="1100" spc="-114">
                <a:latin typeface="Tahoma"/>
                <a:cs typeface="Tahoma"/>
              </a:rPr>
              <a:t> </a:t>
            </a:r>
            <a:r>
              <a:rPr dirty="0" sz="1100" spc="-10">
                <a:latin typeface="Tahoma"/>
                <a:cs typeface="Tahoma"/>
              </a:rPr>
              <a:t>McDonald’s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043429" y="3363293"/>
            <a:ext cx="1851025" cy="631825"/>
          </a:xfrm>
          <a:prstGeom prst="rect">
            <a:avLst/>
          </a:prstGeom>
        </p:spPr>
        <p:txBody>
          <a:bodyPr wrap="square" lIns="0" tIns="527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15"/>
              </a:spcBef>
            </a:pPr>
            <a:r>
              <a:rPr dirty="0" sz="1400" spc="-30" b="1">
                <a:solidFill>
                  <a:srgbClr val="252525"/>
                </a:solidFill>
                <a:latin typeface="Trebuchet MS"/>
                <a:cs typeface="Trebuchet MS"/>
              </a:rPr>
              <a:t>Skye</a:t>
            </a:r>
            <a:r>
              <a:rPr dirty="0" sz="1400" spc="-145" b="1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400" spc="-10" b="1">
                <a:solidFill>
                  <a:srgbClr val="252525"/>
                </a:solidFill>
                <a:latin typeface="Trebuchet MS"/>
                <a:cs typeface="Trebuchet MS"/>
              </a:rPr>
              <a:t>Anderson</a:t>
            </a:r>
            <a:endParaRPr sz="1400">
              <a:latin typeface="Trebuchet MS"/>
              <a:cs typeface="Trebuchet MS"/>
            </a:endParaRPr>
          </a:p>
          <a:p>
            <a:pPr marL="24765" marR="5080">
              <a:lnSpc>
                <a:spcPts val="1200"/>
              </a:lnSpc>
              <a:spcBef>
                <a:spcPts val="395"/>
              </a:spcBef>
            </a:pPr>
            <a:r>
              <a:rPr dirty="0" sz="1100" spc="-35">
                <a:solidFill>
                  <a:srgbClr val="5F5F5F"/>
                </a:solidFill>
                <a:latin typeface="Tahoma"/>
                <a:cs typeface="Tahoma"/>
              </a:rPr>
              <a:t>President,</a:t>
            </a:r>
            <a:r>
              <a:rPr dirty="0" sz="1100" spc="-65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25">
                <a:solidFill>
                  <a:srgbClr val="5F5F5F"/>
                </a:solidFill>
                <a:latin typeface="Tahoma"/>
                <a:cs typeface="Tahoma"/>
              </a:rPr>
              <a:t>Global</a:t>
            </a:r>
            <a:r>
              <a:rPr dirty="0" sz="1100" spc="-85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10">
                <a:solidFill>
                  <a:srgbClr val="5F5F5F"/>
                </a:solidFill>
                <a:latin typeface="Tahoma"/>
                <a:cs typeface="Tahoma"/>
              </a:rPr>
              <a:t>Business </a:t>
            </a:r>
            <a:r>
              <a:rPr dirty="0" sz="1100" spc="-40">
                <a:solidFill>
                  <a:srgbClr val="5F5F5F"/>
                </a:solidFill>
                <a:latin typeface="Tahoma"/>
                <a:cs typeface="Tahoma"/>
              </a:rPr>
              <a:t>Services</a:t>
            </a:r>
            <a:r>
              <a:rPr dirty="0" sz="1100" spc="-105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65">
                <a:solidFill>
                  <a:srgbClr val="5F5F5F"/>
                </a:solidFill>
                <a:latin typeface="Tahoma"/>
                <a:cs typeface="Tahoma"/>
              </a:rPr>
              <a:t>25</a:t>
            </a:r>
            <a:r>
              <a:rPr dirty="0" sz="1100" spc="-11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60">
                <a:solidFill>
                  <a:srgbClr val="5F5F5F"/>
                </a:solidFill>
                <a:latin typeface="Tahoma"/>
                <a:cs typeface="Tahoma"/>
              </a:rPr>
              <a:t>Years</a:t>
            </a:r>
            <a:r>
              <a:rPr dirty="0" sz="1100" spc="-10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25">
                <a:solidFill>
                  <a:srgbClr val="5F5F5F"/>
                </a:solidFill>
                <a:latin typeface="Tahoma"/>
                <a:cs typeface="Tahoma"/>
              </a:rPr>
              <a:t>at</a:t>
            </a:r>
            <a:r>
              <a:rPr dirty="0" sz="1100" spc="-114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25">
                <a:solidFill>
                  <a:srgbClr val="5F5F5F"/>
                </a:solidFill>
                <a:latin typeface="Tahoma"/>
                <a:cs typeface="Tahoma"/>
              </a:rPr>
              <a:t>McDonald’s</a:t>
            </a:r>
            <a:endParaRPr sz="1100">
              <a:latin typeface="Tahoma"/>
              <a:cs typeface="Tahoma"/>
            </a:endParaRP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69390" y="3218332"/>
            <a:ext cx="947851" cy="969365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8910066" y="3384248"/>
            <a:ext cx="2186305" cy="631825"/>
          </a:xfrm>
          <a:prstGeom prst="rect">
            <a:avLst/>
          </a:prstGeom>
        </p:spPr>
        <p:txBody>
          <a:bodyPr wrap="square" lIns="0" tIns="527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15"/>
              </a:spcBef>
            </a:pPr>
            <a:r>
              <a:rPr dirty="0" sz="1400" spc="-40" b="1">
                <a:solidFill>
                  <a:srgbClr val="252525"/>
                </a:solidFill>
                <a:latin typeface="Trebuchet MS"/>
                <a:cs typeface="Trebuchet MS"/>
              </a:rPr>
              <a:t>Jon</a:t>
            </a:r>
            <a:r>
              <a:rPr dirty="0" sz="1400" spc="-170" b="1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400" spc="-10" b="1">
                <a:solidFill>
                  <a:srgbClr val="252525"/>
                </a:solidFill>
                <a:latin typeface="Trebuchet MS"/>
                <a:cs typeface="Trebuchet MS"/>
              </a:rPr>
              <a:t>Banner</a:t>
            </a:r>
            <a:endParaRPr sz="1400">
              <a:latin typeface="Trebuchet MS"/>
              <a:cs typeface="Trebuchet MS"/>
            </a:endParaRPr>
          </a:p>
          <a:p>
            <a:pPr marL="24765" marR="5080">
              <a:lnSpc>
                <a:spcPts val="1200"/>
              </a:lnSpc>
              <a:spcBef>
                <a:spcPts val="395"/>
              </a:spcBef>
            </a:pPr>
            <a:r>
              <a:rPr dirty="0" sz="1100" spc="-40">
                <a:solidFill>
                  <a:srgbClr val="5F5F5F"/>
                </a:solidFill>
                <a:latin typeface="Tahoma"/>
                <a:cs typeface="Tahoma"/>
              </a:rPr>
              <a:t>Executive</a:t>
            </a:r>
            <a:r>
              <a:rPr dirty="0" sz="1100" spc="-9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50">
                <a:solidFill>
                  <a:srgbClr val="5F5F5F"/>
                </a:solidFill>
                <a:latin typeface="Tahoma"/>
                <a:cs typeface="Tahoma"/>
              </a:rPr>
              <a:t>Vice</a:t>
            </a:r>
            <a:r>
              <a:rPr dirty="0" sz="1100" spc="-85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35">
                <a:solidFill>
                  <a:srgbClr val="5F5F5F"/>
                </a:solidFill>
                <a:latin typeface="Tahoma"/>
                <a:cs typeface="Tahoma"/>
              </a:rPr>
              <a:t>President,</a:t>
            </a:r>
            <a:r>
              <a:rPr dirty="0" sz="1100" spc="-7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25">
                <a:solidFill>
                  <a:srgbClr val="5F5F5F"/>
                </a:solidFill>
                <a:latin typeface="Tahoma"/>
                <a:cs typeface="Tahoma"/>
              </a:rPr>
              <a:t>Global</a:t>
            </a:r>
            <a:r>
              <a:rPr dirty="0" sz="1100" spc="-9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20">
                <a:solidFill>
                  <a:srgbClr val="5F5F5F"/>
                </a:solidFill>
                <a:latin typeface="Tahoma"/>
                <a:cs typeface="Tahoma"/>
              </a:rPr>
              <a:t>Chief </a:t>
            </a:r>
            <a:r>
              <a:rPr dirty="0" sz="1100" spc="-50">
                <a:solidFill>
                  <a:srgbClr val="5F5F5F"/>
                </a:solidFill>
                <a:latin typeface="Tahoma"/>
                <a:cs typeface="Tahoma"/>
              </a:rPr>
              <a:t>Impact</a:t>
            </a:r>
            <a:r>
              <a:rPr dirty="0" sz="1100" spc="-10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40">
                <a:solidFill>
                  <a:srgbClr val="5F5F5F"/>
                </a:solidFill>
                <a:latin typeface="Tahoma"/>
                <a:cs typeface="Tahoma"/>
              </a:rPr>
              <a:t>Officer</a:t>
            </a:r>
            <a:r>
              <a:rPr dirty="0" sz="1100" spc="-105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60">
                <a:solidFill>
                  <a:srgbClr val="5F5F5F"/>
                </a:solidFill>
                <a:latin typeface="Tahoma"/>
                <a:cs typeface="Tahoma"/>
              </a:rPr>
              <a:t>3</a:t>
            </a:r>
            <a:r>
              <a:rPr dirty="0" sz="1100" spc="-11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60">
                <a:solidFill>
                  <a:srgbClr val="5F5F5F"/>
                </a:solidFill>
                <a:latin typeface="Tahoma"/>
                <a:cs typeface="Tahoma"/>
              </a:rPr>
              <a:t>Years</a:t>
            </a:r>
            <a:r>
              <a:rPr dirty="0" sz="1100" spc="-10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25">
                <a:solidFill>
                  <a:srgbClr val="5F5F5F"/>
                </a:solidFill>
                <a:latin typeface="Tahoma"/>
                <a:cs typeface="Tahoma"/>
              </a:rPr>
              <a:t>at</a:t>
            </a:r>
            <a:r>
              <a:rPr dirty="0" sz="1100" spc="-114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10">
                <a:solidFill>
                  <a:srgbClr val="5F5F5F"/>
                </a:solidFill>
                <a:latin typeface="Tahoma"/>
                <a:cs typeface="Tahoma"/>
              </a:rPr>
              <a:t>McDonald’s</a:t>
            </a:r>
            <a:endParaRPr sz="1100">
              <a:latin typeface="Tahoma"/>
              <a:cs typeface="Tahoma"/>
            </a:endParaRPr>
          </a:p>
        </p:txBody>
      </p:sp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931150" y="3217837"/>
            <a:ext cx="947864" cy="970241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261739" y="3200590"/>
            <a:ext cx="982992" cy="1004887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5280405" y="3386186"/>
            <a:ext cx="2423160" cy="643255"/>
          </a:xfrm>
          <a:prstGeom prst="rect">
            <a:avLst/>
          </a:prstGeom>
        </p:spPr>
        <p:txBody>
          <a:bodyPr wrap="square" lIns="0" tIns="508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0"/>
              </a:spcBef>
            </a:pPr>
            <a:r>
              <a:rPr dirty="0" sz="1400" spc="-65" b="1">
                <a:solidFill>
                  <a:srgbClr val="252525"/>
                </a:solidFill>
                <a:latin typeface="Trebuchet MS"/>
                <a:cs typeface="Trebuchet MS"/>
              </a:rPr>
              <a:t>Warren</a:t>
            </a:r>
            <a:r>
              <a:rPr dirty="0" sz="1400" spc="-155" b="1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400" spc="-10" b="1">
                <a:solidFill>
                  <a:srgbClr val="252525"/>
                </a:solidFill>
                <a:latin typeface="Trebuchet MS"/>
                <a:cs typeface="Trebuchet MS"/>
              </a:rPr>
              <a:t>Anderson</a:t>
            </a:r>
            <a:endParaRPr sz="14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240"/>
              </a:spcBef>
            </a:pPr>
            <a:r>
              <a:rPr dirty="0" sz="1100" spc="-30">
                <a:solidFill>
                  <a:srgbClr val="5F5F5F"/>
                </a:solidFill>
                <a:latin typeface="Tahoma"/>
                <a:cs typeface="Tahoma"/>
              </a:rPr>
              <a:t>Senior</a:t>
            </a:r>
            <a:r>
              <a:rPr dirty="0" sz="1100" spc="-8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50">
                <a:solidFill>
                  <a:srgbClr val="5F5F5F"/>
                </a:solidFill>
                <a:latin typeface="Tahoma"/>
                <a:cs typeface="Tahoma"/>
              </a:rPr>
              <a:t>Vice</a:t>
            </a:r>
            <a:r>
              <a:rPr dirty="0" sz="1100" spc="-9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35">
                <a:solidFill>
                  <a:srgbClr val="5F5F5F"/>
                </a:solidFill>
                <a:latin typeface="Tahoma"/>
                <a:cs typeface="Tahoma"/>
              </a:rPr>
              <a:t>President,</a:t>
            </a:r>
            <a:r>
              <a:rPr dirty="0" sz="1100" spc="-75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25">
                <a:solidFill>
                  <a:srgbClr val="5F5F5F"/>
                </a:solidFill>
                <a:latin typeface="Tahoma"/>
                <a:cs typeface="Tahoma"/>
              </a:rPr>
              <a:t>Global</a:t>
            </a:r>
            <a:r>
              <a:rPr dirty="0" sz="1100" spc="-10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35">
                <a:solidFill>
                  <a:srgbClr val="5F5F5F"/>
                </a:solidFill>
                <a:latin typeface="Tahoma"/>
                <a:cs typeface="Tahoma"/>
              </a:rPr>
              <a:t>Chief</a:t>
            </a:r>
            <a:r>
              <a:rPr dirty="0" sz="1100" spc="-85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10">
                <a:solidFill>
                  <a:srgbClr val="5F5F5F"/>
                </a:solidFill>
                <a:latin typeface="Tahoma"/>
                <a:cs typeface="Tahoma"/>
              </a:rPr>
              <a:t>Supply </a:t>
            </a:r>
            <a:r>
              <a:rPr dirty="0" sz="1100" spc="-30">
                <a:solidFill>
                  <a:srgbClr val="5F5F5F"/>
                </a:solidFill>
                <a:latin typeface="Tahoma"/>
                <a:cs typeface="Tahoma"/>
              </a:rPr>
              <a:t>Chain</a:t>
            </a:r>
            <a:r>
              <a:rPr dirty="0" sz="1100" spc="-114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40">
                <a:solidFill>
                  <a:srgbClr val="5F5F5F"/>
                </a:solidFill>
                <a:latin typeface="Tahoma"/>
                <a:cs typeface="Tahoma"/>
              </a:rPr>
              <a:t>Officer</a:t>
            </a:r>
            <a:r>
              <a:rPr dirty="0" sz="1100" spc="-11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65">
                <a:solidFill>
                  <a:srgbClr val="5F5F5F"/>
                </a:solidFill>
                <a:latin typeface="Tahoma"/>
                <a:cs typeface="Tahoma"/>
              </a:rPr>
              <a:t>15</a:t>
            </a:r>
            <a:r>
              <a:rPr dirty="0" sz="1100" spc="-11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60">
                <a:solidFill>
                  <a:srgbClr val="5F5F5F"/>
                </a:solidFill>
                <a:latin typeface="Tahoma"/>
                <a:cs typeface="Tahoma"/>
              </a:rPr>
              <a:t>Years</a:t>
            </a:r>
            <a:r>
              <a:rPr dirty="0" sz="1100" spc="-10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25">
                <a:solidFill>
                  <a:srgbClr val="5F5F5F"/>
                </a:solidFill>
                <a:latin typeface="Tahoma"/>
                <a:cs typeface="Tahoma"/>
              </a:rPr>
              <a:t>at</a:t>
            </a:r>
            <a:r>
              <a:rPr dirty="0" sz="1100" spc="-114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10">
                <a:solidFill>
                  <a:srgbClr val="5F5F5F"/>
                </a:solidFill>
                <a:latin typeface="Tahoma"/>
                <a:cs typeface="Tahoma"/>
              </a:rPr>
              <a:t>McDonald’s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246878" y="4976159"/>
            <a:ext cx="2306320" cy="631190"/>
          </a:xfrm>
          <a:prstGeom prst="rect">
            <a:avLst/>
          </a:prstGeom>
        </p:spPr>
        <p:txBody>
          <a:bodyPr wrap="square" lIns="0" tIns="527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14"/>
              </a:spcBef>
            </a:pPr>
            <a:r>
              <a:rPr dirty="0" sz="1400" spc="-10" b="1">
                <a:solidFill>
                  <a:srgbClr val="252525"/>
                </a:solidFill>
                <a:latin typeface="Trebuchet MS"/>
                <a:cs typeface="Trebuchet MS"/>
              </a:rPr>
              <a:t>Ian</a:t>
            </a:r>
            <a:r>
              <a:rPr dirty="0" sz="1400" spc="-170" b="1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400" spc="-10" b="1">
                <a:solidFill>
                  <a:srgbClr val="252525"/>
                </a:solidFill>
                <a:latin typeface="Trebuchet MS"/>
                <a:cs typeface="Trebuchet MS"/>
              </a:rPr>
              <a:t>Borden</a:t>
            </a:r>
            <a:endParaRPr sz="1400">
              <a:latin typeface="Trebuchet MS"/>
              <a:cs typeface="Trebuchet MS"/>
            </a:endParaRPr>
          </a:p>
          <a:p>
            <a:pPr marL="24765">
              <a:lnSpc>
                <a:spcPts val="1260"/>
              </a:lnSpc>
              <a:spcBef>
                <a:spcPts val="250"/>
              </a:spcBef>
            </a:pPr>
            <a:r>
              <a:rPr dirty="0" sz="1100" spc="-40">
                <a:solidFill>
                  <a:srgbClr val="5F5F5F"/>
                </a:solidFill>
                <a:latin typeface="Tahoma"/>
                <a:cs typeface="Tahoma"/>
              </a:rPr>
              <a:t>Executive</a:t>
            </a:r>
            <a:r>
              <a:rPr dirty="0" sz="1100" spc="-85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45">
                <a:solidFill>
                  <a:srgbClr val="5F5F5F"/>
                </a:solidFill>
                <a:latin typeface="Tahoma"/>
                <a:cs typeface="Tahoma"/>
              </a:rPr>
              <a:t>Vice</a:t>
            </a:r>
            <a:r>
              <a:rPr dirty="0" sz="1100" spc="-8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35">
                <a:solidFill>
                  <a:srgbClr val="5F5F5F"/>
                </a:solidFill>
                <a:latin typeface="Tahoma"/>
                <a:cs typeface="Tahoma"/>
              </a:rPr>
              <a:t>President,</a:t>
            </a:r>
            <a:r>
              <a:rPr dirty="0" sz="1100" spc="-7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25">
                <a:solidFill>
                  <a:srgbClr val="5F5F5F"/>
                </a:solidFill>
                <a:latin typeface="Tahoma"/>
                <a:cs typeface="Tahoma"/>
              </a:rPr>
              <a:t>Global</a:t>
            </a:r>
            <a:r>
              <a:rPr dirty="0" sz="1100" spc="-9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20">
                <a:solidFill>
                  <a:srgbClr val="5F5F5F"/>
                </a:solidFill>
                <a:latin typeface="Tahoma"/>
                <a:cs typeface="Tahoma"/>
              </a:rPr>
              <a:t>Chief</a:t>
            </a:r>
            <a:endParaRPr sz="1100">
              <a:latin typeface="Tahoma"/>
              <a:cs typeface="Tahoma"/>
            </a:endParaRPr>
          </a:p>
          <a:p>
            <a:pPr marL="24765">
              <a:lnSpc>
                <a:spcPts val="1260"/>
              </a:lnSpc>
            </a:pPr>
            <a:r>
              <a:rPr dirty="0" sz="1100" spc="-25">
                <a:solidFill>
                  <a:srgbClr val="5F5F5F"/>
                </a:solidFill>
                <a:latin typeface="Tahoma"/>
                <a:cs typeface="Tahoma"/>
              </a:rPr>
              <a:t>Financial</a:t>
            </a:r>
            <a:r>
              <a:rPr dirty="0" sz="1100" spc="-114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40">
                <a:solidFill>
                  <a:srgbClr val="5F5F5F"/>
                </a:solidFill>
                <a:latin typeface="Tahoma"/>
                <a:cs typeface="Tahoma"/>
              </a:rPr>
              <a:t>Officer</a:t>
            </a:r>
            <a:r>
              <a:rPr dirty="0" sz="1100" spc="-9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65">
                <a:solidFill>
                  <a:srgbClr val="5F5F5F"/>
                </a:solidFill>
                <a:latin typeface="Tahoma"/>
                <a:cs typeface="Tahoma"/>
              </a:rPr>
              <a:t>30</a:t>
            </a:r>
            <a:r>
              <a:rPr dirty="0" sz="1100" spc="-105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60">
                <a:solidFill>
                  <a:srgbClr val="5F5F5F"/>
                </a:solidFill>
                <a:latin typeface="Tahoma"/>
                <a:cs typeface="Tahoma"/>
              </a:rPr>
              <a:t>Years</a:t>
            </a:r>
            <a:r>
              <a:rPr dirty="0" sz="1100" spc="-10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25">
                <a:solidFill>
                  <a:srgbClr val="5F5F5F"/>
                </a:solidFill>
                <a:latin typeface="Tahoma"/>
                <a:cs typeface="Tahoma"/>
              </a:rPr>
              <a:t>at</a:t>
            </a:r>
            <a:r>
              <a:rPr dirty="0" sz="1100" spc="-11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10">
                <a:solidFill>
                  <a:srgbClr val="5F5F5F"/>
                </a:solidFill>
                <a:latin typeface="Tahoma"/>
                <a:cs typeface="Tahoma"/>
              </a:rPr>
              <a:t>McDonald’s</a:t>
            </a:r>
            <a:endParaRPr sz="1100">
              <a:latin typeface="Tahoma"/>
              <a:cs typeface="Tahoma"/>
            </a:endParaRPr>
          </a:p>
        </p:txBody>
      </p:sp>
      <p:pic>
        <p:nvPicPr>
          <p:cNvPr id="16" name="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260215" y="4835169"/>
            <a:ext cx="950823" cy="970241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9024366" y="4976159"/>
            <a:ext cx="2186305" cy="631190"/>
          </a:xfrm>
          <a:prstGeom prst="rect">
            <a:avLst/>
          </a:prstGeom>
        </p:spPr>
        <p:txBody>
          <a:bodyPr wrap="square" lIns="0" tIns="527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14"/>
              </a:spcBef>
            </a:pPr>
            <a:r>
              <a:rPr dirty="0" sz="1400" spc="-65" b="1">
                <a:solidFill>
                  <a:srgbClr val="252525"/>
                </a:solidFill>
                <a:latin typeface="Trebuchet MS"/>
                <a:cs typeface="Trebuchet MS"/>
              </a:rPr>
              <a:t>Tiffanie</a:t>
            </a:r>
            <a:r>
              <a:rPr dirty="0" sz="1400" spc="-110" b="1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400" spc="-20" b="1">
                <a:solidFill>
                  <a:srgbClr val="252525"/>
                </a:solidFill>
                <a:latin typeface="Trebuchet MS"/>
                <a:cs typeface="Trebuchet MS"/>
              </a:rPr>
              <a:t>Boyd</a:t>
            </a:r>
            <a:endParaRPr sz="1400">
              <a:latin typeface="Trebuchet MS"/>
              <a:cs typeface="Trebuchet MS"/>
            </a:endParaRPr>
          </a:p>
          <a:p>
            <a:pPr marL="24765">
              <a:lnSpc>
                <a:spcPts val="1260"/>
              </a:lnSpc>
              <a:spcBef>
                <a:spcPts val="250"/>
              </a:spcBef>
            </a:pPr>
            <a:r>
              <a:rPr dirty="0" sz="1100" spc="-40">
                <a:solidFill>
                  <a:srgbClr val="5F5F5F"/>
                </a:solidFill>
                <a:latin typeface="Tahoma"/>
                <a:cs typeface="Tahoma"/>
              </a:rPr>
              <a:t>Executive</a:t>
            </a:r>
            <a:r>
              <a:rPr dirty="0" sz="1100" spc="-9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45">
                <a:solidFill>
                  <a:srgbClr val="5F5F5F"/>
                </a:solidFill>
                <a:latin typeface="Tahoma"/>
                <a:cs typeface="Tahoma"/>
              </a:rPr>
              <a:t>Vice</a:t>
            </a:r>
            <a:r>
              <a:rPr dirty="0" sz="1100" spc="-85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35">
                <a:solidFill>
                  <a:srgbClr val="5F5F5F"/>
                </a:solidFill>
                <a:latin typeface="Tahoma"/>
                <a:cs typeface="Tahoma"/>
              </a:rPr>
              <a:t>President,</a:t>
            </a:r>
            <a:r>
              <a:rPr dirty="0" sz="1100" spc="-75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25">
                <a:solidFill>
                  <a:srgbClr val="5F5F5F"/>
                </a:solidFill>
                <a:latin typeface="Tahoma"/>
                <a:cs typeface="Tahoma"/>
              </a:rPr>
              <a:t>Global</a:t>
            </a:r>
            <a:r>
              <a:rPr dirty="0" sz="1100" spc="-95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20">
                <a:solidFill>
                  <a:srgbClr val="5F5F5F"/>
                </a:solidFill>
                <a:latin typeface="Tahoma"/>
                <a:cs typeface="Tahoma"/>
              </a:rPr>
              <a:t>Chief</a:t>
            </a:r>
            <a:endParaRPr sz="1100">
              <a:latin typeface="Tahoma"/>
              <a:cs typeface="Tahoma"/>
            </a:endParaRPr>
          </a:p>
          <a:p>
            <a:pPr marL="24765">
              <a:lnSpc>
                <a:spcPts val="1260"/>
              </a:lnSpc>
            </a:pPr>
            <a:r>
              <a:rPr dirty="0" sz="1100" spc="-25">
                <a:solidFill>
                  <a:srgbClr val="5F5F5F"/>
                </a:solidFill>
                <a:latin typeface="Tahoma"/>
                <a:cs typeface="Tahoma"/>
              </a:rPr>
              <a:t>People</a:t>
            </a:r>
            <a:r>
              <a:rPr dirty="0" sz="1100" spc="-9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40">
                <a:solidFill>
                  <a:srgbClr val="5F5F5F"/>
                </a:solidFill>
                <a:latin typeface="Tahoma"/>
                <a:cs typeface="Tahoma"/>
              </a:rPr>
              <a:t>Officer</a:t>
            </a:r>
            <a:r>
              <a:rPr dirty="0" sz="1100" spc="-105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60">
                <a:solidFill>
                  <a:srgbClr val="5F5F5F"/>
                </a:solidFill>
                <a:latin typeface="Tahoma"/>
                <a:cs typeface="Tahoma"/>
              </a:rPr>
              <a:t>4</a:t>
            </a:r>
            <a:r>
              <a:rPr dirty="0" sz="1100" spc="-105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60">
                <a:solidFill>
                  <a:srgbClr val="5F5F5F"/>
                </a:solidFill>
                <a:latin typeface="Tahoma"/>
                <a:cs typeface="Tahoma"/>
              </a:rPr>
              <a:t>Years</a:t>
            </a:r>
            <a:r>
              <a:rPr dirty="0" sz="1100" spc="-10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25">
                <a:solidFill>
                  <a:srgbClr val="5F5F5F"/>
                </a:solidFill>
                <a:latin typeface="Tahoma"/>
                <a:cs typeface="Tahoma"/>
              </a:rPr>
              <a:t>at</a:t>
            </a:r>
            <a:r>
              <a:rPr dirty="0" sz="1100" spc="-11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10">
                <a:solidFill>
                  <a:srgbClr val="5F5F5F"/>
                </a:solidFill>
                <a:latin typeface="Tahoma"/>
                <a:cs typeface="Tahoma"/>
              </a:rPr>
              <a:t>McDonald’s</a:t>
            </a:r>
            <a:endParaRPr sz="1100">
              <a:latin typeface="Tahoma"/>
              <a:cs typeface="Tahoma"/>
            </a:endParaRPr>
          </a:p>
        </p:txBody>
      </p:sp>
      <p:pic>
        <p:nvPicPr>
          <p:cNvPr id="18" name="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931911" y="4817643"/>
            <a:ext cx="1059853" cy="1005306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76071" y="4833340"/>
            <a:ext cx="947864" cy="973886"/>
          </a:xfrm>
          <a:prstGeom prst="rect">
            <a:avLst/>
          </a:prstGeom>
        </p:spPr>
      </p:pic>
      <p:sp>
        <p:nvSpPr>
          <p:cNvPr id="20" name="object 20"/>
          <p:cNvSpPr txBox="1"/>
          <p:nvPr/>
        </p:nvSpPr>
        <p:spPr>
          <a:xfrm>
            <a:off x="2049907" y="4954984"/>
            <a:ext cx="1280795" cy="669925"/>
          </a:xfrm>
          <a:prstGeom prst="rect">
            <a:avLst/>
          </a:prstGeom>
        </p:spPr>
        <p:txBody>
          <a:bodyPr wrap="square" lIns="0" tIns="527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15"/>
              </a:spcBef>
            </a:pPr>
            <a:r>
              <a:rPr dirty="0" sz="1400" spc="-40" b="1">
                <a:solidFill>
                  <a:srgbClr val="252525"/>
                </a:solidFill>
                <a:latin typeface="Trebuchet MS"/>
                <a:cs typeface="Trebuchet MS"/>
              </a:rPr>
              <a:t>Dario</a:t>
            </a:r>
            <a:r>
              <a:rPr dirty="0" sz="1400" spc="-140" b="1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400" spc="-10" b="1">
                <a:solidFill>
                  <a:srgbClr val="252525"/>
                </a:solidFill>
                <a:latin typeface="Trebuchet MS"/>
                <a:cs typeface="Trebuchet MS"/>
              </a:rPr>
              <a:t>Baroni</a:t>
            </a:r>
            <a:endParaRPr sz="1400">
              <a:latin typeface="Trebuchet MS"/>
              <a:cs typeface="Trebuchet MS"/>
            </a:endParaRPr>
          </a:p>
          <a:p>
            <a:pPr marL="24765">
              <a:lnSpc>
                <a:spcPct val="100000"/>
              </a:lnSpc>
              <a:spcBef>
                <a:spcPts val="254"/>
              </a:spcBef>
            </a:pPr>
            <a:r>
              <a:rPr dirty="0" sz="1100" spc="-30">
                <a:solidFill>
                  <a:srgbClr val="5F5F5F"/>
                </a:solidFill>
                <a:latin typeface="Tahoma"/>
                <a:cs typeface="Tahoma"/>
              </a:rPr>
              <a:t>President,</a:t>
            </a:r>
            <a:r>
              <a:rPr dirty="0" sz="1100" spc="-8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25">
                <a:solidFill>
                  <a:srgbClr val="5F5F5F"/>
                </a:solidFill>
                <a:latin typeface="Tahoma"/>
                <a:cs typeface="Tahoma"/>
              </a:rPr>
              <a:t>IDL</a:t>
            </a:r>
            <a:endParaRPr sz="1100">
              <a:latin typeface="Tahoma"/>
              <a:cs typeface="Tahoma"/>
            </a:endParaRPr>
          </a:p>
          <a:p>
            <a:pPr marL="24765">
              <a:lnSpc>
                <a:spcPct val="100000"/>
              </a:lnSpc>
              <a:spcBef>
                <a:spcPts val="180"/>
              </a:spcBef>
            </a:pPr>
            <a:r>
              <a:rPr dirty="0" sz="1100" spc="-60">
                <a:solidFill>
                  <a:srgbClr val="5F5F5F"/>
                </a:solidFill>
                <a:latin typeface="Tahoma"/>
                <a:cs typeface="Tahoma"/>
              </a:rPr>
              <a:t>9</a:t>
            </a:r>
            <a:r>
              <a:rPr dirty="0" sz="1100" spc="-125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60">
                <a:solidFill>
                  <a:srgbClr val="5F5F5F"/>
                </a:solidFill>
                <a:latin typeface="Tahoma"/>
                <a:cs typeface="Tahoma"/>
              </a:rPr>
              <a:t>Years</a:t>
            </a:r>
            <a:r>
              <a:rPr dirty="0" sz="1100" spc="-12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25">
                <a:solidFill>
                  <a:srgbClr val="5F5F5F"/>
                </a:solidFill>
                <a:latin typeface="Tahoma"/>
                <a:cs typeface="Tahoma"/>
              </a:rPr>
              <a:t>at</a:t>
            </a:r>
            <a:r>
              <a:rPr dirty="0" sz="1100" spc="-13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20">
                <a:solidFill>
                  <a:srgbClr val="5F5F5F"/>
                </a:solidFill>
                <a:latin typeface="Tahoma"/>
                <a:cs typeface="Tahoma"/>
              </a:rPr>
              <a:t>McDonald’s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062939" y="6182359"/>
            <a:ext cx="709612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45">
                <a:solidFill>
                  <a:srgbClr val="5F5F5F"/>
                </a:solidFill>
                <a:latin typeface="Tahoma"/>
                <a:cs typeface="Tahoma"/>
              </a:rPr>
              <a:t>For</a:t>
            </a:r>
            <a:r>
              <a:rPr dirty="0" sz="1200" spc="-13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200" spc="-50">
                <a:solidFill>
                  <a:srgbClr val="5F5F5F"/>
                </a:solidFill>
                <a:latin typeface="Tahoma"/>
                <a:cs typeface="Tahoma"/>
              </a:rPr>
              <a:t>more</a:t>
            </a:r>
            <a:r>
              <a:rPr dirty="0" sz="1200" spc="-13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200" spc="-40">
                <a:solidFill>
                  <a:srgbClr val="5F5F5F"/>
                </a:solidFill>
                <a:latin typeface="Tahoma"/>
                <a:cs typeface="Tahoma"/>
              </a:rPr>
              <a:t>information</a:t>
            </a:r>
            <a:r>
              <a:rPr dirty="0" sz="1200" spc="-85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200" spc="-30">
                <a:solidFill>
                  <a:srgbClr val="5F5F5F"/>
                </a:solidFill>
                <a:latin typeface="Tahoma"/>
                <a:cs typeface="Tahoma"/>
              </a:rPr>
              <a:t>on</a:t>
            </a:r>
            <a:r>
              <a:rPr dirty="0" sz="1200" spc="-12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200" spc="-40">
                <a:solidFill>
                  <a:srgbClr val="5F5F5F"/>
                </a:solidFill>
                <a:latin typeface="Tahoma"/>
                <a:cs typeface="Tahoma"/>
              </a:rPr>
              <a:t>McDonald’s</a:t>
            </a:r>
            <a:r>
              <a:rPr dirty="0" sz="1200" spc="-13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200" spc="-55">
                <a:solidFill>
                  <a:srgbClr val="5F5F5F"/>
                </a:solidFill>
                <a:latin typeface="Tahoma"/>
                <a:cs typeface="Tahoma"/>
              </a:rPr>
              <a:t>leaders,</a:t>
            </a:r>
            <a:r>
              <a:rPr dirty="0" sz="1200" spc="-145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200" spc="-65">
                <a:solidFill>
                  <a:srgbClr val="5F5F5F"/>
                </a:solidFill>
                <a:latin typeface="Tahoma"/>
                <a:cs typeface="Tahoma"/>
              </a:rPr>
              <a:t>see</a:t>
            </a:r>
            <a:r>
              <a:rPr dirty="0" sz="1200" spc="-125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200" spc="-30">
                <a:solidFill>
                  <a:srgbClr val="5F5F5F"/>
                </a:solidFill>
                <a:latin typeface="Tahoma"/>
                <a:cs typeface="Tahoma"/>
              </a:rPr>
              <a:t>full</a:t>
            </a:r>
            <a:r>
              <a:rPr dirty="0" sz="1200" spc="-155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200" spc="-45">
                <a:solidFill>
                  <a:srgbClr val="5F5F5F"/>
                </a:solidFill>
                <a:latin typeface="Tahoma"/>
                <a:cs typeface="Tahoma"/>
              </a:rPr>
              <a:t>biographies</a:t>
            </a:r>
            <a:r>
              <a:rPr dirty="0" sz="1200" spc="-10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200" spc="-30">
                <a:solidFill>
                  <a:srgbClr val="5F5F5F"/>
                </a:solidFill>
                <a:latin typeface="Tahoma"/>
                <a:cs typeface="Tahoma"/>
              </a:rPr>
              <a:t>on</a:t>
            </a:r>
            <a:r>
              <a:rPr dirty="0" sz="1200" spc="-125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200" spc="-50">
                <a:solidFill>
                  <a:srgbClr val="5F5F5F"/>
                </a:solidFill>
                <a:latin typeface="Tahoma"/>
                <a:cs typeface="Tahoma"/>
              </a:rPr>
              <a:t>the</a:t>
            </a:r>
            <a:r>
              <a:rPr dirty="0" sz="1200" spc="-185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u="sng" sz="1200" spc="-55" b="1">
                <a:solidFill>
                  <a:srgbClr val="FFBA0D"/>
                </a:solidFill>
                <a:uFill>
                  <a:solidFill>
                    <a:srgbClr val="FFBA0D"/>
                  </a:solidFill>
                </a:uFill>
                <a:latin typeface="Trebuchet MS"/>
                <a:cs typeface="Trebuchet MS"/>
                <a:hlinkClick r:id="rId10"/>
              </a:rPr>
              <a:t>leadership</a:t>
            </a:r>
            <a:r>
              <a:rPr dirty="0" sz="1200" spc="-90" b="1">
                <a:solidFill>
                  <a:srgbClr val="FFBA0D"/>
                </a:solidFill>
                <a:latin typeface="Trebuchet MS"/>
                <a:cs typeface="Trebuchet MS"/>
              </a:rPr>
              <a:t> </a:t>
            </a:r>
            <a:r>
              <a:rPr dirty="0" sz="1200" spc="-60">
                <a:solidFill>
                  <a:srgbClr val="5F5F5F"/>
                </a:solidFill>
                <a:latin typeface="Tahoma"/>
                <a:cs typeface="Tahoma"/>
              </a:rPr>
              <a:t>page</a:t>
            </a:r>
            <a:r>
              <a:rPr dirty="0" sz="1200" spc="-13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200" spc="-40">
                <a:solidFill>
                  <a:srgbClr val="5F5F5F"/>
                </a:solidFill>
                <a:latin typeface="Tahoma"/>
                <a:cs typeface="Tahoma"/>
              </a:rPr>
              <a:t>of</a:t>
            </a:r>
            <a:r>
              <a:rPr dirty="0" sz="1200" spc="-13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200" spc="-50">
                <a:solidFill>
                  <a:srgbClr val="5F5F5F"/>
                </a:solidFill>
                <a:latin typeface="Tahoma"/>
                <a:cs typeface="Tahoma"/>
              </a:rPr>
              <a:t>the</a:t>
            </a:r>
            <a:r>
              <a:rPr dirty="0" sz="1200" spc="-14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200" spc="-45">
                <a:solidFill>
                  <a:srgbClr val="5F5F5F"/>
                </a:solidFill>
                <a:latin typeface="Tahoma"/>
                <a:cs typeface="Tahoma"/>
              </a:rPr>
              <a:t>McDonald’s</a:t>
            </a:r>
            <a:r>
              <a:rPr dirty="0" sz="1200" spc="-13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200" spc="-10">
                <a:solidFill>
                  <a:srgbClr val="5F5F5F"/>
                </a:solidFill>
                <a:latin typeface="Tahoma"/>
                <a:cs typeface="Tahoma"/>
              </a:rPr>
              <a:t>website</a:t>
            </a:r>
            <a:endParaRPr sz="1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047394" y="578561"/>
            <a:ext cx="6417945" cy="51435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pc="-170"/>
              <a:t>McDonald’s</a:t>
            </a:r>
            <a:r>
              <a:rPr dirty="0" spc="-190"/>
              <a:t> Senior</a:t>
            </a:r>
            <a:r>
              <a:rPr dirty="0" spc="-170"/>
              <a:t> </a:t>
            </a:r>
            <a:r>
              <a:rPr dirty="0" spc="-165"/>
              <a:t>Leadership</a:t>
            </a:r>
            <a:r>
              <a:rPr dirty="0" spc="-220"/>
              <a:t> </a:t>
            </a:r>
            <a:r>
              <a:rPr dirty="0" spc="-125"/>
              <a:t>Team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414515"/>
            <a:ext cx="12189714" cy="441198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10710565" y="671337"/>
            <a:ext cx="441325" cy="385445"/>
          </a:xfrm>
          <a:custGeom>
            <a:avLst/>
            <a:gdLst/>
            <a:ahLst/>
            <a:cxnLst/>
            <a:rect l="l" t="t" r="r" b="b"/>
            <a:pathLst>
              <a:path w="441325" h="385444">
                <a:moveTo>
                  <a:pt x="316904" y="0"/>
                </a:moveTo>
                <a:lnTo>
                  <a:pt x="288528" y="9338"/>
                </a:lnTo>
                <a:lnTo>
                  <a:pt x="262537" y="35971"/>
                </a:lnTo>
                <a:lnTo>
                  <a:pt x="239603" y="77820"/>
                </a:lnTo>
                <a:lnTo>
                  <a:pt x="220400" y="132808"/>
                </a:lnTo>
                <a:lnTo>
                  <a:pt x="201198" y="77820"/>
                </a:lnTo>
                <a:lnTo>
                  <a:pt x="178298" y="35971"/>
                </a:lnTo>
                <a:lnTo>
                  <a:pt x="152403" y="9338"/>
                </a:lnTo>
                <a:lnTo>
                  <a:pt x="124215" y="0"/>
                </a:lnTo>
                <a:lnTo>
                  <a:pt x="101924" y="6199"/>
                </a:lnTo>
                <a:lnTo>
                  <a:pt x="61583" y="52544"/>
                </a:lnTo>
                <a:lnTo>
                  <a:pt x="44242" y="90525"/>
                </a:lnTo>
                <a:lnTo>
                  <a:pt x="29259" y="136936"/>
                </a:lnTo>
                <a:lnTo>
                  <a:pt x="16989" y="190693"/>
                </a:lnTo>
                <a:lnTo>
                  <a:pt x="7787" y="250715"/>
                </a:lnTo>
                <a:lnTo>
                  <a:pt x="2005" y="315920"/>
                </a:lnTo>
                <a:lnTo>
                  <a:pt x="0" y="385224"/>
                </a:lnTo>
                <a:lnTo>
                  <a:pt x="55428" y="385224"/>
                </a:lnTo>
                <a:lnTo>
                  <a:pt x="56812" y="313049"/>
                </a:lnTo>
                <a:lnTo>
                  <a:pt x="60784" y="245851"/>
                </a:lnTo>
                <a:lnTo>
                  <a:pt x="67075" y="185061"/>
                </a:lnTo>
                <a:lnTo>
                  <a:pt x="75416" y="132113"/>
                </a:lnTo>
                <a:lnTo>
                  <a:pt x="85537" y="88438"/>
                </a:lnTo>
                <a:lnTo>
                  <a:pt x="110043" y="34636"/>
                </a:lnTo>
                <a:lnTo>
                  <a:pt x="123890" y="27374"/>
                </a:lnTo>
                <a:lnTo>
                  <a:pt x="139661" y="36103"/>
                </a:lnTo>
                <a:lnTo>
                  <a:pt x="166914" y="99978"/>
                </a:lnTo>
                <a:lnTo>
                  <a:pt x="177568" y="151156"/>
                </a:lnTo>
                <a:lnTo>
                  <a:pt x="185690" y="212517"/>
                </a:lnTo>
                <a:lnTo>
                  <a:pt x="190867" y="282075"/>
                </a:lnTo>
                <a:lnTo>
                  <a:pt x="192684" y="357848"/>
                </a:lnTo>
                <a:lnTo>
                  <a:pt x="247785" y="357848"/>
                </a:lnTo>
                <a:lnTo>
                  <a:pt x="249612" y="282075"/>
                </a:lnTo>
                <a:lnTo>
                  <a:pt x="254812" y="212517"/>
                </a:lnTo>
                <a:lnTo>
                  <a:pt x="262966" y="151156"/>
                </a:lnTo>
                <a:lnTo>
                  <a:pt x="273655" y="99978"/>
                </a:lnTo>
                <a:lnTo>
                  <a:pt x="286461" y="60965"/>
                </a:lnTo>
                <a:lnTo>
                  <a:pt x="316741" y="27374"/>
                </a:lnTo>
                <a:lnTo>
                  <a:pt x="317066" y="27374"/>
                </a:lnTo>
                <a:lnTo>
                  <a:pt x="343839" y="55494"/>
                </a:lnTo>
                <a:lnTo>
                  <a:pt x="365706" y="132194"/>
                </a:lnTo>
                <a:lnTo>
                  <a:pt x="374108" y="185173"/>
                </a:lnTo>
                <a:lnTo>
                  <a:pt x="380453" y="245988"/>
                </a:lnTo>
                <a:lnTo>
                  <a:pt x="384462" y="313205"/>
                </a:lnTo>
                <a:lnTo>
                  <a:pt x="385861" y="385387"/>
                </a:lnTo>
                <a:lnTo>
                  <a:pt x="441287" y="385387"/>
                </a:lnTo>
                <a:lnTo>
                  <a:pt x="439276" y="316077"/>
                </a:lnTo>
                <a:lnTo>
                  <a:pt x="433479" y="250858"/>
                </a:lnTo>
                <a:lnTo>
                  <a:pt x="424255" y="190814"/>
                </a:lnTo>
                <a:lnTo>
                  <a:pt x="411959" y="137030"/>
                </a:lnTo>
                <a:lnTo>
                  <a:pt x="396949" y="90593"/>
                </a:lnTo>
                <a:lnTo>
                  <a:pt x="379582" y="52586"/>
                </a:lnTo>
                <a:lnTo>
                  <a:pt x="339202" y="6204"/>
                </a:lnTo>
                <a:lnTo>
                  <a:pt x="316904" y="0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5479796" y="4279471"/>
            <a:ext cx="2404110" cy="631825"/>
          </a:xfrm>
          <a:prstGeom prst="rect">
            <a:avLst/>
          </a:prstGeom>
        </p:spPr>
        <p:txBody>
          <a:bodyPr wrap="square" lIns="0" tIns="527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15"/>
              </a:spcBef>
            </a:pPr>
            <a:r>
              <a:rPr dirty="0" sz="1400" spc="-40" b="1">
                <a:solidFill>
                  <a:srgbClr val="252525"/>
                </a:solidFill>
                <a:latin typeface="Trebuchet MS"/>
                <a:cs typeface="Trebuchet MS"/>
              </a:rPr>
              <a:t>Brian</a:t>
            </a:r>
            <a:r>
              <a:rPr dirty="0" sz="1400" spc="-125" b="1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400" spc="-20" b="1">
                <a:solidFill>
                  <a:srgbClr val="252525"/>
                </a:solidFill>
                <a:latin typeface="Trebuchet MS"/>
                <a:cs typeface="Trebuchet MS"/>
              </a:rPr>
              <a:t>Rice</a:t>
            </a:r>
            <a:endParaRPr sz="1400">
              <a:latin typeface="Trebuchet MS"/>
              <a:cs typeface="Trebuchet MS"/>
            </a:endParaRPr>
          </a:p>
          <a:p>
            <a:pPr marL="24765" marR="5080">
              <a:lnSpc>
                <a:spcPts val="1200"/>
              </a:lnSpc>
              <a:spcBef>
                <a:spcPts val="395"/>
              </a:spcBef>
            </a:pPr>
            <a:r>
              <a:rPr dirty="0" sz="1100" spc="-40">
                <a:solidFill>
                  <a:srgbClr val="5F5F5F"/>
                </a:solidFill>
                <a:latin typeface="Tahoma"/>
                <a:cs typeface="Tahoma"/>
              </a:rPr>
              <a:t>Executive</a:t>
            </a:r>
            <a:r>
              <a:rPr dirty="0" sz="1100" spc="-9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50">
                <a:solidFill>
                  <a:srgbClr val="5F5F5F"/>
                </a:solidFill>
                <a:latin typeface="Tahoma"/>
                <a:cs typeface="Tahoma"/>
              </a:rPr>
              <a:t>Vice</a:t>
            </a:r>
            <a:r>
              <a:rPr dirty="0" sz="1100" spc="-85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35">
                <a:solidFill>
                  <a:srgbClr val="5F5F5F"/>
                </a:solidFill>
                <a:latin typeface="Tahoma"/>
                <a:cs typeface="Tahoma"/>
              </a:rPr>
              <a:t>President,</a:t>
            </a:r>
            <a:r>
              <a:rPr dirty="0" sz="1100" spc="-7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25">
                <a:solidFill>
                  <a:srgbClr val="5F5F5F"/>
                </a:solidFill>
                <a:latin typeface="Tahoma"/>
                <a:cs typeface="Tahoma"/>
              </a:rPr>
              <a:t>Global</a:t>
            </a:r>
            <a:r>
              <a:rPr dirty="0" sz="1100" spc="-9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20">
                <a:solidFill>
                  <a:srgbClr val="5F5F5F"/>
                </a:solidFill>
                <a:latin typeface="Tahoma"/>
                <a:cs typeface="Tahoma"/>
              </a:rPr>
              <a:t>Chief </a:t>
            </a:r>
            <a:r>
              <a:rPr dirty="0" sz="1100" spc="-40">
                <a:solidFill>
                  <a:srgbClr val="5F5F5F"/>
                </a:solidFill>
                <a:latin typeface="Tahoma"/>
                <a:cs typeface="Tahoma"/>
              </a:rPr>
              <a:t>Information</a:t>
            </a:r>
            <a:r>
              <a:rPr dirty="0" sz="1100" spc="-9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40">
                <a:solidFill>
                  <a:srgbClr val="5F5F5F"/>
                </a:solidFill>
                <a:latin typeface="Tahoma"/>
                <a:cs typeface="Tahoma"/>
              </a:rPr>
              <a:t>Officer</a:t>
            </a:r>
            <a:r>
              <a:rPr dirty="0" sz="1100" spc="-10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60">
                <a:solidFill>
                  <a:srgbClr val="5F5F5F"/>
                </a:solidFill>
                <a:latin typeface="Tahoma"/>
                <a:cs typeface="Tahoma"/>
              </a:rPr>
              <a:t>3</a:t>
            </a:r>
            <a:r>
              <a:rPr dirty="0" sz="1100" spc="-105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60">
                <a:solidFill>
                  <a:srgbClr val="5F5F5F"/>
                </a:solidFill>
                <a:latin typeface="Tahoma"/>
                <a:cs typeface="Tahoma"/>
              </a:rPr>
              <a:t>Years</a:t>
            </a:r>
            <a:r>
              <a:rPr dirty="0" sz="1100" spc="-95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25">
                <a:solidFill>
                  <a:srgbClr val="5F5F5F"/>
                </a:solidFill>
                <a:latin typeface="Tahoma"/>
                <a:cs typeface="Tahoma"/>
              </a:rPr>
              <a:t>at</a:t>
            </a:r>
            <a:r>
              <a:rPr dirty="0" sz="1100" spc="-9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25">
                <a:solidFill>
                  <a:srgbClr val="5F5F5F"/>
                </a:solidFill>
                <a:latin typeface="Tahoma"/>
                <a:cs typeface="Tahoma"/>
              </a:rPr>
              <a:t>McDonald’s</a:t>
            </a:r>
            <a:endParaRPr sz="1100">
              <a:latin typeface="Tahoma"/>
              <a:cs typeface="Tahoma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18152" y="4129074"/>
            <a:ext cx="905865" cy="970229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2096261" y="4279471"/>
            <a:ext cx="2189480" cy="631825"/>
          </a:xfrm>
          <a:prstGeom prst="rect">
            <a:avLst/>
          </a:prstGeom>
        </p:spPr>
        <p:txBody>
          <a:bodyPr wrap="square" lIns="0" tIns="527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15"/>
              </a:spcBef>
            </a:pPr>
            <a:r>
              <a:rPr dirty="0" sz="1400" spc="-60" b="1">
                <a:solidFill>
                  <a:srgbClr val="252525"/>
                </a:solidFill>
                <a:latin typeface="Trebuchet MS"/>
                <a:cs typeface="Trebuchet MS"/>
              </a:rPr>
              <a:t>Desiree</a:t>
            </a:r>
            <a:r>
              <a:rPr dirty="0" sz="1400" spc="-75" b="1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400" spc="-35" b="1">
                <a:solidFill>
                  <a:srgbClr val="252525"/>
                </a:solidFill>
                <a:latin typeface="Trebuchet MS"/>
                <a:cs typeface="Trebuchet MS"/>
              </a:rPr>
              <a:t>Ralls-</a:t>
            </a:r>
            <a:r>
              <a:rPr dirty="0" sz="1400" spc="-10" b="1">
                <a:solidFill>
                  <a:srgbClr val="252525"/>
                </a:solidFill>
                <a:latin typeface="Trebuchet MS"/>
                <a:cs typeface="Trebuchet MS"/>
              </a:rPr>
              <a:t>Morrison</a:t>
            </a:r>
            <a:endParaRPr sz="1400">
              <a:latin typeface="Trebuchet MS"/>
              <a:cs typeface="Trebuchet MS"/>
            </a:endParaRPr>
          </a:p>
          <a:p>
            <a:pPr marL="24765" marR="5080">
              <a:lnSpc>
                <a:spcPts val="1200"/>
              </a:lnSpc>
              <a:spcBef>
                <a:spcPts val="395"/>
              </a:spcBef>
            </a:pPr>
            <a:r>
              <a:rPr dirty="0" sz="1100" spc="-40">
                <a:solidFill>
                  <a:srgbClr val="5F5F5F"/>
                </a:solidFill>
                <a:latin typeface="Tahoma"/>
                <a:cs typeface="Tahoma"/>
              </a:rPr>
              <a:t>Executive</a:t>
            </a:r>
            <a:r>
              <a:rPr dirty="0" sz="1100" spc="-95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50">
                <a:solidFill>
                  <a:srgbClr val="5F5F5F"/>
                </a:solidFill>
                <a:latin typeface="Tahoma"/>
                <a:cs typeface="Tahoma"/>
              </a:rPr>
              <a:t>Vice</a:t>
            </a:r>
            <a:r>
              <a:rPr dirty="0" sz="1100" spc="-9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30">
                <a:solidFill>
                  <a:srgbClr val="5F5F5F"/>
                </a:solidFill>
                <a:latin typeface="Tahoma"/>
                <a:cs typeface="Tahoma"/>
              </a:rPr>
              <a:t>President,</a:t>
            </a:r>
            <a:r>
              <a:rPr dirty="0" sz="1100" spc="-8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25">
                <a:solidFill>
                  <a:srgbClr val="5F5F5F"/>
                </a:solidFill>
                <a:latin typeface="Tahoma"/>
                <a:cs typeface="Tahoma"/>
              </a:rPr>
              <a:t>Global</a:t>
            </a:r>
            <a:r>
              <a:rPr dirty="0" sz="1100" spc="-95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20">
                <a:solidFill>
                  <a:srgbClr val="5F5F5F"/>
                </a:solidFill>
                <a:latin typeface="Tahoma"/>
                <a:cs typeface="Tahoma"/>
              </a:rPr>
              <a:t>Chief </a:t>
            </a:r>
            <a:r>
              <a:rPr dirty="0" sz="1100" spc="-40">
                <a:solidFill>
                  <a:srgbClr val="5F5F5F"/>
                </a:solidFill>
                <a:latin typeface="Tahoma"/>
                <a:cs typeface="Tahoma"/>
              </a:rPr>
              <a:t>Legal</a:t>
            </a:r>
            <a:r>
              <a:rPr dirty="0" sz="1100" spc="-114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40">
                <a:solidFill>
                  <a:srgbClr val="5F5F5F"/>
                </a:solidFill>
                <a:latin typeface="Tahoma"/>
                <a:cs typeface="Tahoma"/>
              </a:rPr>
              <a:t>Officer</a:t>
            </a:r>
            <a:r>
              <a:rPr dirty="0" sz="1100" spc="-11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60">
                <a:solidFill>
                  <a:srgbClr val="5F5F5F"/>
                </a:solidFill>
                <a:latin typeface="Tahoma"/>
                <a:cs typeface="Tahoma"/>
              </a:rPr>
              <a:t>4</a:t>
            </a:r>
            <a:r>
              <a:rPr dirty="0" sz="1100" spc="-11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60">
                <a:solidFill>
                  <a:srgbClr val="5F5F5F"/>
                </a:solidFill>
                <a:latin typeface="Tahoma"/>
                <a:cs typeface="Tahoma"/>
              </a:rPr>
              <a:t>Years</a:t>
            </a:r>
            <a:r>
              <a:rPr dirty="0" sz="1100" spc="-10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25">
                <a:solidFill>
                  <a:srgbClr val="5F5F5F"/>
                </a:solidFill>
                <a:latin typeface="Tahoma"/>
                <a:cs typeface="Tahoma"/>
              </a:rPr>
              <a:t>at</a:t>
            </a:r>
            <a:r>
              <a:rPr dirty="0" sz="1100" spc="-10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10">
                <a:solidFill>
                  <a:srgbClr val="5F5F5F"/>
                </a:solidFill>
                <a:latin typeface="Tahoma"/>
                <a:cs typeface="Tahoma"/>
              </a:rPr>
              <a:t>McDonald’s</a:t>
            </a:r>
            <a:endParaRPr sz="1100">
              <a:latin typeface="Tahoma"/>
              <a:cs typeface="Tahoma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75639" y="4129074"/>
            <a:ext cx="959612" cy="970229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2066289" y="2614120"/>
            <a:ext cx="1583055" cy="669925"/>
          </a:xfrm>
          <a:prstGeom prst="rect">
            <a:avLst/>
          </a:prstGeom>
        </p:spPr>
        <p:txBody>
          <a:bodyPr wrap="square" lIns="0" tIns="527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15"/>
              </a:spcBef>
            </a:pPr>
            <a:r>
              <a:rPr dirty="0" sz="1400" spc="-60" b="1">
                <a:solidFill>
                  <a:srgbClr val="252525"/>
                </a:solidFill>
                <a:latin typeface="Trebuchet MS"/>
                <a:cs typeface="Trebuchet MS"/>
              </a:rPr>
              <a:t>Joe</a:t>
            </a:r>
            <a:r>
              <a:rPr dirty="0" sz="1400" spc="-160" b="1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400" spc="-10" b="1">
                <a:solidFill>
                  <a:srgbClr val="252525"/>
                </a:solidFill>
                <a:latin typeface="Trebuchet MS"/>
                <a:cs typeface="Trebuchet MS"/>
              </a:rPr>
              <a:t>Erlinger</a:t>
            </a:r>
            <a:endParaRPr sz="1400">
              <a:latin typeface="Trebuchet MS"/>
              <a:cs typeface="Trebuchet MS"/>
            </a:endParaRPr>
          </a:p>
          <a:p>
            <a:pPr marL="24765" marR="5080">
              <a:lnSpc>
                <a:spcPct val="113599"/>
              </a:lnSpc>
              <a:spcBef>
                <a:spcPts val="75"/>
              </a:spcBef>
            </a:pPr>
            <a:r>
              <a:rPr dirty="0" sz="1100" spc="-35">
                <a:solidFill>
                  <a:srgbClr val="5F5F5F"/>
                </a:solidFill>
                <a:latin typeface="Tahoma"/>
                <a:cs typeface="Tahoma"/>
              </a:rPr>
              <a:t>President,</a:t>
            </a:r>
            <a:r>
              <a:rPr dirty="0" sz="1100" spc="-55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35">
                <a:solidFill>
                  <a:srgbClr val="5F5F5F"/>
                </a:solidFill>
                <a:latin typeface="Tahoma"/>
                <a:cs typeface="Tahoma"/>
              </a:rPr>
              <a:t>McDonald's</a:t>
            </a:r>
            <a:r>
              <a:rPr dirty="0" sz="1100" spc="-55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30">
                <a:solidFill>
                  <a:srgbClr val="5F5F5F"/>
                </a:solidFill>
                <a:latin typeface="Tahoma"/>
                <a:cs typeface="Tahoma"/>
              </a:rPr>
              <a:t>USA </a:t>
            </a:r>
            <a:r>
              <a:rPr dirty="0" sz="1100" spc="-65">
                <a:solidFill>
                  <a:srgbClr val="5F5F5F"/>
                </a:solidFill>
                <a:latin typeface="Tahoma"/>
                <a:cs typeface="Tahoma"/>
              </a:rPr>
              <a:t>22</a:t>
            </a:r>
            <a:r>
              <a:rPr dirty="0" sz="1100" spc="-125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60">
                <a:solidFill>
                  <a:srgbClr val="5F5F5F"/>
                </a:solidFill>
                <a:latin typeface="Tahoma"/>
                <a:cs typeface="Tahoma"/>
              </a:rPr>
              <a:t>Years</a:t>
            </a:r>
            <a:r>
              <a:rPr dirty="0" sz="1100" spc="-114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25">
                <a:solidFill>
                  <a:srgbClr val="5F5F5F"/>
                </a:solidFill>
                <a:latin typeface="Tahoma"/>
                <a:cs typeface="Tahoma"/>
              </a:rPr>
              <a:t>at</a:t>
            </a:r>
            <a:r>
              <a:rPr dirty="0" sz="1100" spc="-125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10">
                <a:solidFill>
                  <a:srgbClr val="5F5F5F"/>
                </a:solidFill>
                <a:latin typeface="Tahoma"/>
                <a:cs typeface="Tahoma"/>
              </a:rPr>
              <a:t>McDonald’s</a:t>
            </a:r>
            <a:endParaRPr sz="1100">
              <a:latin typeface="Tahoma"/>
              <a:cs typeface="Tahoma"/>
            </a:endParaRPr>
          </a:p>
        </p:txBody>
      </p:sp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85100" y="2483840"/>
            <a:ext cx="914374" cy="968781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9218421" y="2593038"/>
            <a:ext cx="2213610" cy="784225"/>
          </a:xfrm>
          <a:prstGeom prst="rect">
            <a:avLst/>
          </a:prstGeom>
        </p:spPr>
        <p:txBody>
          <a:bodyPr wrap="square" lIns="0" tIns="52705" rIns="0" bIns="0" rtlCol="0" vert="horz">
            <a:spAutoFit/>
          </a:bodyPr>
          <a:lstStyle/>
          <a:p>
            <a:pPr algn="just" marL="12700">
              <a:lnSpc>
                <a:spcPct val="100000"/>
              </a:lnSpc>
              <a:spcBef>
                <a:spcPts val="415"/>
              </a:spcBef>
            </a:pPr>
            <a:r>
              <a:rPr dirty="0" sz="1400" spc="-45" b="1">
                <a:solidFill>
                  <a:srgbClr val="252525"/>
                </a:solidFill>
                <a:latin typeface="Trebuchet MS"/>
                <a:cs typeface="Trebuchet MS"/>
              </a:rPr>
              <a:t>Jill</a:t>
            </a:r>
            <a:r>
              <a:rPr dirty="0" sz="1400" spc="-130" b="1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400" spc="-10" b="1">
                <a:solidFill>
                  <a:srgbClr val="252525"/>
                </a:solidFill>
                <a:latin typeface="Trebuchet MS"/>
                <a:cs typeface="Trebuchet MS"/>
              </a:rPr>
              <a:t>McDonald</a:t>
            </a:r>
            <a:endParaRPr sz="1400">
              <a:latin typeface="Trebuchet MS"/>
              <a:cs typeface="Trebuchet MS"/>
            </a:endParaRPr>
          </a:p>
          <a:p>
            <a:pPr algn="just" marL="24765" marR="5080">
              <a:lnSpc>
                <a:spcPts val="1200"/>
              </a:lnSpc>
              <a:spcBef>
                <a:spcPts val="395"/>
              </a:spcBef>
            </a:pPr>
            <a:r>
              <a:rPr dirty="0" sz="1100" spc="-45">
                <a:solidFill>
                  <a:srgbClr val="5F5F5F"/>
                </a:solidFill>
                <a:latin typeface="Tahoma"/>
                <a:cs typeface="Tahoma"/>
              </a:rPr>
              <a:t>Executive</a:t>
            </a:r>
            <a:r>
              <a:rPr dirty="0" sz="1100" spc="-35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75">
                <a:solidFill>
                  <a:srgbClr val="5F5F5F"/>
                </a:solidFill>
                <a:latin typeface="Tahoma"/>
                <a:cs typeface="Tahoma"/>
              </a:rPr>
              <a:t>Vice</a:t>
            </a:r>
            <a:r>
              <a:rPr dirty="0" sz="1100" spc="-15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40">
                <a:solidFill>
                  <a:srgbClr val="5F5F5F"/>
                </a:solidFill>
                <a:latin typeface="Tahoma"/>
                <a:cs typeface="Tahoma"/>
              </a:rPr>
              <a:t>President,</a:t>
            </a:r>
            <a:r>
              <a:rPr dirty="0" sz="1100" spc="5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35">
                <a:solidFill>
                  <a:srgbClr val="5F5F5F"/>
                </a:solidFill>
                <a:latin typeface="Tahoma"/>
                <a:cs typeface="Tahoma"/>
              </a:rPr>
              <a:t>Global</a:t>
            </a:r>
            <a:r>
              <a:rPr dirty="0" sz="1100" spc="-3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20">
                <a:solidFill>
                  <a:srgbClr val="5F5F5F"/>
                </a:solidFill>
                <a:latin typeface="Tahoma"/>
                <a:cs typeface="Tahoma"/>
              </a:rPr>
              <a:t>Chief </a:t>
            </a:r>
            <a:r>
              <a:rPr dirty="0" sz="1100" spc="-45">
                <a:solidFill>
                  <a:srgbClr val="5F5F5F"/>
                </a:solidFill>
                <a:latin typeface="Tahoma"/>
                <a:cs typeface="Tahoma"/>
              </a:rPr>
              <a:t>Restaurant</a:t>
            </a:r>
            <a:r>
              <a:rPr dirty="0" sz="1100" spc="-25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45">
                <a:solidFill>
                  <a:srgbClr val="5F5F5F"/>
                </a:solidFill>
                <a:latin typeface="Tahoma"/>
                <a:cs typeface="Tahoma"/>
              </a:rPr>
              <a:t>Experience</a:t>
            </a:r>
            <a:r>
              <a:rPr dirty="0" sz="1100" spc="-1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45">
                <a:solidFill>
                  <a:srgbClr val="5F5F5F"/>
                </a:solidFill>
                <a:latin typeface="Tahoma"/>
                <a:cs typeface="Tahoma"/>
              </a:rPr>
              <a:t>Officer</a:t>
            </a:r>
            <a:r>
              <a:rPr dirty="0" sz="1100" spc="-35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50">
                <a:solidFill>
                  <a:srgbClr val="5F5F5F"/>
                </a:solidFill>
                <a:latin typeface="Tahoma"/>
                <a:cs typeface="Tahoma"/>
              </a:rPr>
              <a:t>11Years </a:t>
            </a:r>
            <a:r>
              <a:rPr dirty="0" sz="1100" spc="-25">
                <a:solidFill>
                  <a:srgbClr val="5F5F5F"/>
                </a:solidFill>
                <a:latin typeface="Tahoma"/>
                <a:cs typeface="Tahoma"/>
              </a:rPr>
              <a:t>at</a:t>
            </a:r>
            <a:r>
              <a:rPr dirty="0" sz="1100" spc="-13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10">
                <a:solidFill>
                  <a:srgbClr val="5F5F5F"/>
                </a:solidFill>
                <a:latin typeface="Tahoma"/>
                <a:cs typeface="Tahoma"/>
              </a:rPr>
              <a:t>McDonald’s</a:t>
            </a:r>
            <a:endParaRPr sz="1100">
              <a:latin typeface="Tahoma"/>
              <a:cs typeface="Tahoma"/>
            </a:endParaRPr>
          </a:p>
        </p:txBody>
      </p:sp>
      <p:pic>
        <p:nvPicPr>
          <p:cNvPr id="12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162543" y="2461996"/>
            <a:ext cx="975741" cy="973988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9149842" y="4183221"/>
            <a:ext cx="2626360" cy="822960"/>
          </a:xfrm>
          <a:prstGeom prst="rect">
            <a:avLst/>
          </a:prstGeom>
        </p:spPr>
        <p:txBody>
          <a:bodyPr wrap="square" lIns="0" tIns="533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dirty="0" sz="1400" spc="-20" b="1">
                <a:solidFill>
                  <a:srgbClr val="252525"/>
                </a:solidFill>
                <a:latin typeface="Trebuchet MS"/>
                <a:cs typeface="Trebuchet MS"/>
              </a:rPr>
              <a:t>Morgan</a:t>
            </a:r>
            <a:r>
              <a:rPr dirty="0" sz="1400" spc="-135" b="1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400" spc="-10" b="1">
                <a:solidFill>
                  <a:srgbClr val="252525"/>
                </a:solidFill>
                <a:latin typeface="Trebuchet MS"/>
                <a:cs typeface="Trebuchet MS"/>
              </a:rPr>
              <a:t>Flatley</a:t>
            </a:r>
            <a:endParaRPr sz="1400">
              <a:latin typeface="Trebuchet MS"/>
              <a:cs typeface="Trebuchet MS"/>
            </a:endParaRPr>
          </a:p>
          <a:p>
            <a:pPr marL="24765" marR="5080">
              <a:lnSpc>
                <a:spcPts val="1200"/>
              </a:lnSpc>
              <a:spcBef>
                <a:spcPts val="395"/>
              </a:spcBef>
            </a:pPr>
            <a:r>
              <a:rPr dirty="0" sz="1100" spc="-40">
                <a:solidFill>
                  <a:srgbClr val="5F5F5F"/>
                </a:solidFill>
                <a:latin typeface="Tahoma"/>
                <a:cs typeface="Tahoma"/>
              </a:rPr>
              <a:t>Executive</a:t>
            </a:r>
            <a:r>
              <a:rPr dirty="0" sz="1100" spc="-9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50">
                <a:solidFill>
                  <a:srgbClr val="5F5F5F"/>
                </a:solidFill>
                <a:latin typeface="Tahoma"/>
                <a:cs typeface="Tahoma"/>
              </a:rPr>
              <a:t>Vice</a:t>
            </a:r>
            <a:r>
              <a:rPr dirty="0" sz="1100" spc="-85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35">
                <a:solidFill>
                  <a:srgbClr val="5F5F5F"/>
                </a:solidFill>
                <a:latin typeface="Tahoma"/>
                <a:cs typeface="Tahoma"/>
              </a:rPr>
              <a:t>President,</a:t>
            </a:r>
            <a:r>
              <a:rPr dirty="0" sz="1100" spc="-7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25">
                <a:solidFill>
                  <a:srgbClr val="5F5F5F"/>
                </a:solidFill>
                <a:latin typeface="Tahoma"/>
                <a:cs typeface="Tahoma"/>
              </a:rPr>
              <a:t>Global</a:t>
            </a:r>
            <a:r>
              <a:rPr dirty="0" sz="1100" spc="-9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20">
                <a:solidFill>
                  <a:srgbClr val="5F5F5F"/>
                </a:solidFill>
                <a:latin typeface="Tahoma"/>
                <a:cs typeface="Tahoma"/>
              </a:rPr>
              <a:t>Chief </a:t>
            </a:r>
            <a:r>
              <a:rPr dirty="0" sz="1100" spc="-40">
                <a:solidFill>
                  <a:srgbClr val="5F5F5F"/>
                </a:solidFill>
                <a:latin typeface="Tahoma"/>
                <a:cs typeface="Tahoma"/>
              </a:rPr>
              <a:t>Marketing</a:t>
            </a:r>
            <a:r>
              <a:rPr dirty="0" sz="1100" spc="-85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40">
                <a:solidFill>
                  <a:srgbClr val="5F5F5F"/>
                </a:solidFill>
                <a:latin typeface="Tahoma"/>
                <a:cs typeface="Tahoma"/>
              </a:rPr>
              <a:t>Officer</a:t>
            </a:r>
            <a:r>
              <a:rPr dirty="0" sz="1100" spc="-9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35">
                <a:solidFill>
                  <a:srgbClr val="5F5F5F"/>
                </a:solidFill>
                <a:latin typeface="Tahoma"/>
                <a:cs typeface="Tahoma"/>
              </a:rPr>
              <a:t>and</a:t>
            </a:r>
            <a:r>
              <a:rPr dirty="0" sz="1100" spc="-8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40">
                <a:solidFill>
                  <a:srgbClr val="5F5F5F"/>
                </a:solidFill>
                <a:latin typeface="Tahoma"/>
                <a:cs typeface="Tahoma"/>
              </a:rPr>
              <a:t>New</a:t>
            </a:r>
            <a:r>
              <a:rPr dirty="0" sz="1100" spc="-11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35">
                <a:solidFill>
                  <a:srgbClr val="5F5F5F"/>
                </a:solidFill>
                <a:latin typeface="Tahoma"/>
                <a:cs typeface="Tahoma"/>
              </a:rPr>
              <a:t>Business</a:t>
            </a:r>
            <a:r>
              <a:rPr dirty="0" sz="1100" spc="-85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30">
                <a:solidFill>
                  <a:srgbClr val="5F5F5F"/>
                </a:solidFill>
                <a:latin typeface="Tahoma"/>
                <a:cs typeface="Tahoma"/>
              </a:rPr>
              <a:t>Ventures</a:t>
            </a:r>
            <a:endParaRPr sz="1100">
              <a:latin typeface="Tahoma"/>
              <a:cs typeface="Tahoma"/>
            </a:endParaRPr>
          </a:p>
          <a:p>
            <a:pPr marL="24765">
              <a:lnSpc>
                <a:spcPct val="100000"/>
              </a:lnSpc>
              <a:spcBef>
                <a:spcPts val="160"/>
              </a:spcBef>
            </a:pPr>
            <a:r>
              <a:rPr dirty="0" sz="1100" spc="-60">
                <a:solidFill>
                  <a:srgbClr val="5F5F5F"/>
                </a:solidFill>
                <a:latin typeface="Tahoma"/>
                <a:cs typeface="Tahoma"/>
              </a:rPr>
              <a:t>8</a:t>
            </a:r>
            <a:r>
              <a:rPr dirty="0" sz="1100" spc="-125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60">
                <a:solidFill>
                  <a:srgbClr val="5F5F5F"/>
                </a:solidFill>
                <a:latin typeface="Tahoma"/>
                <a:cs typeface="Tahoma"/>
              </a:rPr>
              <a:t>Years</a:t>
            </a:r>
            <a:r>
              <a:rPr dirty="0" sz="1100" spc="-12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25">
                <a:solidFill>
                  <a:srgbClr val="5F5F5F"/>
                </a:solidFill>
                <a:latin typeface="Tahoma"/>
                <a:cs typeface="Tahoma"/>
              </a:rPr>
              <a:t>at</a:t>
            </a:r>
            <a:r>
              <a:rPr dirty="0" sz="1100" spc="-13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10">
                <a:solidFill>
                  <a:srgbClr val="5F5F5F"/>
                </a:solidFill>
                <a:latin typeface="Tahoma"/>
                <a:cs typeface="Tahoma"/>
              </a:rPr>
              <a:t>McDonald’s</a:t>
            </a:r>
            <a:endParaRPr sz="1100">
              <a:latin typeface="Tahoma"/>
              <a:cs typeface="Tahoma"/>
            </a:endParaRPr>
          </a:p>
        </p:txBody>
      </p:sp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160257" y="4129061"/>
            <a:ext cx="926973" cy="970241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5512434" y="2593038"/>
            <a:ext cx="1349375" cy="669925"/>
          </a:xfrm>
          <a:prstGeom prst="rect">
            <a:avLst/>
          </a:prstGeom>
        </p:spPr>
        <p:txBody>
          <a:bodyPr wrap="square" lIns="0" tIns="527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15"/>
              </a:spcBef>
            </a:pPr>
            <a:r>
              <a:rPr dirty="0" sz="1400" spc="-10" b="1">
                <a:solidFill>
                  <a:srgbClr val="252525"/>
                </a:solidFill>
                <a:latin typeface="Trebuchet MS"/>
                <a:cs typeface="Trebuchet MS"/>
              </a:rPr>
              <a:t>ManuSteijaert</a:t>
            </a:r>
            <a:endParaRPr sz="1400">
              <a:latin typeface="Trebuchet MS"/>
              <a:cs typeface="Trebuchet MS"/>
            </a:endParaRPr>
          </a:p>
          <a:p>
            <a:pPr marL="24765">
              <a:lnSpc>
                <a:spcPct val="100000"/>
              </a:lnSpc>
              <a:spcBef>
                <a:spcPts val="254"/>
              </a:spcBef>
            </a:pPr>
            <a:r>
              <a:rPr dirty="0" sz="1100" spc="-30">
                <a:solidFill>
                  <a:srgbClr val="5F5F5F"/>
                </a:solidFill>
                <a:latin typeface="Tahoma"/>
                <a:cs typeface="Tahoma"/>
              </a:rPr>
              <a:t>President,</a:t>
            </a:r>
            <a:r>
              <a:rPr dirty="0" sz="1100" spc="-8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25">
                <a:solidFill>
                  <a:srgbClr val="5F5F5F"/>
                </a:solidFill>
                <a:latin typeface="Tahoma"/>
                <a:cs typeface="Tahoma"/>
              </a:rPr>
              <a:t>IOM</a:t>
            </a:r>
            <a:endParaRPr sz="1100">
              <a:latin typeface="Tahoma"/>
              <a:cs typeface="Tahoma"/>
            </a:endParaRPr>
          </a:p>
          <a:p>
            <a:pPr marL="24765">
              <a:lnSpc>
                <a:spcPct val="100000"/>
              </a:lnSpc>
              <a:spcBef>
                <a:spcPts val="180"/>
              </a:spcBef>
            </a:pPr>
            <a:r>
              <a:rPr dirty="0" sz="1100" spc="-65">
                <a:solidFill>
                  <a:srgbClr val="5F5F5F"/>
                </a:solidFill>
                <a:latin typeface="Tahoma"/>
                <a:cs typeface="Tahoma"/>
              </a:rPr>
              <a:t>22</a:t>
            </a:r>
            <a:r>
              <a:rPr dirty="0" sz="1100" spc="-125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60">
                <a:solidFill>
                  <a:srgbClr val="5F5F5F"/>
                </a:solidFill>
                <a:latin typeface="Tahoma"/>
                <a:cs typeface="Tahoma"/>
              </a:rPr>
              <a:t>Years</a:t>
            </a:r>
            <a:r>
              <a:rPr dirty="0" sz="1100" spc="-114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25">
                <a:solidFill>
                  <a:srgbClr val="5F5F5F"/>
                </a:solidFill>
                <a:latin typeface="Tahoma"/>
                <a:cs typeface="Tahoma"/>
              </a:rPr>
              <a:t>at</a:t>
            </a:r>
            <a:r>
              <a:rPr dirty="0" sz="1100" spc="-125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100" spc="-20">
                <a:solidFill>
                  <a:srgbClr val="5F5F5F"/>
                </a:solidFill>
                <a:latin typeface="Tahoma"/>
                <a:cs typeface="Tahoma"/>
              </a:rPr>
              <a:t>McDonald’s</a:t>
            </a:r>
            <a:endParaRPr sz="1100">
              <a:latin typeface="Tahoma"/>
              <a:cs typeface="Tahoma"/>
            </a:endParaRPr>
          </a:p>
        </p:txBody>
      </p:sp>
      <p:pic>
        <p:nvPicPr>
          <p:cNvPr id="16" name="object 1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515358" y="2483154"/>
            <a:ext cx="922934" cy="970229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1062939" y="6182359"/>
            <a:ext cx="709612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45">
                <a:solidFill>
                  <a:srgbClr val="5F5F5F"/>
                </a:solidFill>
                <a:latin typeface="Tahoma"/>
                <a:cs typeface="Tahoma"/>
              </a:rPr>
              <a:t>For</a:t>
            </a:r>
            <a:r>
              <a:rPr dirty="0" sz="1200" spc="-13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200" spc="-50">
                <a:solidFill>
                  <a:srgbClr val="5F5F5F"/>
                </a:solidFill>
                <a:latin typeface="Tahoma"/>
                <a:cs typeface="Tahoma"/>
              </a:rPr>
              <a:t>more</a:t>
            </a:r>
            <a:r>
              <a:rPr dirty="0" sz="1200" spc="-13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200" spc="-40">
                <a:solidFill>
                  <a:srgbClr val="5F5F5F"/>
                </a:solidFill>
                <a:latin typeface="Tahoma"/>
                <a:cs typeface="Tahoma"/>
              </a:rPr>
              <a:t>information</a:t>
            </a:r>
            <a:r>
              <a:rPr dirty="0" sz="1200" spc="-85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200" spc="-30">
                <a:solidFill>
                  <a:srgbClr val="5F5F5F"/>
                </a:solidFill>
                <a:latin typeface="Tahoma"/>
                <a:cs typeface="Tahoma"/>
              </a:rPr>
              <a:t>on</a:t>
            </a:r>
            <a:r>
              <a:rPr dirty="0" sz="1200" spc="-12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200" spc="-40">
                <a:solidFill>
                  <a:srgbClr val="5F5F5F"/>
                </a:solidFill>
                <a:latin typeface="Tahoma"/>
                <a:cs typeface="Tahoma"/>
              </a:rPr>
              <a:t>McDonald’s</a:t>
            </a:r>
            <a:r>
              <a:rPr dirty="0" sz="1200" spc="-13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200" spc="-55">
                <a:solidFill>
                  <a:srgbClr val="5F5F5F"/>
                </a:solidFill>
                <a:latin typeface="Tahoma"/>
                <a:cs typeface="Tahoma"/>
              </a:rPr>
              <a:t>leaders,</a:t>
            </a:r>
            <a:r>
              <a:rPr dirty="0" sz="1200" spc="-145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200" spc="-65">
                <a:solidFill>
                  <a:srgbClr val="5F5F5F"/>
                </a:solidFill>
                <a:latin typeface="Tahoma"/>
                <a:cs typeface="Tahoma"/>
              </a:rPr>
              <a:t>see</a:t>
            </a:r>
            <a:r>
              <a:rPr dirty="0" sz="1200" spc="-125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200" spc="-30">
                <a:solidFill>
                  <a:srgbClr val="5F5F5F"/>
                </a:solidFill>
                <a:latin typeface="Tahoma"/>
                <a:cs typeface="Tahoma"/>
              </a:rPr>
              <a:t>full</a:t>
            </a:r>
            <a:r>
              <a:rPr dirty="0" sz="1200" spc="-155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200" spc="-45">
                <a:solidFill>
                  <a:srgbClr val="5F5F5F"/>
                </a:solidFill>
                <a:latin typeface="Tahoma"/>
                <a:cs typeface="Tahoma"/>
              </a:rPr>
              <a:t>biographies</a:t>
            </a:r>
            <a:r>
              <a:rPr dirty="0" sz="1200" spc="-10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200" spc="-30">
                <a:solidFill>
                  <a:srgbClr val="5F5F5F"/>
                </a:solidFill>
                <a:latin typeface="Tahoma"/>
                <a:cs typeface="Tahoma"/>
              </a:rPr>
              <a:t>on</a:t>
            </a:r>
            <a:r>
              <a:rPr dirty="0" sz="1200" spc="-125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200" spc="-50">
                <a:solidFill>
                  <a:srgbClr val="5F5F5F"/>
                </a:solidFill>
                <a:latin typeface="Tahoma"/>
                <a:cs typeface="Tahoma"/>
              </a:rPr>
              <a:t>the</a:t>
            </a:r>
            <a:r>
              <a:rPr dirty="0" sz="1200" spc="-185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u="sng" sz="1200" spc="-55" b="1">
                <a:solidFill>
                  <a:srgbClr val="FFBA0D"/>
                </a:solidFill>
                <a:uFill>
                  <a:solidFill>
                    <a:srgbClr val="FFBA0D"/>
                  </a:solidFill>
                </a:uFill>
                <a:latin typeface="Trebuchet MS"/>
                <a:cs typeface="Trebuchet MS"/>
                <a:hlinkClick r:id="rId9"/>
              </a:rPr>
              <a:t>leadership</a:t>
            </a:r>
            <a:r>
              <a:rPr dirty="0" sz="1200" spc="-90" b="1">
                <a:solidFill>
                  <a:srgbClr val="FFBA0D"/>
                </a:solidFill>
                <a:latin typeface="Trebuchet MS"/>
                <a:cs typeface="Trebuchet MS"/>
              </a:rPr>
              <a:t> </a:t>
            </a:r>
            <a:r>
              <a:rPr dirty="0" sz="1200" spc="-60">
                <a:solidFill>
                  <a:srgbClr val="5F5F5F"/>
                </a:solidFill>
                <a:latin typeface="Tahoma"/>
                <a:cs typeface="Tahoma"/>
              </a:rPr>
              <a:t>page</a:t>
            </a:r>
            <a:r>
              <a:rPr dirty="0" sz="1200" spc="-13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200" spc="-40">
                <a:solidFill>
                  <a:srgbClr val="5F5F5F"/>
                </a:solidFill>
                <a:latin typeface="Tahoma"/>
                <a:cs typeface="Tahoma"/>
              </a:rPr>
              <a:t>of</a:t>
            </a:r>
            <a:r>
              <a:rPr dirty="0" sz="1200" spc="-13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200" spc="-50">
                <a:solidFill>
                  <a:srgbClr val="5F5F5F"/>
                </a:solidFill>
                <a:latin typeface="Tahoma"/>
                <a:cs typeface="Tahoma"/>
              </a:rPr>
              <a:t>the</a:t>
            </a:r>
            <a:r>
              <a:rPr dirty="0" sz="1200" spc="-14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200" spc="-45">
                <a:solidFill>
                  <a:srgbClr val="5F5F5F"/>
                </a:solidFill>
                <a:latin typeface="Tahoma"/>
                <a:cs typeface="Tahoma"/>
              </a:rPr>
              <a:t>McDonald’s</a:t>
            </a:r>
            <a:r>
              <a:rPr dirty="0" sz="1200" spc="-13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200" spc="-10">
                <a:solidFill>
                  <a:srgbClr val="5F5F5F"/>
                </a:solidFill>
                <a:latin typeface="Tahoma"/>
                <a:cs typeface="Tahoma"/>
              </a:rPr>
              <a:t>website</a:t>
            </a:r>
            <a:endParaRPr sz="1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2153792"/>
            <a:ext cx="12190095" cy="4704715"/>
            <a:chOff x="0" y="2153792"/>
            <a:chExt cx="12190095" cy="4704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22042" y="3296536"/>
              <a:ext cx="7947914" cy="356146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6414515"/>
              <a:ext cx="12189714" cy="44119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066800" y="2156967"/>
              <a:ext cx="2432685" cy="2026920"/>
            </a:xfrm>
            <a:custGeom>
              <a:avLst/>
              <a:gdLst/>
              <a:ahLst/>
              <a:cxnLst/>
              <a:rect l="l" t="t" r="r" b="b"/>
              <a:pathLst>
                <a:path w="2432685" h="2026920">
                  <a:moveTo>
                    <a:pt x="2268854" y="0"/>
                  </a:moveTo>
                  <a:lnTo>
                    <a:pt x="163690" y="0"/>
                  </a:lnTo>
                  <a:lnTo>
                    <a:pt x="120176" y="5846"/>
                  </a:lnTo>
                  <a:lnTo>
                    <a:pt x="81074" y="22347"/>
                  </a:lnTo>
                  <a:lnTo>
                    <a:pt x="47945" y="47942"/>
                  </a:lnTo>
                  <a:lnTo>
                    <a:pt x="22349" y="81073"/>
                  </a:lnTo>
                  <a:lnTo>
                    <a:pt x="5847" y="120179"/>
                  </a:lnTo>
                  <a:lnTo>
                    <a:pt x="0" y="163703"/>
                  </a:lnTo>
                  <a:lnTo>
                    <a:pt x="0" y="1862709"/>
                  </a:lnTo>
                  <a:lnTo>
                    <a:pt x="5847" y="1906232"/>
                  </a:lnTo>
                  <a:lnTo>
                    <a:pt x="22349" y="1945338"/>
                  </a:lnTo>
                  <a:lnTo>
                    <a:pt x="47945" y="1978469"/>
                  </a:lnTo>
                  <a:lnTo>
                    <a:pt x="81074" y="2004064"/>
                  </a:lnTo>
                  <a:lnTo>
                    <a:pt x="120176" y="2020565"/>
                  </a:lnTo>
                  <a:lnTo>
                    <a:pt x="163690" y="2026412"/>
                  </a:lnTo>
                  <a:lnTo>
                    <a:pt x="2268854" y="2026412"/>
                  </a:lnTo>
                  <a:lnTo>
                    <a:pt x="2312378" y="2020565"/>
                  </a:lnTo>
                  <a:lnTo>
                    <a:pt x="2351484" y="2004064"/>
                  </a:lnTo>
                  <a:lnTo>
                    <a:pt x="2384615" y="1978469"/>
                  </a:lnTo>
                  <a:lnTo>
                    <a:pt x="2410210" y="1945338"/>
                  </a:lnTo>
                  <a:lnTo>
                    <a:pt x="2426711" y="1906232"/>
                  </a:lnTo>
                  <a:lnTo>
                    <a:pt x="2432558" y="1862709"/>
                  </a:lnTo>
                  <a:lnTo>
                    <a:pt x="2432558" y="163703"/>
                  </a:lnTo>
                  <a:lnTo>
                    <a:pt x="2426711" y="120179"/>
                  </a:lnTo>
                  <a:lnTo>
                    <a:pt x="2410210" y="81073"/>
                  </a:lnTo>
                  <a:lnTo>
                    <a:pt x="2384615" y="47942"/>
                  </a:lnTo>
                  <a:lnTo>
                    <a:pt x="2351484" y="22347"/>
                  </a:lnTo>
                  <a:lnTo>
                    <a:pt x="2312378" y="5846"/>
                  </a:lnTo>
                  <a:lnTo>
                    <a:pt x="2268854" y="0"/>
                  </a:lnTo>
                  <a:close/>
                </a:path>
              </a:pathLst>
            </a:custGeom>
            <a:solidFill>
              <a:srgbClr val="FFBA0D">
                <a:alpha val="45881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3608704" y="2156967"/>
              <a:ext cx="2432685" cy="2026920"/>
            </a:xfrm>
            <a:custGeom>
              <a:avLst/>
              <a:gdLst/>
              <a:ahLst/>
              <a:cxnLst/>
              <a:rect l="l" t="t" r="r" b="b"/>
              <a:pathLst>
                <a:path w="2432685" h="2026920">
                  <a:moveTo>
                    <a:pt x="2268855" y="0"/>
                  </a:moveTo>
                  <a:lnTo>
                    <a:pt x="163703" y="0"/>
                  </a:lnTo>
                  <a:lnTo>
                    <a:pt x="120179" y="5846"/>
                  </a:lnTo>
                  <a:lnTo>
                    <a:pt x="81073" y="22347"/>
                  </a:lnTo>
                  <a:lnTo>
                    <a:pt x="47942" y="47942"/>
                  </a:lnTo>
                  <a:lnTo>
                    <a:pt x="22347" y="81073"/>
                  </a:lnTo>
                  <a:lnTo>
                    <a:pt x="5846" y="120179"/>
                  </a:lnTo>
                  <a:lnTo>
                    <a:pt x="0" y="163703"/>
                  </a:lnTo>
                  <a:lnTo>
                    <a:pt x="0" y="1862709"/>
                  </a:lnTo>
                  <a:lnTo>
                    <a:pt x="5846" y="1906232"/>
                  </a:lnTo>
                  <a:lnTo>
                    <a:pt x="22347" y="1945338"/>
                  </a:lnTo>
                  <a:lnTo>
                    <a:pt x="47942" y="1978469"/>
                  </a:lnTo>
                  <a:lnTo>
                    <a:pt x="81073" y="2004064"/>
                  </a:lnTo>
                  <a:lnTo>
                    <a:pt x="120179" y="2020565"/>
                  </a:lnTo>
                  <a:lnTo>
                    <a:pt x="163703" y="2026412"/>
                  </a:lnTo>
                  <a:lnTo>
                    <a:pt x="2268855" y="2026412"/>
                  </a:lnTo>
                  <a:lnTo>
                    <a:pt x="2312378" y="2020565"/>
                  </a:lnTo>
                  <a:lnTo>
                    <a:pt x="2351484" y="2004064"/>
                  </a:lnTo>
                  <a:lnTo>
                    <a:pt x="2384615" y="1978469"/>
                  </a:lnTo>
                  <a:lnTo>
                    <a:pt x="2410210" y="1945338"/>
                  </a:lnTo>
                  <a:lnTo>
                    <a:pt x="2426711" y="1906232"/>
                  </a:lnTo>
                  <a:lnTo>
                    <a:pt x="2432558" y="1862709"/>
                  </a:lnTo>
                  <a:lnTo>
                    <a:pt x="2432558" y="163703"/>
                  </a:lnTo>
                  <a:lnTo>
                    <a:pt x="2426711" y="120179"/>
                  </a:lnTo>
                  <a:lnTo>
                    <a:pt x="2410210" y="81073"/>
                  </a:lnTo>
                  <a:lnTo>
                    <a:pt x="2384615" y="47942"/>
                  </a:lnTo>
                  <a:lnTo>
                    <a:pt x="2351484" y="22347"/>
                  </a:lnTo>
                  <a:lnTo>
                    <a:pt x="2312378" y="5846"/>
                  </a:lnTo>
                  <a:lnTo>
                    <a:pt x="2268855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6150736" y="2156967"/>
              <a:ext cx="2432685" cy="2026920"/>
            </a:xfrm>
            <a:custGeom>
              <a:avLst/>
              <a:gdLst/>
              <a:ahLst/>
              <a:cxnLst/>
              <a:rect l="l" t="t" r="r" b="b"/>
              <a:pathLst>
                <a:path w="2432684" h="2026920">
                  <a:moveTo>
                    <a:pt x="0" y="163703"/>
                  </a:moveTo>
                  <a:lnTo>
                    <a:pt x="5846" y="120179"/>
                  </a:lnTo>
                  <a:lnTo>
                    <a:pt x="22347" y="81073"/>
                  </a:lnTo>
                  <a:lnTo>
                    <a:pt x="47942" y="47942"/>
                  </a:lnTo>
                  <a:lnTo>
                    <a:pt x="81073" y="22347"/>
                  </a:lnTo>
                  <a:lnTo>
                    <a:pt x="120179" y="5846"/>
                  </a:lnTo>
                  <a:lnTo>
                    <a:pt x="163702" y="0"/>
                  </a:lnTo>
                  <a:lnTo>
                    <a:pt x="2268855" y="0"/>
                  </a:lnTo>
                  <a:lnTo>
                    <a:pt x="2312378" y="5846"/>
                  </a:lnTo>
                  <a:lnTo>
                    <a:pt x="2351484" y="22347"/>
                  </a:lnTo>
                  <a:lnTo>
                    <a:pt x="2384615" y="47942"/>
                  </a:lnTo>
                  <a:lnTo>
                    <a:pt x="2410210" y="81073"/>
                  </a:lnTo>
                  <a:lnTo>
                    <a:pt x="2426711" y="120179"/>
                  </a:lnTo>
                  <a:lnTo>
                    <a:pt x="2432558" y="163703"/>
                  </a:lnTo>
                  <a:lnTo>
                    <a:pt x="2432558" y="1862709"/>
                  </a:lnTo>
                  <a:lnTo>
                    <a:pt x="2426711" y="1906232"/>
                  </a:lnTo>
                  <a:lnTo>
                    <a:pt x="2410210" y="1945338"/>
                  </a:lnTo>
                  <a:lnTo>
                    <a:pt x="2384615" y="1978469"/>
                  </a:lnTo>
                  <a:lnTo>
                    <a:pt x="2351484" y="2004064"/>
                  </a:lnTo>
                  <a:lnTo>
                    <a:pt x="2312378" y="2020565"/>
                  </a:lnTo>
                  <a:lnTo>
                    <a:pt x="2268855" y="2026412"/>
                  </a:lnTo>
                  <a:lnTo>
                    <a:pt x="163702" y="2026412"/>
                  </a:lnTo>
                  <a:lnTo>
                    <a:pt x="120179" y="2020565"/>
                  </a:lnTo>
                  <a:lnTo>
                    <a:pt x="81073" y="2004064"/>
                  </a:lnTo>
                  <a:lnTo>
                    <a:pt x="47942" y="1978469"/>
                  </a:lnTo>
                  <a:lnTo>
                    <a:pt x="22347" y="1945338"/>
                  </a:lnTo>
                  <a:lnTo>
                    <a:pt x="5846" y="1906232"/>
                  </a:lnTo>
                  <a:lnTo>
                    <a:pt x="0" y="1862709"/>
                  </a:lnTo>
                  <a:lnTo>
                    <a:pt x="0" y="163703"/>
                  </a:lnTo>
                  <a:close/>
                </a:path>
              </a:pathLst>
            </a:custGeom>
            <a:ln w="6350">
              <a:solidFill>
                <a:srgbClr val="FFBA0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8692642" y="2156967"/>
              <a:ext cx="2432685" cy="2026920"/>
            </a:xfrm>
            <a:custGeom>
              <a:avLst/>
              <a:gdLst/>
              <a:ahLst/>
              <a:cxnLst/>
              <a:rect l="l" t="t" r="r" b="b"/>
              <a:pathLst>
                <a:path w="2432684" h="2026920">
                  <a:moveTo>
                    <a:pt x="2268854" y="0"/>
                  </a:moveTo>
                  <a:lnTo>
                    <a:pt x="163702" y="0"/>
                  </a:lnTo>
                  <a:lnTo>
                    <a:pt x="120179" y="5846"/>
                  </a:lnTo>
                  <a:lnTo>
                    <a:pt x="81073" y="22347"/>
                  </a:lnTo>
                  <a:lnTo>
                    <a:pt x="47942" y="47942"/>
                  </a:lnTo>
                  <a:lnTo>
                    <a:pt x="22347" y="81073"/>
                  </a:lnTo>
                  <a:lnTo>
                    <a:pt x="5846" y="120179"/>
                  </a:lnTo>
                  <a:lnTo>
                    <a:pt x="0" y="163703"/>
                  </a:lnTo>
                  <a:lnTo>
                    <a:pt x="0" y="1862709"/>
                  </a:lnTo>
                  <a:lnTo>
                    <a:pt x="5846" y="1906232"/>
                  </a:lnTo>
                  <a:lnTo>
                    <a:pt x="22347" y="1945338"/>
                  </a:lnTo>
                  <a:lnTo>
                    <a:pt x="47942" y="1978469"/>
                  </a:lnTo>
                  <a:lnTo>
                    <a:pt x="81073" y="2004064"/>
                  </a:lnTo>
                  <a:lnTo>
                    <a:pt x="120179" y="2020565"/>
                  </a:lnTo>
                  <a:lnTo>
                    <a:pt x="163702" y="2026412"/>
                  </a:lnTo>
                  <a:lnTo>
                    <a:pt x="2268854" y="2026412"/>
                  </a:lnTo>
                  <a:lnTo>
                    <a:pt x="2312378" y="2020565"/>
                  </a:lnTo>
                  <a:lnTo>
                    <a:pt x="2351484" y="2004064"/>
                  </a:lnTo>
                  <a:lnTo>
                    <a:pt x="2384615" y="1978469"/>
                  </a:lnTo>
                  <a:lnTo>
                    <a:pt x="2410210" y="1945338"/>
                  </a:lnTo>
                  <a:lnTo>
                    <a:pt x="2426711" y="1906232"/>
                  </a:lnTo>
                  <a:lnTo>
                    <a:pt x="2432557" y="1862709"/>
                  </a:lnTo>
                  <a:lnTo>
                    <a:pt x="2432557" y="163703"/>
                  </a:lnTo>
                  <a:lnTo>
                    <a:pt x="2426711" y="120179"/>
                  </a:lnTo>
                  <a:lnTo>
                    <a:pt x="2410210" y="81073"/>
                  </a:lnTo>
                  <a:lnTo>
                    <a:pt x="2384615" y="47942"/>
                  </a:lnTo>
                  <a:lnTo>
                    <a:pt x="2351484" y="22347"/>
                  </a:lnTo>
                  <a:lnTo>
                    <a:pt x="2312378" y="5846"/>
                  </a:lnTo>
                  <a:lnTo>
                    <a:pt x="2268854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2828" rIns="0" bIns="0" rtlCol="0" vert="horz">
            <a:spAutoFit/>
          </a:bodyPr>
          <a:lstStyle/>
          <a:p>
            <a:pPr marL="57150">
              <a:lnSpc>
                <a:spcPct val="100000"/>
              </a:lnSpc>
              <a:spcBef>
                <a:spcPts val="105"/>
              </a:spcBef>
            </a:pPr>
            <a:r>
              <a:rPr dirty="0" spc="-150"/>
              <a:t>McDonald’s</a:t>
            </a:r>
          </a:p>
        </p:txBody>
      </p:sp>
      <p:sp>
        <p:nvSpPr>
          <p:cNvPr id="10" name="object 10"/>
          <p:cNvSpPr/>
          <p:nvPr/>
        </p:nvSpPr>
        <p:spPr>
          <a:xfrm>
            <a:off x="10710565" y="671337"/>
            <a:ext cx="441325" cy="385445"/>
          </a:xfrm>
          <a:custGeom>
            <a:avLst/>
            <a:gdLst/>
            <a:ahLst/>
            <a:cxnLst/>
            <a:rect l="l" t="t" r="r" b="b"/>
            <a:pathLst>
              <a:path w="441325" h="385444">
                <a:moveTo>
                  <a:pt x="316904" y="0"/>
                </a:moveTo>
                <a:lnTo>
                  <a:pt x="288528" y="9338"/>
                </a:lnTo>
                <a:lnTo>
                  <a:pt x="262537" y="35971"/>
                </a:lnTo>
                <a:lnTo>
                  <a:pt x="239603" y="77820"/>
                </a:lnTo>
                <a:lnTo>
                  <a:pt x="220400" y="132808"/>
                </a:lnTo>
                <a:lnTo>
                  <a:pt x="201198" y="77820"/>
                </a:lnTo>
                <a:lnTo>
                  <a:pt x="178298" y="35971"/>
                </a:lnTo>
                <a:lnTo>
                  <a:pt x="152403" y="9338"/>
                </a:lnTo>
                <a:lnTo>
                  <a:pt x="124215" y="0"/>
                </a:lnTo>
                <a:lnTo>
                  <a:pt x="101924" y="6199"/>
                </a:lnTo>
                <a:lnTo>
                  <a:pt x="61583" y="52544"/>
                </a:lnTo>
                <a:lnTo>
                  <a:pt x="44242" y="90525"/>
                </a:lnTo>
                <a:lnTo>
                  <a:pt x="29259" y="136936"/>
                </a:lnTo>
                <a:lnTo>
                  <a:pt x="16989" y="190693"/>
                </a:lnTo>
                <a:lnTo>
                  <a:pt x="7787" y="250715"/>
                </a:lnTo>
                <a:lnTo>
                  <a:pt x="2005" y="315920"/>
                </a:lnTo>
                <a:lnTo>
                  <a:pt x="0" y="385224"/>
                </a:lnTo>
                <a:lnTo>
                  <a:pt x="55428" y="385224"/>
                </a:lnTo>
                <a:lnTo>
                  <a:pt x="56812" y="313049"/>
                </a:lnTo>
                <a:lnTo>
                  <a:pt x="60784" y="245851"/>
                </a:lnTo>
                <a:lnTo>
                  <a:pt x="67075" y="185061"/>
                </a:lnTo>
                <a:lnTo>
                  <a:pt x="75416" y="132113"/>
                </a:lnTo>
                <a:lnTo>
                  <a:pt x="85537" y="88438"/>
                </a:lnTo>
                <a:lnTo>
                  <a:pt x="110043" y="34636"/>
                </a:lnTo>
                <a:lnTo>
                  <a:pt x="123890" y="27374"/>
                </a:lnTo>
                <a:lnTo>
                  <a:pt x="139661" y="36103"/>
                </a:lnTo>
                <a:lnTo>
                  <a:pt x="166914" y="99978"/>
                </a:lnTo>
                <a:lnTo>
                  <a:pt x="177568" y="151156"/>
                </a:lnTo>
                <a:lnTo>
                  <a:pt x="185690" y="212517"/>
                </a:lnTo>
                <a:lnTo>
                  <a:pt x="190867" y="282075"/>
                </a:lnTo>
                <a:lnTo>
                  <a:pt x="192684" y="357848"/>
                </a:lnTo>
                <a:lnTo>
                  <a:pt x="247785" y="357848"/>
                </a:lnTo>
                <a:lnTo>
                  <a:pt x="249612" y="282075"/>
                </a:lnTo>
                <a:lnTo>
                  <a:pt x="254812" y="212517"/>
                </a:lnTo>
                <a:lnTo>
                  <a:pt x="262966" y="151156"/>
                </a:lnTo>
                <a:lnTo>
                  <a:pt x="273655" y="99978"/>
                </a:lnTo>
                <a:lnTo>
                  <a:pt x="286461" y="60965"/>
                </a:lnTo>
                <a:lnTo>
                  <a:pt x="316741" y="27374"/>
                </a:lnTo>
                <a:lnTo>
                  <a:pt x="317066" y="27374"/>
                </a:lnTo>
                <a:lnTo>
                  <a:pt x="343839" y="55494"/>
                </a:lnTo>
                <a:lnTo>
                  <a:pt x="365706" y="132194"/>
                </a:lnTo>
                <a:lnTo>
                  <a:pt x="374108" y="185173"/>
                </a:lnTo>
                <a:lnTo>
                  <a:pt x="380453" y="245988"/>
                </a:lnTo>
                <a:lnTo>
                  <a:pt x="384462" y="313205"/>
                </a:lnTo>
                <a:lnTo>
                  <a:pt x="385861" y="385387"/>
                </a:lnTo>
                <a:lnTo>
                  <a:pt x="441287" y="385387"/>
                </a:lnTo>
                <a:lnTo>
                  <a:pt x="439276" y="316077"/>
                </a:lnTo>
                <a:lnTo>
                  <a:pt x="433479" y="250858"/>
                </a:lnTo>
                <a:lnTo>
                  <a:pt x="424255" y="190814"/>
                </a:lnTo>
                <a:lnTo>
                  <a:pt x="411959" y="137030"/>
                </a:lnTo>
                <a:lnTo>
                  <a:pt x="396949" y="90593"/>
                </a:lnTo>
                <a:lnTo>
                  <a:pt x="379582" y="52586"/>
                </a:lnTo>
                <a:lnTo>
                  <a:pt x="339202" y="6204"/>
                </a:lnTo>
                <a:lnTo>
                  <a:pt x="316904" y="0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4168266" y="2991083"/>
            <a:ext cx="1315085" cy="977265"/>
          </a:xfrm>
          <a:prstGeom prst="rect">
            <a:avLst/>
          </a:prstGeom>
        </p:spPr>
        <p:txBody>
          <a:bodyPr wrap="square" lIns="0" tIns="40640" rIns="0" bIns="0" rtlCol="0" vert="horz">
            <a:spAutoFit/>
          </a:bodyPr>
          <a:lstStyle/>
          <a:p>
            <a:pPr algn="ctr" marL="6985">
              <a:lnSpc>
                <a:spcPct val="100000"/>
              </a:lnSpc>
              <a:spcBef>
                <a:spcPts val="320"/>
              </a:spcBef>
            </a:pPr>
            <a:r>
              <a:rPr dirty="0" sz="2400" spc="-20">
                <a:latin typeface="Tahoma"/>
                <a:cs typeface="Tahoma"/>
              </a:rPr>
              <a:t>2.2M</a:t>
            </a:r>
            <a:endParaRPr sz="24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135"/>
              </a:spcBef>
            </a:pPr>
            <a:r>
              <a:rPr dirty="0" sz="1400" spc="-10" b="1">
                <a:latin typeface="Trebuchet MS"/>
                <a:cs typeface="Trebuchet MS"/>
              </a:rPr>
              <a:t>People</a:t>
            </a:r>
            <a:endParaRPr sz="1400">
              <a:latin typeface="Trebuchet MS"/>
              <a:cs typeface="Trebuchet MS"/>
            </a:endParaRPr>
          </a:p>
          <a:p>
            <a:pPr algn="ctr" marL="12065" marR="5080">
              <a:lnSpc>
                <a:spcPct val="100000"/>
              </a:lnSpc>
              <a:spcBef>
                <a:spcPts val="55"/>
              </a:spcBef>
            </a:pPr>
            <a:r>
              <a:rPr dirty="0" sz="1050" spc="-30">
                <a:latin typeface="Tahoma"/>
                <a:cs typeface="Tahoma"/>
              </a:rPr>
              <a:t>Workingfor</a:t>
            </a:r>
            <a:r>
              <a:rPr dirty="0" sz="1050" spc="-75">
                <a:latin typeface="Tahoma"/>
                <a:cs typeface="Tahoma"/>
              </a:rPr>
              <a:t> </a:t>
            </a:r>
            <a:r>
              <a:rPr dirty="0" sz="1050" spc="-25">
                <a:latin typeface="Tahoma"/>
                <a:cs typeface="Tahoma"/>
              </a:rPr>
              <a:t>McDonald’s </a:t>
            </a:r>
            <a:r>
              <a:rPr dirty="0" sz="1050" spc="-10">
                <a:latin typeface="Tahoma"/>
                <a:cs typeface="Tahoma"/>
              </a:rPr>
              <a:t>or</a:t>
            </a:r>
            <a:r>
              <a:rPr dirty="0" sz="1050" spc="-215">
                <a:latin typeface="Tahoma"/>
                <a:cs typeface="Tahoma"/>
              </a:rPr>
              <a:t> </a:t>
            </a:r>
            <a:r>
              <a:rPr dirty="0" sz="1050" spc="-10">
                <a:latin typeface="Tahoma"/>
                <a:cs typeface="Tahoma"/>
              </a:rPr>
              <a:t>Franchisees</a:t>
            </a:r>
            <a:endParaRPr sz="105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252966" y="2991083"/>
            <a:ext cx="1316990" cy="817244"/>
          </a:xfrm>
          <a:prstGeom prst="rect">
            <a:avLst/>
          </a:prstGeom>
        </p:spPr>
        <p:txBody>
          <a:bodyPr wrap="square" lIns="0" tIns="4064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320"/>
              </a:spcBef>
            </a:pPr>
            <a:r>
              <a:rPr dirty="0" sz="2400" spc="-80">
                <a:latin typeface="Tahoma"/>
                <a:cs typeface="Tahoma"/>
              </a:rPr>
              <a:t>~70Million</a:t>
            </a:r>
            <a:endParaRPr sz="24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135"/>
              </a:spcBef>
            </a:pPr>
            <a:r>
              <a:rPr dirty="0" sz="1400" spc="-10" b="1">
                <a:latin typeface="Trebuchet MS"/>
                <a:cs typeface="Trebuchet MS"/>
              </a:rPr>
              <a:t>Customers</a:t>
            </a:r>
            <a:endParaRPr sz="1400">
              <a:latin typeface="Trebuchet MS"/>
              <a:cs typeface="Trebuchet MS"/>
            </a:endParaRPr>
          </a:p>
          <a:p>
            <a:pPr algn="ctr" marL="635">
              <a:lnSpc>
                <a:spcPct val="100000"/>
              </a:lnSpc>
              <a:spcBef>
                <a:spcPts val="55"/>
              </a:spcBef>
            </a:pPr>
            <a:r>
              <a:rPr dirty="0" sz="1050" spc="-10">
                <a:latin typeface="Tahoma"/>
                <a:cs typeface="Tahoma"/>
              </a:rPr>
              <a:t>Servedeveryday</a:t>
            </a:r>
            <a:endParaRPr sz="105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844167" y="3081926"/>
            <a:ext cx="971550" cy="651510"/>
          </a:xfrm>
          <a:prstGeom prst="rect">
            <a:avLst/>
          </a:prstGeom>
        </p:spPr>
        <p:txBody>
          <a:bodyPr wrap="square" lIns="0" tIns="41910" rIns="0" bIns="0" rtlCol="0" vert="horz">
            <a:spAutoFit/>
          </a:bodyPr>
          <a:lstStyle/>
          <a:p>
            <a:pPr algn="ctr" marL="9525">
              <a:lnSpc>
                <a:spcPct val="100000"/>
              </a:lnSpc>
              <a:spcBef>
                <a:spcPts val="330"/>
              </a:spcBef>
            </a:pPr>
            <a:r>
              <a:rPr dirty="0" sz="2400" spc="-285">
                <a:latin typeface="Tahoma"/>
                <a:cs typeface="Tahoma"/>
              </a:rPr>
              <a:t>43K+</a:t>
            </a:r>
            <a:endParaRPr sz="24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135"/>
              </a:spcBef>
            </a:pPr>
            <a:r>
              <a:rPr dirty="0" sz="1400" spc="-10" b="1">
                <a:latin typeface="Trebuchet MS"/>
                <a:cs typeface="Trebuchet MS"/>
              </a:rPr>
              <a:t>Restaurants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980301" y="3005868"/>
            <a:ext cx="779780" cy="683895"/>
          </a:xfrm>
          <a:prstGeom prst="rect">
            <a:avLst/>
          </a:prstGeom>
        </p:spPr>
        <p:txBody>
          <a:bodyPr wrap="square" lIns="0" tIns="62229" rIns="0" bIns="0" rtlCol="0" vert="horz">
            <a:spAutoFit/>
          </a:bodyPr>
          <a:lstStyle/>
          <a:p>
            <a:pPr marL="100965">
              <a:lnSpc>
                <a:spcPct val="100000"/>
              </a:lnSpc>
              <a:spcBef>
                <a:spcPts val="489"/>
              </a:spcBef>
            </a:pPr>
            <a:r>
              <a:rPr dirty="0" sz="2400" spc="-330">
                <a:latin typeface="Tahoma"/>
                <a:cs typeface="Tahoma"/>
              </a:rPr>
              <a:t>100+</a:t>
            </a:r>
            <a:endParaRPr sz="2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dirty="0" sz="1400" spc="-40" b="1">
                <a:latin typeface="Trebuchet MS"/>
                <a:cs typeface="Trebuchet MS"/>
              </a:rPr>
              <a:t>Countries</a:t>
            </a:r>
            <a:endParaRPr sz="1400">
              <a:latin typeface="Trebuchet MS"/>
              <a:cs typeface="Trebuchet MS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1953895" y="2347086"/>
            <a:ext cx="8192770" cy="633095"/>
            <a:chOff x="1953895" y="2347086"/>
            <a:chExt cx="8192770" cy="633095"/>
          </a:xfrm>
        </p:grpSpPr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53895" y="2347086"/>
              <a:ext cx="632968" cy="632968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4564202" y="2429725"/>
              <a:ext cx="521970" cy="443230"/>
            </a:xfrm>
            <a:custGeom>
              <a:avLst/>
              <a:gdLst/>
              <a:ahLst/>
              <a:cxnLst/>
              <a:rect l="l" t="t" r="r" b="b"/>
              <a:pathLst>
                <a:path w="521970" h="443230">
                  <a:moveTo>
                    <a:pt x="115722" y="239026"/>
                  </a:moveTo>
                  <a:lnTo>
                    <a:pt x="75349" y="239026"/>
                  </a:lnTo>
                  <a:lnTo>
                    <a:pt x="46050" y="244957"/>
                  </a:lnTo>
                  <a:lnTo>
                    <a:pt x="22098" y="261112"/>
                  </a:lnTo>
                  <a:lnTo>
                    <a:pt x="5930" y="285064"/>
                  </a:lnTo>
                  <a:lnTo>
                    <a:pt x="0" y="314363"/>
                  </a:lnTo>
                  <a:lnTo>
                    <a:pt x="0" y="397522"/>
                  </a:lnTo>
                  <a:lnTo>
                    <a:pt x="3568" y="415099"/>
                  </a:lnTo>
                  <a:lnTo>
                    <a:pt x="13258" y="429475"/>
                  </a:lnTo>
                  <a:lnTo>
                    <a:pt x="27635" y="439166"/>
                  </a:lnTo>
                  <a:lnTo>
                    <a:pt x="45212" y="442734"/>
                  </a:lnTo>
                  <a:lnTo>
                    <a:pt x="111950" y="442734"/>
                  </a:lnTo>
                  <a:lnTo>
                    <a:pt x="110274" y="438010"/>
                  </a:lnTo>
                  <a:lnTo>
                    <a:pt x="109359" y="432943"/>
                  </a:lnTo>
                  <a:lnTo>
                    <a:pt x="109359" y="275107"/>
                  </a:lnTo>
                  <a:lnTo>
                    <a:pt x="109778" y="265709"/>
                  </a:lnTo>
                  <a:lnTo>
                    <a:pt x="110998" y="256540"/>
                  </a:lnTo>
                  <a:lnTo>
                    <a:pt x="112991" y="247637"/>
                  </a:lnTo>
                  <a:lnTo>
                    <a:pt x="115722" y="239026"/>
                  </a:lnTo>
                  <a:close/>
                </a:path>
                <a:path w="521970" h="443230">
                  <a:moveTo>
                    <a:pt x="169633" y="152222"/>
                  </a:moveTo>
                  <a:lnTo>
                    <a:pt x="164299" y="125869"/>
                  </a:lnTo>
                  <a:lnTo>
                    <a:pt x="149758" y="104317"/>
                  </a:lnTo>
                  <a:lnTo>
                    <a:pt x="128219" y="89789"/>
                  </a:lnTo>
                  <a:lnTo>
                    <a:pt x="101866" y="84455"/>
                  </a:lnTo>
                  <a:lnTo>
                    <a:pt x="75514" y="89789"/>
                  </a:lnTo>
                  <a:lnTo>
                    <a:pt x="53975" y="104317"/>
                  </a:lnTo>
                  <a:lnTo>
                    <a:pt x="39433" y="125869"/>
                  </a:lnTo>
                  <a:lnTo>
                    <a:pt x="34099" y="152222"/>
                  </a:lnTo>
                  <a:lnTo>
                    <a:pt x="39433" y="178562"/>
                  </a:lnTo>
                  <a:lnTo>
                    <a:pt x="53975" y="200101"/>
                  </a:lnTo>
                  <a:lnTo>
                    <a:pt x="75514" y="214642"/>
                  </a:lnTo>
                  <a:lnTo>
                    <a:pt x="101866" y="219976"/>
                  </a:lnTo>
                  <a:lnTo>
                    <a:pt x="108889" y="219621"/>
                  </a:lnTo>
                  <a:lnTo>
                    <a:pt x="147726" y="202057"/>
                  </a:lnTo>
                  <a:lnTo>
                    <a:pt x="167551" y="168884"/>
                  </a:lnTo>
                  <a:lnTo>
                    <a:pt x="169633" y="152222"/>
                  </a:lnTo>
                  <a:close/>
                </a:path>
                <a:path w="521970" h="443230">
                  <a:moveTo>
                    <a:pt x="351599" y="90601"/>
                  </a:moveTo>
                  <a:lnTo>
                    <a:pt x="344462" y="55372"/>
                  </a:lnTo>
                  <a:lnTo>
                    <a:pt x="325031" y="26568"/>
                  </a:lnTo>
                  <a:lnTo>
                    <a:pt x="296227" y="7137"/>
                  </a:lnTo>
                  <a:lnTo>
                    <a:pt x="260985" y="0"/>
                  </a:lnTo>
                  <a:lnTo>
                    <a:pt x="225755" y="7137"/>
                  </a:lnTo>
                  <a:lnTo>
                    <a:pt x="196938" y="26568"/>
                  </a:lnTo>
                  <a:lnTo>
                    <a:pt x="177507" y="55372"/>
                  </a:lnTo>
                  <a:lnTo>
                    <a:pt x="170370" y="90601"/>
                  </a:lnTo>
                  <a:lnTo>
                    <a:pt x="173723" y="115062"/>
                  </a:lnTo>
                  <a:lnTo>
                    <a:pt x="197802" y="155498"/>
                  </a:lnTo>
                  <a:lnTo>
                    <a:pt x="237731" y="178193"/>
                  </a:lnTo>
                  <a:lnTo>
                    <a:pt x="260985" y="181216"/>
                  </a:lnTo>
                  <a:lnTo>
                    <a:pt x="272846" y="180441"/>
                  </a:lnTo>
                  <a:lnTo>
                    <a:pt x="324167" y="155498"/>
                  </a:lnTo>
                  <a:lnTo>
                    <a:pt x="348246" y="115062"/>
                  </a:lnTo>
                  <a:lnTo>
                    <a:pt x="351599" y="90601"/>
                  </a:lnTo>
                  <a:close/>
                </a:path>
                <a:path w="521970" h="443230">
                  <a:moveTo>
                    <a:pt x="382473" y="275107"/>
                  </a:moveTo>
                  <a:lnTo>
                    <a:pt x="376542" y="245808"/>
                  </a:lnTo>
                  <a:lnTo>
                    <a:pt x="360387" y="221856"/>
                  </a:lnTo>
                  <a:lnTo>
                    <a:pt x="336423" y="205701"/>
                  </a:lnTo>
                  <a:lnTo>
                    <a:pt x="307124" y="199771"/>
                  </a:lnTo>
                  <a:lnTo>
                    <a:pt x="214845" y="199771"/>
                  </a:lnTo>
                  <a:lnTo>
                    <a:pt x="185547" y="205701"/>
                  </a:lnTo>
                  <a:lnTo>
                    <a:pt x="161594" y="221856"/>
                  </a:lnTo>
                  <a:lnTo>
                    <a:pt x="145427" y="245808"/>
                  </a:lnTo>
                  <a:lnTo>
                    <a:pt x="139496" y="275107"/>
                  </a:lnTo>
                  <a:lnTo>
                    <a:pt x="139496" y="435978"/>
                  </a:lnTo>
                  <a:lnTo>
                    <a:pt x="146240" y="442722"/>
                  </a:lnTo>
                  <a:lnTo>
                    <a:pt x="375729" y="442734"/>
                  </a:lnTo>
                  <a:lnTo>
                    <a:pt x="382473" y="435978"/>
                  </a:lnTo>
                  <a:lnTo>
                    <a:pt x="382473" y="275107"/>
                  </a:lnTo>
                  <a:close/>
                </a:path>
                <a:path w="521970" h="443230">
                  <a:moveTo>
                    <a:pt x="487870" y="152222"/>
                  </a:moveTo>
                  <a:lnTo>
                    <a:pt x="482536" y="125869"/>
                  </a:lnTo>
                  <a:lnTo>
                    <a:pt x="468007" y="104317"/>
                  </a:lnTo>
                  <a:lnTo>
                    <a:pt x="446455" y="89789"/>
                  </a:lnTo>
                  <a:lnTo>
                    <a:pt x="420103" y="84455"/>
                  </a:lnTo>
                  <a:lnTo>
                    <a:pt x="393750" y="89789"/>
                  </a:lnTo>
                  <a:lnTo>
                    <a:pt x="372211" y="104317"/>
                  </a:lnTo>
                  <a:lnTo>
                    <a:pt x="357670" y="125869"/>
                  </a:lnTo>
                  <a:lnTo>
                    <a:pt x="352336" y="152222"/>
                  </a:lnTo>
                  <a:lnTo>
                    <a:pt x="352869" y="160705"/>
                  </a:lnTo>
                  <a:lnTo>
                    <a:pt x="374243" y="202057"/>
                  </a:lnTo>
                  <a:lnTo>
                    <a:pt x="413080" y="219621"/>
                  </a:lnTo>
                  <a:lnTo>
                    <a:pt x="420103" y="219976"/>
                  </a:lnTo>
                  <a:lnTo>
                    <a:pt x="446455" y="214642"/>
                  </a:lnTo>
                  <a:lnTo>
                    <a:pt x="468007" y="200113"/>
                  </a:lnTo>
                  <a:lnTo>
                    <a:pt x="482536" y="178562"/>
                  </a:lnTo>
                  <a:lnTo>
                    <a:pt x="487870" y="152222"/>
                  </a:lnTo>
                  <a:close/>
                </a:path>
                <a:path w="521970" h="443230">
                  <a:moveTo>
                    <a:pt x="521970" y="314363"/>
                  </a:moveTo>
                  <a:lnTo>
                    <a:pt x="516039" y="285064"/>
                  </a:lnTo>
                  <a:lnTo>
                    <a:pt x="499872" y="261112"/>
                  </a:lnTo>
                  <a:lnTo>
                    <a:pt x="475919" y="244957"/>
                  </a:lnTo>
                  <a:lnTo>
                    <a:pt x="446620" y="239026"/>
                  </a:lnTo>
                  <a:lnTo>
                    <a:pt x="406247" y="239026"/>
                  </a:lnTo>
                  <a:lnTo>
                    <a:pt x="408978" y="247637"/>
                  </a:lnTo>
                  <a:lnTo>
                    <a:pt x="410972" y="256540"/>
                  </a:lnTo>
                  <a:lnTo>
                    <a:pt x="412191" y="265709"/>
                  </a:lnTo>
                  <a:lnTo>
                    <a:pt x="412610" y="275107"/>
                  </a:lnTo>
                  <a:lnTo>
                    <a:pt x="412610" y="432943"/>
                  </a:lnTo>
                  <a:lnTo>
                    <a:pt x="411695" y="438010"/>
                  </a:lnTo>
                  <a:lnTo>
                    <a:pt x="410019" y="442722"/>
                  </a:lnTo>
                  <a:lnTo>
                    <a:pt x="476758" y="442722"/>
                  </a:lnTo>
                  <a:lnTo>
                    <a:pt x="494334" y="439166"/>
                  </a:lnTo>
                  <a:lnTo>
                    <a:pt x="508711" y="429475"/>
                  </a:lnTo>
                  <a:lnTo>
                    <a:pt x="518401" y="415099"/>
                  </a:lnTo>
                  <a:lnTo>
                    <a:pt x="521970" y="397522"/>
                  </a:lnTo>
                  <a:lnTo>
                    <a:pt x="521970" y="314363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130207" y="2700755"/>
              <a:ext cx="201923" cy="179319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7106107" y="2407221"/>
              <a:ext cx="506730" cy="506095"/>
            </a:xfrm>
            <a:custGeom>
              <a:avLst/>
              <a:gdLst/>
              <a:ahLst/>
              <a:cxnLst/>
              <a:rect l="l" t="t" r="r" b="b"/>
              <a:pathLst>
                <a:path w="506729" h="506094">
                  <a:moveTo>
                    <a:pt x="55689" y="275666"/>
                  </a:moveTo>
                  <a:lnTo>
                    <a:pt x="52806" y="265557"/>
                  </a:lnTo>
                  <a:lnTo>
                    <a:pt x="51003" y="255206"/>
                  </a:lnTo>
                  <a:lnTo>
                    <a:pt x="50292" y="244729"/>
                  </a:lnTo>
                  <a:lnTo>
                    <a:pt x="50660" y="234251"/>
                  </a:lnTo>
                  <a:lnTo>
                    <a:pt x="51206" y="229235"/>
                  </a:lnTo>
                  <a:lnTo>
                    <a:pt x="51612" y="226707"/>
                  </a:lnTo>
                  <a:lnTo>
                    <a:pt x="44792" y="226999"/>
                  </a:lnTo>
                  <a:lnTo>
                    <a:pt x="2082" y="220319"/>
                  </a:lnTo>
                  <a:lnTo>
                    <a:pt x="1181" y="228384"/>
                  </a:lnTo>
                  <a:lnTo>
                    <a:pt x="533" y="236524"/>
                  </a:lnTo>
                  <a:lnTo>
                    <a:pt x="139" y="244741"/>
                  </a:lnTo>
                  <a:lnTo>
                    <a:pt x="0" y="253009"/>
                  </a:lnTo>
                  <a:lnTo>
                    <a:pt x="1066" y="276301"/>
                  </a:lnTo>
                  <a:lnTo>
                    <a:pt x="4165" y="298983"/>
                  </a:lnTo>
                  <a:lnTo>
                    <a:pt x="9245" y="320992"/>
                  </a:lnTo>
                  <a:lnTo>
                    <a:pt x="16179" y="342214"/>
                  </a:lnTo>
                  <a:lnTo>
                    <a:pt x="24587" y="325615"/>
                  </a:lnTo>
                  <a:lnTo>
                    <a:pt x="28994" y="317474"/>
                  </a:lnTo>
                  <a:lnTo>
                    <a:pt x="33553" y="309473"/>
                  </a:lnTo>
                  <a:lnTo>
                    <a:pt x="38709" y="300850"/>
                  </a:lnTo>
                  <a:lnTo>
                    <a:pt x="44107" y="292341"/>
                  </a:lnTo>
                  <a:lnTo>
                    <a:pt x="49758" y="283946"/>
                  </a:lnTo>
                  <a:lnTo>
                    <a:pt x="55689" y="275666"/>
                  </a:lnTo>
                  <a:close/>
                </a:path>
                <a:path w="506729" h="506094">
                  <a:moveTo>
                    <a:pt x="300748" y="4533"/>
                  </a:moveTo>
                  <a:lnTo>
                    <a:pt x="289077" y="2565"/>
                  </a:lnTo>
                  <a:lnTo>
                    <a:pt x="277228" y="1143"/>
                  </a:lnTo>
                  <a:lnTo>
                    <a:pt x="265201" y="292"/>
                  </a:lnTo>
                  <a:lnTo>
                    <a:pt x="253034" y="0"/>
                  </a:lnTo>
                  <a:lnTo>
                    <a:pt x="201841" y="5181"/>
                  </a:lnTo>
                  <a:lnTo>
                    <a:pt x="154178" y="20040"/>
                  </a:lnTo>
                  <a:lnTo>
                    <a:pt x="111086" y="43548"/>
                  </a:lnTo>
                  <a:lnTo>
                    <a:pt x="73571" y="74663"/>
                  </a:lnTo>
                  <a:lnTo>
                    <a:pt x="42672" y="112382"/>
                  </a:lnTo>
                  <a:lnTo>
                    <a:pt x="19418" y="155638"/>
                  </a:lnTo>
                  <a:lnTo>
                    <a:pt x="4851" y="203428"/>
                  </a:lnTo>
                  <a:lnTo>
                    <a:pt x="12534" y="205486"/>
                  </a:lnTo>
                  <a:lnTo>
                    <a:pt x="48310" y="210019"/>
                  </a:lnTo>
                  <a:lnTo>
                    <a:pt x="56095" y="209384"/>
                  </a:lnTo>
                  <a:lnTo>
                    <a:pt x="58000" y="204419"/>
                  </a:lnTo>
                  <a:lnTo>
                    <a:pt x="61125" y="197764"/>
                  </a:lnTo>
                  <a:lnTo>
                    <a:pt x="85877" y="167843"/>
                  </a:lnTo>
                  <a:lnTo>
                    <a:pt x="110667" y="155651"/>
                  </a:lnTo>
                  <a:lnTo>
                    <a:pt x="115481" y="149948"/>
                  </a:lnTo>
                  <a:lnTo>
                    <a:pt x="150977" y="121094"/>
                  </a:lnTo>
                  <a:lnTo>
                    <a:pt x="195097" y="99568"/>
                  </a:lnTo>
                  <a:lnTo>
                    <a:pt x="214515" y="88569"/>
                  </a:lnTo>
                  <a:lnTo>
                    <a:pt x="247180" y="64312"/>
                  </a:lnTo>
                  <a:lnTo>
                    <a:pt x="274243" y="36995"/>
                  </a:lnTo>
                  <a:lnTo>
                    <a:pt x="287337" y="21475"/>
                  </a:lnTo>
                  <a:lnTo>
                    <a:pt x="300748" y="4533"/>
                  </a:lnTo>
                  <a:close/>
                </a:path>
                <a:path w="506729" h="506094">
                  <a:moveTo>
                    <a:pt x="415696" y="446773"/>
                  </a:moveTo>
                  <a:lnTo>
                    <a:pt x="400532" y="399923"/>
                  </a:lnTo>
                  <a:lnTo>
                    <a:pt x="389966" y="354050"/>
                  </a:lnTo>
                  <a:lnTo>
                    <a:pt x="382295" y="301713"/>
                  </a:lnTo>
                  <a:lnTo>
                    <a:pt x="381482" y="297268"/>
                  </a:lnTo>
                  <a:lnTo>
                    <a:pt x="380987" y="295948"/>
                  </a:lnTo>
                  <a:lnTo>
                    <a:pt x="379425" y="296151"/>
                  </a:lnTo>
                  <a:lnTo>
                    <a:pt x="364083" y="318719"/>
                  </a:lnTo>
                  <a:lnTo>
                    <a:pt x="358914" y="325412"/>
                  </a:lnTo>
                  <a:lnTo>
                    <a:pt x="353479" y="330822"/>
                  </a:lnTo>
                  <a:lnTo>
                    <a:pt x="347637" y="334302"/>
                  </a:lnTo>
                  <a:lnTo>
                    <a:pt x="334327" y="334403"/>
                  </a:lnTo>
                  <a:lnTo>
                    <a:pt x="316293" y="328168"/>
                  </a:lnTo>
                  <a:lnTo>
                    <a:pt x="277329" y="302336"/>
                  </a:lnTo>
                  <a:lnTo>
                    <a:pt x="252107" y="268516"/>
                  </a:lnTo>
                  <a:lnTo>
                    <a:pt x="249682" y="256260"/>
                  </a:lnTo>
                  <a:lnTo>
                    <a:pt x="250609" y="247967"/>
                  </a:lnTo>
                  <a:lnTo>
                    <a:pt x="276440" y="224167"/>
                  </a:lnTo>
                  <a:lnTo>
                    <a:pt x="282702" y="221843"/>
                  </a:lnTo>
                  <a:lnTo>
                    <a:pt x="288874" y="217995"/>
                  </a:lnTo>
                  <a:lnTo>
                    <a:pt x="293560" y="211518"/>
                  </a:lnTo>
                  <a:lnTo>
                    <a:pt x="295338" y="201320"/>
                  </a:lnTo>
                  <a:lnTo>
                    <a:pt x="297535" y="187591"/>
                  </a:lnTo>
                  <a:lnTo>
                    <a:pt x="303923" y="176187"/>
                  </a:lnTo>
                  <a:lnTo>
                    <a:pt x="337032" y="154495"/>
                  </a:lnTo>
                  <a:lnTo>
                    <a:pt x="371894" y="143992"/>
                  </a:lnTo>
                  <a:lnTo>
                    <a:pt x="368731" y="133502"/>
                  </a:lnTo>
                  <a:lnTo>
                    <a:pt x="366750" y="122732"/>
                  </a:lnTo>
                  <a:lnTo>
                    <a:pt x="365937" y="111836"/>
                  </a:lnTo>
                  <a:lnTo>
                    <a:pt x="366280" y="100914"/>
                  </a:lnTo>
                  <a:lnTo>
                    <a:pt x="380428" y="58051"/>
                  </a:lnTo>
                  <a:lnTo>
                    <a:pt x="393014" y="42227"/>
                  </a:lnTo>
                  <a:lnTo>
                    <a:pt x="375602" y="31635"/>
                  </a:lnTo>
                  <a:lnTo>
                    <a:pt x="357301" y="22428"/>
                  </a:lnTo>
                  <a:lnTo>
                    <a:pt x="338188" y="14693"/>
                  </a:lnTo>
                  <a:lnTo>
                    <a:pt x="318338" y="8509"/>
                  </a:lnTo>
                  <a:lnTo>
                    <a:pt x="318058" y="9639"/>
                  </a:lnTo>
                  <a:lnTo>
                    <a:pt x="317550" y="10693"/>
                  </a:lnTo>
                  <a:lnTo>
                    <a:pt x="287947" y="47244"/>
                  </a:lnTo>
                  <a:lnTo>
                    <a:pt x="258495" y="77127"/>
                  </a:lnTo>
                  <a:lnTo>
                    <a:pt x="223812" y="102870"/>
                  </a:lnTo>
                  <a:lnTo>
                    <a:pt x="169227" y="130530"/>
                  </a:lnTo>
                  <a:lnTo>
                    <a:pt x="159893" y="135648"/>
                  </a:lnTo>
                  <a:lnTo>
                    <a:pt x="151561" y="140931"/>
                  </a:lnTo>
                  <a:lnTo>
                    <a:pt x="141922" y="148120"/>
                  </a:lnTo>
                  <a:lnTo>
                    <a:pt x="137845" y="151676"/>
                  </a:lnTo>
                  <a:lnTo>
                    <a:pt x="152819" y="153123"/>
                  </a:lnTo>
                  <a:lnTo>
                    <a:pt x="167360" y="157124"/>
                  </a:lnTo>
                  <a:lnTo>
                    <a:pt x="199682" y="179070"/>
                  </a:lnTo>
                  <a:lnTo>
                    <a:pt x="220560" y="219303"/>
                  </a:lnTo>
                  <a:lnTo>
                    <a:pt x="223227" y="249605"/>
                  </a:lnTo>
                  <a:lnTo>
                    <a:pt x="221107" y="264782"/>
                  </a:lnTo>
                  <a:lnTo>
                    <a:pt x="201650" y="306298"/>
                  </a:lnTo>
                  <a:lnTo>
                    <a:pt x="196875" y="313055"/>
                  </a:lnTo>
                  <a:lnTo>
                    <a:pt x="206248" y="316001"/>
                  </a:lnTo>
                  <a:lnTo>
                    <a:pt x="238912" y="341045"/>
                  </a:lnTo>
                  <a:lnTo>
                    <a:pt x="242849" y="356870"/>
                  </a:lnTo>
                  <a:lnTo>
                    <a:pt x="242328" y="364782"/>
                  </a:lnTo>
                  <a:lnTo>
                    <a:pt x="221742" y="403567"/>
                  </a:lnTo>
                  <a:lnTo>
                    <a:pt x="191439" y="431469"/>
                  </a:lnTo>
                  <a:lnTo>
                    <a:pt x="165785" y="448195"/>
                  </a:lnTo>
                  <a:lnTo>
                    <a:pt x="160350" y="453097"/>
                  </a:lnTo>
                  <a:lnTo>
                    <a:pt x="150685" y="465289"/>
                  </a:lnTo>
                  <a:lnTo>
                    <a:pt x="146494" y="472630"/>
                  </a:lnTo>
                  <a:lnTo>
                    <a:pt x="142621" y="480733"/>
                  </a:lnTo>
                  <a:lnTo>
                    <a:pt x="168389" y="491502"/>
                  </a:lnTo>
                  <a:lnTo>
                    <a:pt x="195491" y="499440"/>
                  </a:lnTo>
                  <a:lnTo>
                    <a:pt x="223774" y="504329"/>
                  </a:lnTo>
                  <a:lnTo>
                    <a:pt x="253034" y="506006"/>
                  </a:lnTo>
                  <a:lnTo>
                    <a:pt x="298399" y="501954"/>
                  </a:lnTo>
                  <a:lnTo>
                    <a:pt x="341096" y="490245"/>
                  </a:lnTo>
                  <a:lnTo>
                    <a:pt x="380441" y="471614"/>
                  </a:lnTo>
                  <a:lnTo>
                    <a:pt x="415696" y="446773"/>
                  </a:lnTo>
                  <a:close/>
                </a:path>
                <a:path w="506729" h="506094">
                  <a:moveTo>
                    <a:pt x="506158" y="253009"/>
                  </a:moveTo>
                  <a:lnTo>
                    <a:pt x="505752" y="238671"/>
                  </a:lnTo>
                  <a:lnTo>
                    <a:pt x="504558" y="224548"/>
                  </a:lnTo>
                  <a:lnTo>
                    <a:pt x="502602" y="210642"/>
                  </a:lnTo>
                  <a:lnTo>
                    <a:pt x="499910" y="196989"/>
                  </a:lnTo>
                  <a:lnTo>
                    <a:pt x="486422" y="214312"/>
                  </a:lnTo>
                  <a:lnTo>
                    <a:pt x="477215" y="226199"/>
                  </a:lnTo>
                  <a:lnTo>
                    <a:pt x="468210" y="237718"/>
                  </a:lnTo>
                  <a:lnTo>
                    <a:pt x="465531" y="239864"/>
                  </a:lnTo>
                  <a:lnTo>
                    <a:pt x="459371" y="242900"/>
                  </a:lnTo>
                  <a:lnTo>
                    <a:pt x="456044" y="243674"/>
                  </a:lnTo>
                  <a:lnTo>
                    <a:pt x="442671" y="241312"/>
                  </a:lnTo>
                  <a:lnTo>
                    <a:pt x="412546" y="206438"/>
                  </a:lnTo>
                  <a:lnTo>
                    <a:pt x="389280" y="175006"/>
                  </a:lnTo>
                  <a:lnTo>
                    <a:pt x="379437" y="159778"/>
                  </a:lnTo>
                  <a:lnTo>
                    <a:pt x="367474" y="162788"/>
                  </a:lnTo>
                  <a:lnTo>
                    <a:pt x="325335" y="179628"/>
                  </a:lnTo>
                  <a:lnTo>
                    <a:pt x="309587" y="218998"/>
                  </a:lnTo>
                  <a:lnTo>
                    <a:pt x="302018" y="230149"/>
                  </a:lnTo>
                  <a:lnTo>
                    <a:pt x="292023" y="236626"/>
                  </a:lnTo>
                  <a:lnTo>
                    <a:pt x="281876" y="240423"/>
                  </a:lnTo>
                  <a:lnTo>
                    <a:pt x="277622" y="241808"/>
                  </a:lnTo>
                  <a:lnTo>
                    <a:pt x="269595" y="246202"/>
                  </a:lnTo>
                  <a:lnTo>
                    <a:pt x="266725" y="250913"/>
                  </a:lnTo>
                  <a:lnTo>
                    <a:pt x="266903" y="260591"/>
                  </a:lnTo>
                  <a:lnTo>
                    <a:pt x="269125" y="265912"/>
                  </a:lnTo>
                  <a:lnTo>
                    <a:pt x="304215" y="302069"/>
                  </a:lnTo>
                  <a:lnTo>
                    <a:pt x="341782" y="318325"/>
                  </a:lnTo>
                  <a:lnTo>
                    <a:pt x="344665" y="317220"/>
                  </a:lnTo>
                  <a:lnTo>
                    <a:pt x="360578" y="293814"/>
                  </a:lnTo>
                  <a:lnTo>
                    <a:pt x="366293" y="286740"/>
                  </a:lnTo>
                  <a:lnTo>
                    <a:pt x="372364" y="281482"/>
                  </a:lnTo>
                  <a:lnTo>
                    <a:pt x="378993" y="278968"/>
                  </a:lnTo>
                  <a:lnTo>
                    <a:pt x="386549" y="280289"/>
                  </a:lnTo>
                  <a:lnTo>
                    <a:pt x="393065" y="286943"/>
                  </a:lnTo>
                  <a:lnTo>
                    <a:pt x="398322" y="299999"/>
                  </a:lnTo>
                  <a:lnTo>
                    <a:pt x="402145" y="320522"/>
                  </a:lnTo>
                  <a:lnTo>
                    <a:pt x="404304" y="335978"/>
                  </a:lnTo>
                  <a:lnTo>
                    <a:pt x="406895" y="351180"/>
                  </a:lnTo>
                  <a:lnTo>
                    <a:pt x="416814" y="394462"/>
                  </a:lnTo>
                  <a:lnTo>
                    <a:pt x="429082" y="434797"/>
                  </a:lnTo>
                  <a:lnTo>
                    <a:pt x="461175" y="397014"/>
                  </a:lnTo>
                  <a:lnTo>
                    <a:pt x="485444" y="353402"/>
                  </a:lnTo>
                  <a:lnTo>
                    <a:pt x="500799" y="305041"/>
                  </a:lnTo>
                  <a:lnTo>
                    <a:pt x="506158" y="253009"/>
                  </a:lnTo>
                  <a:close/>
                </a:path>
              </a:pathLst>
            </a:custGeom>
            <a:solidFill>
              <a:srgbClr val="FFBA0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173669" y="2575916"/>
              <a:ext cx="138595" cy="19108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489288" y="2442583"/>
              <a:ext cx="138631" cy="191063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9670517" y="2421496"/>
              <a:ext cx="476250" cy="476250"/>
            </a:xfrm>
            <a:custGeom>
              <a:avLst/>
              <a:gdLst/>
              <a:ahLst/>
              <a:cxnLst/>
              <a:rect l="l" t="t" r="r" b="b"/>
              <a:pathLst>
                <a:path w="476250" h="476250">
                  <a:moveTo>
                    <a:pt x="268389" y="29768"/>
                  </a:moveTo>
                  <a:lnTo>
                    <a:pt x="266039" y="18199"/>
                  </a:lnTo>
                  <a:lnTo>
                    <a:pt x="259651" y="8724"/>
                  </a:lnTo>
                  <a:lnTo>
                    <a:pt x="250190" y="2336"/>
                  </a:lnTo>
                  <a:lnTo>
                    <a:pt x="238607" y="0"/>
                  </a:lnTo>
                  <a:lnTo>
                    <a:pt x="216420" y="9728"/>
                  </a:lnTo>
                  <a:lnTo>
                    <a:pt x="209029" y="29781"/>
                  </a:lnTo>
                  <a:lnTo>
                    <a:pt x="216420" y="49822"/>
                  </a:lnTo>
                  <a:lnTo>
                    <a:pt x="238607" y="59550"/>
                  </a:lnTo>
                  <a:lnTo>
                    <a:pt x="250190" y="57213"/>
                  </a:lnTo>
                  <a:lnTo>
                    <a:pt x="259651" y="50825"/>
                  </a:lnTo>
                  <a:lnTo>
                    <a:pt x="266039" y="41351"/>
                  </a:lnTo>
                  <a:lnTo>
                    <a:pt x="268389" y="29768"/>
                  </a:lnTo>
                  <a:close/>
                </a:path>
                <a:path w="476250" h="476250">
                  <a:moveTo>
                    <a:pt x="392430" y="290436"/>
                  </a:moveTo>
                  <a:lnTo>
                    <a:pt x="391807" y="280911"/>
                  </a:lnTo>
                  <a:lnTo>
                    <a:pt x="332828" y="280911"/>
                  </a:lnTo>
                  <a:lnTo>
                    <a:pt x="259715" y="339394"/>
                  </a:lnTo>
                  <a:lnTo>
                    <a:pt x="256654" y="340461"/>
                  </a:lnTo>
                  <a:lnTo>
                    <a:pt x="142176" y="340461"/>
                  </a:lnTo>
                  <a:lnTo>
                    <a:pt x="135737" y="334708"/>
                  </a:lnTo>
                  <a:lnTo>
                    <a:pt x="135001" y="319252"/>
                  </a:lnTo>
                  <a:lnTo>
                    <a:pt x="141363" y="312661"/>
                  </a:lnTo>
                  <a:lnTo>
                    <a:pt x="207835" y="312661"/>
                  </a:lnTo>
                  <a:lnTo>
                    <a:pt x="219887" y="310134"/>
                  </a:lnTo>
                  <a:lnTo>
                    <a:pt x="229577" y="303225"/>
                  </a:lnTo>
                  <a:lnTo>
                    <a:pt x="235826" y="293090"/>
                  </a:lnTo>
                  <a:lnTo>
                    <a:pt x="237553" y="280911"/>
                  </a:lnTo>
                  <a:lnTo>
                    <a:pt x="84924" y="280911"/>
                  </a:lnTo>
                  <a:lnTo>
                    <a:pt x="75628" y="292582"/>
                  </a:lnTo>
                  <a:lnTo>
                    <a:pt x="68402" y="305739"/>
                  </a:lnTo>
                  <a:lnTo>
                    <a:pt x="63500" y="320116"/>
                  </a:lnTo>
                  <a:lnTo>
                    <a:pt x="61112" y="335495"/>
                  </a:lnTo>
                  <a:lnTo>
                    <a:pt x="0" y="396608"/>
                  </a:lnTo>
                  <a:lnTo>
                    <a:pt x="0" y="405409"/>
                  </a:lnTo>
                  <a:lnTo>
                    <a:pt x="70421" y="475818"/>
                  </a:lnTo>
                  <a:lnTo>
                    <a:pt x="79222" y="475818"/>
                  </a:lnTo>
                  <a:lnTo>
                    <a:pt x="140754" y="414286"/>
                  </a:lnTo>
                  <a:lnTo>
                    <a:pt x="272542" y="399643"/>
                  </a:lnTo>
                  <a:lnTo>
                    <a:pt x="275018" y="398614"/>
                  </a:lnTo>
                  <a:lnTo>
                    <a:pt x="379476" y="315061"/>
                  </a:lnTo>
                  <a:lnTo>
                    <a:pt x="386105" y="308038"/>
                  </a:lnTo>
                  <a:lnTo>
                    <a:pt x="390474" y="299656"/>
                  </a:lnTo>
                  <a:lnTo>
                    <a:pt x="392430" y="290436"/>
                  </a:lnTo>
                  <a:close/>
                </a:path>
                <a:path w="476250" h="476250">
                  <a:moveTo>
                    <a:pt x="434086" y="197510"/>
                  </a:moveTo>
                  <a:lnTo>
                    <a:pt x="411403" y="152323"/>
                  </a:lnTo>
                  <a:lnTo>
                    <a:pt x="378841" y="114249"/>
                  </a:lnTo>
                  <a:lnTo>
                    <a:pt x="338061" y="84988"/>
                  </a:lnTo>
                  <a:lnTo>
                    <a:pt x="290766" y="66192"/>
                  </a:lnTo>
                  <a:lnTo>
                    <a:pt x="238607" y="59550"/>
                  </a:lnTo>
                  <a:lnTo>
                    <a:pt x="186461" y="66192"/>
                  </a:lnTo>
                  <a:lnTo>
                    <a:pt x="139153" y="84988"/>
                  </a:lnTo>
                  <a:lnTo>
                    <a:pt x="98386" y="114249"/>
                  </a:lnTo>
                  <a:lnTo>
                    <a:pt x="65811" y="152323"/>
                  </a:lnTo>
                  <a:lnTo>
                    <a:pt x="43129" y="197510"/>
                  </a:lnTo>
                  <a:lnTo>
                    <a:pt x="434086" y="197510"/>
                  </a:lnTo>
                  <a:close/>
                </a:path>
                <a:path w="476250" h="476250">
                  <a:moveTo>
                    <a:pt x="475767" y="239242"/>
                  </a:moveTo>
                  <a:lnTo>
                    <a:pt x="472351" y="229870"/>
                  </a:lnTo>
                  <a:lnTo>
                    <a:pt x="461962" y="225310"/>
                  </a:lnTo>
                  <a:lnTo>
                    <a:pt x="7581" y="225310"/>
                  </a:lnTo>
                  <a:lnTo>
                    <a:pt x="1358" y="231533"/>
                  </a:lnTo>
                  <a:lnTo>
                    <a:pt x="1358" y="246888"/>
                  </a:lnTo>
                  <a:lnTo>
                    <a:pt x="7581" y="253111"/>
                  </a:lnTo>
                  <a:lnTo>
                    <a:pt x="461962" y="253111"/>
                  </a:lnTo>
                  <a:lnTo>
                    <a:pt x="472287" y="248602"/>
                  </a:lnTo>
                  <a:lnTo>
                    <a:pt x="475767" y="239242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414515"/>
            <a:ext cx="12189714" cy="441198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0710565" y="671337"/>
            <a:ext cx="441325" cy="385445"/>
          </a:xfrm>
          <a:custGeom>
            <a:avLst/>
            <a:gdLst/>
            <a:ahLst/>
            <a:cxnLst/>
            <a:rect l="l" t="t" r="r" b="b"/>
            <a:pathLst>
              <a:path w="441325" h="385444">
                <a:moveTo>
                  <a:pt x="316904" y="0"/>
                </a:moveTo>
                <a:lnTo>
                  <a:pt x="288528" y="9338"/>
                </a:lnTo>
                <a:lnTo>
                  <a:pt x="262537" y="35971"/>
                </a:lnTo>
                <a:lnTo>
                  <a:pt x="239603" y="77820"/>
                </a:lnTo>
                <a:lnTo>
                  <a:pt x="220400" y="132808"/>
                </a:lnTo>
                <a:lnTo>
                  <a:pt x="201198" y="77820"/>
                </a:lnTo>
                <a:lnTo>
                  <a:pt x="178298" y="35971"/>
                </a:lnTo>
                <a:lnTo>
                  <a:pt x="152403" y="9338"/>
                </a:lnTo>
                <a:lnTo>
                  <a:pt x="124215" y="0"/>
                </a:lnTo>
                <a:lnTo>
                  <a:pt x="101924" y="6199"/>
                </a:lnTo>
                <a:lnTo>
                  <a:pt x="61583" y="52544"/>
                </a:lnTo>
                <a:lnTo>
                  <a:pt x="44242" y="90525"/>
                </a:lnTo>
                <a:lnTo>
                  <a:pt x="29259" y="136936"/>
                </a:lnTo>
                <a:lnTo>
                  <a:pt x="16989" y="190693"/>
                </a:lnTo>
                <a:lnTo>
                  <a:pt x="7787" y="250715"/>
                </a:lnTo>
                <a:lnTo>
                  <a:pt x="2005" y="315920"/>
                </a:lnTo>
                <a:lnTo>
                  <a:pt x="0" y="385224"/>
                </a:lnTo>
                <a:lnTo>
                  <a:pt x="55428" y="385224"/>
                </a:lnTo>
                <a:lnTo>
                  <a:pt x="56812" y="313049"/>
                </a:lnTo>
                <a:lnTo>
                  <a:pt x="60784" y="245851"/>
                </a:lnTo>
                <a:lnTo>
                  <a:pt x="67075" y="185061"/>
                </a:lnTo>
                <a:lnTo>
                  <a:pt x="75416" y="132113"/>
                </a:lnTo>
                <a:lnTo>
                  <a:pt x="85537" y="88438"/>
                </a:lnTo>
                <a:lnTo>
                  <a:pt x="110043" y="34636"/>
                </a:lnTo>
                <a:lnTo>
                  <a:pt x="123890" y="27374"/>
                </a:lnTo>
                <a:lnTo>
                  <a:pt x="139661" y="36103"/>
                </a:lnTo>
                <a:lnTo>
                  <a:pt x="166914" y="99978"/>
                </a:lnTo>
                <a:lnTo>
                  <a:pt x="177568" y="151156"/>
                </a:lnTo>
                <a:lnTo>
                  <a:pt x="185690" y="212517"/>
                </a:lnTo>
                <a:lnTo>
                  <a:pt x="190867" y="282075"/>
                </a:lnTo>
                <a:lnTo>
                  <a:pt x="192684" y="357848"/>
                </a:lnTo>
                <a:lnTo>
                  <a:pt x="247785" y="357848"/>
                </a:lnTo>
                <a:lnTo>
                  <a:pt x="249612" y="282075"/>
                </a:lnTo>
                <a:lnTo>
                  <a:pt x="254812" y="212517"/>
                </a:lnTo>
                <a:lnTo>
                  <a:pt x="262966" y="151156"/>
                </a:lnTo>
                <a:lnTo>
                  <a:pt x="273655" y="99978"/>
                </a:lnTo>
                <a:lnTo>
                  <a:pt x="286461" y="60965"/>
                </a:lnTo>
                <a:lnTo>
                  <a:pt x="316741" y="27374"/>
                </a:lnTo>
                <a:lnTo>
                  <a:pt x="317066" y="27374"/>
                </a:lnTo>
                <a:lnTo>
                  <a:pt x="343839" y="55494"/>
                </a:lnTo>
                <a:lnTo>
                  <a:pt x="365706" y="132194"/>
                </a:lnTo>
                <a:lnTo>
                  <a:pt x="374108" y="185173"/>
                </a:lnTo>
                <a:lnTo>
                  <a:pt x="380453" y="245988"/>
                </a:lnTo>
                <a:lnTo>
                  <a:pt x="384462" y="313205"/>
                </a:lnTo>
                <a:lnTo>
                  <a:pt x="385861" y="385387"/>
                </a:lnTo>
                <a:lnTo>
                  <a:pt x="441287" y="385387"/>
                </a:lnTo>
                <a:lnTo>
                  <a:pt x="439276" y="316077"/>
                </a:lnTo>
                <a:lnTo>
                  <a:pt x="433479" y="250858"/>
                </a:lnTo>
                <a:lnTo>
                  <a:pt x="424255" y="190814"/>
                </a:lnTo>
                <a:lnTo>
                  <a:pt x="411959" y="137030"/>
                </a:lnTo>
                <a:lnTo>
                  <a:pt x="396949" y="90593"/>
                </a:lnTo>
                <a:lnTo>
                  <a:pt x="379582" y="52586"/>
                </a:lnTo>
                <a:lnTo>
                  <a:pt x="339202" y="6204"/>
                </a:lnTo>
                <a:lnTo>
                  <a:pt x="316904" y="0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2773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dirty="0" spc="-195"/>
              <a:t>The</a:t>
            </a:r>
            <a:r>
              <a:rPr dirty="0" spc="-175"/>
              <a:t> </a:t>
            </a:r>
            <a:r>
              <a:rPr dirty="0" spc="-170"/>
              <a:t>McDonald’s </a:t>
            </a:r>
            <a:r>
              <a:rPr dirty="0" spc="-55"/>
              <a:t>System</a:t>
            </a:r>
          </a:p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600" spc="-75" b="0">
                <a:latin typeface="Tahoma"/>
                <a:cs typeface="Tahoma"/>
              </a:rPr>
              <a:t>The</a:t>
            </a:r>
            <a:r>
              <a:rPr dirty="0" sz="1600" spc="-130" b="0">
                <a:latin typeface="Tahoma"/>
                <a:cs typeface="Tahoma"/>
              </a:rPr>
              <a:t> </a:t>
            </a:r>
            <a:r>
              <a:rPr dirty="0" sz="1600" spc="-65" b="0">
                <a:latin typeface="Tahoma"/>
                <a:cs typeface="Tahoma"/>
              </a:rPr>
              <a:t>three-</a:t>
            </a:r>
            <a:r>
              <a:rPr dirty="0" sz="1600" spc="-60" b="0">
                <a:latin typeface="Tahoma"/>
                <a:cs typeface="Tahoma"/>
              </a:rPr>
              <a:t>legged</a:t>
            </a:r>
            <a:r>
              <a:rPr dirty="0" sz="1600" spc="-100" b="0">
                <a:latin typeface="Tahoma"/>
                <a:cs typeface="Tahoma"/>
              </a:rPr>
              <a:t> </a:t>
            </a:r>
            <a:r>
              <a:rPr dirty="0" sz="1600" spc="-25" b="0">
                <a:latin typeface="Tahoma"/>
                <a:cs typeface="Tahoma"/>
              </a:rPr>
              <a:t>stool</a:t>
            </a:r>
            <a:r>
              <a:rPr dirty="0" sz="1600" spc="-145" b="0">
                <a:latin typeface="Tahoma"/>
                <a:cs typeface="Tahoma"/>
              </a:rPr>
              <a:t> </a:t>
            </a:r>
            <a:r>
              <a:rPr dirty="0" sz="1600" spc="-40" b="0">
                <a:latin typeface="Tahoma"/>
                <a:cs typeface="Tahoma"/>
              </a:rPr>
              <a:t>of</a:t>
            </a:r>
            <a:r>
              <a:rPr dirty="0" sz="1600" spc="-150" b="0">
                <a:latin typeface="Tahoma"/>
                <a:cs typeface="Tahoma"/>
              </a:rPr>
              <a:t> </a:t>
            </a:r>
            <a:r>
              <a:rPr dirty="0" sz="1600" spc="-40" b="0">
                <a:latin typeface="Tahoma"/>
                <a:cs typeface="Tahoma"/>
              </a:rPr>
              <a:t>McDonald’s</a:t>
            </a:r>
            <a:r>
              <a:rPr dirty="0" sz="1600" spc="-110" b="0">
                <a:latin typeface="Tahoma"/>
                <a:cs typeface="Tahoma"/>
              </a:rPr>
              <a:t> </a:t>
            </a:r>
            <a:r>
              <a:rPr dirty="0" sz="1600" spc="-55" b="0">
                <a:latin typeface="Tahoma"/>
                <a:cs typeface="Tahoma"/>
              </a:rPr>
              <a:t>franchisees,</a:t>
            </a:r>
            <a:r>
              <a:rPr dirty="0" sz="1600" spc="-130" b="0">
                <a:latin typeface="Tahoma"/>
                <a:cs typeface="Tahoma"/>
              </a:rPr>
              <a:t> </a:t>
            </a:r>
            <a:r>
              <a:rPr dirty="0" sz="1600" spc="-45" b="0">
                <a:latin typeface="Tahoma"/>
                <a:cs typeface="Tahoma"/>
              </a:rPr>
              <a:t>suppliers,</a:t>
            </a:r>
            <a:r>
              <a:rPr dirty="0" sz="1600" spc="-114" b="0">
                <a:latin typeface="Tahoma"/>
                <a:cs typeface="Tahoma"/>
              </a:rPr>
              <a:t> </a:t>
            </a:r>
            <a:r>
              <a:rPr dirty="0" sz="1600" spc="-35" b="0">
                <a:latin typeface="Tahoma"/>
                <a:cs typeface="Tahoma"/>
              </a:rPr>
              <a:t>and</a:t>
            </a:r>
            <a:r>
              <a:rPr dirty="0" sz="1600" spc="-145" b="0">
                <a:latin typeface="Tahoma"/>
                <a:cs typeface="Tahoma"/>
              </a:rPr>
              <a:t> </a:t>
            </a:r>
            <a:r>
              <a:rPr dirty="0" sz="1600" spc="-10" b="0">
                <a:latin typeface="Tahoma"/>
                <a:cs typeface="Tahoma"/>
              </a:rPr>
              <a:t>employees</a:t>
            </a:r>
            <a:endParaRPr sz="1600">
              <a:latin typeface="Tahoma"/>
              <a:cs typeface="Tahoma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521200" y="1695830"/>
            <a:ext cx="3154045" cy="4304030"/>
            <a:chOff x="4521200" y="1695830"/>
            <a:chExt cx="3154045" cy="4304030"/>
          </a:xfrm>
        </p:grpSpPr>
        <p:sp>
          <p:nvSpPr>
            <p:cNvPr id="6" name="object 6"/>
            <p:cNvSpPr/>
            <p:nvPr/>
          </p:nvSpPr>
          <p:spPr>
            <a:xfrm>
              <a:off x="4524375" y="1699005"/>
              <a:ext cx="3147695" cy="4297680"/>
            </a:xfrm>
            <a:custGeom>
              <a:avLst/>
              <a:gdLst/>
              <a:ahLst/>
              <a:cxnLst/>
              <a:rect l="l" t="t" r="r" b="b"/>
              <a:pathLst>
                <a:path w="3147695" h="4297680">
                  <a:moveTo>
                    <a:pt x="3009265" y="0"/>
                  </a:moveTo>
                  <a:lnTo>
                    <a:pt x="138429" y="0"/>
                  </a:lnTo>
                  <a:lnTo>
                    <a:pt x="94674" y="7057"/>
                  </a:lnTo>
                  <a:lnTo>
                    <a:pt x="56674" y="26708"/>
                  </a:lnTo>
                  <a:lnTo>
                    <a:pt x="26708" y="56674"/>
                  </a:lnTo>
                  <a:lnTo>
                    <a:pt x="7057" y="94674"/>
                  </a:lnTo>
                  <a:lnTo>
                    <a:pt x="0" y="138430"/>
                  </a:lnTo>
                  <a:lnTo>
                    <a:pt x="0" y="4158691"/>
                  </a:lnTo>
                  <a:lnTo>
                    <a:pt x="7057" y="4202438"/>
                  </a:lnTo>
                  <a:lnTo>
                    <a:pt x="26708" y="4240432"/>
                  </a:lnTo>
                  <a:lnTo>
                    <a:pt x="56674" y="4270392"/>
                  </a:lnTo>
                  <a:lnTo>
                    <a:pt x="94674" y="4290040"/>
                  </a:lnTo>
                  <a:lnTo>
                    <a:pt x="138429" y="4297095"/>
                  </a:lnTo>
                  <a:lnTo>
                    <a:pt x="3009265" y="4297095"/>
                  </a:lnTo>
                  <a:lnTo>
                    <a:pt x="3053020" y="4290040"/>
                  </a:lnTo>
                  <a:lnTo>
                    <a:pt x="3091020" y="4270392"/>
                  </a:lnTo>
                  <a:lnTo>
                    <a:pt x="3120986" y="4240432"/>
                  </a:lnTo>
                  <a:lnTo>
                    <a:pt x="3140637" y="4202438"/>
                  </a:lnTo>
                  <a:lnTo>
                    <a:pt x="3147695" y="4158691"/>
                  </a:lnTo>
                  <a:lnTo>
                    <a:pt x="3147695" y="138430"/>
                  </a:lnTo>
                  <a:lnTo>
                    <a:pt x="3140637" y="94674"/>
                  </a:lnTo>
                  <a:lnTo>
                    <a:pt x="3120986" y="56674"/>
                  </a:lnTo>
                  <a:lnTo>
                    <a:pt x="3091020" y="26708"/>
                  </a:lnTo>
                  <a:lnTo>
                    <a:pt x="3053020" y="7057"/>
                  </a:lnTo>
                  <a:lnTo>
                    <a:pt x="3009265" y="0"/>
                  </a:lnTo>
                  <a:close/>
                </a:path>
              </a:pathLst>
            </a:custGeom>
            <a:solidFill>
              <a:srgbClr val="D9D9D9">
                <a:alpha val="25097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4524375" y="1699005"/>
              <a:ext cx="3147695" cy="4297680"/>
            </a:xfrm>
            <a:custGeom>
              <a:avLst/>
              <a:gdLst/>
              <a:ahLst/>
              <a:cxnLst/>
              <a:rect l="l" t="t" r="r" b="b"/>
              <a:pathLst>
                <a:path w="3147695" h="4297680">
                  <a:moveTo>
                    <a:pt x="0" y="138430"/>
                  </a:moveTo>
                  <a:lnTo>
                    <a:pt x="7057" y="94674"/>
                  </a:lnTo>
                  <a:lnTo>
                    <a:pt x="26708" y="56674"/>
                  </a:lnTo>
                  <a:lnTo>
                    <a:pt x="56674" y="26708"/>
                  </a:lnTo>
                  <a:lnTo>
                    <a:pt x="94674" y="7057"/>
                  </a:lnTo>
                  <a:lnTo>
                    <a:pt x="138429" y="0"/>
                  </a:lnTo>
                  <a:lnTo>
                    <a:pt x="3009265" y="0"/>
                  </a:lnTo>
                  <a:lnTo>
                    <a:pt x="3053020" y="7057"/>
                  </a:lnTo>
                  <a:lnTo>
                    <a:pt x="3091020" y="26708"/>
                  </a:lnTo>
                  <a:lnTo>
                    <a:pt x="3120986" y="56674"/>
                  </a:lnTo>
                  <a:lnTo>
                    <a:pt x="3140637" y="94674"/>
                  </a:lnTo>
                  <a:lnTo>
                    <a:pt x="3147695" y="138430"/>
                  </a:lnTo>
                  <a:lnTo>
                    <a:pt x="3147695" y="4158691"/>
                  </a:lnTo>
                  <a:lnTo>
                    <a:pt x="3140637" y="4202438"/>
                  </a:lnTo>
                  <a:lnTo>
                    <a:pt x="3120986" y="4240432"/>
                  </a:lnTo>
                  <a:lnTo>
                    <a:pt x="3091020" y="4270392"/>
                  </a:lnTo>
                  <a:lnTo>
                    <a:pt x="3053020" y="4290040"/>
                  </a:lnTo>
                  <a:lnTo>
                    <a:pt x="3009265" y="4297095"/>
                  </a:lnTo>
                  <a:lnTo>
                    <a:pt x="138429" y="4297095"/>
                  </a:lnTo>
                  <a:lnTo>
                    <a:pt x="94674" y="4290040"/>
                  </a:lnTo>
                  <a:lnTo>
                    <a:pt x="56674" y="4270392"/>
                  </a:lnTo>
                  <a:lnTo>
                    <a:pt x="26708" y="4240432"/>
                  </a:lnTo>
                  <a:lnTo>
                    <a:pt x="7057" y="4202438"/>
                  </a:lnTo>
                  <a:lnTo>
                    <a:pt x="0" y="4158691"/>
                  </a:lnTo>
                  <a:lnTo>
                    <a:pt x="0" y="138430"/>
                  </a:lnTo>
                  <a:close/>
                </a:path>
              </a:pathLst>
            </a:custGeom>
            <a:ln w="6350">
              <a:solidFill>
                <a:srgbClr val="FFBA0D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98923" y="1775078"/>
              <a:ext cx="2987040" cy="2308987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1063625" y="1695830"/>
            <a:ext cx="3154045" cy="4304030"/>
            <a:chOff x="1063625" y="1695830"/>
            <a:chExt cx="3154045" cy="4304030"/>
          </a:xfrm>
        </p:grpSpPr>
        <p:sp>
          <p:nvSpPr>
            <p:cNvPr id="10" name="object 10"/>
            <p:cNvSpPr/>
            <p:nvPr/>
          </p:nvSpPr>
          <p:spPr>
            <a:xfrm>
              <a:off x="1066800" y="1699005"/>
              <a:ext cx="3147695" cy="4297680"/>
            </a:xfrm>
            <a:custGeom>
              <a:avLst/>
              <a:gdLst/>
              <a:ahLst/>
              <a:cxnLst/>
              <a:rect l="l" t="t" r="r" b="b"/>
              <a:pathLst>
                <a:path w="3147695" h="4297680">
                  <a:moveTo>
                    <a:pt x="3009265" y="0"/>
                  </a:moveTo>
                  <a:lnTo>
                    <a:pt x="138404" y="0"/>
                  </a:lnTo>
                  <a:lnTo>
                    <a:pt x="94657" y="7057"/>
                  </a:lnTo>
                  <a:lnTo>
                    <a:pt x="56663" y="26708"/>
                  </a:lnTo>
                  <a:lnTo>
                    <a:pt x="26703" y="56674"/>
                  </a:lnTo>
                  <a:lnTo>
                    <a:pt x="7055" y="94674"/>
                  </a:lnTo>
                  <a:lnTo>
                    <a:pt x="0" y="138430"/>
                  </a:lnTo>
                  <a:lnTo>
                    <a:pt x="0" y="4158691"/>
                  </a:lnTo>
                  <a:lnTo>
                    <a:pt x="7055" y="4202438"/>
                  </a:lnTo>
                  <a:lnTo>
                    <a:pt x="26703" y="4240432"/>
                  </a:lnTo>
                  <a:lnTo>
                    <a:pt x="56663" y="4270392"/>
                  </a:lnTo>
                  <a:lnTo>
                    <a:pt x="94657" y="4290040"/>
                  </a:lnTo>
                  <a:lnTo>
                    <a:pt x="138404" y="4297095"/>
                  </a:lnTo>
                  <a:lnTo>
                    <a:pt x="3009265" y="4297095"/>
                  </a:lnTo>
                  <a:lnTo>
                    <a:pt x="3053020" y="4290040"/>
                  </a:lnTo>
                  <a:lnTo>
                    <a:pt x="3091020" y="4270392"/>
                  </a:lnTo>
                  <a:lnTo>
                    <a:pt x="3120986" y="4240432"/>
                  </a:lnTo>
                  <a:lnTo>
                    <a:pt x="3140637" y="4202438"/>
                  </a:lnTo>
                  <a:lnTo>
                    <a:pt x="3147695" y="4158691"/>
                  </a:lnTo>
                  <a:lnTo>
                    <a:pt x="3147695" y="138430"/>
                  </a:lnTo>
                  <a:lnTo>
                    <a:pt x="3140637" y="94674"/>
                  </a:lnTo>
                  <a:lnTo>
                    <a:pt x="3120986" y="56674"/>
                  </a:lnTo>
                  <a:lnTo>
                    <a:pt x="3091020" y="26708"/>
                  </a:lnTo>
                  <a:lnTo>
                    <a:pt x="3053020" y="7057"/>
                  </a:lnTo>
                  <a:lnTo>
                    <a:pt x="3009265" y="0"/>
                  </a:lnTo>
                  <a:close/>
                </a:path>
              </a:pathLst>
            </a:custGeom>
            <a:solidFill>
              <a:srgbClr val="D9D9D9">
                <a:alpha val="25097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1066800" y="1699005"/>
              <a:ext cx="3147695" cy="4297680"/>
            </a:xfrm>
            <a:custGeom>
              <a:avLst/>
              <a:gdLst/>
              <a:ahLst/>
              <a:cxnLst/>
              <a:rect l="l" t="t" r="r" b="b"/>
              <a:pathLst>
                <a:path w="3147695" h="4297680">
                  <a:moveTo>
                    <a:pt x="0" y="138430"/>
                  </a:moveTo>
                  <a:lnTo>
                    <a:pt x="7055" y="94674"/>
                  </a:lnTo>
                  <a:lnTo>
                    <a:pt x="26703" y="56674"/>
                  </a:lnTo>
                  <a:lnTo>
                    <a:pt x="56663" y="26708"/>
                  </a:lnTo>
                  <a:lnTo>
                    <a:pt x="94657" y="7057"/>
                  </a:lnTo>
                  <a:lnTo>
                    <a:pt x="138404" y="0"/>
                  </a:lnTo>
                  <a:lnTo>
                    <a:pt x="3009265" y="0"/>
                  </a:lnTo>
                  <a:lnTo>
                    <a:pt x="3053020" y="7057"/>
                  </a:lnTo>
                  <a:lnTo>
                    <a:pt x="3091020" y="26708"/>
                  </a:lnTo>
                  <a:lnTo>
                    <a:pt x="3120986" y="56674"/>
                  </a:lnTo>
                  <a:lnTo>
                    <a:pt x="3140637" y="94674"/>
                  </a:lnTo>
                  <a:lnTo>
                    <a:pt x="3147695" y="138430"/>
                  </a:lnTo>
                  <a:lnTo>
                    <a:pt x="3147695" y="4158691"/>
                  </a:lnTo>
                  <a:lnTo>
                    <a:pt x="3140637" y="4202438"/>
                  </a:lnTo>
                  <a:lnTo>
                    <a:pt x="3120986" y="4240432"/>
                  </a:lnTo>
                  <a:lnTo>
                    <a:pt x="3091020" y="4270392"/>
                  </a:lnTo>
                  <a:lnTo>
                    <a:pt x="3053020" y="4290040"/>
                  </a:lnTo>
                  <a:lnTo>
                    <a:pt x="3009265" y="4297095"/>
                  </a:lnTo>
                  <a:lnTo>
                    <a:pt x="138404" y="4297095"/>
                  </a:lnTo>
                  <a:lnTo>
                    <a:pt x="94657" y="4290040"/>
                  </a:lnTo>
                  <a:lnTo>
                    <a:pt x="56663" y="4270392"/>
                  </a:lnTo>
                  <a:lnTo>
                    <a:pt x="26703" y="4240432"/>
                  </a:lnTo>
                  <a:lnTo>
                    <a:pt x="7055" y="4202438"/>
                  </a:lnTo>
                  <a:lnTo>
                    <a:pt x="0" y="4158691"/>
                  </a:lnTo>
                  <a:lnTo>
                    <a:pt x="0" y="138430"/>
                  </a:lnTo>
                  <a:close/>
                </a:path>
              </a:pathLst>
            </a:custGeom>
            <a:ln w="6350">
              <a:solidFill>
                <a:srgbClr val="FFBA0D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47089" y="1792985"/>
              <a:ext cx="2987141" cy="2309114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348747" y="4479258"/>
              <a:ext cx="393065" cy="426084"/>
            </a:xfrm>
            <a:custGeom>
              <a:avLst/>
              <a:gdLst/>
              <a:ahLst/>
              <a:cxnLst/>
              <a:rect l="l" t="t" r="r" b="b"/>
              <a:pathLst>
                <a:path w="393064" h="426085">
                  <a:moveTo>
                    <a:pt x="392658" y="400796"/>
                  </a:moveTo>
                  <a:lnTo>
                    <a:pt x="0" y="400796"/>
                  </a:lnTo>
                  <a:lnTo>
                    <a:pt x="0" y="425749"/>
                  </a:lnTo>
                  <a:lnTo>
                    <a:pt x="392658" y="425749"/>
                  </a:lnTo>
                  <a:lnTo>
                    <a:pt x="392658" y="400796"/>
                  </a:lnTo>
                  <a:close/>
                </a:path>
                <a:path w="393064" h="426085">
                  <a:moveTo>
                    <a:pt x="155968" y="168948"/>
                  </a:moveTo>
                  <a:lnTo>
                    <a:pt x="51160" y="168948"/>
                  </a:lnTo>
                  <a:lnTo>
                    <a:pt x="51160" y="400796"/>
                  </a:lnTo>
                  <a:lnTo>
                    <a:pt x="155968" y="400796"/>
                  </a:lnTo>
                  <a:lnTo>
                    <a:pt x="155968" y="350210"/>
                  </a:lnTo>
                  <a:lnTo>
                    <a:pt x="91088" y="350210"/>
                  </a:lnTo>
                  <a:lnTo>
                    <a:pt x="91088" y="300019"/>
                  </a:lnTo>
                  <a:lnTo>
                    <a:pt x="155968" y="300019"/>
                  </a:lnTo>
                  <a:lnTo>
                    <a:pt x="155968" y="258546"/>
                  </a:lnTo>
                  <a:lnTo>
                    <a:pt x="91088" y="258546"/>
                  </a:lnTo>
                  <a:lnTo>
                    <a:pt x="91088" y="208356"/>
                  </a:lnTo>
                  <a:lnTo>
                    <a:pt x="155968" y="208356"/>
                  </a:lnTo>
                  <a:lnTo>
                    <a:pt x="155968" y="168948"/>
                  </a:lnTo>
                  <a:close/>
                </a:path>
                <a:path w="393064" h="426085">
                  <a:moveTo>
                    <a:pt x="301874" y="0"/>
                  </a:moveTo>
                  <a:lnTo>
                    <a:pt x="90728" y="59198"/>
                  </a:lnTo>
                  <a:lnTo>
                    <a:pt x="90728" y="143995"/>
                  </a:lnTo>
                  <a:lnTo>
                    <a:pt x="180923" y="143995"/>
                  </a:lnTo>
                  <a:lnTo>
                    <a:pt x="180923" y="400796"/>
                  </a:lnTo>
                  <a:lnTo>
                    <a:pt x="301874" y="400796"/>
                  </a:lnTo>
                  <a:lnTo>
                    <a:pt x="301874" y="350210"/>
                  </a:lnTo>
                  <a:lnTo>
                    <a:pt x="228373" y="350210"/>
                  </a:lnTo>
                  <a:lnTo>
                    <a:pt x="228373" y="300019"/>
                  </a:lnTo>
                  <a:lnTo>
                    <a:pt x="301874" y="300019"/>
                  </a:lnTo>
                  <a:lnTo>
                    <a:pt x="301874" y="258546"/>
                  </a:lnTo>
                  <a:lnTo>
                    <a:pt x="228373" y="258546"/>
                  </a:lnTo>
                  <a:lnTo>
                    <a:pt x="228373" y="208356"/>
                  </a:lnTo>
                  <a:lnTo>
                    <a:pt x="301874" y="208356"/>
                  </a:lnTo>
                  <a:lnTo>
                    <a:pt x="301874" y="166883"/>
                  </a:lnTo>
                  <a:lnTo>
                    <a:pt x="228373" y="166883"/>
                  </a:lnTo>
                  <a:lnTo>
                    <a:pt x="228373" y="116692"/>
                  </a:lnTo>
                  <a:lnTo>
                    <a:pt x="301874" y="116692"/>
                  </a:lnTo>
                  <a:lnTo>
                    <a:pt x="301874" y="0"/>
                  </a:lnTo>
                  <a:close/>
                </a:path>
                <a:path w="393064" h="426085">
                  <a:moveTo>
                    <a:pt x="366456" y="94844"/>
                  </a:moveTo>
                  <a:lnTo>
                    <a:pt x="326829" y="94844"/>
                  </a:lnTo>
                  <a:lnTo>
                    <a:pt x="326829" y="400796"/>
                  </a:lnTo>
                  <a:lnTo>
                    <a:pt x="366456" y="400796"/>
                  </a:lnTo>
                  <a:lnTo>
                    <a:pt x="366456" y="94844"/>
                  </a:lnTo>
                  <a:close/>
                </a:path>
                <a:path w="393064" h="426085">
                  <a:moveTo>
                    <a:pt x="155968" y="300019"/>
                  </a:moveTo>
                  <a:lnTo>
                    <a:pt x="116043" y="300019"/>
                  </a:lnTo>
                  <a:lnTo>
                    <a:pt x="116043" y="350210"/>
                  </a:lnTo>
                  <a:lnTo>
                    <a:pt x="155968" y="350210"/>
                  </a:lnTo>
                  <a:lnTo>
                    <a:pt x="155968" y="300019"/>
                  </a:lnTo>
                  <a:close/>
                </a:path>
                <a:path w="393064" h="426085">
                  <a:moveTo>
                    <a:pt x="301874" y="300019"/>
                  </a:moveTo>
                  <a:lnTo>
                    <a:pt x="253329" y="300019"/>
                  </a:lnTo>
                  <a:lnTo>
                    <a:pt x="253329" y="350210"/>
                  </a:lnTo>
                  <a:lnTo>
                    <a:pt x="301874" y="350210"/>
                  </a:lnTo>
                  <a:lnTo>
                    <a:pt x="301874" y="300019"/>
                  </a:lnTo>
                  <a:close/>
                </a:path>
                <a:path w="393064" h="426085">
                  <a:moveTo>
                    <a:pt x="155968" y="208356"/>
                  </a:moveTo>
                  <a:lnTo>
                    <a:pt x="116043" y="208356"/>
                  </a:lnTo>
                  <a:lnTo>
                    <a:pt x="116043" y="258546"/>
                  </a:lnTo>
                  <a:lnTo>
                    <a:pt x="155968" y="258546"/>
                  </a:lnTo>
                  <a:lnTo>
                    <a:pt x="155968" y="208356"/>
                  </a:lnTo>
                  <a:close/>
                </a:path>
                <a:path w="393064" h="426085">
                  <a:moveTo>
                    <a:pt x="301874" y="208356"/>
                  </a:moveTo>
                  <a:lnTo>
                    <a:pt x="253329" y="208356"/>
                  </a:lnTo>
                  <a:lnTo>
                    <a:pt x="253329" y="258546"/>
                  </a:lnTo>
                  <a:lnTo>
                    <a:pt x="301874" y="258546"/>
                  </a:lnTo>
                  <a:lnTo>
                    <a:pt x="301874" y="208356"/>
                  </a:lnTo>
                  <a:close/>
                </a:path>
                <a:path w="393064" h="426085">
                  <a:moveTo>
                    <a:pt x="301874" y="116692"/>
                  </a:moveTo>
                  <a:lnTo>
                    <a:pt x="253329" y="116692"/>
                  </a:lnTo>
                  <a:lnTo>
                    <a:pt x="253329" y="166883"/>
                  </a:lnTo>
                  <a:lnTo>
                    <a:pt x="301874" y="166883"/>
                  </a:lnTo>
                  <a:lnTo>
                    <a:pt x="301874" y="116692"/>
                  </a:lnTo>
                  <a:close/>
                </a:path>
              </a:pathLst>
            </a:custGeom>
            <a:solidFill>
              <a:srgbClr val="FFBA0D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4" name="object 14"/>
          <p:cNvGrpSpPr/>
          <p:nvPr/>
        </p:nvGrpSpPr>
        <p:grpSpPr>
          <a:xfrm>
            <a:off x="7978775" y="1695830"/>
            <a:ext cx="3154045" cy="4304030"/>
            <a:chOff x="7978775" y="1695830"/>
            <a:chExt cx="3154045" cy="4304030"/>
          </a:xfrm>
        </p:grpSpPr>
        <p:sp>
          <p:nvSpPr>
            <p:cNvPr id="15" name="object 15"/>
            <p:cNvSpPr/>
            <p:nvPr/>
          </p:nvSpPr>
          <p:spPr>
            <a:xfrm>
              <a:off x="7981950" y="1699005"/>
              <a:ext cx="3147695" cy="4297680"/>
            </a:xfrm>
            <a:custGeom>
              <a:avLst/>
              <a:gdLst/>
              <a:ahLst/>
              <a:cxnLst/>
              <a:rect l="l" t="t" r="r" b="b"/>
              <a:pathLst>
                <a:path w="3147695" h="4297680">
                  <a:moveTo>
                    <a:pt x="3009265" y="0"/>
                  </a:moveTo>
                  <a:lnTo>
                    <a:pt x="138429" y="0"/>
                  </a:lnTo>
                  <a:lnTo>
                    <a:pt x="94674" y="7057"/>
                  </a:lnTo>
                  <a:lnTo>
                    <a:pt x="56674" y="26708"/>
                  </a:lnTo>
                  <a:lnTo>
                    <a:pt x="26708" y="56674"/>
                  </a:lnTo>
                  <a:lnTo>
                    <a:pt x="7057" y="94674"/>
                  </a:lnTo>
                  <a:lnTo>
                    <a:pt x="0" y="138430"/>
                  </a:lnTo>
                  <a:lnTo>
                    <a:pt x="0" y="4158691"/>
                  </a:lnTo>
                  <a:lnTo>
                    <a:pt x="7057" y="4202438"/>
                  </a:lnTo>
                  <a:lnTo>
                    <a:pt x="26708" y="4240432"/>
                  </a:lnTo>
                  <a:lnTo>
                    <a:pt x="56674" y="4270392"/>
                  </a:lnTo>
                  <a:lnTo>
                    <a:pt x="94674" y="4290040"/>
                  </a:lnTo>
                  <a:lnTo>
                    <a:pt x="138429" y="4297095"/>
                  </a:lnTo>
                  <a:lnTo>
                    <a:pt x="3009265" y="4297095"/>
                  </a:lnTo>
                  <a:lnTo>
                    <a:pt x="3053020" y="4290040"/>
                  </a:lnTo>
                  <a:lnTo>
                    <a:pt x="3091020" y="4270392"/>
                  </a:lnTo>
                  <a:lnTo>
                    <a:pt x="3120986" y="4240432"/>
                  </a:lnTo>
                  <a:lnTo>
                    <a:pt x="3140637" y="4202438"/>
                  </a:lnTo>
                  <a:lnTo>
                    <a:pt x="3147695" y="4158691"/>
                  </a:lnTo>
                  <a:lnTo>
                    <a:pt x="3147695" y="138430"/>
                  </a:lnTo>
                  <a:lnTo>
                    <a:pt x="3140637" y="94674"/>
                  </a:lnTo>
                  <a:lnTo>
                    <a:pt x="3120986" y="56674"/>
                  </a:lnTo>
                  <a:lnTo>
                    <a:pt x="3091020" y="26708"/>
                  </a:lnTo>
                  <a:lnTo>
                    <a:pt x="3053020" y="7057"/>
                  </a:lnTo>
                  <a:lnTo>
                    <a:pt x="3009265" y="0"/>
                  </a:lnTo>
                  <a:close/>
                </a:path>
              </a:pathLst>
            </a:custGeom>
            <a:solidFill>
              <a:srgbClr val="D9D9D9">
                <a:alpha val="25097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7981950" y="1699005"/>
              <a:ext cx="3147695" cy="4297680"/>
            </a:xfrm>
            <a:custGeom>
              <a:avLst/>
              <a:gdLst/>
              <a:ahLst/>
              <a:cxnLst/>
              <a:rect l="l" t="t" r="r" b="b"/>
              <a:pathLst>
                <a:path w="3147695" h="4297680">
                  <a:moveTo>
                    <a:pt x="0" y="138430"/>
                  </a:moveTo>
                  <a:lnTo>
                    <a:pt x="7057" y="94674"/>
                  </a:lnTo>
                  <a:lnTo>
                    <a:pt x="26708" y="56674"/>
                  </a:lnTo>
                  <a:lnTo>
                    <a:pt x="56674" y="26708"/>
                  </a:lnTo>
                  <a:lnTo>
                    <a:pt x="94674" y="7057"/>
                  </a:lnTo>
                  <a:lnTo>
                    <a:pt x="138429" y="0"/>
                  </a:lnTo>
                  <a:lnTo>
                    <a:pt x="3009265" y="0"/>
                  </a:lnTo>
                  <a:lnTo>
                    <a:pt x="3053020" y="7057"/>
                  </a:lnTo>
                  <a:lnTo>
                    <a:pt x="3091020" y="26708"/>
                  </a:lnTo>
                  <a:lnTo>
                    <a:pt x="3120986" y="56674"/>
                  </a:lnTo>
                  <a:lnTo>
                    <a:pt x="3140637" y="94674"/>
                  </a:lnTo>
                  <a:lnTo>
                    <a:pt x="3147695" y="138430"/>
                  </a:lnTo>
                  <a:lnTo>
                    <a:pt x="3147695" y="4158691"/>
                  </a:lnTo>
                  <a:lnTo>
                    <a:pt x="3140637" y="4202438"/>
                  </a:lnTo>
                  <a:lnTo>
                    <a:pt x="3120986" y="4240432"/>
                  </a:lnTo>
                  <a:lnTo>
                    <a:pt x="3091020" y="4270392"/>
                  </a:lnTo>
                  <a:lnTo>
                    <a:pt x="3053020" y="4290040"/>
                  </a:lnTo>
                  <a:lnTo>
                    <a:pt x="3009265" y="4297095"/>
                  </a:lnTo>
                  <a:lnTo>
                    <a:pt x="138429" y="4297095"/>
                  </a:lnTo>
                  <a:lnTo>
                    <a:pt x="94674" y="4290040"/>
                  </a:lnTo>
                  <a:lnTo>
                    <a:pt x="56674" y="4270392"/>
                  </a:lnTo>
                  <a:lnTo>
                    <a:pt x="26708" y="4240432"/>
                  </a:lnTo>
                  <a:lnTo>
                    <a:pt x="7057" y="4202438"/>
                  </a:lnTo>
                  <a:lnTo>
                    <a:pt x="0" y="4158691"/>
                  </a:lnTo>
                  <a:lnTo>
                    <a:pt x="0" y="138430"/>
                  </a:lnTo>
                  <a:close/>
                </a:path>
              </a:pathLst>
            </a:custGeom>
            <a:ln w="6350">
              <a:solidFill>
                <a:srgbClr val="FFBA0D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062214" y="1780793"/>
              <a:ext cx="2987166" cy="2309113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8239549" y="4531164"/>
              <a:ext cx="439420" cy="322580"/>
            </a:xfrm>
            <a:custGeom>
              <a:avLst/>
              <a:gdLst/>
              <a:ahLst/>
              <a:cxnLst/>
              <a:rect l="l" t="t" r="r" b="b"/>
              <a:pathLst>
                <a:path w="439420" h="322579">
                  <a:moveTo>
                    <a:pt x="43029" y="183813"/>
                  </a:moveTo>
                  <a:lnTo>
                    <a:pt x="9128" y="213379"/>
                  </a:lnTo>
                  <a:lnTo>
                    <a:pt x="0" y="248793"/>
                  </a:lnTo>
                  <a:lnTo>
                    <a:pt x="0" y="315382"/>
                  </a:lnTo>
                  <a:lnTo>
                    <a:pt x="6589" y="321968"/>
                  </a:lnTo>
                  <a:lnTo>
                    <a:pt x="87817" y="321968"/>
                  </a:lnTo>
                  <a:lnTo>
                    <a:pt x="87817" y="248793"/>
                  </a:lnTo>
                  <a:lnTo>
                    <a:pt x="88924" y="231925"/>
                  </a:lnTo>
                  <a:lnTo>
                    <a:pt x="92173" y="215484"/>
                  </a:lnTo>
                  <a:lnTo>
                    <a:pt x="97451" y="199674"/>
                  </a:lnTo>
                  <a:lnTo>
                    <a:pt x="101976" y="190257"/>
                  </a:lnTo>
                  <a:lnTo>
                    <a:pt x="73180" y="190257"/>
                  </a:lnTo>
                  <a:lnTo>
                    <a:pt x="60064" y="189048"/>
                  </a:lnTo>
                  <a:lnTo>
                    <a:pt x="47274" y="185421"/>
                  </a:lnTo>
                  <a:lnTo>
                    <a:pt x="43029" y="183813"/>
                  </a:lnTo>
                  <a:close/>
                </a:path>
                <a:path w="439420" h="322579">
                  <a:moveTo>
                    <a:pt x="169337" y="162600"/>
                  </a:moveTo>
                  <a:lnTo>
                    <a:pt x="128212" y="202472"/>
                  </a:lnTo>
                  <a:lnTo>
                    <a:pt x="117089" y="248793"/>
                  </a:lnTo>
                  <a:lnTo>
                    <a:pt x="117089" y="321968"/>
                  </a:lnTo>
                  <a:lnTo>
                    <a:pt x="321995" y="321969"/>
                  </a:lnTo>
                  <a:lnTo>
                    <a:pt x="321995" y="263428"/>
                  </a:lnTo>
                  <a:lnTo>
                    <a:pt x="211492" y="263428"/>
                  </a:lnTo>
                  <a:lnTo>
                    <a:pt x="204906" y="256842"/>
                  </a:lnTo>
                  <a:lnTo>
                    <a:pt x="204906" y="174445"/>
                  </a:lnTo>
                  <a:lnTo>
                    <a:pt x="197034" y="173045"/>
                  </a:lnTo>
                  <a:lnTo>
                    <a:pt x="189262" y="171012"/>
                  </a:lnTo>
                  <a:lnTo>
                    <a:pt x="181626" y="168317"/>
                  </a:lnTo>
                  <a:lnTo>
                    <a:pt x="174170" y="164932"/>
                  </a:lnTo>
                  <a:lnTo>
                    <a:pt x="169337" y="162600"/>
                  </a:lnTo>
                  <a:close/>
                </a:path>
                <a:path w="439420" h="322579">
                  <a:moveTo>
                    <a:pt x="336342" y="184392"/>
                  </a:moveTo>
                  <a:lnTo>
                    <a:pt x="334436" y="184697"/>
                  </a:lnTo>
                  <a:lnTo>
                    <a:pt x="341633" y="199674"/>
                  </a:lnTo>
                  <a:lnTo>
                    <a:pt x="346911" y="215484"/>
                  </a:lnTo>
                  <a:lnTo>
                    <a:pt x="350160" y="231926"/>
                  </a:lnTo>
                  <a:lnTo>
                    <a:pt x="351268" y="248793"/>
                  </a:lnTo>
                  <a:lnTo>
                    <a:pt x="351268" y="321969"/>
                  </a:lnTo>
                  <a:lnTo>
                    <a:pt x="432499" y="321969"/>
                  </a:lnTo>
                  <a:lnTo>
                    <a:pt x="439085" y="315382"/>
                  </a:lnTo>
                  <a:lnTo>
                    <a:pt x="439085" y="248793"/>
                  </a:lnTo>
                  <a:lnTo>
                    <a:pt x="436737" y="230330"/>
                  </a:lnTo>
                  <a:lnTo>
                    <a:pt x="429957" y="213379"/>
                  </a:lnTo>
                  <a:lnTo>
                    <a:pt x="419142" y="198621"/>
                  </a:lnTo>
                  <a:lnTo>
                    <a:pt x="408969" y="190257"/>
                  </a:lnTo>
                  <a:lnTo>
                    <a:pt x="365904" y="190257"/>
                  </a:lnTo>
                  <a:lnTo>
                    <a:pt x="352789" y="189048"/>
                  </a:lnTo>
                  <a:lnTo>
                    <a:pt x="340001" y="185421"/>
                  </a:lnTo>
                  <a:lnTo>
                    <a:pt x="338240" y="184697"/>
                  </a:lnTo>
                  <a:lnTo>
                    <a:pt x="336342" y="184392"/>
                  </a:lnTo>
                  <a:close/>
                </a:path>
                <a:path w="439420" h="322579">
                  <a:moveTo>
                    <a:pt x="269747" y="162600"/>
                  </a:moveTo>
                  <a:lnTo>
                    <a:pt x="234178" y="174445"/>
                  </a:lnTo>
                  <a:lnTo>
                    <a:pt x="234178" y="256842"/>
                  </a:lnTo>
                  <a:lnTo>
                    <a:pt x="227592" y="263428"/>
                  </a:lnTo>
                  <a:lnTo>
                    <a:pt x="321995" y="263428"/>
                  </a:lnTo>
                  <a:lnTo>
                    <a:pt x="321995" y="248793"/>
                  </a:lnTo>
                  <a:lnTo>
                    <a:pt x="310872" y="202472"/>
                  </a:lnTo>
                  <a:lnTo>
                    <a:pt x="279985" y="166258"/>
                  </a:lnTo>
                  <a:lnTo>
                    <a:pt x="275602" y="163026"/>
                  </a:lnTo>
                  <a:lnTo>
                    <a:pt x="269747" y="162600"/>
                  </a:lnTo>
                  <a:close/>
                </a:path>
                <a:path w="439420" h="322579">
                  <a:moveTo>
                    <a:pt x="102742" y="184392"/>
                  </a:moveTo>
                  <a:lnTo>
                    <a:pt x="100844" y="184697"/>
                  </a:lnTo>
                  <a:lnTo>
                    <a:pt x="99083" y="185421"/>
                  </a:lnTo>
                  <a:lnTo>
                    <a:pt x="86295" y="189048"/>
                  </a:lnTo>
                  <a:lnTo>
                    <a:pt x="73180" y="190257"/>
                  </a:lnTo>
                  <a:lnTo>
                    <a:pt x="101976" y="190257"/>
                  </a:lnTo>
                  <a:lnTo>
                    <a:pt x="104648" y="184697"/>
                  </a:lnTo>
                  <a:lnTo>
                    <a:pt x="102742" y="184392"/>
                  </a:lnTo>
                  <a:close/>
                </a:path>
                <a:path w="439420" h="322579">
                  <a:moveTo>
                    <a:pt x="396053" y="183813"/>
                  </a:moveTo>
                  <a:lnTo>
                    <a:pt x="391807" y="185421"/>
                  </a:lnTo>
                  <a:lnTo>
                    <a:pt x="379019" y="189048"/>
                  </a:lnTo>
                  <a:lnTo>
                    <a:pt x="365904" y="190257"/>
                  </a:lnTo>
                  <a:lnTo>
                    <a:pt x="408969" y="190257"/>
                  </a:lnTo>
                  <a:lnTo>
                    <a:pt x="404690" y="186740"/>
                  </a:lnTo>
                  <a:lnTo>
                    <a:pt x="400886" y="184392"/>
                  </a:lnTo>
                  <a:lnTo>
                    <a:pt x="396053" y="183813"/>
                  </a:lnTo>
                  <a:close/>
                </a:path>
                <a:path w="439420" h="322579">
                  <a:moveTo>
                    <a:pt x="73180" y="58539"/>
                  </a:moveTo>
                  <a:lnTo>
                    <a:pt x="50414" y="63145"/>
                  </a:lnTo>
                  <a:lnTo>
                    <a:pt x="31802" y="75701"/>
                  </a:lnTo>
                  <a:lnTo>
                    <a:pt x="19244" y="94310"/>
                  </a:lnTo>
                  <a:lnTo>
                    <a:pt x="14635" y="117079"/>
                  </a:lnTo>
                  <a:lnTo>
                    <a:pt x="19244" y="139847"/>
                  </a:lnTo>
                  <a:lnTo>
                    <a:pt x="31802" y="158457"/>
                  </a:lnTo>
                  <a:lnTo>
                    <a:pt x="50414" y="171012"/>
                  </a:lnTo>
                  <a:lnTo>
                    <a:pt x="73180" y="175618"/>
                  </a:lnTo>
                  <a:lnTo>
                    <a:pt x="95947" y="171012"/>
                  </a:lnTo>
                  <a:lnTo>
                    <a:pt x="114559" y="158457"/>
                  </a:lnTo>
                  <a:lnTo>
                    <a:pt x="127117" y="139847"/>
                  </a:lnTo>
                  <a:lnTo>
                    <a:pt x="131725" y="117079"/>
                  </a:lnTo>
                  <a:lnTo>
                    <a:pt x="127117" y="94310"/>
                  </a:lnTo>
                  <a:lnTo>
                    <a:pt x="114559" y="75701"/>
                  </a:lnTo>
                  <a:lnTo>
                    <a:pt x="95947" y="63145"/>
                  </a:lnTo>
                  <a:lnTo>
                    <a:pt x="73180" y="58539"/>
                  </a:lnTo>
                  <a:close/>
                </a:path>
                <a:path w="439420" h="322579">
                  <a:moveTo>
                    <a:pt x="365904" y="58539"/>
                  </a:moveTo>
                  <a:lnTo>
                    <a:pt x="343136" y="63146"/>
                  </a:lnTo>
                  <a:lnTo>
                    <a:pt x="324525" y="75701"/>
                  </a:lnTo>
                  <a:lnTo>
                    <a:pt x="311967" y="94310"/>
                  </a:lnTo>
                  <a:lnTo>
                    <a:pt x="307359" y="117079"/>
                  </a:lnTo>
                  <a:lnTo>
                    <a:pt x="311967" y="139847"/>
                  </a:lnTo>
                  <a:lnTo>
                    <a:pt x="324525" y="158457"/>
                  </a:lnTo>
                  <a:lnTo>
                    <a:pt x="343137" y="171012"/>
                  </a:lnTo>
                  <a:lnTo>
                    <a:pt x="365904" y="175619"/>
                  </a:lnTo>
                  <a:lnTo>
                    <a:pt x="388671" y="171012"/>
                  </a:lnTo>
                  <a:lnTo>
                    <a:pt x="407282" y="158457"/>
                  </a:lnTo>
                  <a:lnTo>
                    <a:pt x="419841" y="139847"/>
                  </a:lnTo>
                  <a:lnTo>
                    <a:pt x="424448" y="117079"/>
                  </a:lnTo>
                  <a:lnTo>
                    <a:pt x="419841" y="94310"/>
                  </a:lnTo>
                  <a:lnTo>
                    <a:pt x="407282" y="75701"/>
                  </a:lnTo>
                  <a:lnTo>
                    <a:pt x="388671" y="63146"/>
                  </a:lnTo>
                  <a:lnTo>
                    <a:pt x="365904" y="58539"/>
                  </a:lnTo>
                  <a:close/>
                </a:path>
                <a:path w="439420" h="322579">
                  <a:moveTo>
                    <a:pt x="219542" y="0"/>
                  </a:moveTo>
                  <a:lnTo>
                    <a:pt x="191085" y="5759"/>
                  </a:lnTo>
                  <a:lnTo>
                    <a:pt x="167821" y="21457"/>
                  </a:lnTo>
                  <a:lnTo>
                    <a:pt x="152121" y="44720"/>
                  </a:lnTo>
                  <a:lnTo>
                    <a:pt x="146361" y="73174"/>
                  </a:lnTo>
                  <a:lnTo>
                    <a:pt x="152122" y="101628"/>
                  </a:lnTo>
                  <a:lnTo>
                    <a:pt x="167821" y="124891"/>
                  </a:lnTo>
                  <a:lnTo>
                    <a:pt x="191085" y="140589"/>
                  </a:lnTo>
                  <a:lnTo>
                    <a:pt x="219542" y="146349"/>
                  </a:lnTo>
                  <a:lnTo>
                    <a:pt x="247999" y="140589"/>
                  </a:lnTo>
                  <a:lnTo>
                    <a:pt x="271263" y="124891"/>
                  </a:lnTo>
                  <a:lnTo>
                    <a:pt x="286962" y="101628"/>
                  </a:lnTo>
                  <a:lnTo>
                    <a:pt x="292723" y="73174"/>
                  </a:lnTo>
                  <a:lnTo>
                    <a:pt x="286962" y="44720"/>
                  </a:lnTo>
                  <a:lnTo>
                    <a:pt x="271263" y="21457"/>
                  </a:lnTo>
                  <a:lnTo>
                    <a:pt x="247998" y="5760"/>
                  </a:lnTo>
                  <a:lnTo>
                    <a:pt x="219542" y="0"/>
                  </a:lnTo>
                  <a:close/>
                </a:path>
              </a:pathLst>
            </a:custGeom>
            <a:solidFill>
              <a:srgbClr val="FFBA0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9" name="object 19"/>
          <p:cNvSpPr txBox="1"/>
          <p:nvPr/>
        </p:nvSpPr>
        <p:spPr>
          <a:xfrm>
            <a:off x="1056538" y="6237223"/>
            <a:ext cx="507428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70">
                <a:solidFill>
                  <a:srgbClr val="5F5F5F"/>
                </a:solidFill>
                <a:latin typeface="Tahoma"/>
                <a:cs typeface="Tahoma"/>
              </a:rPr>
              <a:t>The</a:t>
            </a:r>
            <a:r>
              <a:rPr dirty="0" sz="1200" spc="-14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200" spc="-45">
                <a:solidFill>
                  <a:srgbClr val="5F5F5F"/>
                </a:solidFill>
                <a:latin typeface="Tahoma"/>
                <a:cs typeface="Tahoma"/>
              </a:rPr>
              <a:t>balance</a:t>
            </a:r>
            <a:r>
              <a:rPr dirty="0" sz="1200" spc="-11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200" spc="-40">
                <a:solidFill>
                  <a:srgbClr val="5F5F5F"/>
                </a:solidFill>
                <a:latin typeface="Tahoma"/>
                <a:cs typeface="Tahoma"/>
              </a:rPr>
              <a:t>of</a:t>
            </a:r>
            <a:r>
              <a:rPr dirty="0" sz="1200" spc="-13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200" spc="-50">
                <a:solidFill>
                  <a:srgbClr val="5F5F5F"/>
                </a:solidFill>
                <a:latin typeface="Tahoma"/>
                <a:cs typeface="Tahoma"/>
              </a:rPr>
              <a:t>interests</a:t>
            </a:r>
            <a:r>
              <a:rPr dirty="0" sz="1200" spc="-125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200" spc="-55">
                <a:solidFill>
                  <a:srgbClr val="5F5F5F"/>
                </a:solidFill>
                <a:latin typeface="Tahoma"/>
                <a:cs typeface="Tahoma"/>
              </a:rPr>
              <a:t>among</a:t>
            </a:r>
            <a:r>
              <a:rPr dirty="0" sz="1200" spc="-12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200" spc="-50">
                <a:solidFill>
                  <a:srgbClr val="5F5F5F"/>
                </a:solidFill>
                <a:latin typeface="Tahoma"/>
                <a:cs typeface="Tahoma"/>
              </a:rPr>
              <a:t>the</a:t>
            </a:r>
            <a:r>
              <a:rPr dirty="0" sz="1200" spc="-125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200" spc="-55">
                <a:solidFill>
                  <a:srgbClr val="5F5F5F"/>
                </a:solidFill>
                <a:latin typeface="Tahoma"/>
                <a:cs typeface="Tahoma"/>
              </a:rPr>
              <a:t>three</a:t>
            </a:r>
            <a:r>
              <a:rPr dirty="0" sz="1200" spc="-125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200" spc="-55">
                <a:solidFill>
                  <a:srgbClr val="5F5F5F"/>
                </a:solidFill>
                <a:latin typeface="Tahoma"/>
                <a:cs typeface="Tahoma"/>
              </a:rPr>
              <a:t>groups</a:t>
            </a:r>
            <a:r>
              <a:rPr dirty="0" sz="1200" spc="-145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200" spc="-25">
                <a:solidFill>
                  <a:srgbClr val="5F5F5F"/>
                </a:solidFill>
                <a:latin typeface="Tahoma"/>
                <a:cs typeface="Tahoma"/>
              </a:rPr>
              <a:t>is</a:t>
            </a:r>
            <a:r>
              <a:rPr dirty="0" sz="1200" spc="-125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200" spc="-45">
                <a:solidFill>
                  <a:srgbClr val="5F5F5F"/>
                </a:solidFill>
                <a:latin typeface="Tahoma"/>
                <a:cs typeface="Tahoma"/>
              </a:rPr>
              <a:t>essential</a:t>
            </a:r>
            <a:r>
              <a:rPr dirty="0" sz="1200" spc="-12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200" spc="-20">
                <a:solidFill>
                  <a:srgbClr val="5F5F5F"/>
                </a:solidFill>
                <a:latin typeface="Tahoma"/>
                <a:cs typeface="Tahoma"/>
              </a:rPr>
              <a:t>to</a:t>
            </a:r>
            <a:r>
              <a:rPr dirty="0" sz="1200" spc="-150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200" spc="-45">
                <a:solidFill>
                  <a:srgbClr val="5F5F5F"/>
                </a:solidFill>
                <a:latin typeface="Tahoma"/>
                <a:cs typeface="Tahoma"/>
              </a:rPr>
              <a:t>McDonald’s</a:t>
            </a:r>
            <a:r>
              <a:rPr dirty="0" sz="1200" spc="-125">
                <a:solidFill>
                  <a:srgbClr val="5F5F5F"/>
                </a:solidFill>
                <a:latin typeface="Tahoma"/>
                <a:cs typeface="Tahoma"/>
              </a:rPr>
              <a:t> </a:t>
            </a:r>
            <a:r>
              <a:rPr dirty="0" sz="1200" spc="-10">
                <a:solidFill>
                  <a:srgbClr val="5F5F5F"/>
                </a:solidFill>
                <a:latin typeface="Tahoma"/>
                <a:cs typeface="Tahoma"/>
              </a:rPr>
              <a:t>success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348096" y="4550790"/>
            <a:ext cx="1032510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10">
                <a:latin typeface="Tahoma"/>
                <a:cs typeface="Tahoma"/>
              </a:rPr>
              <a:t>Suppliers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4766323" y="4492955"/>
            <a:ext cx="468630" cy="393065"/>
          </a:xfrm>
          <a:custGeom>
            <a:avLst/>
            <a:gdLst/>
            <a:ahLst/>
            <a:cxnLst/>
            <a:rect l="l" t="t" r="r" b="b"/>
            <a:pathLst>
              <a:path w="468629" h="393064">
                <a:moveTo>
                  <a:pt x="199771" y="358152"/>
                </a:moveTo>
                <a:lnTo>
                  <a:pt x="197027" y="344639"/>
                </a:lnTo>
                <a:lnTo>
                  <a:pt x="189572" y="333590"/>
                </a:lnTo>
                <a:lnTo>
                  <a:pt x="178523" y="326136"/>
                </a:lnTo>
                <a:lnTo>
                  <a:pt x="165011" y="323392"/>
                </a:lnTo>
                <a:lnTo>
                  <a:pt x="151485" y="326136"/>
                </a:lnTo>
                <a:lnTo>
                  <a:pt x="140436" y="333590"/>
                </a:lnTo>
                <a:lnTo>
                  <a:pt x="132981" y="344639"/>
                </a:lnTo>
                <a:lnTo>
                  <a:pt x="130238" y="358152"/>
                </a:lnTo>
                <a:lnTo>
                  <a:pt x="132981" y="371678"/>
                </a:lnTo>
                <a:lnTo>
                  <a:pt x="140436" y="382727"/>
                </a:lnTo>
                <a:lnTo>
                  <a:pt x="151485" y="390182"/>
                </a:lnTo>
                <a:lnTo>
                  <a:pt x="165011" y="392912"/>
                </a:lnTo>
                <a:lnTo>
                  <a:pt x="178523" y="390182"/>
                </a:lnTo>
                <a:lnTo>
                  <a:pt x="189572" y="382727"/>
                </a:lnTo>
                <a:lnTo>
                  <a:pt x="197027" y="371678"/>
                </a:lnTo>
                <a:lnTo>
                  <a:pt x="199771" y="358152"/>
                </a:lnTo>
                <a:close/>
              </a:path>
              <a:path w="468629" h="393064">
                <a:moveTo>
                  <a:pt x="348919" y="20548"/>
                </a:moveTo>
                <a:lnTo>
                  <a:pt x="346519" y="18148"/>
                </a:lnTo>
                <a:lnTo>
                  <a:pt x="200939" y="18148"/>
                </a:lnTo>
                <a:lnTo>
                  <a:pt x="198539" y="20548"/>
                </a:lnTo>
                <a:lnTo>
                  <a:pt x="198539" y="151320"/>
                </a:lnTo>
                <a:lnTo>
                  <a:pt x="200939" y="153720"/>
                </a:lnTo>
                <a:lnTo>
                  <a:pt x="343560" y="153720"/>
                </a:lnTo>
                <a:lnTo>
                  <a:pt x="346519" y="153720"/>
                </a:lnTo>
                <a:lnTo>
                  <a:pt x="348919" y="151320"/>
                </a:lnTo>
                <a:lnTo>
                  <a:pt x="348919" y="20548"/>
                </a:lnTo>
                <a:close/>
              </a:path>
              <a:path w="468629" h="393064">
                <a:moveTo>
                  <a:pt x="418947" y="358152"/>
                </a:moveTo>
                <a:lnTo>
                  <a:pt x="416204" y="344639"/>
                </a:lnTo>
                <a:lnTo>
                  <a:pt x="408749" y="333590"/>
                </a:lnTo>
                <a:lnTo>
                  <a:pt x="397700" y="326136"/>
                </a:lnTo>
                <a:lnTo>
                  <a:pt x="384187" y="323392"/>
                </a:lnTo>
                <a:lnTo>
                  <a:pt x="370662" y="326136"/>
                </a:lnTo>
                <a:lnTo>
                  <a:pt x="359613" y="333590"/>
                </a:lnTo>
                <a:lnTo>
                  <a:pt x="352158" y="344639"/>
                </a:lnTo>
                <a:lnTo>
                  <a:pt x="349415" y="358152"/>
                </a:lnTo>
                <a:lnTo>
                  <a:pt x="352158" y="371678"/>
                </a:lnTo>
                <a:lnTo>
                  <a:pt x="359613" y="382727"/>
                </a:lnTo>
                <a:lnTo>
                  <a:pt x="370662" y="390182"/>
                </a:lnTo>
                <a:lnTo>
                  <a:pt x="384187" y="392912"/>
                </a:lnTo>
                <a:lnTo>
                  <a:pt x="397700" y="390182"/>
                </a:lnTo>
                <a:lnTo>
                  <a:pt x="408749" y="382727"/>
                </a:lnTo>
                <a:lnTo>
                  <a:pt x="416204" y="371678"/>
                </a:lnTo>
                <a:lnTo>
                  <a:pt x="418947" y="358152"/>
                </a:lnTo>
                <a:close/>
              </a:path>
              <a:path w="468629" h="393064">
                <a:moveTo>
                  <a:pt x="468350" y="297738"/>
                </a:moveTo>
                <a:lnTo>
                  <a:pt x="463550" y="292912"/>
                </a:lnTo>
                <a:lnTo>
                  <a:pt x="435825" y="292912"/>
                </a:lnTo>
                <a:lnTo>
                  <a:pt x="435825" y="175831"/>
                </a:lnTo>
                <a:lnTo>
                  <a:pt x="433412" y="173431"/>
                </a:lnTo>
                <a:lnTo>
                  <a:pt x="287832" y="173431"/>
                </a:lnTo>
                <a:lnTo>
                  <a:pt x="285432" y="175831"/>
                </a:lnTo>
                <a:lnTo>
                  <a:pt x="285432" y="292912"/>
                </a:lnTo>
                <a:lnTo>
                  <a:pt x="262026" y="292912"/>
                </a:lnTo>
                <a:lnTo>
                  <a:pt x="262026" y="175831"/>
                </a:lnTo>
                <a:lnTo>
                  <a:pt x="259613" y="173431"/>
                </a:lnTo>
                <a:lnTo>
                  <a:pt x="114046" y="173431"/>
                </a:lnTo>
                <a:lnTo>
                  <a:pt x="111645" y="175831"/>
                </a:lnTo>
                <a:lnTo>
                  <a:pt x="111645" y="292912"/>
                </a:lnTo>
                <a:lnTo>
                  <a:pt x="100558" y="292912"/>
                </a:lnTo>
                <a:lnTo>
                  <a:pt x="100558" y="4800"/>
                </a:lnTo>
                <a:lnTo>
                  <a:pt x="95758" y="0"/>
                </a:lnTo>
                <a:lnTo>
                  <a:pt x="4800" y="0"/>
                </a:lnTo>
                <a:lnTo>
                  <a:pt x="0" y="4800"/>
                </a:lnTo>
                <a:lnTo>
                  <a:pt x="0" y="16649"/>
                </a:lnTo>
                <a:lnTo>
                  <a:pt x="4800" y="21450"/>
                </a:lnTo>
                <a:lnTo>
                  <a:pt x="79108" y="21450"/>
                </a:lnTo>
                <a:lnTo>
                  <a:pt x="79108" y="309562"/>
                </a:lnTo>
                <a:lnTo>
                  <a:pt x="83921" y="314375"/>
                </a:lnTo>
                <a:lnTo>
                  <a:pt x="463550" y="314375"/>
                </a:lnTo>
                <a:lnTo>
                  <a:pt x="468350" y="309562"/>
                </a:lnTo>
                <a:lnTo>
                  <a:pt x="468350" y="297738"/>
                </a:lnTo>
                <a:close/>
              </a:path>
            </a:pathLst>
          </a:custGeom>
          <a:solidFill>
            <a:srgbClr val="FFBA0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1338833" y="4550790"/>
            <a:ext cx="2474595" cy="12338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56895">
              <a:lnSpc>
                <a:spcPct val="100000"/>
              </a:lnSpc>
              <a:spcBef>
                <a:spcPts val="100"/>
              </a:spcBef>
            </a:pPr>
            <a:r>
              <a:rPr dirty="0" sz="2000" spc="-10">
                <a:latin typeface="Tahoma"/>
                <a:cs typeface="Tahoma"/>
              </a:rPr>
              <a:t>Franchisees</a:t>
            </a:r>
            <a:endParaRPr sz="20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1350"/>
              </a:spcBef>
            </a:pPr>
            <a:r>
              <a:rPr dirty="0" sz="1200" spc="-100">
                <a:latin typeface="Tahoma"/>
                <a:cs typeface="Tahoma"/>
              </a:rPr>
              <a:t>95%</a:t>
            </a:r>
            <a:r>
              <a:rPr dirty="0" sz="1200" spc="-95">
                <a:latin typeface="Tahoma"/>
                <a:cs typeface="Tahoma"/>
              </a:rPr>
              <a:t> </a:t>
            </a:r>
            <a:r>
              <a:rPr dirty="0" sz="1200" spc="-30">
                <a:latin typeface="Tahoma"/>
                <a:cs typeface="Tahoma"/>
              </a:rPr>
              <a:t>of</a:t>
            </a:r>
            <a:r>
              <a:rPr dirty="0" sz="1200" spc="-90">
                <a:latin typeface="Tahoma"/>
                <a:cs typeface="Tahoma"/>
              </a:rPr>
              <a:t> </a:t>
            </a:r>
            <a:r>
              <a:rPr dirty="0" sz="1200" spc="-25">
                <a:latin typeface="Tahoma"/>
                <a:cs typeface="Tahoma"/>
              </a:rPr>
              <a:t>McDonald’s</a:t>
            </a:r>
            <a:r>
              <a:rPr dirty="0" sz="1200" spc="-130">
                <a:latin typeface="Tahoma"/>
                <a:cs typeface="Tahoma"/>
              </a:rPr>
              <a:t> </a:t>
            </a:r>
            <a:r>
              <a:rPr dirty="0" sz="1200" spc="-30">
                <a:latin typeface="Tahoma"/>
                <a:cs typeface="Tahoma"/>
              </a:rPr>
              <a:t>restaurants</a:t>
            </a:r>
            <a:r>
              <a:rPr dirty="0" sz="1200" spc="-130">
                <a:latin typeface="Tahoma"/>
                <a:cs typeface="Tahoma"/>
              </a:rPr>
              <a:t> </a:t>
            </a:r>
            <a:r>
              <a:rPr dirty="0" sz="1200" spc="-25">
                <a:latin typeface="Tahoma"/>
                <a:cs typeface="Tahoma"/>
              </a:rPr>
              <a:t>are </a:t>
            </a:r>
            <a:r>
              <a:rPr dirty="0" sz="1200">
                <a:latin typeface="Tahoma"/>
                <a:cs typeface="Tahoma"/>
              </a:rPr>
              <a:t>locally</a:t>
            </a:r>
            <a:r>
              <a:rPr dirty="0" sz="1200" spc="-135">
                <a:latin typeface="Tahoma"/>
                <a:cs typeface="Tahoma"/>
              </a:rPr>
              <a:t> </a:t>
            </a:r>
            <a:r>
              <a:rPr dirty="0" sz="1200" spc="-25">
                <a:latin typeface="Tahoma"/>
                <a:cs typeface="Tahoma"/>
              </a:rPr>
              <a:t>owned</a:t>
            </a:r>
            <a:r>
              <a:rPr dirty="0" sz="1200" spc="-100">
                <a:latin typeface="Tahoma"/>
                <a:cs typeface="Tahoma"/>
              </a:rPr>
              <a:t> </a:t>
            </a:r>
            <a:r>
              <a:rPr dirty="0" sz="1200" spc="-25">
                <a:latin typeface="Tahoma"/>
                <a:cs typeface="Tahoma"/>
              </a:rPr>
              <a:t>and</a:t>
            </a:r>
            <a:r>
              <a:rPr dirty="0" sz="1200" spc="-105">
                <a:latin typeface="Tahoma"/>
                <a:cs typeface="Tahoma"/>
              </a:rPr>
              <a:t> </a:t>
            </a:r>
            <a:r>
              <a:rPr dirty="0" sz="1200" spc="-30">
                <a:latin typeface="Tahoma"/>
                <a:cs typeface="Tahoma"/>
              </a:rPr>
              <a:t>operated,</a:t>
            </a:r>
            <a:r>
              <a:rPr dirty="0" sz="1200" spc="-130">
                <a:latin typeface="Tahoma"/>
                <a:cs typeface="Tahoma"/>
              </a:rPr>
              <a:t> </a:t>
            </a:r>
            <a:r>
              <a:rPr dirty="0" sz="1200" spc="-10">
                <a:latin typeface="Tahoma"/>
                <a:cs typeface="Tahoma"/>
              </a:rPr>
              <a:t>providing </a:t>
            </a:r>
            <a:r>
              <a:rPr dirty="0" sz="1200" spc="-30">
                <a:latin typeface="Tahoma"/>
                <a:cs typeface="Tahoma"/>
              </a:rPr>
              <a:t>the</a:t>
            </a:r>
            <a:r>
              <a:rPr dirty="0" sz="1200" spc="-100">
                <a:latin typeface="Tahoma"/>
                <a:cs typeface="Tahoma"/>
              </a:rPr>
              <a:t> </a:t>
            </a:r>
            <a:r>
              <a:rPr dirty="0" sz="1200" spc="-25">
                <a:latin typeface="Tahoma"/>
                <a:cs typeface="Tahoma"/>
              </a:rPr>
              <a:t>entrepreneurial</a:t>
            </a:r>
            <a:r>
              <a:rPr dirty="0" sz="1200" spc="-140">
                <a:latin typeface="Tahoma"/>
                <a:cs typeface="Tahoma"/>
              </a:rPr>
              <a:t> </a:t>
            </a:r>
            <a:r>
              <a:rPr dirty="0" sz="1200" spc="-10">
                <a:latin typeface="Tahoma"/>
                <a:cs typeface="Tahoma"/>
              </a:rPr>
              <a:t>spirit</a:t>
            </a:r>
            <a:r>
              <a:rPr dirty="0" sz="1200" spc="-114">
                <a:latin typeface="Tahoma"/>
                <a:cs typeface="Tahoma"/>
              </a:rPr>
              <a:t> </a:t>
            </a:r>
            <a:r>
              <a:rPr dirty="0" sz="1200" spc="-30">
                <a:latin typeface="Tahoma"/>
                <a:cs typeface="Tahoma"/>
              </a:rPr>
              <a:t>of</a:t>
            </a:r>
            <a:r>
              <a:rPr dirty="0" sz="1200" spc="-90">
                <a:latin typeface="Tahoma"/>
                <a:cs typeface="Tahoma"/>
              </a:rPr>
              <a:t> </a:t>
            </a:r>
            <a:r>
              <a:rPr dirty="0" sz="1200" spc="-10">
                <a:latin typeface="Tahoma"/>
                <a:cs typeface="Tahoma"/>
              </a:rPr>
              <a:t>local </a:t>
            </a:r>
            <a:r>
              <a:rPr dirty="0" sz="1200" spc="-30">
                <a:latin typeface="Tahoma"/>
                <a:cs typeface="Tahoma"/>
              </a:rPr>
              <a:t>business</a:t>
            </a:r>
            <a:r>
              <a:rPr dirty="0" sz="1200" spc="-110">
                <a:latin typeface="Tahoma"/>
                <a:cs typeface="Tahoma"/>
              </a:rPr>
              <a:t> </a:t>
            </a:r>
            <a:r>
              <a:rPr dirty="0" sz="1200" spc="-10">
                <a:latin typeface="Tahoma"/>
                <a:cs typeface="Tahoma"/>
              </a:rPr>
              <a:t>owners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255889" y="4550790"/>
            <a:ext cx="2405380" cy="10509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58165">
              <a:lnSpc>
                <a:spcPct val="100000"/>
              </a:lnSpc>
              <a:spcBef>
                <a:spcPts val="100"/>
              </a:spcBef>
            </a:pPr>
            <a:r>
              <a:rPr dirty="0" sz="2000" spc="-10">
                <a:latin typeface="Tahoma"/>
                <a:cs typeface="Tahoma"/>
              </a:rPr>
              <a:t>Employees</a:t>
            </a:r>
            <a:endParaRPr sz="20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1350"/>
              </a:spcBef>
            </a:pPr>
            <a:r>
              <a:rPr dirty="0" sz="1200" spc="-25">
                <a:latin typeface="Tahoma"/>
                <a:cs typeface="Tahoma"/>
              </a:rPr>
              <a:t>1in</a:t>
            </a:r>
            <a:r>
              <a:rPr dirty="0" sz="1200" spc="-100">
                <a:latin typeface="Tahoma"/>
                <a:cs typeface="Tahoma"/>
              </a:rPr>
              <a:t> </a:t>
            </a:r>
            <a:r>
              <a:rPr dirty="0" sz="1200" spc="-65">
                <a:latin typeface="Tahoma"/>
                <a:cs typeface="Tahoma"/>
              </a:rPr>
              <a:t>8</a:t>
            </a:r>
            <a:r>
              <a:rPr dirty="0" sz="1200" spc="-100">
                <a:latin typeface="Tahoma"/>
                <a:cs typeface="Tahoma"/>
              </a:rPr>
              <a:t> </a:t>
            </a:r>
            <a:r>
              <a:rPr dirty="0" sz="1200" spc="-35">
                <a:latin typeface="Tahoma"/>
                <a:cs typeface="Tahoma"/>
              </a:rPr>
              <a:t>Americans</a:t>
            </a:r>
            <a:r>
              <a:rPr dirty="0" sz="1200" spc="-114">
                <a:latin typeface="Tahoma"/>
                <a:cs typeface="Tahoma"/>
              </a:rPr>
              <a:t> </a:t>
            </a:r>
            <a:r>
              <a:rPr dirty="0" sz="1200" spc="-45">
                <a:latin typeface="Tahoma"/>
                <a:cs typeface="Tahoma"/>
              </a:rPr>
              <a:t>have</a:t>
            </a:r>
            <a:r>
              <a:rPr dirty="0" sz="1200" spc="-95">
                <a:latin typeface="Tahoma"/>
                <a:cs typeface="Tahoma"/>
              </a:rPr>
              <a:t> </a:t>
            </a:r>
            <a:r>
              <a:rPr dirty="0" sz="1200" spc="-25">
                <a:latin typeface="Tahoma"/>
                <a:cs typeface="Tahoma"/>
              </a:rPr>
              <a:t>worked</a:t>
            </a:r>
            <a:r>
              <a:rPr dirty="0" sz="1200" spc="-125">
                <a:latin typeface="Tahoma"/>
                <a:cs typeface="Tahoma"/>
              </a:rPr>
              <a:t> </a:t>
            </a:r>
            <a:r>
              <a:rPr dirty="0" sz="1200" spc="-20">
                <a:latin typeface="Tahoma"/>
                <a:cs typeface="Tahoma"/>
              </a:rPr>
              <a:t>at</a:t>
            </a:r>
            <a:r>
              <a:rPr dirty="0" sz="1200" spc="-95">
                <a:latin typeface="Tahoma"/>
                <a:cs typeface="Tahoma"/>
              </a:rPr>
              <a:t> </a:t>
            </a:r>
            <a:r>
              <a:rPr dirty="0" sz="1200" spc="-50">
                <a:latin typeface="Tahoma"/>
                <a:cs typeface="Tahoma"/>
              </a:rPr>
              <a:t>a </a:t>
            </a:r>
            <a:r>
              <a:rPr dirty="0" sz="1200" spc="-25">
                <a:latin typeface="Tahoma"/>
                <a:cs typeface="Tahoma"/>
              </a:rPr>
              <a:t>McDonald's</a:t>
            </a:r>
            <a:r>
              <a:rPr dirty="0" sz="1200" spc="-95">
                <a:latin typeface="Tahoma"/>
                <a:cs typeface="Tahoma"/>
              </a:rPr>
              <a:t> </a:t>
            </a:r>
            <a:r>
              <a:rPr dirty="0" sz="1200" spc="-35">
                <a:latin typeface="Tahoma"/>
                <a:cs typeface="Tahoma"/>
              </a:rPr>
              <a:t>restaurant,</a:t>
            </a:r>
            <a:r>
              <a:rPr dirty="0" sz="1200" spc="-90">
                <a:latin typeface="Tahoma"/>
                <a:cs typeface="Tahoma"/>
              </a:rPr>
              <a:t> </a:t>
            </a:r>
            <a:r>
              <a:rPr dirty="0" sz="1200" spc="-25">
                <a:latin typeface="Tahoma"/>
                <a:cs typeface="Tahoma"/>
              </a:rPr>
              <a:t>learning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10">
                <a:latin typeface="Tahoma"/>
                <a:cs typeface="Tahoma"/>
              </a:rPr>
              <a:t>skills </a:t>
            </a:r>
            <a:r>
              <a:rPr dirty="0" sz="1200" spc="-20">
                <a:latin typeface="Tahoma"/>
                <a:cs typeface="Tahoma"/>
              </a:rPr>
              <a:t>that</a:t>
            </a:r>
            <a:r>
              <a:rPr dirty="0" sz="1200" spc="-114">
                <a:latin typeface="Tahoma"/>
                <a:cs typeface="Tahoma"/>
              </a:rPr>
              <a:t> </a:t>
            </a:r>
            <a:r>
              <a:rPr dirty="0" sz="1200" spc="-25">
                <a:latin typeface="Tahoma"/>
                <a:cs typeface="Tahoma"/>
              </a:rPr>
              <a:t>can</a:t>
            </a:r>
            <a:r>
              <a:rPr dirty="0" sz="1200" spc="-114">
                <a:latin typeface="Tahoma"/>
                <a:cs typeface="Tahoma"/>
              </a:rPr>
              <a:t> </a:t>
            </a:r>
            <a:r>
              <a:rPr dirty="0" sz="1200" spc="-40">
                <a:latin typeface="Tahoma"/>
                <a:cs typeface="Tahoma"/>
              </a:rPr>
              <a:t>go</a:t>
            </a:r>
            <a:r>
              <a:rPr dirty="0" sz="1200" spc="-100">
                <a:latin typeface="Tahoma"/>
                <a:cs typeface="Tahoma"/>
              </a:rPr>
              <a:t> </a:t>
            </a:r>
            <a:r>
              <a:rPr dirty="0" sz="1200" spc="-45">
                <a:latin typeface="Tahoma"/>
                <a:cs typeface="Tahoma"/>
              </a:rPr>
              <a:t>wherever</a:t>
            </a:r>
            <a:r>
              <a:rPr dirty="0" sz="1200" spc="-114">
                <a:latin typeface="Tahoma"/>
                <a:cs typeface="Tahoma"/>
              </a:rPr>
              <a:t> </a:t>
            </a:r>
            <a:r>
              <a:rPr dirty="0" sz="1200" spc="-35">
                <a:latin typeface="Tahoma"/>
                <a:cs typeface="Tahoma"/>
              </a:rPr>
              <a:t>they</a:t>
            </a:r>
            <a:r>
              <a:rPr dirty="0" sz="1200" spc="-110">
                <a:latin typeface="Tahoma"/>
                <a:cs typeface="Tahoma"/>
              </a:rPr>
              <a:t> </a:t>
            </a:r>
            <a:r>
              <a:rPr dirty="0" sz="1200" spc="-25">
                <a:latin typeface="Tahoma"/>
                <a:cs typeface="Tahoma"/>
              </a:rPr>
              <a:t>go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798314" y="5027167"/>
            <a:ext cx="2418080" cy="757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200" spc="-45">
                <a:latin typeface="Tahoma"/>
                <a:cs typeface="Tahoma"/>
              </a:rPr>
              <a:t>Many</a:t>
            </a:r>
            <a:r>
              <a:rPr dirty="0" sz="1200" spc="-90">
                <a:latin typeface="Tahoma"/>
                <a:cs typeface="Tahoma"/>
              </a:rPr>
              <a:t> </a:t>
            </a:r>
            <a:r>
              <a:rPr dirty="0" sz="1200" spc="-30">
                <a:latin typeface="Tahoma"/>
                <a:cs typeface="Tahoma"/>
              </a:rPr>
              <a:t>recognize</a:t>
            </a:r>
            <a:r>
              <a:rPr dirty="0" sz="1200" spc="-95">
                <a:latin typeface="Tahoma"/>
                <a:cs typeface="Tahoma"/>
              </a:rPr>
              <a:t> </a:t>
            </a:r>
            <a:r>
              <a:rPr dirty="0" sz="1200" spc="-25">
                <a:latin typeface="Tahoma"/>
                <a:cs typeface="Tahoma"/>
              </a:rPr>
              <a:t>McDonald’s</a:t>
            </a:r>
            <a:r>
              <a:rPr dirty="0" sz="1200" spc="-130">
                <a:latin typeface="Tahoma"/>
                <a:cs typeface="Tahoma"/>
              </a:rPr>
              <a:t> </a:t>
            </a:r>
            <a:r>
              <a:rPr dirty="0" sz="1200" spc="-40">
                <a:latin typeface="Tahoma"/>
                <a:cs typeface="Tahoma"/>
              </a:rPr>
              <a:t>as</a:t>
            </a:r>
            <a:r>
              <a:rPr dirty="0" sz="1200" spc="-85">
                <a:latin typeface="Tahoma"/>
                <a:cs typeface="Tahoma"/>
              </a:rPr>
              <a:t> </a:t>
            </a:r>
            <a:r>
              <a:rPr dirty="0" sz="1200" spc="-10">
                <a:latin typeface="Tahoma"/>
                <a:cs typeface="Tahoma"/>
              </a:rPr>
              <a:t>having </a:t>
            </a:r>
            <a:r>
              <a:rPr dirty="0" sz="1200" spc="-30">
                <a:latin typeface="Tahoma"/>
                <a:cs typeface="Tahoma"/>
              </a:rPr>
              <a:t>the</a:t>
            </a:r>
            <a:r>
              <a:rPr dirty="0" sz="1200" spc="-95">
                <a:latin typeface="Tahoma"/>
                <a:cs typeface="Tahoma"/>
              </a:rPr>
              <a:t> </a:t>
            </a:r>
            <a:r>
              <a:rPr dirty="0" sz="1200" spc="-20">
                <a:latin typeface="Tahoma"/>
                <a:cs typeface="Tahoma"/>
              </a:rPr>
              <a:t>most</a:t>
            </a:r>
            <a:r>
              <a:rPr dirty="0" sz="1200" spc="-80">
                <a:latin typeface="Tahoma"/>
                <a:cs typeface="Tahoma"/>
              </a:rPr>
              <a:t> </a:t>
            </a:r>
            <a:r>
              <a:rPr dirty="0" sz="1200" spc="-30">
                <a:latin typeface="Tahoma"/>
                <a:cs typeface="Tahoma"/>
              </a:rPr>
              <a:t>integrated,</a:t>
            </a:r>
            <a:r>
              <a:rPr dirty="0" sz="1200" spc="-125">
                <a:latin typeface="Tahoma"/>
                <a:cs typeface="Tahoma"/>
              </a:rPr>
              <a:t> </a:t>
            </a:r>
            <a:r>
              <a:rPr dirty="0" sz="1200" spc="-25">
                <a:latin typeface="Tahoma"/>
                <a:cs typeface="Tahoma"/>
              </a:rPr>
              <a:t>efficient</a:t>
            </a:r>
            <a:r>
              <a:rPr dirty="0" sz="1200" spc="-95">
                <a:latin typeface="Tahoma"/>
                <a:cs typeface="Tahoma"/>
              </a:rPr>
              <a:t> </a:t>
            </a:r>
            <a:r>
              <a:rPr dirty="0" sz="1200" spc="-25">
                <a:latin typeface="Tahoma"/>
                <a:cs typeface="Tahoma"/>
              </a:rPr>
              <a:t>and innovative</a:t>
            </a:r>
            <a:r>
              <a:rPr dirty="0" sz="1200" spc="-95">
                <a:latin typeface="Tahoma"/>
                <a:cs typeface="Tahoma"/>
              </a:rPr>
              <a:t> </a:t>
            </a:r>
            <a:r>
              <a:rPr dirty="0" sz="1200" spc="-20">
                <a:latin typeface="Tahoma"/>
                <a:cs typeface="Tahoma"/>
              </a:rPr>
              <a:t>supply</a:t>
            </a:r>
            <a:r>
              <a:rPr dirty="0" sz="1200" spc="-130">
                <a:latin typeface="Tahoma"/>
                <a:cs typeface="Tahoma"/>
              </a:rPr>
              <a:t> </a:t>
            </a:r>
            <a:r>
              <a:rPr dirty="0" sz="1200" spc="-40">
                <a:latin typeface="Tahoma"/>
                <a:cs typeface="Tahoma"/>
              </a:rPr>
              <a:t>system</a:t>
            </a:r>
            <a:r>
              <a:rPr dirty="0" sz="1200" spc="-105">
                <a:latin typeface="Tahoma"/>
                <a:cs typeface="Tahoma"/>
              </a:rPr>
              <a:t> </a:t>
            </a:r>
            <a:r>
              <a:rPr dirty="0" sz="1200" spc="-10">
                <a:latin typeface="Tahoma"/>
                <a:cs typeface="Tahoma"/>
              </a:rPr>
              <a:t>in</a:t>
            </a:r>
            <a:r>
              <a:rPr dirty="0" sz="1200" spc="-85">
                <a:latin typeface="Tahoma"/>
                <a:cs typeface="Tahoma"/>
              </a:rPr>
              <a:t> </a:t>
            </a:r>
            <a:r>
              <a:rPr dirty="0" sz="1200" spc="-30">
                <a:latin typeface="Tahoma"/>
                <a:cs typeface="Tahoma"/>
              </a:rPr>
              <a:t>the</a:t>
            </a:r>
            <a:r>
              <a:rPr dirty="0" sz="1200" spc="-100">
                <a:latin typeface="Tahoma"/>
                <a:cs typeface="Tahoma"/>
              </a:rPr>
              <a:t> </a:t>
            </a:r>
            <a:r>
              <a:rPr dirty="0" sz="1200" spc="-20">
                <a:latin typeface="Tahoma"/>
                <a:cs typeface="Tahoma"/>
              </a:rPr>
              <a:t>food </a:t>
            </a:r>
            <a:r>
              <a:rPr dirty="0" sz="1200" spc="-35">
                <a:latin typeface="Tahoma"/>
                <a:cs typeface="Tahoma"/>
              </a:rPr>
              <a:t>service</a:t>
            </a:r>
            <a:r>
              <a:rPr dirty="0" sz="1200" spc="-80">
                <a:latin typeface="Tahoma"/>
                <a:cs typeface="Tahoma"/>
              </a:rPr>
              <a:t> </a:t>
            </a:r>
            <a:r>
              <a:rPr dirty="0" sz="1200" spc="-10">
                <a:latin typeface="Tahoma"/>
                <a:cs typeface="Tahoma"/>
              </a:rPr>
              <a:t>industry</a:t>
            </a:r>
            <a:endParaRPr sz="1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414515"/>
            <a:ext cx="12189714" cy="441198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0710565" y="671337"/>
            <a:ext cx="441325" cy="385445"/>
          </a:xfrm>
          <a:custGeom>
            <a:avLst/>
            <a:gdLst/>
            <a:ahLst/>
            <a:cxnLst/>
            <a:rect l="l" t="t" r="r" b="b"/>
            <a:pathLst>
              <a:path w="441325" h="385444">
                <a:moveTo>
                  <a:pt x="316904" y="0"/>
                </a:moveTo>
                <a:lnTo>
                  <a:pt x="288528" y="9338"/>
                </a:lnTo>
                <a:lnTo>
                  <a:pt x="262537" y="35971"/>
                </a:lnTo>
                <a:lnTo>
                  <a:pt x="239603" y="77820"/>
                </a:lnTo>
                <a:lnTo>
                  <a:pt x="220400" y="132808"/>
                </a:lnTo>
                <a:lnTo>
                  <a:pt x="201198" y="77820"/>
                </a:lnTo>
                <a:lnTo>
                  <a:pt x="178298" y="35971"/>
                </a:lnTo>
                <a:lnTo>
                  <a:pt x="152403" y="9338"/>
                </a:lnTo>
                <a:lnTo>
                  <a:pt x="124215" y="0"/>
                </a:lnTo>
                <a:lnTo>
                  <a:pt x="101924" y="6199"/>
                </a:lnTo>
                <a:lnTo>
                  <a:pt x="61583" y="52544"/>
                </a:lnTo>
                <a:lnTo>
                  <a:pt x="44242" y="90525"/>
                </a:lnTo>
                <a:lnTo>
                  <a:pt x="29259" y="136936"/>
                </a:lnTo>
                <a:lnTo>
                  <a:pt x="16989" y="190693"/>
                </a:lnTo>
                <a:lnTo>
                  <a:pt x="7787" y="250715"/>
                </a:lnTo>
                <a:lnTo>
                  <a:pt x="2005" y="315920"/>
                </a:lnTo>
                <a:lnTo>
                  <a:pt x="0" y="385224"/>
                </a:lnTo>
                <a:lnTo>
                  <a:pt x="55428" y="385224"/>
                </a:lnTo>
                <a:lnTo>
                  <a:pt x="56812" y="313049"/>
                </a:lnTo>
                <a:lnTo>
                  <a:pt x="60784" y="245851"/>
                </a:lnTo>
                <a:lnTo>
                  <a:pt x="67075" y="185061"/>
                </a:lnTo>
                <a:lnTo>
                  <a:pt x="75416" y="132113"/>
                </a:lnTo>
                <a:lnTo>
                  <a:pt x="85537" y="88438"/>
                </a:lnTo>
                <a:lnTo>
                  <a:pt x="110043" y="34636"/>
                </a:lnTo>
                <a:lnTo>
                  <a:pt x="123890" y="27374"/>
                </a:lnTo>
                <a:lnTo>
                  <a:pt x="139661" y="36103"/>
                </a:lnTo>
                <a:lnTo>
                  <a:pt x="166914" y="99978"/>
                </a:lnTo>
                <a:lnTo>
                  <a:pt x="177568" y="151156"/>
                </a:lnTo>
                <a:lnTo>
                  <a:pt x="185690" y="212517"/>
                </a:lnTo>
                <a:lnTo>
                  <a:pt x="190867" y="282075"/>
                </a:lnTo>
                <a:lnTo>
                  <a:pt x="192684" y="357848"/>
                </a:lnTo>
                <a:lnTo>
                  <a:pt x="247785" y="357848"/>
                </a:lnTo>
                <a:lnTo>
                  <a:pt x="249612" y="282075"/>
                </a:lnTo>
                <a:lnTo>
                  <a:pt x="254812" y="212517"/>
                </a:lnTo>
                <a:lnTo>
                  <a:pt x="262966" y="151156"/>
                </a:lnTo>
                <a:lnTo>
                  <a:pt x="273655" y="99978"/>
                </a:lnTo>
                <a:lnTo>
                  <a:pt x="286461" y="60965"/>
                </a:lnTo>
                <a:lnTo>
                  <a:pt x="316741" y="27374"/>
                </a:lnTo>
                <a:lnTo>
                  <a:pt x="317066" y="27374"/>
                </a:lnTo>
                <a:lnTo>
                  <a:pt x="343839" y="55494"/>
                </a:lnTo>
                <a:lnTo>
                  <a:pt x="365706" y="132194"/>
                </a:lnTo>
                <a:lnTo>
                  <a:pt x="374108" y="185173"/>
                </a:lnTo>
                <a:lnTo>
                  <a:pt x="380453" y="245988"/>
                </a:lnTo>
                <a:lnTo>
                  <a:pt x="384462" y="313205"/>
                </a:lnTo>
                <a:lnTo>
                  <a:pt x="385861" y="385387"/>
                </a:lnTo>
                <a:lnTo>
                  <a:pt x="441287" y="385387"/>
                </a:lnTo>
                <a:lnTo>
                  <a:pt x="439276" y="316077"/>
                </a:lnTo>
                <a:lnTo>
                  <a:pt x="433479" y="250858"/>
                </a:lnTo>
                <a:lnTo>
                  <a:pt x="424255" y="190814"/>
                </a:lnTo>
                <a:lnTo>
                  <a:pt x="411959" y="137030"/>
                </a:lnTo>
                <a:lnTo>
                  <a:pt x="396949" y="90593"/>
                </a:lnTo>
                <a:lnTo>
                  <a:pt x="379582" y="52586"/>
                </a:lnTo>
                <a:lnTo>
                  <a:pt x="339202" y="6204"/>
                </a:lnTo>
                <a:lnTo>
                  <a:pt x="316904" y="0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2828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pc="-170"/>
              <a:t>McDonald’s</a:t>
            </a:r>
            <a:r>
              <a:rPr dirty="0" spc="-180"/>
              <a:t> </a:t>
            </a:r>
            <a:r>
              <a:rPr dirty="0" spc="-335"/>
              <a:t>Business</a:t>
            </a:r>
            <a:r>
              <a:rPr dirty="0" spc="-175"/>
              <a:t> </a:t>
            </a:r>
            <a:r>
              <a:rPr dirty="0" spc="-10"/>
              <a:t>Model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80" b="0">
                <a:latin typeface="Tahoma"/>
                <a:cs typeface="Tahoma"/>
              </a:rPr>
              <a:t>Revenues</a:t>
            </a:r>
            <a:r>
              <a:rPr dirty="0" sz="1800" spc="-175" b="0">
                <a:latin typeface="Tahoma"/>
                <a:cs typeface="Tahoma"/>
              </a:rPr>
              <a:t> </a:t>
            </a:r>
            <a:r>
              <a:rPr dirty="0" sz="1800" spc="-45" b="0">
                <a:latin typeface="Tahoma"/>
                <a:cs typeface="Tahoma"/>
              </a:rPr>
              <a:t>from</a:t>
            </a:r>
            <a:r>
              <a:rPr dirty="0" sz="1800" spc="-175" b="0">
                <a:latin typeface="Tahoma"/>
                <a:cs typeface="Tahoma"/>
              </a:rPr>
              <a:t> </a:t>
            </a:r>
            <a:r>
              <a:rPr dirty="0" sz="1800" spc="-60" b="0">
                <a:latin typeface="Tahoma"/>
                <a:cs typeface="Tahoma"/>
              </a:rPr>
              <a:t>rent,</a:t>
            </a:r>
            <a:r>
              <a:rPr dirty="0" sz="1800" spc="-165" b="0">
                <a:latin typeface="Tahoma"/>
                <a:cs typeface="Tahoma"/>
              </a:rPr>
              <a:t> </a:t>
            </a:r>
            <a:r>
              <a:rPr dirty="0" sz="1800" spc="-40" b="0">
                <a:latin typeface="Tahoma"/>
                <a:cs typeface="Tahoma"/>
              </a:rPr>
              <a:t>royalties</a:t>
            </a:r>
            <a:r>
              <a:rPr dirty="0" sz="1800" spc="-155" b="0">
                <a:latin typeface="Tahoma"/>
                <a:cs typeface="Tahoma"/>
              </a:rPr>
              <a:t> </a:t>
            </a:r>
            <a:r>
              <a:rPr dirty="0" sz="1800" spc="-40" b="0">
                <a:latin typeface="Tahoma"/>
                <a:cs typeface="Tahoma"/>
              </a:rPr>
              <a:t>and</a:t>
            </a:r>
            <a:r>
              <a:rPr dirty="0" sz="1800" spc="-175" b="0">
                <a:latin typeface="Tahoma"/>
                <a:cs typeface="Tahoma"/>
              </a:rPr>
              <a:t> </a:t>
            </a:r>
            <a:r>
              <a:rPr dirty="0" sz="1800" spc="-10" b="0">
                <a:latin typeface="Tahoma"/>
                <a:cs typeface="Tahoma"/>
              </a:rPr>
              <a:t>initial</a:t>
            </a:r>
            <a:r>
              <a:rPr dirty="0" sz="1800" spc="-180" b="0">
                <a:latin typeface="Tahoma"/>
                <a:cs typeface="Tahoma"/>
              </a:rPr>
              <a:t> </a:t>
            </a:r>
            <a:r>
              <a:rPr dirty="0" sz="1800" spc="-80" b="0">
                <a:latin typeface="Tahoma"/>
                <a:cs typeface="Tahoma"/>
              </a:rPr>
              <a:t>fees</a:t>
            </a:r>
            <a:r>
              <a:rPr dirty="0" sz="1800" spc="-185" b="0">
                <a:latin typeface="Tahoma"/>
                <a:cs typeface="Tahoma"/>
              </a:rPr>
              <a:t> </a:t>
            </a:r>
            <a:r>
              <a:rPr dirty="0" sz="1800" spc="-40" b="0">
                <a:latin typeface="Tahoma"/>
                <a:cs typeface="Tahoma"/>
              </a:rPr>
              <a:t>and</a:t>
            </a:r>
            <a:r>
              <a:rPr dirty="0" sz="1800" spc="-165" b="0">
                <a:latin typeface="Tahoma"/>
                <a:cs typeface="Tahoma"/>
              </a:rPr>
              <a:t> </a:t>
            </a:r>
            <a:r>
              <a:rPr dirty="0" sz="1800" spc="-35" b="0">
                <a:latin typeface="Tahoma"/>
                <a:cs typeface="Tahoma"/>
              </a:rPr>
              <a:t>profits</a:t>
            </a:r>
            <a:r>
              <a:rPr dirty="0" sz="1800" spc="-170" b="0">
                <a:latin typeface="Tahoma"/>
                <a:cs typeface="Tahoma"/>
              </a:rPr>
              <a:t> </a:t>
            </a:r>
            <a:r>
              <a:rPr dirty="0" sz="1800" spc="-45" b="0">
                <a:latin typeface="Tahoma"/>
                <a:cs typeface="Tahoma"/>
              </a:rPr>
              <a:t>from</a:t>
            </a:r>
            <a:r>
              <a:rPr dirty="0" sz="1800" spc="-175" b="0">
                <a:latin typeface="Tahoma"/>
                <a:cs typeface="Tahoma"/>
              </a:rPr>
              <a:t> </a:t>
            </a:r>
            <a:r>
              <a:rPr dirty="0" sz="1800" spc="-35" b="0">
                <a:latin typeface="Tahoma"/>
                <a:cs typeface="Tahoma"/>
              </a:rPr>
              <a:t>directly</a:t>
            </a:r>
            <a:r>
              <a:rPr dirty="0" sz="1800" spc="-160" b="0">
                <a:latin typeface="Tahoma"/>
                <a:cs typeface="Tahoma"/>
              </a:rPr>
              <a:t> </a:t>
            </a:r>
            <a:r>
              <a:rPr dirty="0" sz="1800" spc="-45" b="0">
                <a:latin typeface="Tahoma"/>
                <a:cs typeface="Tahoma"/>
              </a:rPr>
              <a:t>operating</a:t>
            </a:r>
            <a:r>
              <a:rPr dirty="0" sz="1800" spc="-140" b="0">
                <a:latin typeface="Tahoma"/>
                <a:cs typeface="Tahoma"/>
              </a:rPr>
              <a:t> </a:t>
            </a:r>
            <a:r>
              <a:rPr dirty="0" sz="1800" spc="-10" b="0">
                <a:latin typeface="Tahoma"/>
                <a:cs typeface="Tahoma"/>
              </a:rPr>
              <a:t>restaurants</a:t>
            </a:r>
            <a:endParaRPr sz="1800">
              <a:latin typeface="Tahoma"/>
              <a:cs typeface="Tahoma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028306" y="1804987"/>
            <a:ext cx="2443480" cy="4283075"/>
            <a:chOff x="1028306" y="1804987"/>
            <a:chExt cx="2443480" cy="4283075"/>
          </a:xfrm>
        </p:grpSpPr>
        <p:sp>
          <p:nvSpPr>
            <p:cNvPr id="6" name="object 6"/>
            <p:cNvSpPr/>
            <p:nvPr/>
          </p:nvSpPr>
          <p:spPr>
            <a:xfrm>
              <a:off x="1029893" y="1806575"/>
              <a:ext cx="2440305" cy="4279900"/>
            </a:xfrm>
            <a:custGeom>
              <a:avLst/>
              <a:gdLst/>
              <a:ahLst/>
              <a:cxnLst/>
              <a:rect l="l" t="t" r="r" b="b"/>
              <a:pathLst>
                <a:path w="2440304" h="4279900">
                  <a:moveTo>
                    <a:pt x="0" y="107314"/>
                  </a:moveTo>
                  <a:lnTo>
                    <a:pt x="8430" y="65579"/>
                  </a:lnTo>
                  <a:lnTo>
                    <a:pt x="31422" y="31464"/>
                  </a:lnTo>
                  <a:lnTo>
                    <a:pt x="65526" y="8445"/>
                  </a:lnTo>
                  <a:lnTo>
                    <a:pt x="107289" y="0"/>
                  </a:lnTo>
                  <a:lnTo>
                    <a:pt x="2332685" y="0"/>
                  </a:lnTo>
                  <a:lnTo>
                    <a:pt x="2374474" y="8445"/>
                  </a:lnTo>
                  <a:lnTo>
                    <a:pt x="2408583" y="31464"/>
                  </a:lnTo>
                  <a:lnTo>
                    <a:pt x="2431572" y="65579"/>
                  </a:lnTo>
                  <a:lnTo>
                    <a:pt x="2440000" y="107314"/>
                  </a:lnTo>
                  <a:lnTo>
                    <a:pt x="2440000" y="4172178"/>
                  </a:lnTo>
                  <a:lnTo>
                    <a:pt x="2431572" y="4213942"/>
                  </a:lnTo>
                  <a:lnTo>
                    <a:pt x="2408583" y="4248045"/>
                  </a:lnTo>
                  <a:lnTo>
                    <a:pt x="2374474" y="4271037"/>
                  </a:lnTo>
                  <a:lnTo>
                    <a:pt x="2332685" y="4279468"/>
                  </a:lnTo>
                  <a:lnTo>
                    <a:pt x="107289" y="4279468"/>
                  </a:lnTo>
                  <a:lnTo>
                    <a:pt x="65526" y="4271037"/>
                  </a:lnTo>
                  <a:lnTo>
                    <a:pt x="31422" y="4248045"/>
                  </a:lnTo>
                  <a:lnTo>
                    <a:pt x="8430" y="4213942"/>
                  </a:lnTo>
                  <a:lnTo>
                    <a:pt x="0" y="4172178"/>
                  </a:lnTo>
                  <a:lnTo>
                    <a:pt x="0" y="107314"/>
                  </a:lnTo>
                  <a:close/>
                </a:path>
              </a:pathLst>
            </a:custGeom>
            <a:ln w="3175">
              <a:solidFill>
                <a:srgbClr val="FFBA0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1183919" y="2923921"/>
              <a:ext cx="1029335" cy="2238375"/>
            </a:xfrm>
            <a:custGeom>
              <a:avLst/>
              <a:gdLst/>
              <a:ahLst/>
              <a:cxnLst/>
              <a:rect l="l" t="t" r="r" b="b"/>
              <a:pathLst>
                <a:path w="1029335" h="2238375">
                  <a:moveTo>
                    <a:pt x="983970" y="0"/>
                  </a:moveTo>
                  <a:lnTo>
                    <a:pt x="45262" y="0"/>
                  </a:lnTo>
                  <a:lnTo>
                    <a:pt x="27646" y="3565"/>
                  </a:lnTo>
                  <a:lnTo>
                    <a:pt x="13258" y="13287"/>
                  </a:lnTo>
                  <a:lnTo>
                    <a:pt x="3557" y="27699"/>
                  </a:lnTo>
                  <a:lnTo>
                    <a:pt x="0" y="45338"/>
                  </a:lnTo>
                  <a:lnTo>
                    <a:pt x="0" y="2193162"/>
                  </a:lnTo>
                  <a:lnTo>
                    <a:pt x="3557" y="2210782"/>
                  </a:lnTo>
                  <a:lnTo>
                    <a:pt x="13258" y="2225151"/>
                  </a:lnTo>
                  <a:lnTo>
                    <a:pt x="27646" y="2234828"/>
                  </a:lnTo>
                  <a:lnTo>
                    <a:pt x="45262" y="2238374"/>
                  </a:lnTo>
                  <a:lnTo>
                    <a:pt x="983970" y="2238374"/>
                  </a:lnTo>
                  <a:lnTo>
                    <a:pt x="1001609" y="2234828"/>
                  </a:lnTo>
                  <a:lnTo>
                    <a:pt x="1016022" y="2225151"/>
                  </a:lnTo>
                  <a:lnTo>
                    <a:pt x="1025743" y="2210782"/>
                  </a:lnTo>
                  <a:lnTo>
                    <a:pt x="1029309" y="2193162"/>
                  </a:lnTo>
                  <a:lnTo>
                    <a:pt x="1029309" y="45338"/>
                  </a:lnTo>
                  <a:lnTo>
                    <a:pt x="1025743" y="27699"/>
                  </a:lnTo>
                  <a:lnTo>
                    <a:pt x="1016022" y="13287"/>
                  </a:lnTo>
                  <a:lnTo>
                    <a:pt x="1001609" y="3565"/>
                  </a:lnTo>
                  <a:lnTo>
                    <a:pt x="98397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1183919" y="2923921"/>
              <a:ext cx="1029335" cy="2238375"/>
            </a:xfrm>
            <a:custGeom>
              <a:avLst/>
              <a:gdLst/>
              <a:ahLst/>
              <a:cxnLst/>
              <a:rect l="l" t="t" r="r" b="b"/>
              <a:pathLst>
                <a:path w="1029335" h="2238375">
                  <a:moveTo>
                    <a:pt x="0" y="45338"/>
                  </a:moveTo>
                  <a:lnTo>
                    <a:pt x="3557" y="27699"/>
                  </a:lnTo>
                  <a:lnTo>
                    <a:pt x="13258" y="13287"/>
                  </a:lnTo>
                  <a:lnTo>
                    <a:pt x="27646" y="3565"/>
                  </a:lnTo>
                  <a:lnTo>
                    <a:pt x="45262" y="0"/>
                  </a:lnTo>
                  <a:lnTo>
                    <a:pt x="983970" y="0"/>
                  </a:lnTo>
                  <a:lnTo>
                    <a:pt x="1001609" y="3565"/>
                  </a:lnTo>
                  <a:lnTo>
                    <a:pt x="1016022" y="13287"/>
                  </a:lnTo>
                  <a:lnTo>
                    <a:pt x="1025743" y="27699"/>
                  </a:lnTo>
                  <a:lnTo>
                    <a:pt x="1029309" y="45338"/>
                  </a:lnTo>
                  <a:lnTo>
                    <a:pt x="1029309" y="2193162"/>
                  </a:lnTo>
                  <a:lnTo>
                    <a:pt x="1025743" y="2210782"/>
                  </a:lnTo>
                  <a:lnTo>
                    <a:pt x="1016022" y="2225151"/>
                  </a:lnTo>
                  <a:lnTo>
                    <a:pt x="1001609" y="2234828"/>
                  </a:lnTo>
                  <a:lnTo>
                    <a:pt x="983970" y="2238374"/>
                  </a:lnTo>
                  <a:lnTo>
                    <a:pt x="45262" y="2238374"/>
                  </a:lnTo>
                  <a:lnTo>
                    <a:pt x="27646" y="2234828"/>
                  </a:lnTo>
                  <a:lnTo>
                    <a:pt x="13258" y="2225151"/>
                  </a:lnTo>
                  <a:lnTo>
                    <a:pt x="3557" y="2210782"/>
                  </a:lnTo>
                  <a:lnTo>
                    <a:pt x="0" y="2193162"/>
                  </a:lnTo>
                  <a:lnTo>
                    <a:pt x="0" y="45338"/>
                  </a:lnTo>
                  <a:close/>
                </a:path>
              </a:pathLst>
            </a:custGeom>
            <a:ln w="3175">
              <a:solidFill>
                <a:srgbClr val="FFBA0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83919" y="3669283"/>
              <a:ext cx="1029335" cy="1493520"/>
            </a:xfrm>
            <a:custGeom>
              <a:avLst/>
              <a:gdLst/>
              <a:ahLst/>
              <a:cxnLst/>
              <a:rect l="l" t="t" r="r" b="b"/>
              <a:pathLst>
                <a:path w="1029335" h="1493520">
                  <a:moveTo>
                    <a:pt x="983970" y="0"/>
                  </a:moveTo>
                  <a:lnTo>
                    <a:pt x="45262" y="0"/>
                  </a:lnTo>
                  <a:lnTo>
                    <a:pt x="27646" y="3565"/>
                  </a:lnTo>
                  <a:lnTo>
                    <a:pt x="13258" y="13287"/>
                  </a:lnTo>
                  <a:lnTo>
                    <a:pt x="3557" y="27699"/>
                  </a:lnTo>
                  <a:lnTo>
                    <a:pt x="0" y="45339"/>
                  </a:lnTo>
                  <a:lnTo>
                    <a:pt x="0" y="1447800"/>
                  </a:lnTo>
                  <a:lnTo>
                    <a:pt x="3557" y="1465419"/>
                  </a:lnTo>
                  <a:lnTo>
                    <a:pt x="13258" y="1479788"/>
                  </a:lnTo>
                  <a:lnTo>
                    <a:pt x="27646" y="1489465"/>
                  </a:lnTo>
                  <a:lnTo>
                    <a:pt x="45262" y="1493012"/>
                  </a:lnTo>
                  <a:lnTo>
                    <a:pt x="983970" y="1493012"/>
                  </a:lnTo>
                  <a:lnTo>
                    <a:pt x="1001609" y="1489465"/>
                  </a:lnTo>
                  <a:lnTo>
                    <a:pt x="1016022" y="1479788"/>
                  </a:lnTo>
                  <a:lnTo>
                    <a:pt x="1025743" y="1465419"/>
                  </a:lnTo>
                  <a:lnTo>
                    <a:pt x="1029309" y="1447800"/>
                  </a:lnTo>
                  <a:lnTo>
                    <a:pt x="1029309" y="45339"/>
                  </a:lnTo>
                  <a:lnTo>
                    <a:pt x="1025743" y="27699"/>
                  </a:lnTo>
                  <a:lnTo>
                    <a:pt x="1016022" y="13287"/>
                  </a:lnTo>
                  <a:lnTo>
                    <a:pt x="1001609" y="3565"/>
                  </a:lnTo>
                  <a:lnTo>
                    <a:pt x="983970" y="0"/>
                  </a:lnTo>
                  <a:close/>
                </a:path>
              </a:pathLst>
            </a:custGeom>
            <a:solidFill>
              <a:srgbClr val="FFBA0D">
                <a:alpha val="25097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1183919" y="3669283"/>
              <a:ext cx="1029335" cy="1493520"/>
            </a:xfrm>
            <a:custGeom>
              <a:avLst/>
              <a:gdLst/>
              <a:ahLst/>
              <a:cxnLst/>
              <a:rect l="l" t="t" r="r" b="b"/>
              <a:pathLst>
                <a:path w="1029335" h="1493520">
                  <a:moveTo>
                    <a:pt x="0" y="45339"/>
                  </a:moveTo>
                  <a:lnTo>
                    <a:pt x="3557" y="27699"/>
                  </a:lnTo>
                  <a:lnTo>
                    <a:pt x="13258" y="13287"/>
                  </a:lnTo>
                  <a:lnTo>
                    <a:pt x="27646" y="3565"/>
                  </a:lnTo>
                  <a:lnTo>
                    <a:pt x="45262" y="0"/>
                  </a:lnTo>
                  <a:lnTo>
                    <a:pt x="983970" y="0"/>
                  </a:lnTo>
                  <a:lnTo>
                    <a:pt x="1001609" y="3565"/>
                  </a:lnTo>
                  <a:lnTo>
                    <a:pt x="1016022" y="13287"/>
                  </a:lnTo>
                  <a:lnTo>
                    <a:pt x="1025743" y="27699"/>
                  </a:lnTo>
                  <a:lnTo>
                    <a:pt x="1029309" y="45339"/>
                  </a:lnTo>
                  <a:lnTo>
                    <a:pt x="1029309" y="1447800"/>
                  </a:lnTo>
                  <a:lnTo>
                    <a:pt x="1025743" y="1465419"/>
                  </a:lnTo>
                  <a:lnTo>
                    <a:pt x="1016022" y="1479788"/>
                  </a:lnTo>
                  <a:lnTo>
                    <a:pt x="1001609" y="1489465"/>
                  </a:lnTo>
                  <a:lnTo>
                    <a:pt x="983970" y="1493012"/>
                  </a:lnTo>
                  <a:lnTo>
                    <a:pt x="45262" y="1493012"/>
                  </a:lnTo>
                  <a:lnTo>
                    <a:pt x="27646" y="1489465"/>
                  </a:lnTo>
                  <a:lnTo>
                    <a:pt x="13258" y="1479788"/>
                  </a:lnTo>
                  <a:lnTo>
                    <a:pt x="3557" y="1465419"/>
                  </a:lnTo>
                  <a:lnTo>
                    <a:pt x="0" y="1447800"/>
                  </a:lnTo>
                  <a:lnTo>
                    <a:pt x="0" y="45339"/>
                  </a:lnTo>
                  <a:close/>
                </a:path>
              </a:pathLst>
            </a:custGeom>
            <a:ln w="3175">
              <a:solidFill>
                <a:srgbClr val="FFBA0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2296794" y="2923921"/>
              <a:ext cx="1029335" cy="2238375"/>
            </a:xfrm>
            <a:custGeom>
              <a:avLst/>
              <a:gdLst/>
              <a:ahLst/>
              <a:cxnLst/>
              <a:rect l="l" t="t" r="r" b="b"/>
              <a:pathLst>
                <a:path w="1029335" h="2238375">
                  <a:moveTo>
                    <a:pt x="983995" y="0"/>
                  </a:moveTo>
                  <a:lnTo>
                    <a:pt x="45212" y="0"/>
                  </a:lnTo>
                  <a:lnTo>
                    <a:pt x="27592" y="3565"/>
                  </a:lnTo>
                  <a:lnTo>
                    <a:pt x="13223" y="13287"/>
                  </a:lnTo>
                  <a:lnTo>
                    <a:pt x="3546" y="27699"/>
                  </a:lnTo>
                  <a:lnTo>
                    <a:pt x="0" y="45338"/>
                  </a:lnTo>
                  <a:lnTo>
                    <a:pt x="0" y="2193162"/>
                  </a:lnTo>
                  <a:lnTo>
                    <a:pt x="3546" y="2210782"/>
                  </a:lnTo>
                  <a:lnTo>
                    <a:pt x="13223" y="2225151"/>
                  </a:lnTo>
                  <a:lnTo>
                    <a:pt x="27592" y="2234828"/>
                  </a:lnTo>
                  <a:lnTo>
                    <a:pt x="45212" y="2238374"/>
                  </a:lnTo>
                  <a:lnTo>
                    <a:pt x="983995" y="2238374"/>
                  </a:lnTo>
                  <a:lnTo>
                    <a:pt x="1001615" y="2234828"/>
                  </a:lnTo>
                  <a:lnTo>
                    <a:pt x="1015984" y="2225151"/>
                  </a:lnTo>
                  <a:lnTo>
                    <a:pt x="1025661" y="2210782"/>
                  </a:lnTo>
                  <a:lnTo>
                    <a:pt x="1029207" y="2193162"/>
                  </a:lnTo>
                  <a:lnTo>
                    <a:pt x="1029207" y="45338"/>
                  </a:lnTo>
                  <a:lnTo>
                    <a:pt x="1025661" y="27699"/>
                  </a:lnTo>
                  <a:lnTo>
                    <a:pt x="1015984" y="13287"/>
                  </a:lnTo>
                  <a:lnTo>
                    <a:pt x="1001615" y="3565"/>
                  </a:lnTo>
                  <a:lnTo>
                    <a:pt x="983995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2296794" y="2923921"/>
              <a:ext cx="1029335" cy="2238375"/>
            </a:xfrm>
            <a:custGeom>
              <a:avLst/>
              <a:gdLst/>
              <a:ahLst/>
              <a:cxnLst/>
              <a:rect l="l" t="t" r="r" b="b"/>
              <a:pathLst>
                <a:path w="1029335" h="2238375">
                  <a:moveTo>
                    <a:pt x="0" y="45338"/>
                  </a:moveTo>
                  <a:lnTo>
                    <a:pt x="3546" y="27699"/>
                  </a:lnTo>
                  <a:lnTo>
                    <a:pt x="13223" y="13287"/>
                  </a:lnTo>
                  <a:lnTo>
                    <a:pt x="27592" y="3565"/>
                  </a:lnTo>
                  <a:lnTo>
                    <a:pt x="45212" y="0"/>
                  </a:lnTo>
                  <a:lnTo>
                    <a:pt x="983995" y="0"/>
                  </a:lnTo>
                  <a:lnTo>
                    <a:pt x="1001615" y="3565"/>
                  </a:lnTo>
                  <a:lnTo>
                    <a:pt x="1015984" y="13287"/>
                  </a:lnTo>
                  <a:lnTo>
                    <a:pt x="1025661" y="27699"/>
                  </a:lnTo>
                  <a:lnTo>
                    <a:pt x="1029207" y="45338"/>
                  </a:lnTo>
                  <a:lnTo>
                    <a:pt x="1029207" y="2193162"/>
                  </a:lnTo>
                  <a:lnTo>
                    <a:pt x="1025661" y="2210782"/>
                  </a:lnTo>
                  <a:lnTo>
                    <a:pt x="1015984" y="2225151"/>
                  </a:lnTo>
                  <a:lnTo>
                    <a:pt x="1001615" y="2234828"/>
                  </a:lnTo>
                  <a:lnTo>
                    <a:pt x="983995" y="2238374"/>
                  </a:lnTo>
                  <a:lnTo>
                    <a:pt x="45212" y="2238374"/>
                  </a:lnTo>
                  <a:lnTo>
                    <a:pt x="27592" y="2234828"/>
                  </a:lnTo>
                  <a:lnTo>
                    <a:pt x="13223" y="2225151"/>
                  </a:lnTo>
                  <a:lnTo>
                    <a:pt x="3546" y="2210782"/>
                  </a:lnTo>
                  <a:lnTo>
                    <a:pt x="0" y="2193162"/>
                  </a:lnTo>
                  <a:lnTo>
                    <a:pt x="0" y="45338"/>
                  </a:lnTo>
                  <a:close/>
                </a:path>
              </a:pathLst>
            </a:custGeom>
            <a:ln w="3175">
              <a:solidFill>
                <a:srgbClr val="FFBA0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2296794" y="3669283"/>
              <a:ext cx="1029335" cy="1493520"/>
            </a:xfrm>
            <a:custGeom>
              <a:avLst/>
              <a:gdLst/>
              <a:ahLst/>
              <a:cxnLst/>
              <a:rect l="l" t="t" r="r" b="b"/>
              <a:pathLst>
                <a:path w="1029335" h="1493520">
                  <a:moveTo>
                    <a:pt x="983995" y="0"/>
                  </a:moveTo>
                  <a:lnTo>
                    <a:pt x="45212" y="0"/>
                  </a:lnTo>
                  <a:lnTo>
                    <a:pt x="27592" y="3565"/>
                  </a:lnTo>
                  <a:lnTo>
                    <a:pt x="13223" y="13287"/>
                  </a:lnTo>
                  <a:lnTo>
                    <a:pt x="3546" y="27699"/>
                  </a:lnTo>
                  <a:lnTo>
                    <a:pt x="0" y="45339"/>
                  </a:lnTo>
                  <a:lnTo>
                    <a:pt x="0" y="1447800"/>
                  </a:lnTo>
                  <a:lnTo>
                    <a:pt x="3546" y="1465419"/>
                  </a:lnTo>
                  <a:lnTo>
                    <a:pt x="13223" y="1479788"/>
                  </a:lnTo>
                  <a:lnTo>
                    <a:pt x="27592" y="1489465"/>
                  </a:lnTo>
                  <a:lnTo>
                    <a:pt x="45212" y="1493012"/>
                  </a:lnTo>
                  <a:lnTo>
                    <a:pt x="983995" y="1493012"/>
                  </a:lnTo>
                  <a:lnTo>
                    <a:pt x="1001615" y="1489465"/>
                  </a:lnTo>
                  <a:lnTo>
                    <a:pt x="1015984" y="1479788"/>
                  </a:lnTo>
                  <a:lnTo>
                    <a:pt x="1025661" y="1465419"/>
                  </a:lnTo>
                  <a:lnTo>
                    <a:pt x="1029207" y="1447800"/>
                  </a:lnTo>
                  <a:lnTo>
                    <a:pt x="1029207" y="45339"/>
                  </a:lnTo>
                  <a:lnTo>
                    <a:pt x="1025661" y="27699"/>
                  </a:lnTo>
                  <a:lnTo>
                    <a:pt x="1015984" y="13287"/>
                  </a:lnTo>
                  <a:lnTo>
                    <a:pt x="1001615" y="3565"/>
                  </a:lnTo>
                  <a:lnTo>
                    <a:pt x="983995" y="0"/>
                  </a:lnTo>
                  <a:close/>
                </a:path>
              </a:pathLst>
            </a:custGeom>
            <a:solidFill>
              <a:srgbClr val="FFBA0D">
                <a:alpha val="25097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2296794" y="3669283"/>
              <a:ext cx="1029335" cy="1493520"/>
            </a:xfrm>
            <a:custGeom>
              <a:avLst/>
              <a:gdLst/>
              <a:ahLst/>
              <a:cxnLst/>
              <a:rect l="l" t="t" r="r" b="b"/>
              <a:pathLst>
                <a:path w="1029335" h="1493520">
                  <a:moveTo>
                    <a:pt x="0" y="45339"/>
                  </a:moveTo>
                  <a:lnTo>
                    <a:pt x="3546" y="27699"/>
                  </a:lnTo>
                  <a:lnTo>
                    <a:pt x="13223" y="13287"/>
                  </a:lnTo>
                  <a:lnTo>
                    <a:pt x="27592" y="3565"/>
                  </a:lnTo>
                  <a:lnTo>
                    <a:pt x="45212" y="0"/>
                  </a:lnTo>
                  <a:lnTo>
                    <a:pt x="983995" y="0"/>
                  </a:lnTo>
                  <a:lnTo>
                    <a:pt x="1001615" y="3565"/>
                  </a:lnTo>
                  <a:lnTo>
                    <a:pt x="1015984" y="13287"/>
                  </a:lnTo>
                  <a:lnTo>
                    <a:pt x="1025661" y="27699"/>
                  </a:lnTo>
                  <a:lnTo>
                    <a:pt x="1029207" y="45339"/>
                  </a:lnTo>
                  <a:lnTo>
                    <a:pt x="1029207" y="1447800"/>
                  </a:lnTo>
                  <a:lnTo>
                    <a:pt x="1025661" y="1465419"/>
                  </a:lnTo>
                  <a:lnTo>
                    <a:pt x="1015984" y="1479788"/>
                  </a:lnTo>
                  <a:lnTo>
                    <a:pt x="1001615" y="1489465"/>
                  </a:lnTo>
                  <a:lnTo>
                    <a:pt x="983995" y="1493012"/>
                  </a:lnTo>
                  <a:lnTo>
                    <a:pt x="45212" y="1493012"/>
                  </a:lnTo>
                  <a:lnTo>
                    <a:pt x="27592" y="1489465"/>
                  </a:lnTo>
                  <a:lnTo>
                    <a:pt x="13223" y="1479788"/>
                  </a:lnTo>
                  <a:lnTo>
                    <a:pt x="3546" y="1465419"/>
                  </a:lnTo>
                  <a:lnTo>
                    <a:pt x="0" y="1447800"/>
                  </a:lnTo>
                  <a:lnTo>
                    <a:pt x="0" y="45339"/>
                  </a:lnTo>
                  <a:close/>
                </a:path>
              </a:pathLst>
            </a:custGeom>
            <a:ln w="3175">
              <a:solidFill>
                <a:srgbClr val="FFBA0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 txBox="1"/>
          <p:nvPr/>
        </p:nvSpPr>
        <p:spPr>
          <a:xfrm>
            <a:off x="1170533" y="2018792"/>
            <a:ext cx="1901189" cy="80772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35" b="1">
                <a:solidFill>
                  <a:srgbClr val="0D0D0D"/>
                </a:solidFill>
                <a:latin typeface="Trebuchet MS"/>
                <a:cs typeface="Trebuchet MS"/>
              </a:rPr>
              <a:t>Conventional</a:t>
            </a:r>
            <a:r>
              <a:rPr dirty="0" sz="1400" spc="-70" b="1">
                <a:solidFill>
                  <a:srgbClr val="0D0D0D"/>
                </a:solidFill>
                <a:latin typeface="Trebuchet MS"/>
                <a:cs typeface="Trebuchet MS"/>
              </a:rPr>
              <a:t> </a:t>
            </a:r>
            <a:r>
              <a:rPr dirty="0" sz="1400" spc="-10" b="1">
                <a:solidFill>
                  <a:srgbClr val="0D0D0D"/>
                </a:solidFill>
                <a:latin typeface="Trebuchet MS"/>
                <a:cs typeface="Trebuchet MS"/>
              </a:rPr>
              <a:t>License</a:t>
            </a:r>
            <a:endParaRPr sz="1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dirty="0" sz="1400" spc="-180">
                <a:solidFill>
                  <a:srgbClr val="0D0D0D"/>
                </a:solidFill>
                <a:latin typeface="Tahoma"/>
                <a:cs typeface="Tahoma"/>
              </a:rPr>
              <a:t>~50%</a:t>
            </a:r>
            <a:r>
              <a:rPr dirty="0" sz="1400" spc="-140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dirty="0" sz="1400" spc="-35">
                <a:solidFill>
                  <a:srgbClr val="0D0D0D"/>
                </a:solidFill>
                <a:latin typeface="Tahoma"/>
                <a:cs typeface="Tahoma"/>
              </a:rPr>
              <a:t>of</a:t>
            </a:r>
            <a:r>
              <a:rPr dirty="0" sz="1400" spc="-130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dirty="0" sz="1400" spc="-10">
                <a:solidFill>
                  <a:srgbClr val="0D0D0D"/>
                </a:solidFill>
                <a:latin typeface="Tahoma"/>
                <a:cs typeface="Tahoma"/>
              </a:rPr>
              <a:t>Restaurants</a:t>
            </a:r>
            <a:endParaRPr sz="1400">
              <a:latin typeface="Tahoma"/>
              <a:cs typeface="Tahoma"/>
            </a:endParaRPr>
          </a:p>
          <a:p>
            <a:pPr marL="207645">
              <a:lnSpc>
                <a:spcPct val="100000"/>
              </a:lnSpc>
              <a:spcBef>
                <a:spcPts val="1590"/>
              </a:spcBef>
              <a:tabLst>
                <a:tab pos="1418590" algn="l"/>
              </a:tabLst>
            </a:pPr>
            <a:r>
              <a:rPr dirty="0" sz="1000" spc="-10" b="1">
                <a:latin typeface="Trebuchet MS"/>
                <a:cs typeface="Trebuchet MS"/>
              </a:rPr>
              <a:t>Investment</a:t>
            </a:r>
            <a:r>
              <a:rPr dirty="0" sz="1000" b="1">
                <a:latin typeface="Trebuchet MS"/>
                <a:cs typeface="Trebuchet MS"/>
              </a:rPr>
              <a:t>	</a:t>
            </a:r>
            <a:r>
              <a:rPr dirty="0" sz="1000" spc="-70" b="1">
                <a:latin typeface="Trebuchet MS"/>
                <a:cs typeface="Trebuchet MS"/>
              </a:rPr>
              <a:t>$</a:t>
            </a:r>
            <a:r>
              <a:rPr dirty="0" sz="1000" spc="-105" b="1">
                <a:latin typeface="Trebuchet MS"/>
                <a:cs typeface="Trebuchet MS"/>
              </a:rPr>
              <a:t> </a:t>
            </a:r>
            <a:r>
              <a:rPr dirty="0" sz="1000" spc="-10" b="1">
                <a:latin typeface="Trebuchet MS"/>
                <a:cs typeface="Trebuchet MS"/>
              </a:rPr>
              <a:t>Profits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393316" y="3190493"/>
            <a:ext cx="61087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10">
                <a:latin typeface="Tahoma"/>
                <a:cs typeface="Tahoma"/>
              </a:rPr>
              <a:t>Equipment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487548" y="3036569"/>
            <a:ext cx="615315" cy="482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12700" marR="5080" indent="635">
              <a:lnSpc>
                <a:spcPct val="100000"/>
              </a:lnSpc>
              <a:spcBef>
                <a:spcPts val="95"/>
              </a:spcBef>
            </a:pPr>
            <a:r>
              <a:rPr dirty="0" sz="1000" spc="-10">
                <a:latin typeface="Tahoma"/>
                <a:cs typeface="Tahoma"/>
              </a:rPr>
              <a:t>Operating profits </a:t>
            </a:r>
            <a:r>
              <a:rPr dirty="0" sz="1000" spc="-50">
                <a:latin typeface="Tahoma"/>
                <a:cs typeface="Tahoma"/>
              </a:rPr>
              <a:t>(Cash</a:t>
            </a:r>
            <a:r>
              <a:rPr dirty="0" sz="1000" spc="-60">
                <a:latin typeface="Tahoma"/>
                <a:cs typeface="Tahoma"/>
              </a:rPr>
              <a:t> </a:t>
            </a:r>
            <a:r>
              <a:rPr dirty="0" sz="1000" spc="-30">
                <a:latin typeface="Tahoma"/>
                <a:cs typeface="Tahoma"/>
              </a:rPr>
              <a:t>flow)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540889" y="4130802"/>
            <a:ext cx="510540" cy="482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dirty="0" sz="1000" spc="-20">
                <a:latin typeface="Tahoma"/>
                <a:cs typeface="Tahoma"/>
              </a:rPr>
              <a:t>Rent</a:t>
            </a:r>
            <a:endParaRPr sz="10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dirty="0" sz="1000" spc="-50">
                <a:latin typeface="Tahoma"/>
                <a:cs typeface="Tahoma"/>
              </a:rPr>
              <a:t>+</a:t>
            </a:r>
            <a:endParaRPr sz="10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dirty="0" sz="1000" spc="-10">
                <a:latin typeface="Tahoma"/>
                <a:cs typeface="Tahoma"/>
              </a:rPr>
              <a:t>Royalties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393316" y="4130802"/>
            <a:ext cx="610870" cy="482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dirty="0" sz="1000" spc="-10">
                <a:latin typeface="Tahoma"/>
                <a:cs typeface="Tahoma"/>
              </a:rPr>
              <a:t>Building</a:t>
            </a:r>
            <a:endParaRPr sz="10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dirty="0" sz="1000" spc="-50">
                <a:latin typeface="Tahoma"/>
                <a:cs typeface="Tahoma"/>
              </a:rPr>
              <a:t>+</a:t>
            </a:r>
            <a:endParaRPr sz="10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dirty="0" sz="1000" spc="-30">
                <a:latin typeface="Tahoma"/>
                <a:cs typeface="Tahoma"/>
              </a:rPr>
              <a:t>Real</a:t>
            </a:r>
            <a:r>
              <a:rPr dirty="0" sz="1000" spc="-80">
                <a:latin typeface="Tahoma"/>
                <a:cs typeface="Tahoma"/>
              </a:rPr>
              <a:t> </a:t>
            </a:r>
            <a:r>
              <a:rPr dirty="0" sz="1000" spc="-10">
                <a:latin typeface="Tahoma"/>
                <a:cs typeface="Tahoma"/>
              </a:rPr>
              <a:t>estate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3645344" y="1804987"/>
            <a:ext cx="2443480" cy="4283075"/>
            <a:chOff x="3645344" y="1804987"/>
            <a:chExt cx="2443480" cy="4283075"/>
          </a:xfrm>
        </p:grpSpPr>
        <p:sp>
          <p:nvSpPr>
            <p:cNvPr id="21" name="object 21"/>
            <p:cNvSpPr/>
            <p:nvPr/>
          </p:nvSpPr>
          <p:spPr>
            <a:xfrm>
              <a:off x="3646932" y="1806575"/>
              <a:ext cx="2440305" cy="4279900"/>
            </a:xfrm>
            <a:custGeom>
              <a:avLst/>
              <a:gdLst/>
              <a:ahLst/>
              <a:cxnLst/>
              <a:rect l="l" t="t" r="r" b="b"/>
              <a:pathLst>
                <a:path w="2440304" h="4279900">
                  <a:moveTo>
                    <a:pt x="2332735" y="0"/>
                  </a:moveTo>
                  <a:lnTo>
                    <a:pt x="107314" y="0"/>
                  </a:lnTo>
                  <a:lnTo>
                    <a:pt x="65579" y="8445"/>
                  </a:lnTo>
                  <a:lnTo>
                    <a:pt x="31464" y="31464"/>
                  </a:lnTo>
                  <a:lnTo>
                    <a:pt x="8445" y="65579"/>
                  </a:lnTo>
                  <a:lnTo>
                    <a:pt x="0" y="107314"/>
                  </a:lnTo>
                  <a:lnTo>
                    <a:pt x="0" y="4172178"/>
                  </a:lnTo>
                  <a:lnTo>
                    <a:pt x="8445" y="4213942"/>
                  </a:lnTo>
                  <a:lnTo>
                    <a:pt x="31464" y="4248045"/>
                  </a:lnTo>
                  <a:lnTo>
                    <a:pt x="65579" y="4271037"/>
                  </a:lnTo>
                  <a:lnTo>
                    <a:pt x="107314" y="4279468"/>
                  </a:lnTo>
                  <a:lnTo>
                    <a:pt x="2332735" y="4279468"/>
                  </a:lnTo>
                  <a:lnTo>
                    <a:pt x="2374524" y="4271037"/>
                  </a:lnTo>
                  <a:lnTo>
                    <a:pt x="2408634" y="4248045"/>
                  </a:lnTo>
                  <a:lnTo>
                    <a:pt x="2431623" y="4213942"/>
                  </a:lnTo>
                  <a:lnTo>
                    <a:pt x="2440051" y="4172178"/>
                  </a:lnTo>
                  <a:lnTo>
                    <a:pt x="2440051" y="107314"/>
                  </a:lnTo>
                  <a:lnTo>
                    <a:pt x="2431623" y="65579"/>
                  </a:lnTo>
                  <a:lnTo>
                    <a:pt x="2408634" y="31464"/>
                  </a:lnTo>
                  <a:lnTo>
                    <a:pt x="2374524" y="8445"/>
                  </a:lnTo>
                  <a:lnTo>
                    <a:pt x="2332735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3646932" y="1806575"/>
              <a:ext cx="2440305" cy="4279900"/>
            </a:xfrm>
            <a:custGeom>
              <a:avLst/>
              <a:gdLst/>
              <a:ahLst/>
              <a:cxnLst/>
              <a:rect l="l" t="t" r="r" b="b"/>
              <a:pathLst>
                <a:path w="2440304" h="4279900">
                  <a:moveTo>
                    <a:pt x="0" y="107314"/>
                  </a:moveTo>
                  <a:lnTo>
                    <a:pt x="8445" y="65579"/>
                  </a:lnTo>
                  <a:lnTo>
                    <a:pt x="31464" y="31464"/>
                  </a:lnTo>
                  <a:lnTo>
                    <a:pt x="65579" y="8445"/>
                  </a:lnTo>
                  <a:lnTo>
                    <a:pt x="107314" y="0"/>
                  </a:lnTo>
                  <a:lnTo>
                    <a:pt x="2332735" y="0"/>
                  </a:lnTo>
                  <a:lnTo>
                    <a:pt x="2374524" y="8445"/>
                  </a:lnTo>
                  <a:lnTo>
                    <a:pt x="2408634" y="31464"/>
                  </a:lnTo>
                  <a:lnTo>
                    <a:pt x="2431623" y="65579"/>
                  </a:lnTo>
                  <a:lnTo>
                    <a:pt x="2440051" y="107314"/>
                  </a:lnTo>
                  <a:lnTo>
                    <a:pt x="2440051" y="4172178"/>
                  </a:lnTo>
                  <a:lnTo>
                    <a:pt x="2431623" y="4213942"/>
                  </a:lnTo>
                  <a:lnTo>
                    <a:pt x="2408634" y="4248045"/>
                  </a:lnTo>
                  <a:lnTo>
                    <a:pt x="2374524" y="4271037"/>
                  </a:lnTo>
                  <a:lnTo>
                    <a:pt x="2332735" y="4279468"/>
                  </a:lnTo>
                  <a:lnTo>
                    <a:pt x="107314" y="4279468"/>
                  </a:lnTo>
                  <a:lnTo>
                    <a:pt x="65579" y="4271037"/>
                  </a:lnTo>
                  <a:lnTo>
                    <a:pt x="31464" y="4248045"/>
                  </a:lnTo>
                  <a:lnTo>
                    <a:pt x="8445" y="4213942"/>
                  </a:lnTo>
                  <a:lnTo>
                    <a:pt x="0" y="4172178"/>
                  </a:lnTo>
                  <a:lnTo>
                    <a:pt x="0" y="107314"/>
                  </a:lnTo>
                  <a:close/>
                </a:path>
              </a:pathLst>
            </a:custGeom>
            <a:ln w="3175">
              <a:solidFill>
                <a:srgbClr val="FFBA0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3" name="object 23"/>
          <p:cNvSpPr txBox="1"/>
          <p:nvPr/>
        </p:nvSpPr>
        <p:spPr>
          <a:xfrm>
            <a:off x="3822572" y="5277358"/>
            <a:ext cx="2042795" cy="6350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10" b="1">
                <a:latin typeface="Trebuchet MS"/>
                <a:cs typeface="Trebuchet MS"/>
              </a:rPr>
              <a:t>Royalties</a:t>
            </a:r>
            <a:endParaRPr sz="10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</a:pPr>
            <a:r>
              <a:rPr dirty="0" sz="1000">
                <a:latin typeface="Tahoma"/>
                <a:cs typeface="Tahoma"/>
              </a:rPr>
              <a:t>to</a:t>
            </a:r>
            <a:r>
              <a:rPr dirty="0" sz="1000" spc="-95">
                <a:latin typeface="Tahoma"/>
                <a:cs typeface="Tahoma"/>
              </a:rPr>
              <a:t> </a:t>
            </a:r>
            <a:r>
              <a:rPr dirty="0" sz="1000" spc="-25">
                <a:latin typeface="Tahoma"/>
                <a:cs typeface="Tahoma"/>
              </a:rPr>
              <a:t>the</a:t>
            </a:r>
            <a:r>
              <a:rPr dirty="0" sz="1000" spc="-75">
                <a:latin typeface="Tahoma"/>
                <a:cs typeface="Tahoma"/>
              </a:rPr>
              <a:t> </a:t>
            </a:r>
            <a:r>
              <a:rPr dirty="0" sz="1000" spc="-30">
                <a:latin typeface="Tahoma"/>
                <a:cs typeface="Tahoma"/>
              </a:rPr>
              <a:t>Company</a:t>
            </a:r>
            <a:r>
              <a:rPr dirty="0" sz="1000" spc="-85">
                <a:latin typeface="Tahoma"/>
                <a:cs typeface="Tahoma"/>
              </a:rPr>
              <a:t> </a:t>
            </a:r>
            <a:r>
              <a:rPr dirty="0" sz="1000" spc="-25">
                <a:latin typeface="Tahoma"/>
                <a:cs typeface="Tahoma"/>
              </a:rPr>
              <a:t>based</a:t>
            </a:r>
            <a:r>
              <a:rPr dirty="0" sz="1000" spc="-85">
                <a:latin typeface="Tahoma"/>
                <a:cs typeface="Tahoma"/>
              </a:rPr>
              <a:t> </a:t>
            </a:r>
            <a:r>
              <a:rPr dirty="0" sz="1000" spc="-20">
                <a:latin typeface="Tahoma"/>
                <a:cs typeface="Tahoma"/>
              </a:rPr>
              <a:t>upon</a:t>
            </a:r>
            <a:r>
              <a:rPr dirty="0" sz="1000" spc="-80">
                <a:latin typeface="Tahoma"/>
                <a:cs typeface="Tahoma"/>
              </a:rPr>
              <a:t> </a:t>
            </a:r>
            <a:r>
              <a:rPr dirty="0" sz="1000" spc="-35">
                <a:latin typeface="Tahoma"/>
                <a:cs typeface="Tahoma"/>
              </a:rPr>
              <a:t>a</a:t>
            </a:r>
            <a:r>
              <a:rPr dirty="0" sz="1000" spc="-95">
                <a:latin typeface="Tahoma"/>
                <a:cs typeface="Tahoma"/>
              </a:rPr>
              <a:t> </a:t>
            </a:r>
            <a:r>
              <a:rPr dirty="0" sz="1000" spc="-10">
                <a:latin typeface="Tahoma"/>
                <a:cs typeface="Tahoma"/>
              </a:rPr>
              <a:t>percent </a:t>
            </a:r>
            <a:r>
              <a:rPr dirty="0" sz="1000" spc="-20">
                <a:latin typeface="Tahoma"/>
                <a:cs typeface="Tahoma"/>
              </a:rPr>
              <a:t>of</a:t>
            </a:r>
            <a:r>
              <a:rPr dirty="0" sz="1000" spc="-95">
                <a:latin typeface="Tahoma"/>
                <a:cs typeface="Tahoma"/>
              </a:rPr>
              <a:t> </a:t>
            </a:r>
            <a:r>
              <a:rPr dirty="0" sz="1000" spc="-40">
                <a:latin typeface="Tahoma"/>
                <a:cs typeface="Tahoma"/>
              </a:rPr>
              <a:t>sales;</a:t>
            </a:r>
            <a:r>
              <a:rPr dirty="0" sz="1000" spc="-55">
                <a:latin typeface="Tahoma"/>
                <a:cs typeface="Tahoma"/>
              </a:rPr>
              <a:t> </a:t>
            </a:r>
            <a:r>
              <a:rPr dirty="0" sz="1000" spc="-25">
                <a:latin typeface="Tahoma"/>
                <a:cs typeface="Tahoma"/>
              </a:rPr>
              <a:t>licensees</a:t>
            </a:r>
            <a:r>
              <a:rPr dirty="0" sz="1000" spc="-35">
                <a:latin typeface="Tahoma"/>
                <a:cs typeface="Tahoma"/>
              </a:rPr>
              <a:t> </a:t>
            </a:r>
            <a:r>
              <a:rPr dirty="0" sz="1000" spc="-20">
                <a:latin typeface="Tahoma"/>
                <a:cs typeface="Tahoma"/>
              </a:rPr>
              <a:t>provide</a:t>
            </a:r>
            <a:r>
              <a:rPr dirty="0" sz="1000" spc="-70">
                <a:latin typeface="Tahoma"/>
                <a:cs typeface="Tahoma"/>
              </a:rPr>
              <a:t> </a:t>
            </a:r>
            <a:r>
              <a:rPr dirty="0" sz="1000" spc="-25">
                <a:latin typeface="Tahoma"/>
                <a:cs typeface="Tahoma"/>
              </a:rPr>
              <a:t>the</a:t>
            </a:r>
            <a:r>
              <a:rPr dirty="0" sz="1000" spc="-70">
                <a:latin typeface="Tahoma"/>
                <a:cs typeface="Tahoma"/>
              </a:rPr>
              <a:t> </a:t>
            </a:r>
            <a:r>
              <a:rPr dirty="0" sz="1000" spc="-10">
                <a:latin typeface="Tahoma"/>
                <a:cs typeface="Tahoma"/>
              </a:rPr>
              <a:t>capital </a:t>
            </a:r>
            <a:r>
              <a:rPr dirty="0" sz="1000">
                <a:latin typeface="Tahoma"/>
                <a:cs typeface="Tahoma"/>
              </a:rPr>
              <a:t>to</a:t>
            </a:r>
            <a:r>
              <a:rPr dirty="0" sz="1000" spc="-85">
                <a:latin typeface="Tahoma"/>
                <a:cs typeface="Tahoma"/>
              </a:rPr>
              <a:t> </a:t>
            </a:r>
            <a:r>
              <a:rPr dirty="0" sz="1000" spc="-20">
                <a:latin typeface="Tahoma"/>
                <a:cs typeface="Tahoma"/>
              </a:rPr>
              <a:t>develop</a:t>
            </a:r>
            <a:r>
              <a:rPr dirty="0" sz="1000" spc="-90">
                <a:latin typeface="Tahoma"/>
                <a:cs typeface="Tahoma"/>
              </a:rPr>
              <a:t> </a:t>
            </a:r>
            <a:r>
              <a:rPr dirty="0" sz="1000" spc="-10">
                <a:latin typeface="Tahoma"/>
                <a:cs typeface="Tahoma"/>
              </a:rPr>
              <a:t>restaurants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3799395" y="2922333"/>
            <a:ext cx="2145665" cy="2241550"/>
            <a:chOff x="3799395" y="2922333"/>
            <a:chExt cx="2145665" cy="2241550"/>
          </a:xfrm>
        </p:grpSpPr>
        <p:sp>
          <p:nvSpPr>
            <p:cNvPr id="25" name="object 25"/>
            <p:cNvSpPr/>
            <p:nvPr/>
          </p:nvSpPr>
          <p:spPr>
            <a:xfrm>
              <a:off x="3800983" y="2923920"/>
              <a:ext cx="1029335" cy="2238375"/>
            </a:xfrm>
            <a:custGeom>
              <a:avLst/>
              <a:gdLst/>
              <a:ahLst/>
              <a:cxnLst/>
              <a:rect l="l" t="t" r="r" b="b"/>
              <a:pathLst>
                <a:path w="1029335" h="2238375">
                  <a:moveTo>
                    <a:pt x="983995" y="0"/>
                  </a:moveTo>
                  <a:lnTo>
                    <a:pt x="45338" y="0"/>
                  </a:lnTo>
                  <a:lnTo>
                    <a:pt x="27699" y="3565"/>
                  </a:lnTo>
                  <a:lnTo>
                    <a:pt x="13287" y="13287"/>
                  </a:lnTo>
                  <a:lnTo>
                    <a:pt x="3565" y="27699"/>
                  </a:lnTo>
                  <a:lnTo>
                    <a:pt x="0" y="45338"/>
                  </a:lnTo>
                  <a:lnTo>
                    <a:pt x="0" y="2193162"/>
                  </a:lnTo>
                  <a:lnTo>
                    <a:pt x="3565" y="2210782"/>
                  </a:lnTo>
                  <a:lnTo>
                    <a:pt x="13287" y="2225151"/>
                  </a:lnTo>
                  <a:lnTo>
                    <a:pt x="27699" y="2234828"/>
                  </a:lnTo>
                  <a:lnTo>
                    <a:pt x="45338" y="2238374"/>
                  </a:lnTo>
                  <a:lnTo>
                    <a:pt x="983995" y="2238374"/>
                  </a:lnTo>
                  <a:lnTo>
                    <a:pt x="1001635" y="2234828"/>
                  </a:lnTo>
                  <a:lnTo>
                    <a:pt x="1016047" y="2225151"/>
                  </a:lnTo>
                  <a:lnTo>
                    <a:pt x="1025769" y="2210782"/>
                  </a:lnTo>
                  <a:lnTo>
                    <a:pt x="1029334" y="2193162"/>
                  </a:lnTo>
                  <a:lnTo>
                    <a:pt x="1029334" y="45338"/>
                  </a:lnTo>
                  <a:lnTo>
                    <a:pt x="1025769" y="27699"/>
                  </a:lnTo>
                  <a:lnTo>
                    <a:pt x="1016047" y="13287"/>
                  </a:lnTo>
                  <a:lnTo>
                    <a:pt x="1001635" y="3565"/>
                  </a:lnTo>
                  <a:lnTo>
                    <a:pt x="983995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3800983" y="2923920"/>
              <a:ext cx="1029335" cy="2238375"/>
            </a:xfrm>
            <a:custGeom>
              <a:avLst/>
              <a:gdLst/>
              <a:ahLst/>
              <a:cxnLst/>
              <a:rect l="l" t="t" r="r" b="b"/>
              <a:pathLst>
                <a:path w="1029335" h="2238375">
                  <a:moveTo>
                    <a:pt x="0" y="45338"/>
                  </a:moveTo>
                  <a:lnTo>
                    <a:pt x="3565" y="27699"/>
                  </a:lnTo>
                  <a:lnTo>
                    <a:pt x="13287" y="13287"/>
                  </a:lnTo>
                  <a:lnTo>
                    <a:pt x="27699" y="3565"/>
                  </a:lnTo>
                  <a:lnTo>
                    <a:pt x="45338" y="0"/>
                  </a:lnTo>
                  <a:lnTo>
                    <a:pt x="983995" y="0"/>
                  </a:lnTo>
                  <a:lnTo>
                    <a:pt x="1001635" y="3565"/>
                  </a:lnTo>
                  <a:lnTo>
                    <a:pt x="1016047" y="13287"/>
                  </a:lnTo>
                  <a:lnTo>
                    <a:pt x="1025769" y="27699"/>
                  </a:lnTo>
                  <a:lnTo>
                    <a:pt x="1029334" y="45338"/>
                  </a:lnTo>
                  <a:lnTo>
                    <a:pt x="1029334" y="2193162"/>
                  </a:lnTo>
                  <a:lnTo>
                    <a:pt x="1025769" y="2210782"/>
                  </a:lnTo>
                  <a:lnTo>
                    <a:pt x="1016047" y="2225151"/>
                  </a:lnTo>
                  <a:lnTo>
                    <a:pt x="1001635" y="2234828"/>
                  </a:lnTo>
                  <a:lnTo>
                    <a:pt x="983995" y="2238374"/>
                  </a:lnTo>
                  <a:lnTo>
                    <a:pt x="45338" y="2238374"/>
                  </a:lnTo>
                  <a:lnTo>
                    <a:pt x="27699" y="2234828"/>
                  </a:lnTo>
                  <a:lnTo>
                    <a:pt x="13287" y="2225151"/>
                  </a:lnTo>
                  <a:lnTo>
                    <a:pt x="3565" y="2210782"/>
                  </a:lnTo>
                  <a:lnTo>
                    <a:pt x="0" y="2193162"/>
                  </a:lnTo>
                  <a:lnTo>
                    <a:pt x="0" y="45338"/>
                  </a:lnTo>
                  <a:close/>
                </a:path>
              </a:pathLst>
            </a:custGeom>
            <a:ln w="3175">
              <a:solidFill>
                <a:srgbClr val="FFBA0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4913884" y="2923920"/>
              <a:ext cx="1029335" cy="2238375"/>
            </a:xfrm>
            <a:custGeom>
              <a:avLst/>
              <a:gdLst/>
              <a:ahLst/>
              <a:cxnLst/>
              <a:rect l="l" t="t" r="r" b="b"/>
              <a:pathLst>
                <a:path w="1029335" h="2238375">
                  <a:moveTo>
                    <a:pt x="983995" y="0"/>
                  </a:moveTo>
                  <a:lnTo>
                    <a:pt x="45212" y="0"/>
                  </a:lnTo>
                  <a:lnTo>
                    <a:pt x="27592" y="3565"/>
                  </a:lnTo>
                  <a:lnTo>
                    <a:pt x="13223" y="13287"/>
                  </a:lnTo>
                  <a:lnTo>
                    <a:pt x="3546" y="27699"/>
                  </a:lnTo>
                  <a:lnTo>
                    <a:pt x="0" y="45338"/>
                  </a:lnTo>
                  <a:lnTo>
                    <a:pt x="0" y="2193162"/>
                  </a:lnTo>
                  <a:lnTo>
                    <a:pt x="3546" y="2210782"/>
                  </a:lnTo>
                  <a:lnTo>
                    <a:pt x="13223" y="2225151"/>
                  </a:lnTo>
                  <a:lnTo>
                    <a:pt x="27592" y="2234828"/>
                  </a:lnTo>
                  <a:lnTo>
                    <a:pt x="45212" y="2238374"/>
                  </a:lnTo>
                  <a:lnTo>
                    <a:pt x="983995" y="2238374"/>
                  </a:lnTo>
                  <a:lnTo>
                    <a:pt x="1001615" y="2234828"/>
                  </a:lnTo>
                  <a:lnTo>
                    <a:pt x="1015984" y="2225151"/>
                  </a:lnTo>
                  <a:lnTo>
                    <a:pt x="1025661" y="2210782"/>
                  </a:lnTo>
                  <a:lnTo>
                    <a:pt x="1029207" y="2193162"/>
                  </a:lnTo>
                  <a:lnTo>
                    <a:pt x="1029207" y="45338"/>
                  </a:lnTo>
                  <a:lnTo>
                    <a:pt x="1025661" y="27699"/>
                  </a:lnTo>
                  <a:lnTo>
                    <a:pt x="1015984" y="13287"/>
                  </a:lnTo>
                  <a:lnTo>
                    <a:pt x="1001615" y="3565"/>
                  </a:lnTo>
                  <a:lnTo>
                    <a:pt x="983995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4913884" y="2923920"/>
              <a:ext cx="1029335" cy="2238375"/>
            </a:xfrm>
            <a:custGeom>
              <a:avLst/>
              <a:gdLst/>
              <a:ahLst/>
              <a:cxnLst/>
              <a:rect l="l" t="t" r="r" b="b"/>
              <a:pathLst>
                <a:path w="1029335" h="2238375">
                  <a:moveTo>
                    <a:pt x="0" y="45338"/>
                  </a:moveTo>
                  <a:lnTo>
                    <a:pt x="3546" y="27699"/>
                  </a:lnTo>
                  <a:lnTo>
                    <a:pt x="13223" y="13287"/>
                  </a:lnTo>
                  <a:lnTo>
                    <a:pt x="27592" y="3565"/>
                  </a:lnTo>
                  <a:lnTo>
                    <a:pt x="45212" y="0"/>
                  </a:lnTo>
                  <a:lnTo>
                    <a:pt x="983995" y="0"/>
                  </a:lnTo>
                  <a:lnTo>
                    <a:pt x="1001615" y="3565"/>
                  </a:lnTo>
                  <a:lnTo>
                    <a:pt x="1015984" y="13287"/>
                  </a:lnTo>
                  <a:lnTo>
                    <a:pt x="1025661" y="27699"/>
                  </a:lnTo>
                  <a:lnTo>
                    <a:pt x="1029207" y="45338"/>
                  </a:lnTo>
                  <a:lnTo>
                    <a:pt x="1029207" y="2193162"/>
                  </a:lnTo>
                  <a:lnTo>
                    <a:pt x="1025661" y="2210782"/>
                  </a:lnTo>
                  <a:lnTo>
                    <a:pt x="1015984" y="2225151"/>
                  </a:lnTo>
                  <a:lnTo>
                    <a:pt x="1001615" y="2234828"/>
                  </a:lnTo>
                  <a:lnTo>
                    <a:pt x="983995" y="2238374"/>
                  </a:lnTo>
                  <a:lnTo>
                    <a:pt x="45212" y="2238374"/>
                  </a:lnTo>
                  <a:lnTo>
                    <a:pt x="27592" y="2234828"/>
                  </a:lnTo>
                  <a:lnTo>
                    <a:pt x="13223" y="2225151"/>
                  </a:lnTo>
                  <a:lnTo>
                    <a:pt x="3546" y="2210782"/>
                  </a:lnTo>
                  <a:lnTo>
                    <a:pt x="0" y="2193162"/>
                  </a:lnTo>
                  <a:lnTo>
                    <a:pt x="0" y="45338"/>
                  </a:lnTo>
                  <a:close/>
                </a:path>
              </a:pathLst>
            </a:custGeom>
            <a:ln w="3175">
              <a:solidFill>
                <a:srgbClr val="FFBA0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4913884" y="4456175"/>
              <a:ext cx="1029335" cy="706120"/>
            </a:xfrm>
            <a:custGeom>
              <a:avLst/>
              <a:gdLst/>
              <a:ahLst/>
              <a:cxnLst/>
              <a:rect l="l" t="t" r="r" b="b"/>
              <a:pathLst>
                <a:path w="1029335" h="706120">
                  <a:moveTo>
                    <a:pt x="998219" y="0"/>
                  </a:moveTo>
                  <a:lnTo>
                    <a:pt x="30987" y="0"/>
                  </a:lnTo>
                  <a:lnTo>
                    <a:pt x="18913" y="2430"/>
                  </a:lnTo>
                  <a:lnTo>
                    <a:pt x="9064" y="9064"/>
                  </a:lnTo>
                  <a:lnTo>
                    <a:pt x="2430" y="18913"/>
                  </a:lnTo>
                  <a:lnTo>
                    <a:pt x="0" y="30987"/>
                  </a:lnTo>
                  <a:lnTo>
                    <a:pt x="0" y="675132"/>
                  </a:lnTo>
                  <a:lnTo>
                    <a:pt x="2430" y="687206"/>
                  </a:lnTo>
                  <a:lnTo>
                    <a:pt x="9064" y="697055"/>
                  </a:lnTo>
                  <a:lnTo>
                    <a:pt x="18913" y="703689"/>
                  </a:lnTo>
                  <a:lnTo>
                    <a:pt x="30987" y="706119"/>
                  </a:lnTo>
                  <a:lnTo>
                    <a:pt x="998219" y="706119"/>
                  </a:lnTo>
                  <a:lnTo>
                    <a:pt x="1010294" y="703689"/>
                  </a:lnTo>
                  <a:lnTo>
                    <a:pt x="1020143" y="697055"/>
                  </a:lnTo>
                  <a:lnTo>
                    <a:pt x="1026777" y="687206"/>
                  </a:lnTo>
                  <a:lnTo>
                    <a:pt x="1029207" y="675132"/>
                  </a:lnTo>
                  <a:lnTo>
                    <a:pt x="1029207" y="30987"/>
                  </a:lnTo>
                  <a:lnTo>
                    <a:pt x="1026777" y="18913"/>
                  </a:lnTo>
                  <a:lnTo>
                    <a:pt x="1020143" y="9064"/>
                  </a:lnTo>
                  <a:lnTo>
                    <a:pt x="1010294" y="2430"/>
                  </a:lnTo>
                  <a:lnTo>
                    <a:pt x="998219" y="0"/>
                  </a:lnTo>
                  <a:close/>
                </a:path>
              </a:pathLst>
            </a:custGeom>
            <a:solidFill>
              <a:srgbClr val="FFBA0D">
                <a:alpha val="25097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/>
          </p:nvSpPr>
          <p:spPr>
            <a:xfrm>
              <a:off x="4913884" y="4456175"/>
              <a:ext cx="1029335" cy="706120"/>
            </a:xfrm>
            <a:custGeom>
              <a:avLst/>
              <a:gdLst/>
              <a:ahLst/>
              <a:cxnLst/>
              <a:rect l="l" t="t" r="r" b="b"/>
              <a:pathLst>
                <a:path w="1029335" h="706120">
                  <a:moveTo>
                    <a:pt x="0" y="30987"/>
                  </a:moveTo>
                  <a:lnTo>
                    <a:pt x="2430" y="18913"/>
                  </a:lnTo>
                  <a:lnTo>
                    <a:pt x="9064" y="9064"/>
                  </a:lnTo>
                  <a:lnTo>
                    <a:pt x="18913" y="2430"/>
                  </a:lnTo>
                  <a:lnTo>
                    <a:pt x="30987" y="0"/>
                  </a:lnTo>
                  <a:lnTo>
                    <a:pt x="998219" y="0"/>
                  </a:lnTo>
                  <a:lnTo>
                    <a:pt x="1010294" y="2430"/>
                  </a:lnTo>
                  <a:lnTo>
                    <a:pt x="1020143" y="9064"/>
                  </a:lnTo>
                  <a:lnTo>
                    <a:pt x="1026777" y="18913"/>
                  </a:lnTo>
                  <a:lnTo>
                    <a:pt x="1029207" y="30987"/>
                  </a:lnTo>
                  <a:lnTo>
                    <a:pt x="1029207" y="675132"/>
                  </a:lnTo>
                  <a:lnTo>
                    <a:pt x="1026777" y="687206"/>
                  </a:lnTo>
                  <a:lnTo>
                    <a:pt x="1020143" y="697055"/>
                  </a:lnTo>
                  <a:lnTo>
                    <a:pt x="1010294" y="703689"/>
                  </a:lnTo>
                  <a:lnTo>
                    <a:pt x="998219" y="706119"/>
                  </a:lnTo>
                  <a:lnTo>
                    <a:pt x="30987" y="706119"/>
                  </a:lnTo>
                  <a:lnTo>
                    <a:pt x="18913" y="703689"/>
                  </a:lnTo>
                  <a:lnTo>
                    <a:pt x="9064" y="697055"/>
                  </a:lnTo>
                  <a:lnTo>
                    <a:pt x="2430" y="687206"/>
                  </a:lnTo>
                  <a:lnTo>
                    <a:pt x="0" y="675132"/>
                  </a:lnTo>
                  <a:lnTo>
                    <a:pt x="0" y="30987"/>
                  </a:lnTo>
                  <a:close/>
                </a:path>
              </a:pathLst>
            </a:custGeom>
            <a:ln w="3175">
              <a:solidFill>
                <a:srgbClr val="FFBA0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1" name="object 31"/>
          <p:cNvSpPr txBox="1"/>
          <p:nvPr/>
        </p:nvSpPr>
        <p:spPr>
          <a:xfrm>
            <a:off x="3787902" y="2018792"/>
            <a:ext cx="1901189" cy="80772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35" b="1">
                <a:solidFill>
                  <a:srgbClr val="0D0D0D"/>
                </a:solidFill>
                <a:latin typeface="Trebuchet MS"/>
                <a:cs typeface="Trebuchet MS"/>
              </a:rPr>
              <a:t>Developmental</a:t>
            </a:r>
            <a:r>
              <a:rPr dirty="0" sz="1400" spc="-85" b="1">
                <a:solidFill>
                  <a:srgbClr val="0D0D0D"/>
                </a:solidFill>
                <a:latin typeface="Trebuchet MS"/>
                <a:cs typeface="Trebuchet MS"/>
              </a:rPr>
              <a:t> </a:t>
            </a:r>
            <a:r>
              <a:rPr dirty="0" sz="1400" spc="-10" b="1">
                <a:solidFill>
                  <a:srgbClr val="0D0D0D"/>
                </a:solidFill>
                <a:latin typeface="Trebuchet MS"/>
                <a:cs typeface="Trebuchet MS"/>
              </a:rPr>
              <a:t>License</a:t>
            </a:r>
            <a:endParaRPr sz="1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dirty="0" sz="1400" spc="-180">
                <a:solidFill>
                  <a:srgbClr val="0D0D0D"/>
                </a:solidFill>
                <a:latin typeface="Tahoma"/>
                <a:cs typeface="Tahoma"/>
              </a:rPr>
              <a:t>~20%</a:t>
            </a:r>
            <a:r>
              <a:rPr dirty="0" sz="1400" spc="-140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dirty="0" sz="1400" spc="-35">
                <a:solidFill>
                  <a:srgbClr val="0D0D0D"/>
                </a:solidFill>
                <a:latin typeface="Tahoma"/>
                <a:cs typeface="Tahoma"/>
              </a:rPr>
              <a:t>of</a:t>
            </a:r>
            <a:r>
              <a:rPr dirty="0" sz="1400" spc="-130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dirty="0" sz="1400" spc="-10">
                <a:solidFill>
                  <a:srgbClr val="0D0D0D"/>
                </a:solidFill>
                <a:latin typeface="Tahoma"/>
                <a:cs typeface="Tahoma"/>
              </a:rPr>
              <a:t>Restaurants</a:t>
            </a:r>
            <a:endParaRPr sz="1400">
              <a:latin typeface="Tahoma"/>
              <a:cs typeface="Tahoma"/>
            </a:endParaRPr>
          </a:p>
          <a:p>
            <a:pPr marL="207645">
              <a:lnSpc>
                <a:spcPct val="100000"/>
              </a:lnSpc>
              <a:spcBef>
                <a:spcPts val="1590"/>
              </a:spcBef>
              <a:tabLst>
                <a:tab pos="1419225" algn="l"/>
              </a:tabLst>
            </a:pPr>
            <a:r>
              <a:rPr dirty="0" sz="1000" spc="-10" b="1">
                <a:latin typeface="Trebuchet MS"/>
                <a:cs typeface="Trebuchet MS"/>
              </a:rPr>
              <a:t>Investment</a:t>
            </a:r>
            <a:r>
              <a:rPr dirty="0" sz="1000" b="1">
                <a:latin typeface="Trebuchet MS"/>
                <a:cs typeface="Trebuchet MS"/>
              </a:rPr>
              <a:t>	</a:t>
            </a:r>
            <a:r>
              <a:rPr dirty="0" sz="1000" spc="-70" b="1">
                <a:latin typeface="Trebuchet MS"/>
                <a:cs typeface="Trebuchet MS"/>
              </a:rPr>
              <a:t>$</a:t>
            </a:r>
            <a:r>
              <a:rPr dirty="0" sz="1000" spc="-105" b="1">
                <a:latin typeface="Trebuchet MS"/>
                <a:cs typeface="Trebuchet MS"/>
              </a:rPr>
              <a:t> </a:t>
            </a:r>
            <a:r>
              <a:rPr dirty="0" sz="1000" spc="-10" b="1">
                <a:latin typeface="Trebuchet MS"/>
                <a:cs typeface="Trebuchet MS"/>
              </a:rPr>
              <a:t>Profits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105146" y="3276092"/>
            <a:ext cx="615315" cy="7874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42545" marR="34290">
              <a:lnSpc>
                <a:spcPct val="100000"/>
              </a:lnSpc>
              <a:spcBef>
                <a:spcPts val="95"/>
              </a:spcBef>
            </a:pPr>
            <a:r>
              <a:rPr dirty="0" sz="1000" spc="-30">
                <a:latin typeface="Tahoma"/>
                <a:cs typeface="Tahoma"/>
              </a:rPr>
              <a:t>Operating </a:t>
            </a:r>
            <a:r>
              <a:rPr dirty="0" sz="1000" spc="-10">
                <a:latin typeface="Tahoma"/>
                <a:cs typeface="Tahoma"/>
              </a:rPr>
              <a:t>Profits</a:t>
            </a:r>
            <a:endParaRPr sz="10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dirty="0" sz="1000" spc="-50">
                <a:latin typeface="Tahoma"/>
                <a:cs typeface="Tahoma"/>
              </a:rPr>
              <a:t>+</a:t>
            </a:r>
            <a:endParaRPr sz="10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dirty="0" sz="1000" spc="-20">
                <a:latin typeface="Tahoma"/>
                <a:cs typeface="Tahoma"/>
              </a:rPr>
              <a:t>Rent</a:t>
            </a:r>
            <a:endParaRPr sz="10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dirty="0" sz="1000" spc="-50">
                <a:latin typeface="Tahoma"/>
                <a:cs typeface="Tahoma"/>
              </a:rPr>
              <a:t>(Cash</a:t>
            </a:r>
            <a:r>
              <a:rPr dirty="0" sz="1000" spc="-60">
                <a:latin typeface="Tahoma"/>
                <a:cs typeface="Tahoma"/>
              </a:rPr>
              <a:t> </a:t>
            </a:r>
            <a:r>
              <a:rPr dirty="0" sz="1000" spc="-10">
                <a:latin typeface="Tahoma"/>
                <a:cs typeface="Tahoma"/>
              </a:rPr>
              <a:t>flow)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158485" y="4700142"/>
            <a:ext cx="51054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10">
                <a:latin typeface="Tahoma"/>
                <a:cs typeface="Tahoma"/>
              </a:rPr>
              <a:t>Royalties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010659" y="3276092"/>
            <a:ext cx="611505" cy="7874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dirty="0" sz="1000" spc="-10">
                <a:latin typeface="Tahoma"/>
                <a:cs typeface="Tahoma"/>
              </a:rPr>
              <a:t>Equipment</a:t>
            </a:r>
            <a:endParaRPr sz="10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dirty="0" sz="1000" spc="-50">
                <a:latin typeface="Tahoma"/>
                <a:cs typeface="Tahoma"/>
              </a:rPr>
              <a:t>+</a:t>
            </a:r>
            <a:endParaRPr sz="10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dirty="0" sz="1000" spc="-10">
                <a:latin typeface="Tahoma"/>
                <a:cs typeface="Tahoma"/>
              </a:rPr>
              <a:t>Building</a:t>
            </a:r>
            <a:endParaRPr sz="10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dirty="0" sz="1000" spc="-50">
                <a:latin typeface="Tahoma"/>
                <a:cs typeface="Tahoma"/>
              </a:rPr>
              <a:t>+</a:t>
            </a:r>
            <a:endParaRPr sz="10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dirty="0" sz="1000" spc="-30">
                <a:latin typeface="Tahoma"/>
                <a:cs typeface="Tahoma"/>
              </a:rPr>
              <a:t>Real</a:t>
            </a:r>
            <a:r>
              <a:rPr dirty="0" sz="1000" spc="-80">
                <a:latin typeface="Tahoma"/>
                <a:cs typeface="Tahoma"/>
              </a:rPr>
              <a:t> </a:t>
            </a:r>
            <a:r>
              <a:rPr dirty="0" sz="1000" spc="-10">
                <a:latin typeface="Tahoma"/>
                <a:cs typeface="Tahoma"/>
              </a:rPr>
              <a:t>estate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6264021" y="1806575"/>
            <a:ext cx="2440305" cy="4279900"/>
          </a:xfrm>
          <a:custGeom>
            <a:avLst/>
            <a:gdLst/>
            <a:ahLst/>
            <a:cxnLst/>
            <a:rect l="l" t="t" r="r" b="b"/>
            <a:pathLst>
              <a:path w="2440304" h="4279900">
                <a:moveTo>
                  <a:pt x="0" y="107314"/>
                </a:moveTo>
                <a:lnTo>
                  <a:pt x="8445" y="65579"/>
                </a:lnTo>
                <a:lnTo>
                  <a:pt x="31464" y="31464"/>
                </a:lnTo>
                <a:lnTo>
                  <a:pt x="65579" y="8445"/>
                </a:lnTo>
                <a:lnTo>
                  <a:pt x="107314" y="0"/>
                </a:lnTo>
                <a:lnTo>
                  <a:pt x="2332735" y="0"/>
                </a:lnTo>
                <a:lnTo>
                  <a:pt x="2374524" y="8445"/>
                </a:lnTo>
                <a:lnTo>
                  <a:pt x="2408634" y="31464"/>
                </a:lnTo>
                <a:lnTo>
                  <a:pt x="2431623" y="65579"/>
                </a:lnTo>
                <a:lnTo>
                  <a:pt x="2440051" y="107314"/>
                </a:lnTo>
                <a:lnTo>
                  <a:pt x="2440051" y="4172178"/>
                </a:lnTo>
                <a:lnTo>
                  <a:pt x="2431623" y="4213942"/>
                </a:lnTo>
                <a:lnTo>
                  <a:pt x="2408634" y="4248045"/>
                </a:lnTo>
                <a:lnTo>
                  <a:pt x="2374524" y="4271037"/>
                </a:lnTo>
                <a:lnTo>
                  <a:pt x="2332735" y="4279468"/>
                </a:lnTo>
                <a:lnTo>
                  <a:pt x="107314" y="4279468"/>
                </a:lnTo>
                <a:lnTo>
                  <a:pt x="65579" y="4271037"/>
                </a:lnTo>
                <a:lnTo>
                  <a:pt x="31464" y="4248045"/>
                </a:lnTo>
                <a:lnTo>
                  <a:pt x="8445" y="4213942"/>
                </a:lnTo>
                <a:lnTo>
                  <a:pt x="0" y="4172178"/>
                </a:lnTo>
                <a:lnTo>
                  <a:pt x="0" y="107314"/>
                </a:lnTo>
                <a:close/>
              </a:path>
            </a:pathLst>
          </a:custGeom>
          <a:ln w="3175">
            <a:solidFill>
              <a:srgbClr val="FFBA0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 txBox="1"/>
          <p:nvPr/>
        </p:nvSpPr>
        <p:spPr>
          <a:xfrm>
            <a:off x="6437121" y="5277358"/>
            <a:ext cx="2193290" cy="6350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10" b="1">
                <a:latin typeface="Trebuchet MS"/>
                <a:cs typeface="Trebuchet MS"/>
              </a:rPr>
              <a:t>Royalties</a:t>
            </a:r>
            <a:endParaRPr sz="1000">
              <a:latin typeface="Trebuchet MS"/>
              <a:cs typeface="Trebuchet MS"/>
            </a:endParaRPr>
          </a:p>
          <a:p>
            <a:pPr algn="just" marL="12700" marR="5080">
              <a:lnSpc>
                <a:spcPct val="100000"/>
              </a:lnSpc>
            </a:pPr>
            <a:r>
              <a:rPr dirty="0" sz="1000">
                <a:latin typeface="Tahoma"/>
                <a:cs typeface="Tahoma"/>
              </a:rPr>
              <a:t>to</a:t>
            </a:r>
            <a:r>
              <a:rPr dirty="0" sz="1000" spc="-114">
                <a:latin typeface="Tahoma"/>
                <a:cs typeface="Tahoma"/>
              </a:rPr>
              <a:t> </a:t>
            </a:r>
            <a:r>
              <a:rPr dirty="0" sz="1000" spc="-20">
                <a:latin typeface="Tahoma"/>
                <a:cs typeface="Tahoma"/>
              </a:rPr>
              <a:t>the</a:t>
            </a:r>
            <a:r>
              <a:rPr dirty="0" sz="1000" spc="-105">
                <a:latin typeface="Tahoma"/>
                <a:cs typeface="Tahoma"/>
              </a:rPr>
              <a:t> </a:t>
            </a:r>
            <a:r>
              <a:rPr dirty="0" sz="1000" spc="-25">
                <a:latin typeface="Tahoma"/>
                <a:cs typeface="Tahoma"/>
              </a:rPr>
              <a:t>Company</a:t>
            </a:r>
            <a:r>
              <a:rPr dirty="0" sz="1000" spc="-110">
                <a:latin typeface="Tahoma"/>
                <a:cs typeface="Tahoma"/>
              </a:rPr>
              <a:t> </a:t>
            </a:r>
            <a:r>
              <a:rPr dirty="0" sz="1000" spc="-20">
                <a:latin typeface="Tahoma"/>
                <a:cs typeface="Tahoma"/>
              </a:rPr>
              <a:t>based</a:t>
            </a:r>
            <a:r>
              <a:rPr dirty="0" sz="1000" spc="-110">
                <a:latin typeface="Tahoma"/>
                <a:cs typeface="Tahoma"/>
              </a:rPr>
              <a:t> </a:t>
            </a:r>
            <a:r>
              <a:rPr dirty="0" sz="1000" spc="-15">
                <a:latin typeface="Tahoma"/>
                <a:cs typeface="Tahoma"/>
              </a:rPr>
              <a:t>upon</a:t>
            </a:r>
            <a:r>
              <a:rPr dirty="0" sz="1000" spc="-105">
                <a:latin typeface="Tahoma"/>
                <a:cs typeface="Tahoma"/>
              </a:rPr>
              <a:t> </a:t>
            </a:r>
            <a:r>
              <a:rPr dirty="0" sz="1000" spc="-30">
                <a:latin typeface="Tahoma"/>
                <a:cs typeface="Tahoma"/>
              </a:rPr>
              <a:t>a</a:t>
            </a:r>
            <a:r>
              <a:rPr dirty="0" sz="1000" spc="-120">
                <a:latin typeface="Tahoma"/>
                <a:cs typeface="Tahoma"/>
              </a:rPr>
              <a:t> </a:t>
            </a:r>
            <a:r>
              <a:rPr dirty="0" sz="1000" spc="-20">
                <a:latin typeface="Tahoma"/>
                <a:cs typeface="Tahoma"/>
              </a:rPr>
              <a:t>percent</a:t>
            </a:r>
            <a:r>
              <a:rPr dirty="0" sz="1000" spc="-90">
                <a:latin typeface="Tahoma"/>
                <a:cs typeface="Tahoma"/>
              </a:rPr>
              <a:t> </a:t>
            </a:r>
            <a:r>
              <a:rPr dirty="0" sz="1000" spc="-15">
                <a:latin typeface="Tahoma"/>
                <a:cs typeface="Tahoma"/>
              </a:rPr>
              <a:t>of</a:t>
            </a:r>
            <a:r>
              <a:rPr dirty="0" sz="1000" spc="-10">
                <a:latin typeface="Tahoma"/>
                <a:cs typeface="Tahoma"/>
              </a:rPr>
              <a:t> </a:t>
            </a:r>
            <a:r>
              <a:rPr dirty="0" sz="1000" spc="-25">
                <a:latin typeface="Tahoma"/>
                <a:cs typeface="Tahoma"/>
              </a:rPr>
              <a:t>sales</a:t>
            </a:r>
            <a:r>
              <a:rPr dirty="0" sz="1000" spc="-95">
                <a:latin typeface="Tahoma"/>
                <a:cs typeface="Tahoma"/>
              </a:rPr>
              <a:t> </a:t>
            </a:r>
            <a:r>
              <a:rPr dirty="0" sz="1000" spc="-20">
                <a:latin typeface="Tahoma"/>
                <a:cs typeface="Tahoma"/>
              </a:rPr>
              <a:t>and</a:t>
            </a:r>
            <a:r>
              <a:rPr dirty="0" sz="1000" spc="-114">
                <a:latin typeface="Tahoma"/>
                <a:cs typeface="Tahoma"/>
              </a:rPr>
              <a:t> </a:t>
            </a:r>
            <a:r>
              <a:rPr dirty="0" sz="1000" spc="-15">
                <a:latin typeface="Tahoma"/>
                <a:cs typeface="Tahoma"/>
              </a:rPr>
              <a:t>equity</a:t>
            </a:r>
            <a:r>
              <a:rPr dirty="0" sz="1000" spc="-100">
                <a:latin typeface="Tahoma"/>
                <a:cs typeface="Tahoma"/>
              </a:rPr>
              <a:t> </a:t>
            </a:r>
            <a:r>
              <a:rPr dirty="0" sz="1000" spc="-5">
                <a:latin typeface="Tahoma"/>
                <a:cs typeface="Tahoma"/>
              </a:rPr>
              <a:t>in</a:t>
            </a:r>
            <a:r>
              <a:rPr dirty="0" sz="1000" spc="-105">
                <a:latin typeface="Tahoma"/>
                <a:cs typeface="Tahoma"/>
              </a:rPr>
              <a:t> </a:t>
            </a:r>
            <a:r>
              <a:rPr dirty="0" sz="1000" spc="-30">
                <a:latin typeface="Tahoma"/>
                <a:cs typeface="Tahoma"/>
              </a:rPr>
              <a:t>earnings</a:t>
            </a:r>
            <a:r>
              <a:rPr dirty="0" sz="1000" spc="-70">
                <a:latin typeface="Tahoma"/>
                <a:cs typeface="Tahoma"/>
              </a:rPr>
              <a:t> </a:t>
            </a:r>
            <a:r>
              <a:rPr dirty="0" sz="1000" spc="-25">
                <a:latin typeface="Tahoma"/>
                <a:cs typeface="Tahoma"/>
              </a:rPr>
              <a:t>representing</a:t>
            </a:r>
            <a:r>
              <a:rPr dirty="0" sz="1000" spc="-30">
                <a:latin typeface="Tahoma"/>
                <a:cs typeface="Tahoma"/>
              </a:rPr>
              <a:t> </a:t>
            </a:r>
            <a:r>
              <a:rPr dirty="0" sz="1000" spc="-20">
                <a:latin typeface="Tahoma"/>
                <a:cs typeface="Tahoma"/>
              </a:rPr>
              <a:t>McDonald’s</a:t>
            </a:r>
            <a:r>
              <a:rPr dirty="0" sz="1000" spc="-110">
                <a:latin typeface="Tahoma"/>
                <a:cs typeface="Tahoma"/>
              </a:rPr>
              <a:t> </a:t>
            </a:r>
            <a:r>
              <a:rPr dirty="0" sz="1000" spc="-20">
                <a:latin typeface="Tahoma"/>
                <a:cs typeface="Tahoma"/>
              </a:rPr>
              <a:t>ownership</a:t>
            </a:r>
            <a:r>
              <a:rPr dirty="0" sz="1000" spc="-75">
                <a:latin typeface="Tahoma"/>
                <a:cs typeface="Tahoma"/>
              </a:rPr>
              <a:t> </a:t>
            </a:r>
            <a:r>
              <a:rPr dirty="0" sz="1000" spc="-25">
                <a:latin typeface="Tahoma"/>
                <a:cs typeface="Tahoma"/>
              </a:rPr>
              <a:t>stake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6416484" y="2922333"/>
            <a:ext cx="2145665" cy="2241550"/>
            <a:chOff x="6416484" y="2922333"/>
            <a:chExt cx="2145665" cy="2241550"/>
          </a:xfrm>
        </p:grpSpPr>
        <p:sp>
          <p:nvSpPr>
            <p:cNvPr id="38" name="object 38"/>
            <p:cNvSpPr/>
            <p:nvPr/>
          </p:nvSpPr>
          <p:spPr>
            <a:xfrm>
              <a:off x="6418071" y="2923920"/>
              <a:ext cx="1029335" cy="2238375"/>
            </a:xfrm>
            <a:custGeom>
              <a:avLst/>
              <a:gdLst/>
              <a:ahLst/>
              <a:cxnLst/>
              <a:rect l="l" t="t" r="r" b="b"/>
              <a:pathLst>
                <a:path w="1029334" h="2238375">
                  <a:moveTo>
                    <a:pt x="983996" y="0"/>
                  </a:moveTo>
                  <a:lnTo>
                    <a:pt x="45212" y="0"/>
                  </a:lnTo>
                  <a:lnTo>
                    <a:pt x="27646" y="3565"/>
                  </a:lnTo>
                  <a:lnTo>
                    <a:pt x="13271" y="13287"/>
                  </a:lnTo>
                  <a:lnTo>
                    <a:pt x="3563" y="27699"/>
                  </a:lnTo>
                  <a:lnTo>
                    <a:pt x="0" y="45338"/>
                  </a:lnTo>
                  <a:lnTo>
                    <a:pt x="0" y="2193162"/>
                  </a:lnTo>
                  <a:lnTo>
                    <a:pt x="3563" y="2210782"/>
                  </a:lnTo>
                  <a:lnTo>
                    <a:pt x="13271" y="2225151"/>
                  </a:lnTo>
                  <a:lnTo>
                    <a:pt x="27646" y="2234828"/>
                  </a:lnTo>
                  <a:lnTo>
                    <a:pt x="45212" y="2238374"/>
                  </a:lnTo>
                  <a:lnTo>
                    <a:pt x="983996" y="2238374"/>
                  </a:lnTo>
                  <a:lnTo>
                    <a:pt x="1001635" y="2234828"/>
                  </a:lnTo>
                  <a:lnTo>
                    <a:pt x="1016047" y="2225151"/>
                  </a:lnTo>
                  <a:lnTo>
                    <a:pt x="1025769" y="2210782"/>
                  </a:lnTo>
                  <a:lnTo>
                    <a:pt x="1029334" y="2193162"/>
                  </a:lnTo>
                  <a:lnTo>
                    <a:pt x="1029334" y="45338"/>
                  </a:lnTo>
                  <a:lnTo>
                    <a:pt x="1025769" y="27699"/>
                  </a:lnTo>
                  <a:lnTo>
                    <a:pt x="1016047" y="13287"/>
                  </a:lnTo>
                  <a:lnTo>
                    <a:pt x="1001635" y="3565"/>
                  </a:lnTo>
                  <a:lnTo>
                    <a:pt x="98399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/>
            <p:cNvSpPr/>
            <p:nvPr/>
          </p:nvSpPr>
          <p:spPr>
            <a:xfrm>
              <a:off x="6418071" y="2923920"/>
              <a:ext cx="1029335" cy="2238375"/>
            </a:xfrm>
            <a:custGeom>
              <a:avLst/>
              <a:gdLst/>
              <a:ahLst/>
              <a:cxnLst/>
              <a:rect l="l" t="t" r="r" b="b"/>
              <a:pathLst>
                <a:path w="1029334" h="2238375">
                  <a:moveTo>
                    <a:pt x="0" y="45338"/>
                  </a:moveTo>
                  <a:lnTo>
                    <a:pt x="3563" y="27699"/>
                  </a:lnTo>
                  <a:lnTo>
                    <a:pt x="13271" y="13287"/>
                  </a:lnTo>
                  <a:lnTo>
                    <a:pt x="27646" y="3565"/>
                  </a:lnTo>
                  <a:lnTo>
                    <a:pt x="45212" y="0"/>
                  </a:lnTo>
                  <a:lnTo>
                    <a:pt x="983996" y="0"/>
                  </a:lnTo>
                  <a:lnTo>
                    <a:pt x="1001635" y="3565"/>
                  </a:lnTo>
                  <a:lnTo>
                    <a:pt x="1016047" y="13287"/>
                  </a:lnTo>
                  <a:lnTo>
                    <a:pt x="1025769" y="27699"/>
                  </a:lnTo>
                  <a:lnTo>
                    <a:pt x="1029334" y="45338"/>
                  </a:lnTo>
                  <a:lnTo>
                    <a:pt x="1029334" y="2193162"/>
                  </a:lnTo>
                  <a:lnTo>
                    <a:pt x="1025769" y="2210782"/>
                  </a:lnTo>
                  <a:lnTo>
                    <a:pt x="1016047" y="2225151"/>
                  </a:lnTo>
                  <a:lnTo>
                    <a:pt x="1001635" y="2234828"/>
                  </a:lnTo>
                  <a:lnTo>
                    <a:pt x="983996" y="2238374"/>
                  </a:lnTo>
                  <a:lnTo>
                    <a:pt x="45212" y="2238374"/>
                  </a:lnTo>
                  <a:lnTo>
                    <a:pt x="27646" y="2234828"/>
                  </a:lnTo>
                  <a:lnTo>
                    <a:pt x="13271" y="2225151"/>
                  </a:lnTo>
                  <a:lnTo>
                    <a:pt x="3563" y="2210782"/>
                  </a:lnTo>
                  <a:lnTo>
                    <a:pt x="0" y="2193162"/>
                  </a:lnTo>
                  <a:lnTo>
                    <a:pt x="0" y="45338"/>
                  </a:lnTo>
                  <a:close/>
                </a:path>
              </a:pathLst>
            </a:custGeom>
            <a:ln w="3175">
              <a:solidFill>
                <a:srgbClr val="FFBA0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/>
            <p:cNvSpPr/>
            <p:nvPr/>
          </p:nvSpPr>
          <p:spPr>
            <a:xfrm>
              <a:off x="7530972" y="2923920"/>
              <a:ext cx="1029335" cy="2238375"/>
            </a:xfrm>
            <a:custGeom>
              <a:avLst/>
              <a:gdLst/>
              <a:ahLst/>
              <a:cxnLst/>
              <a:rect l="l" t="t" r="r" b="b"/>
              <a:pathLst>
                <a:path w="1029334" h="2238375">
                  <a:moveTo>
                    <a:pt x="983996" y="0"/>
                  </a:moveTo>
                  <a:lnTo>
                    <a:pt x="45211" y="0"/>
                  </a:lnTo>
                  <a:lnTo>
                    <a:pt x="27592" y="3565"/>
                  </a:lnTo>
                  <a:lnTo>
                    <a:pt x="13223" y="13287"/>
                  </a:lnTo>
                  <a:lnTo>
                    <a:pt x="3546" y="27699"/>
                  </a:lnTo>
                  <a:lnTo>
                    <a:pt x="0" y="45338"/>
                  </a:lnTo>
                  <a:lnTo>
                    <a:pt x="0" y="2193162"/>
                  </a:lnTo>
                  <a:lnTo>
                    <a:pt x="3546" y="2210782"/>
                  </a:lnTo>
                  <a:lnTo>
                    <a:pt x="13223" y="2225151"/>
                  </a:lnTo>
                  <a:lnTo>
                    <a:pt x="27592" y="2234828"/>
                  </a:lnTo>
                  <a:lnTo>
                    <a:pt x="45211" y="2238374"/>
                  </a:lnTo>
                  <a:lnTo>
                    <a:pt x="983996" y="2238374"/>
                  </a:lnTo>
                  <a:lnTo>
                    <a:pt x="1001615" y="2234828"/>
                  </a:lnTo>
                  <a:lnTo>
                    <a:pt x="1015984" y="2225151"/>
                  </a:lnTo>
                  <a:lnTo>
                    <a:pt x="1025661" y="2210782"/>
                  </a:lnTo>
                  <a:lnTo>
                    <a:pt x="1029207" y="2193162"/>
                  </a:lnTo>
                  <a:lnTo>
                    <a:pt x="1029207" y="45338"/>
                  </a:lnTo>
                  <a:lnTo>
                    <a:pt x="1025661" y="27699"/>
                  </a:lnTo>
                  <a:lnTo>
                    <a:pt x="1015984" y="13287"/>
                  </a:lnTo>
                  <a:lnTo>
                    <a:pt x="1001615" y="3565"/>
                  </a:lnTo>
                  <a:lnTo>
                    <a:pt x="98399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/>
            <p:cNvSpPr/>
            <p:nvPr/>
          </p:nvSpPr>
          <p:spPr>
            <a:xfrm>
              <a:off x="7530972" y="2923920"/>
              <a:ext cx="1029335" cy="2238375"/>
            </a:xfrm>
            <a:custGeom>
              <a:avLst/>
              <a:gdLst/>
              <a:ahLst/>
              <a:cxnLst/>
              <a:rect l="l" t="t" r="r" b="b"/>
              <a:pathLst>
                <a:path w="1029334" h="2238375">
                  <a:moveTo>
                    <a:pt x="0" y="45338"/>
                  </a:moveTo>
                  <a:lnTo>
                    <a:pt x="3546" y="27699"/>
                  </a:lnTo>
                  <a:lnTo>
                    <a:pt x="13223" y="13287"/>
                  </a:lnTo>
                  <a:lnTo>
                    <a:pt x="27592" y="3565"/>
                  </a:lnTo>
                  <a:lnTo>
                    <a:pt x="45211" y="0"/>
                  </a:lnTo>
                  <a:lnTo>
                    <a:pt x="983996" y="0"/>
                  </a:lnTo>
                  <a:lnTo>
                    <a:pt x="1001615" y="3565"/>
                  </a:lnTo>
                  <a:lnTo>
                    <a:pt x="1015984" y="13287"/>
                  </a:lnTo>
                  <a:lnTo>
                    <a:pt x="1025661" y="27699"/>
                  </a:lnTo>
                  <a:lnTo>
                    <a:pt x="1029207" y="45338"/>
                  </a:lnTo>
                  <a:lnTo>
                    <a:pt x="1029207" y="2193162"/>
                  </a:lnTo>
                  <a:lnTo>
                    <a:pt x="1025661" y="2210782"/>
                  </a:lnTo>
                  <a:lnTo>
                    <a:pt x="1015984" y="2225151"/>
                  </a:lnTo>
                  <a:lnTo>
                    <a:pt x="1001615" y="2234828"/>
                  </a:lnTo>
                  <a:lnTo>
                    <a:pt x="983996" y="2238374"/>
                  </a:lnTo>
                  <a:lnTo>
                    <a:pt x="45211" y="2238374"/>
                  </a:lnTo>
                  <a:lnTo>
                    <a:pt x="27592" y="2234828"/>
                  </a:lnTo>
                  <a:lnTo>
                    <a:pt x="13223" y="2225151"/>
                  </a:lnTo>
                  <a:lnTo>
                    <a:pt x="3546" y="2210782"/>
                  </a:lnTo>
                  <a:lnTo>
                    <a:pt x="0" y="2193162"/>
                  </a:lnTo>
                  <a:lnTo>
                    <a:pt x="0" y="45338"/>
                  </a:lnTo>
                  <a:close/>
                </a:path>
              </a:pathLst>
            </a:custGeom>
            <a:ln w="3175">
              <a:solidFill>
                <a:srgbClr val="FFBA0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2" name="object 42"/>
          <p:cNvSpPr txBox="1"/>
          <p:nvPr/>
        </p:nvSpPr>
        <p:spPr>
          <a:xfrm>
            <a:off x="6405117" y="2018792"/>
            <a:ext cx="1901189" cy="80772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40" b="1">
                <a:solidFill>
                  <a:srgbClr val="0D0D0D"/>
                </a:solidFill>
                <a:latin typeface="Trebuchet MS"/>
                <a:cs typeface="Trebuchet MS"/>
              </a:rPr>
              <a:t>Foreign-</a:t>
            </a:r>
            <a:r>
              <a:rPr dirty="0" sz="1400" spc="-10" b="1">
                <a:solidFill>
                  <a:srgbClr val="0D0D0D"/>
                </a:solidFill>
                <a:latin typeface="Trebuchet MS"/>
                <a:cs typeface="Trebuchet MS"/>
              </a:rPr>
              <a:t>Affiliated</a:t>
            </a:r>
            <a:endParaRPr sz="1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dirty="0" sz="1400" spc="-180">
                <a:solidFill>
                  <a:srgbClr val="0D0D0D"/>
                </a:solidFill>
                <a:latin typeface="Tahoma"/>
                <a:cs typeface="Tahoma"/>
              </a:rPr>
              <a:t>~25%</a:t>
            </a:r>
            <a:r>
              <a:rPr dirty="0" sz="1400" spc="-140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dirty="0" sz="1400" spc="-35">
                <a:solidFill>
                  <a:srgbClr val="0D0D0D"/>
                </a:solidFill>
                <a:latin typeface="Tahoma"/>
                <a:cs typeface="Tahoma"/>
              </a:rPr>
              <a:t>of</a:t>
            </a:r>
            <a:r>
              <a:rPr dirty="0" sz="1400" spc="-130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dirty="0" sz="1400" spc="-10">
                <a:solidFill>
                  <a:srgbClr val="0D0D0D"/>
                </a:solidFill>
                <a:latin typeface="Tahoma"/>
                <a:cs typeface="Tahoma"/>
              </a:rPr>
              <a:t>Restaurants</a:t>
            </a:r>
            <a:endParaRPr sz="1400">
              <a:latin typeface="Tahoma"/>
              <a:cs typeface="Tahoma"/>
            </a:endParaRPr>
          </a:p>
          <a:p>
            <a:pPr marL="207645">
              <a:lnSpc>
                <a:spcPct val="100000"/>
              </a:lnSpc>
              <a:spcBef>
                <a:spcPts val="1590"/>
              </a:spcBef>
              <a:tabLst>
                <a:tab pos="1419225" algn="l"/>
              </a:tabLst>
            </a:pPr>
            <a:r>
              <a:rPr dirty="0" sz="1000" spc="-10" b="1">
                <a:latin typeface="Trebuchet MS"/>
                <a:cs typeface="Trebuchet MS"/>
              </a:rPr>
              <a:t>Investment</a:t>
            </a:r>
            <a:r>
              <a:rPr dirty="0" sz="1000" b="1">
                <a:latin typeface="Trebuchet MS"/>
                <a:cs typeface="Trebuchet MS"/>
              </a:rPr>
              <a:t>	</a:t>
            </a:r>
            <a:r>
              <a:rPr dirty="0" sz="1000" spc="-70" b="1">
                <a:latin typeface="Trebuchet MS"/>
                <a:cs typeface="Trebuchet MS"/>
              </a:rPr>
              <a:t>$</a:t>
            </a:r>
            <a:r>
              <a:rPr dirty="0" sz="1000" spc="-105" b="1">
                <a:latin typeface="Trebuchet MS"/>
                <a:cs typeface="Trebuchet MS"/>
              </a:rPr>
              <a:t> </a:t>
            </a:r>
            <a:r>
              <a:rPr dirty="0" sz="1000" spc="-10" b="1">
                <a:latin typeface="Trebuchet MS"/>
                <a:cs typeface="Trebuchet MS"/>
              </a:rPr>
              <a:t>Profits</a:t>
            </a:r>
            <a:endParaRPr sz="1000">
              <a:latin typeface="Trebuchet MS"/>
              <a:cs typeface="Trebuchet MS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8879522" y="1804987"/>
            <a:ext cx="2443480" cy="4283075"/>
            <a:chOff x="8879522" y="1804987"/>
            <a:chExt cx="2443480" cy="4283075"/>
          </a:xfrm>
        </p:grpSpPr>
        <p:sp>
          <p:nvSpPr>
            <p:cNvPr id="44" name="object 44"/>
            <p:cNvSpPr/>
            <p:nvPr/>
          </p:nvSpPr>
          <p:spPr>
            <a:xfrm>
              <a:off x="8881109" y="1806575"/>
              <a:ext cx="2440305" cy="4279900"/>
            </a:xfrm>
            <a:custGeom>
              <a:avLst/>
              <a:gdLst/>
              <a:ahLst/>
              <a:cxnLst/>
              <a:rect l="l" t="t" r="r" b="b"/>
              <a:pathLst>
                <a:path w="2440304" h="4279900">
                  <a:moveTo>
                    <a:pt x="2332736" y="0"/>
                  </a:moveTo>
                  <a:lnTo>
                    <a:pt x="107315" y="0"/>
                  </a:lnTo>
                  <a:lnTo>
                    <a:pt x="65526" y="8445"/>
                  </a:lnTo>
                  <a:lnTo>
                    <a:pt x="31416" y="31464"/>
                  </a:lnTo>
                  <a:lnTo>
                    <a:pt x="8427" y="65579"/>
                  </a:lnTo>
                  <a:lnTo>
                    <a:pt x="0" y="107314"/>
                  </a:lnTo>
                  <a:lnTo>
                    <a:pt x="0" y="4172178"/>
                  </a:lnTo>
                  <a:lnTo>
                    <a:pt x="8427" y="4213942"/>
                  </a:lnTo>
                  <a:lnTo>
                    <a:pt x="31416" y="4248045"/>
                  </a:lnTo>
                  <a:lnTo>
                    <a:pt x="65526" y="4271037"/>
                  </a:lnTo>
                  <a:lnTo>
                    <a:pt x="107315" y="4279468"/>
                  </a:lnTo>
                  <a:lnTo>
                    <a:pt x="2332736" y="4279468"/>
                  </a:lnTo>
                  <a:lnTo>
                    <a:pt x="2374524" y="4271037"/>
                  </a:lnTo>
                  <a:lnTo>
                    <a:pt x="2408634" y="4248045"/>
                  </a:lnTo>
                  <a:lnTo>
                    <a:pt x="2431623" y="4213942"/>
                  </a:lnTo>
                  <a:lnTo>
                    <a:pt x="2440051" y="4172178"/>
                  </a:lnTo>
                  <a:lnTo>
                    <a:pt x="2440051" y="107314"/>
                  </a:lnTo>
                  <a:lnTo>
                    <a:pt x="2431623" y="65579"/>
                  </a:lnTo>
                  <a:lnTo>
                    <a:pt x="2408634" y="31464"/>
                  </a:lnTo>
                  <a:lnTo>
                    <a:pt x="2374524" y="8445"/>
                  </a:lnTo>
                  <a:lnTo>
                    <a:pt x="2332736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/>
            <p:cNvSpPr/>
            <p:nvPr/>
          </p:nvSpPr>
          <p:spPr>
            <a:xfrm>
              <a:off x="8881109" y="1806575"/>
              <a:ext cx="2440305" cy="4279900"/>
            </a:xfrm>
            <a:custGeom>
              <a:avLst/>
              <a:gdLst/>
              <a:ahLst/>
              <a:cxnLst/>
              <a:rect l="l" t="t" r="r" b="b"/>
              <a:pathLst>
                <a:path w="2440304" h="4279900">
                  <a:moveTo>
                    <a:pt x="0" y="107314"/>
                  </a:moveTo>
                  <a:lnTo>
                    <a:pt x="8427" y="65579"/>
                  </a:lnTo>
                  <a:lnTo>
                    <a:pt x="31416" y="31464"/>
                  </a:lnTo>
                  <a:lnTo>
                    <a:pt x="65526" y="8445"/>
                  </a:lnTo>
                  <a:lnTo>
                    <a:pt x="107315" y="0"/>
                  </a:lnTo>
                  <a:lnTo>
                    <a:pt x="2332736" y="0"/>
                  </a:lnTo>
                  <a:lnTo>
                    <a:pt x="2374524" y="8445"/>
                  </a:lnTo>
                  <a:lnTo>
                    <a:pt x="2408634" y="31464"/>
                  </a:lnTo>
                  <a:lnTo>
                    <a:pt x="2431623" y="65579"/>
                  </a:lnTo>
                  <a:lnTo>
                    <a:pt x="2440051" y="107314"/>
                  </a:lnTo>
                  <a:lnTo>
                    <a:pt x="2440051" y="4172178"/>
                  </a:lnTo>
                  <a:lnTo>
                    <a:pt x="2431623" y="4213942"/>
                  </a:lnTo>
                  <a:lnTo>
                    <a:pt x="2408634" y="4248045"/>
                  </a:lnTo>
                  <a:lnTo>
                    <a:pt x="2374524" y="4271037"/>
                  </a:lnTo>
                  <a:lnTo>
                    <a:pt x="2332736" y="4279468"/>
                  </a:lnTo>
                  <a:lnTo>
                    <a:pt x="107315" y="4279468"/>
                  </a:lnTo>
                  <a:lnTo>
                    <a:pt x="65526" y="4271037"/>
                  </a:lnTo>
                  <a:lnTo>
                    <a:pt x="31416" y="4248045"/>
                  </a:lnTo>
                  <a:lnTo>
                    <a:pt x="8427" y="4213942"/>
                  </a:lnTo>
                  <a:lnTo>
                    <a:pt x="0" y="4172178"/>
                  </a:lnTo>
                  <a:lnTo>
                    <a:pt x="0" y="107314"/>
                  </a:lnTo>
                  <a:close/>
                </a:path>
              </a:pathLst>
            </a:custGeom>
            <a:ln w="3175">
              <a:solidFill>
                <a:srgbClr val="FFBA0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6" name="object 46"/>
          <p:cNvSpPr txBox="1"/>
          <p:nvPr/>
        </p:nvSpPr>
        <p:spPr>
          <a:xfrm>
            <a:off x="9065132" y="5277358"/>
            <a:ext cx="1600835" cy="482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10" b="1">
                <a:latin typeface="Trebuchet MS"/>
                <a:cs typeface="Trebuchet MS"/>
              </a:rPr>
              <a:t>Profits</a:t>
            </a:r>
            <a:endParaRPr sz="10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</a:pPr>
            <a:r>
              <a:rPr dirty="0" sz="1000">
                <a:latin typeface="Tahoma"/>
                <a:cs typeface="Tahoma"/>
              </a:rPr>
              <a:t>to</a:t>
            </a:r>
            <a:r>
              <a:rPr dirty="0" sz="1000" spc="-114">
                <a:latin typeface="Tahoma"/>
                <a:cs typeface="Tahoma"/>
              </a:rPr>
              <a:t> </a:t>
            </a:r>
            <a:r>
              <a:rPr dirty="0" sz="1000" spc="-25">
                <a:latin typeface="Tahoma"/>
                <a:cs typeface="Tahoma"/>
              </a:rPr>
              <a:t>the</a:t>
            </a:r>
            <a:r>
              <a:rPr dirty="0" sz="1000" spc="-100">
                <a:latin typeface="Tahoma"/>
                <a:cs typeface="Tahoma"/>
              </a:rPr>
              <a:t> </a:t>
            </a:r>
            <a:r>
              <a:rPr dirty="0" sz="1000" spc="-30">
                <a:latin typeface="Tahoma"/>
                <a:cs typeface="Tahoma"/>
              </a:rPr>
              <a:t>Company</a:t>
            </a:r>
            <a:r>
              <a:rPr dirty="0" sz="1000" spc="-110">
                <a:latin typeface="Tahoma"/>
                <a:cs typeface="Tahoma"/>
              </a:rPr>
              <a:t> </a:t>
            </a:r>
            <a:r>
              <a:rPr dirty="0" sz="1000">
                <a:latin typeface="Tahoma"/>
                <a:cs typeface="Tahoma"/>
              </a:rPr>
              <a:t>from</a:t>
            </a:r>
            <a:r>
              <a:rPr dirty="0" sz="1000" spc="85">
                <a:latin typeface="Tahoma"/>
                <a:cs typeface="Tahoma"/>
              </a:rPr>
              <a:t> </a:t>
            </a:r>
            <a:r>
              <a:rPr dirty="0" sz="1000" spc="-10">
                <a:latin typeface="Tahoma"/>
                <a:cs typeface="Tahoma"/>
              </a:rPr>
              <a:t>directly </a:t>
            </a:r>
            <a:r>
              <a:rPr dirty="0" sz="1000" spc="-25">
                <a:latin typeface="Tahoma"/>
                <a:cs typeface="Tahoma"/>
              </a:rPr>
              <a:t>operating</a:t>
            </a:r>
            <a:r>
              <a:rPr dirty="0" sz="1000" spc="-20">
                <a:latin typeface="Tahoma"/>
                <a:cs typeface="Tahoma"/>
              </a:rPr>
              <a:t> </a:t>
            </a:r>
            <a:r>
              <a:rPr dirty="0" sz="1000" spc="-10">
                <a:latin typeface="Tahoma"/>
                <a:cs typeface="Tahoma"/>
              </a:rPr>
              <a:t>restaurants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9033573" y="2914332"/>
            <a:ext cx="2145665" cy="2249805"/>
            <a:chOff x="9033573" y="2914332"/>
            <a:chExt cx="2145665" cy="2249805"/>
          </a:xfrm>
        </p:grpSpPr>
        <p:sp>
          <p:nvSpPr>
            <p:cNvPr id="48" name="object 48"/>
            <p:cNvSpPr/>
            <p:nvPr/>
          </p:nvSpPr>
          <p:spPr>
            <a:xfrm>
              <a:off x="9035160" y="2923921"/>
              <a:ext cx="1029335" cy="2238375"/>
            </a:xfrm>
            <a:custGeom>
              <a:avLst/>
              <a:gdLst/>
              <a:ahLst/>
              <a:cxnLst/>
              <a:rect l="l" t="t" r="r" b="b"/>
              <a:pathLst>
                <a:path w="1029334" h="2238375">
                  <a:moveTo>
                    <a:pt x="983996" y="0"/>
                  </a:moveTo>
                  <a:lnTo>
                    <a:pt x="45212" y="0"/>
                  </a:lnTo>
                  <a:lnTo>
                    <a:pt x="27646" y="3565"/>
                  </a:lnTo>
                  <a:lnTo>
                    <a:pt x="13271" y="13287"/>
                  </a:lnTo>
                  <a:lnTo>
                    <a:pt x="3563" y="27699"/>
                  </a:lnTo>
                  <a:lnTo>
                    <a:pt x="0" y="45338"/>
                  </a:lnTo>
                  <a:lnTo>
                    <a:pt x="0" y="2193162"/>
                  </a:lnTo>
                  <a:lnTo>
                    <a:pt x="3563" y="2210782"/>
                  </a:lnTo>
                  <a:lnTo>
                    <a:pt x="13271" y="2225151"/>
                  </a:lnTo>
                  <a:lnTo>
                    <a:pt x="27646" y="2234828"/>
                  </a:lnTo>
                  <a:lnTo>
                    <a:pt x="45212" y="2238374"/>
                  </a:lnTo>
                  <a:lnTo>
                    <a:pt x="983996" y="2238374"/>
                  </a:lnTo>
                  <a:lnTo>
                    <a:pt x="1001635" y="2234828"/>
                  </a:lnTo>
                  <a:lnTo>
                    <a:pt x="1016047" y="2225151"/>
                  </a:lnTo>
                  <a:lnTo>
                    <a:pt x="1025769" y="2210782"/>
                  </a:lnTo>
                  <a:lnTo>
                    <a:pt x="1029335" y="2193162"/>
                  </a:lnTo>
                  <a:lnTo>
                    <a:pt x="1029335" y="45338"/>
                  </a:lnTo>
                  <a:lnTo>
                    <a:pt x="1025769" y="27699"/>
                  </a:lnTo>
                  <a:lnTo>
                    <a:pt x="1016047" y="13287"/>
                  </a:lnTo>
                  <a:lnTo>
                    <a:pt x="1001635" y="3565"/>
                  </a:lnTo>
                  <a:lnTo>
                    <a:pt x="98399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/>
            <p:cNvSpPr/>
            <p:nvPr/>
          </p:nvSpPr>
          <p:spPr>
            <a:xfrm>
              <a:off x="9035160" y="2923921"/>
              <a:ext cx="1029335" cy="2238375"/>
            </a:xfrm>
            <a:custGeom>
              <a:avLst/>
              <a:gdLst/>
              <a:ahLst/>
              <a:cxnLst/>
              <a:rect l="l" t="t" r="r" b="b"/>
              <a:pathLst>
                <a:path w="1029334" h="2238375">
                  <a:moveTo>
                    <a:pt x="0" y="45338"/>
                  </a:moveTo>
                  <a:lnTo>
                    <a:pt x="3563" y="27699"/>
                  </a:lnTo>
                  <a:lnTo>
                    <a:pt x="13271" y="13287"/>
                  </a:lnTo>
                  <a:lnTo>
                    <a:pt x="27646" y="3565"/>
                  </a:lnTo>
                  <a:lnTo>
                    <a:pt x="45212" y="0"/>
                  </a:lnTo>
                  <a:lnTo>
                    <a:pt x="983996" y="0"/>
                  </a:lnTo>
                  <a:lnTo>
                    <a:pt x="1001635" y="3565"/>
                  </a:lnTo>
                  <a:lnTo>
                    <a:pt x="1016047" y="13287"/>
                  </a:lnTo>
                  <a:lnTo>
                    <a:pt x="1025769" y="27699"/>
                  </a:lnTo>
                  <a:lnTo>
                    <a:pt x="1029335" y="45338"/>
                  </a:lnTo>
                  <a:lnTo>
                    <a:pt x="1029335" y="2193162"/>
                  </a:lnTo>
                  <a:lnTo>
                    <a:pt x="1025769" y="2210782"/>
                  </a:lnTo>
                  <a:lnTo>
                    <a:pt x="1016047" y="2225151"/>
                  </a:lnTo>
                  <a:lnTo>
                    <a:pt x="1001635" y="2234828"/>
                  </a:lnTo>
                  <a:lnTo>
                    <a:pt x="983996" y="2238374"/>
                  </a:lnTo>
                  <a:lnTo>
                    <a:pt x="45212" y="2238374"/>
                  </a:lnTo>
                  <a:lnTo>
                    <a:pt x="27646" y="2234828"/>
                  </a:lnTo>
                  <a:lnTo>
                    <a:pt x="13271" y="2225151"/>
                  </a:lnTo>
                  <a:lnTo>
                    <a:pt x="3563" y="2210782"/>
                  </a:lnTo>
                  <a:lnTo>
                    <a:pt x="0" y="2193162"/>
                  </a:lnTo>
                  <a:lnTo>
                    <a:pt x="0" y="45338"/>
                  </a:lnTo>
                  <a:close/>
                </a:path>
              </a:pathLst>
            </a:custGeom>
            <a:ln w="3175">
              <a:solidFill>
                <a:srgbClr val="FFBA0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/>
            <p:cNvSpPr/>
            <p:nvPr/>
          </p:nvSpPr>
          <p:spPr>
            <a:xfrm>
              <a:off x="9035160" y="2923921"/>
              <a:ext cx="1029335" cy="2238375"/>
            </a:xfrm>
            <a:custGeom>
              <a:avLst/>
              <a:gdLst/>
              <a:ahLst/>
              <a:cxnLst/>
              <a:rect l="l" t="t" r="r" b="b"/>
              <a:pathLst>
                <a:path w="1029334" h="2238375">
                  <a:moveTo>
                    <a:pt x="983996" y="0"/>
                  </a:moveTo>
                  <a:lnTo>
                    <a:pt x="45212" y="0"/>
                  </a:lnTo>
                  <a:lnTo>
                    <a:pt x="27646" y="3565"/>
                  </a:lnTo>
                  <a:lnTo>
                    <a:pt x="13271" y="13287"/>
                  </a:lnTo>
                  <a:lnTo>
                    <a:pt x="3563" y="27699"/>
                  </a:lnTo>
                  <a:lnTo>
                    <a:pt x="0" y="45338"/>
                  </a:lnTo>
                  <a:lnTo>
                    <a:pt x="0" y="2193162"/>
                  </a:lnTo>
                  <a:lnTo>
                    <a:pt x="3563" y="2210782"/>
                  </a:lnTo>
                  <a:lnTo>
                    <a:pt x="13271" y="2225151"/>
                  </a:lnTo>
                  <a:lnTo>
                    <a:pt x="27646" y="2234828"/>
                  </a:lnTo>
                  <a:lnTo>
                    <a:pt x="45212" y="2238374"/>
                  </a:lnTo>
                  <a:lnTo>
                    <a:pt x="983996" y="2238374"/>
                  </a:lnTo>
                  <a:lnTo>
                    <a:pt x="1001635" y="2234828"/>
                  </a:lnTo>
                  <a:lnTo>
                    <a:pt x="1016047" y="2225151"/>
                  </a:lnTo>
                  <a:lnTo>
                    <a:pt x="1025769" y="2210782"/>
                  </a:lnTo>
                  <a:lnTo>
                    <a:pt x="1029335" y="2193162"/>
                  </a:lnTo>
                  <a:lnTo>
                    <a:pt x="1029335" y="45338"/>
                  </a:lnTo>
                  <a:lnTo>
                    <a:pt x="1025769" y="27699"/>
                  </a:lnTo>
                  <a:lnTo>
                    <a:pt x="1016047" y="13287"/>
                  </a:lnTo>
                  <a:lnTo>
                    <a:pt x="1001635" y="3565"/>
                  </a:lnTo>
                  <a:lnTo>
                    <a:pt x="983996" y="0"/>
                  </a:lnTo>
                  <a:close/>
                </a:path>
              </a:pathLst>
            </a:custGeom>
            <a:solidFill>
              <a:srgbClr val="FFBA0D">
                <a:alpha val="25097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/>
            <p:cNvSpPr/>
            <p:nvPr/>
          </p:nvSpPr>
          <p:spPr>
            <a:xfrm>
              <a:off x="9035160" y="2923921"/>
              <a:ext cx="1029335" cy="2238375"/>
            </a:xfrm>
            <a:custGeom>
              <a:avLst/>
              <a:gdLst/>
              <a:ahLst/>
              <a:cxnLst/>
              <a:rect l="l" t="t" r="r" b="b"/>
              <a:pathLst>
                <a:path w="1029334" h="2238375">
                  <a:moveTo>
                    <a:pt x="0" y="45338"/>
                  </a:moveTo>
                  <a:lnTo>
                    <a:pt x="3563" y="27699"/>
                  </a:lnTo>
                  <a:lnTo>
                    <a:pt x="13271" y="13287"/>
                  </a:lnTo>
                  <a:lnTo>
                    <a:pt x="27646" y="3565"/>
                  </a:lnTo>
                  <a:lnTo>
                    <a:pt x="45212" y="0"/>
                  </a:lnTo>
                  <a:lnTo>
                    <a:pt x="983996" y="0"/>
                  </a:lnTo>
                  <a:lnTo>
                    <a:pt x="1001635" y="3565"/>
                  </a:lnTo>
                  <a:lnTo>
                    <a:pt x="1016047" y="13287"/>
                  </a:lnTo>
                  <a:lnTo>
                    <a:pt x="1025769" y="27699"/>
                  </a:lnTo>
                  <a:lnTo>
                    <a:pt x="1029335" y="45338"/>
                  </a:lnTo>
                  <a:lnTo>
                    <a:pt x="1029335" y="2193162"/>
                  </a:lnTo>
                  <a:lnTo>
                    <a:pt x="1025769" y="2210782"/>
                  </a:lnTo>
                  <a:lnTo>
                    <a:pt x="1016047" y="2225151"/>
                  </a:lnTo>
                  <a:lnTo>
                    <a:pt x="1001635" y="2234828"/>
                  </a:lnTo>
                  <a:lnTo>
                    <a:pt x="983996" y="2238374"/>
                  </a:lnTo>
                  <a:lnTo>
                    <a:pt x="45212" y="2238374"/>
                  </a:lnTo>
                  <a:lnTo>
                    <a:pt x="27646" y="2234828"/>
                  </a:lnTo>
                  <a:lnTo>
                    <a:pt x="13271" y="2225151"/>
                  </a:lnTo>
                  <a:lnTo>
                    <a:pt x="3563" y="2210782"/>
                  </a:lnTo>
                  <a:lnTo>
                    <a:pt x="0" y="2193162"/>
                  </a:lnTo>
                  <a:lnTo>
                    <a:pt x="0" y="45338"/>
                  </a:lnTo>
                  <a:close/>
                </a:path>
              </a:pathLst>
            </a:custGeom>
            <a:ln w="3175">
              <a:solidFill>
                <a:srgbClr val="FFBA0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/>
            <p:cNvSpPr/>
            <p:nvPr/>
          </p:nvSpPr>
          <p:spPr>
            <a:xfrm>
              <a:off x="10148061" y="2923921"/>
              <a:ext cx="1029335" cy="2238375"/>
            </a:xfrm>
            <a:custGeom>
              <a:avLst/>
              <a:gdLst/>
              <a:ahLst/>
              <a:cxnLst/>
              <a:rect l="l" t="t" r="r" b="b"/>
              <a:pathLst>
                <a:path w="1029334" h="2238375">
                  <a:moveTo>
                    <a:pt x="983996" y="0"/>
                  </a:moveTo>
                  <a:lnTo>
                    <a:pt x="45212" y="0"/>
                  </a:lnTo>
                  <a:lnTo>
                    <a:pt x="27592" y="3565"/>
                  </a:lnTo>
                  <a:lnTo>
                    <a:pt x="13223" y="13287"/>
                  </a:lnTo>
                  <a:lnTo>
                    <a:pt x="3546" y="27699"/>
                  </a:lnTo>
                  <a:lnTo>
                    <a:pt x="0" y="45338"/>
                  </a:lnTo>
                  <a:lnTo>
                    <a:pt x="0" y="2193162"/>
                  </a:lnTo>
                  <a:lnTo>
                    <a:pt x="3546" y="2210782"/>
                  </a:lnTo>
                  <a:lnTo>
                    <a:pt x="13223" y="2225151"/>
                  </a:lnTo>
                  <a:lnTo>
                    <a:pt x="27592" y="2234828"/>
                  </a:lnTo>
                  <a:lnTo>
                    <a:pt x="45212" y="2238374"/>
                  </a:lnTo>
                  <a:lnTo>
                    <a:pt x="983996" y="2238374"/>
                  </a:lnTo>
                  <a:lnTo>
                    <a:pt x="1001615" y="2234828"/>
                  </a:lnTo>
                  <a:lnTo>
                    <a:pt x="1015984" y="2225151"/>
                  </a:lnTo>
                  <a:lnTo>
                    <a:pt x="1025661" y="2210782"/>
                  </a:lnTo>
                  <a:lnTo>
                    <a:pt x="1029208" y="2193162"/>
                  </a:lnTo>
                  <a:lnTo>
                    <a:pt x="1029208" y="45338"/>
                  </a:lnTo>
                  <a:lnTo>
                    <a:pt x="1025661" y="27699"/>
                  </a:lnTo>
                  <a:lnTo>
                    <a:pt x="1015984" y="13287"/>
                  </a:lnTo>
                  <a:lnTo>
                    <a:pt x="1001615" y="3565"/>
                  </a:lnTo>
                  <a:lnTo>
                    <a:pt x="98399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/>
            <p:cNvSpPr/>
            <p:nvPr/>
          </p:nvSpPr>
          <p:spPr>
            <a:xfrm>
              <a:off x="10148061" y="2923921"/>
              <a:ext cx="1029335" cy="2238375"/>
            </a:xfrm>
            <a:custGeom>
              <a:avLst/>
              <a:gdLst/>
              <a:ahLst/>
              <a:cxnLst/>
              <a:rect l="l" t="t" r="r" b="b"/>
              <a:pathLst>
                <a:path w="1029334" h="2238375">
                  <a:moveTo>
                    <a:pt x="0" y="45338"/>
                  </a:moveTo>
                  <a:lnTo>
                    <a:pt x="3546" y="27699"/>
                  </a:lnTo>
                  <a:lnTo>
                    <a:pt x="13223" y="13287"/>
                  </a:lnTo>
                  <a:lnTo>
                    <a:pt x="27592" y="3565"/>
                  </a:lnTo>
                  <a:lnTo>
                    <a:pt x="45212" y="0"/>
                  </a:lnTo>
                  <a:lnTo>
                    <a:pt x="983996" y="0"/>
                  </a:lnTo>
                  <a:lnTo>
                    <a:pt x="1001615" y="3565"/>
                  </a:lnTo>
                  <a:lnTo>
                    <a:pt x="1015984" y="13287"/>
                  </a:lnTo>
                  <a:lnTo>
                    <a:pt x="1025661" y="27699"/>
                  </a:lnTo>
                  <a:lnTo>
                    <a:pt x="1029208" y="45338"/>
                  </a:lnTo>
                  <a:lnTo>
                    <a:pt x="1029208" y="2193162"/>
                  </a:lnTo>
                  <a:lnTo>
                    <a:pt x="1025661" y="2210782"/>
                  </a:lnTo>
                  <a:lnTo>
                    <a:pt x="1015984" y="2225151"/>
                  </a:lnTo>
                  <a:lnTo>
                    <a:pt x="1001615" y="2234828"/>
                  </a:lnTo>
                  <a:lnTo>
                    <a:pt x="983996" y="2238374"/>
                  </a:lnTo>
                  <a:lnTo>
                    <a:pt x="45212" y="2238374"/>
                  </a:lnTo>
                  <a:lnTo>
                    <a:pt x="27592" y="2234828"/>
                  </a:lnTo>
                  <a:lnTo>
                    <a:pt x="13223" y="2225151"/>
                  </a:lnTo>
                  <a:lnTo>
                    <a:pt x="3546" y="2210782"/>
                  </a:lnTo>
                  <a:lnTo>
                    <a:pt x="0" y="2193162"/>
                  </a:lnTo>
                  <a:lnTo>
                    <a:pt x="0" y="45338"/>
                  </a:lnTo>
                  <a:close/>
                </a:path>
              </a:pathLst>
            </a:custGeom>
            <a:ln w="3175">
              <a:solidFill>
                <a:srgbClr val="FFBA0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/>
            <p:cNvSpPr/>
            <p:nvPr/>
          </p:nvSpPr>
          <p:spPr>
            <a:xfrm>
              <a:off x="10148061" y="2915920"/>
              <a:ext cx="1029335" cy="2246630"/>
            </a:xfrm>
            <a:custGeom>
              <a:avLst/>
              <a:gdLst/>
              <a:ahLst/>
              <a:cxnLst/>
              <a:rect l="l" t="t" r="r" b="b"/>
              <a:pathLst>
                <a:path w="1029334" h="2246629">
                  <a:moveTo>
                    <a:pt x="983996" y="0"/>
                  </a:moveTo>
                  <a:lnTo>
                    <a:pt x="45212" y="0"/>
                  </a:lnTo>
                  <a:lnTo>
                    <a:pt x="27592" y="3546"/>
                  </a:lnTo>
                  <a:lnTo>
                    <a:pt x="13223" y="13223"/>
                  </a:lnTo>
                  <a:lnTo>
                    <a:pt x="3546" y="27592"/>
                  </a:lnTo>
                  <a:lnTo>
                    <a:pt x="0" y="45212"/>
                  </a:lnTo>
                  <a:lnTo>
                    <a:pt x="0" y="2201163"/>
                  </a:lnTo>
                  <a:lnTo>
                    <a:pt x="3546" y="2218783"/>
                  </a:lnTo>
                  <a:lnTo>
                    <a:pt x="13223" y="2233152"/>
                  </a:lnTo>
                  <a:lnTo>
                    <a:pt x="27592" y="2242829"/>
                  </a:lnTo>
                  <a:lnTo>
                    <a:pt x="45212" y="2246375"/>
                  </a:lnTo>
                  <a:lnTo>
                    <a:pt x="983996" y="2246375"/>
                  </a:lnTo>
                  <a:lnTo>
                    <a:pt x="1001615" y="2242829"/>
                  </a:lnTo>
                  <a:lnTo>
                    <a:pt x="1015984" y="2233152"/>
                  </a:lnTo>
                  <a:lnTo>
                    <a:pt x="1025661" y="2218783"/>
                  </a:lnTo>
                  <a:lnTo>
                    <a:pt x="1029208" y="2201163"/>
                  </a:lnTo>
                  <a:lnTo>
                    <a:pt x="1029208" y="45212"/>
                  </a:lnTo>
                  <a:lnTo>
                    <a:pt x="1025661" y="27592"/>
                  </a:lnTo>
                  <a:lnTo>
                    <a:pt x="1015984" y="13223"/>
                  </a:lnTo>
                  <a:lnTo>
                    <a:pt x="1001615" y="3546"/>
                  </a:lnTo>
                  <a:lnTo>
                    <a:pt x="983996" y="0"/>
                  </a:lnTo>
                  <a:close/>
                </a:path>
              </a:pathLst>
            </a:custGeom>
            <a:solidFill>
              <a:srgbClr val="FFBA0D">
                <a:alpha val="25097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/>
            <p:cNvSpPr/>
            <p:nvPr/>
          </p:nvSpPr>
          <p:spPr>
            <a:xfrm>
              <a:off x="10148061" y="2915920"/>
              <a:ext cx="1029335" cy="2246630"/>
            </a:xfrm>
            <a:custGeom>
              <a:avLst/>
              <a:gdLst/>
              <a:ahLst/>
              <a:cxnLst/>
              <a:rect l="l" t="t" r="r" b="b"/>
              <a:pathLst>
                <a:path w="1029334" h="2246629">
                  <a:moveTo>
                    <a:pt x="0" y="45212"/>
                  </a:moveTo>
                  <a:lnTo>
                    <a:pt x="3546" y="27592"/>
                  </a:lnTo>
                  <a:lnTo>
                    <a:pt x="13223" y="13223"/>
                  </a:lnTo>
                  <a:lnTo>
                    <a:pt x="27592" y="3546"/>
                  </a:lnTo>
                  <a:lnTo>
                    <a:pt x="45212" y="0"/>
                  </a:lnTo>
                  <a:lnTo>
                    <a:pt x="983996" y="0"/>
                  </a:lnTo>
                  <a:lnTo>
                    <a:pt x="1001615" y="3546"/>
                  </a:lnTo>
                  <a:lnTo>
                    <a:pt x="1015984" y="13223"/>
                  </a:lnTo>
                  <a:lnTo>
                    <a:pt x="1025661" y="27592"/>
                  </a:lnTo>
                  <a:lnTo>
                    <a:pt x="1029208" y="45212"/>
                  </a:lnTo>
                  <a:lnTo>
                    <a:pt x="1029208" y="2201163"/>
                  </a:lnTo>
                  <a:lnTo>
                    <a:pt x="1025661" y="2218783"/>
                  </a:lnTo>
                  <a:lnTo>
                    <a:pt x="1015984" y="2233152"/>
                  </a:lnTo>
                  <a:lnTo>
                    <a:pt x="1001615" y="2242829"/>
                  </a:lnTo>
                  <a:lnTo>
                    <a:pt x="983996" y="2246375"/>
                  </a:lnTo>
                  <a:lnTo>
                    <a:pt x="45212" y="2246375"/>
                  </a:lnTo>
                  <a:lnTo>
                    <a:pt x="27592" y="2242829"/>
                  </a:lnTo>
                  <a:lnTo>
                    <a:pt x="13223" y="2233152"/>
                  </a:lnTo>
                  <a:lnTo>
                    <a:pt x="3546" y="2218783"/>
                  </a:lnTo>
                  <a:lnTo>
                    <a:pt x="0" y="2201163"/>
                  </a:lnTo>
                  <a:lnTo>
                    <a:pt x="0" y="45212"/>
                  </a:lnTo>
                  <a:close/>
                </a:path>
              </a:pathLst>
            </a:custGeom>
            <a:ln w="3175">
              <a:solidFill>
                <a:srgbClr val="FFBA0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6" name="object 56"/>
          <p:cNvSpPr txBox="1"/>
          <p:nvPr/>
        </p:nvSpPr>
        <p:spPr>
          <a:xfrm>
            <a:off x="9022842" y="2018792"/>
            <a:ext cx="1901189" cy="80772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10" b="1">
                <a:solidFill>
                  <a:srgbClr val="0D0D0D"/>
                </a:solidFill>
                <a:latin typeface="Trebuchet MS"/>
                <a:cs typeface="Trebuchet MS"/>
              </a:rPr>
              <a:t>McOpCo</a:t>
            </a:r>
            <a:endParaRPr sz="1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dirty="0" sz="1400" spc="-204">
                <a:solidFill>
                  <a:srgbClr val="0D0D0D"/>
                </a:solidFill>
                <a:latin typeface="Tahoma"/>
                <a:cs typeface="Tahoma"/>
              </a:rPr>
              <a:t>~5%</a:t>
            </a:r>
            <a:r>
              <a:rPr dirty="0" sz="1400" spc="-155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dirty="0" sz="1400" spc="-35">
                <a:solidFill>
                  <a:srgbClr val="0D0D0D"/>
                </a:solidFill>
                <a:latin typeface="Tahoma"/>
                <a:cs typeface="Tahoma"/>
              </a:rPr>
              <a:t>of</a:t>
            </a:r>
            <a:r>
              <a:rPr dirty="0" sz="1400" spc="-140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dirty="0" sz="1400" spc="-10">
                <a:solidFill>
                  <a:srgbClr val="0D0D0D"/>
                </a:solidFill>
                <a:latin typeface="Tahoma"/>
                <a:cs typeface="Tahoma"/>
              </a:rPr>
              <a:t>Restaurants</a:t>
            </a:r>
            <a:endParaRPr sz="1400">
              <a:latin typeface="Tahoma"/>
              <a:cs typeface="Tahoma"/>
            </a:endParaRPr>
          </a:p>
          <a:p>
            <a:pPr marL="207645">
              <a:lnSpc>
                <a:spcPct val="100000"/>
              </a:lnSpc>
              <a:spcBef>
                <a:spcPts val="1590"/>
              </a:spcBef>
              <a:tabLst>
                <a:tab pos="1418590" algn="l"/>
              </a:tabLst>
            </a:pPr>
            <a:r>
              <a:rPr dirty="0" sz="1000" spc="-10" b="1">
                <a:latin typeface="Trebuchet MS"/>
                <a:cs typeface="Trebuchet MS"/>
              </a:rPr>
              <a:t>Investment</a:t>
            </a:r>
            <a:r>
              <a:rPr dirty="0" sz="1000" b="1">
                <a:latin typeface="Trebuchet MS"/>
                <a:cs typeface="Trebuchet MS"/>
              </a:rPr>
              <a:t>	</a:t>
            </a:r>
            <a:r>
              <a:rPr dirty="0" sz="1000" spc="-70" b="1">
                <a:latin typeface="Trebuchet MS"/>
                <a:cs typeface="Trebuchet MS"/>
              </a:rPr>
              <a:t>$</a:t>
            </a:r>
            <a:r>
              <a:rPr dirty="0" sz="1000" spc="-105" b="1">
                <a:latin typeface="Trebuchet MS"/>
                <a:cs typeface="Trebuchet MS"/>
              </a:rPr>
              <a:t> </a:t>
            </a:r>
            <a:r>
              <a:rPr dirty="0" sz="1000" spc="-10" b="1">
                <a:latin typeface="Trebuchet MS"/>
                <a:cs typeface="Trebuchet MS"/>
              </a:rPr>
              <a:t>Profits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6627621" y="3276092"/>
            <a:ext cx="611505" cy="7874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dirty="0" sz="1000" spc="-10">
                <a:latin typeface="Tahoma"/>
                <a:cs typeface="Tahoma"/>
              </a:rPr>
              <a:t>Equipment</a:t>
            </a:r>
            <a:endParaRPr sz="10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dirty="0" sz="1000" spc="-50">
                <a:latin typeface="Tahoma"/>
                <a:cs typeface="Tahoma"/>
              </a:rPr>
              <a:t>+</a:t>
            </a:r>
            <a:endParaRPr sz="10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dirty="0" sz="1000" spc="-10">
                <a:latin typeface="Tahoma"/>
                <a:cs typeface="Tahoma"/>
              </a:rPr>
              <a:t>Building</a:t>
            </a:r>
            <a:endParaRPr sz="10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dirty="0" sz="1000" spc="-50">
                <a:latin typeface="Tahoma"/>
                <a:cs typeface="Tahoma"/>
              </a:rPr>
              <a:t>+</a:t>
            </a:r>
            <a:endParaRPr sz="10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dirty="0" sz="1000" spc="-30">
                <a:latin typeface="Tahoma"/>
                <a:cs typeface="Tahoma"/>
              </a:rPr>
              <a:t>Real</a:t>
            </a:r>
            <a:r>
              <a:rPr dirty="0" sz="1000" spc="-80">
                <a:latin typeface="Tahoma"/>
                <a:cs typeface="Tahoma"/>
              </a:rPr>
              <a:t> </a:t>
            </a:r>
            <a:r>
              <a:rPr dirty="0" sz="1000" spc="-10">
                <a:latin typeface="Tahoma"/>
                <a:cs typeface="Tahoma"/>
              </a:rPr>
              <a:t>estate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58" name="object 58"/>
          <p:cNvGrpSpPr/>
          <p:nvPr/>
        </p:nvGrpSpPr>
        <p:grpSpPr>
          <a:xfrm>
            <a:off x="7531036" y="4454588"/>
            <a:ext cx="1032510" cy="709295"/>
            <a:chOff x="7531036" y="4454588"/>
            <a:chExt cx="1032510" cy="709295"/>
          </a:xfrm>
        </p:grpSpPr>
        <p:sp>
          <p:nvSpPr>
            <p:cNvPr id="59" name="object 59"/>
            <p:cNvSpPr/>
            <p:nvPr/>
          </p:nvSpPr>
          <p:spPr>
            <a:xfrm>
              <a:off x="7532623" y="4456176"/>
              <a:ext cx="1029335" cy="706120"/>
            </a:xfrm>
            <a:custGeom>
              <a:avLst/>
              <a:gdLst/>
              <a:ahLst/>
              <a:cxnLst/>
              <a:rect l="l" t="t" r="r" b="b"/>
              <a:pathLst>
                <a:path w="1029334" h="706120">
                  <a:moveTo>
                    <a:pt x="998220" y="0"/>
                  </a:moveTo>
                  <a:lnTo>
                    <a:pt x="31115" y="0"/>
                  </a:lnTo>
                  <a:lnTo>
                    <a:pt x="19020" y="2430"/>
                  </a:lnTo>
                  <a:lnTo>
                    <a:pt x="9128" y="9064"/>
                  </a:lnTo>
                  <a:lnTo>
                    <a:pt x="2450" y="18913"/>
                  </a:lnTo>
                  <a:lnTo>
                    <a:pt x="0" y="30987"/>
                  </a:lnTo>
                  <a:lnTo>
                    <a:pt x="0" y="675132"/>
                  </a:lnTo>
                  <a:lnTo>
                    <a:pt x="2450" y="687206"/>
                  </a:lnTo>
                  <a:lnTo>
                    <a:pt x="9128" y="697055"/>
                  </a:lnTo>
                  <a:lnTo>
                    <a:pt x="19020" y="703689"/>
                  </a:lnTo>
                  <a:lnTo>
                    <a:pt x="31115" y="706119"/>
                  </a:lnTo>
                  <a:lnTo>
                    <a:pt x="998220" y="706119"/>
                  </a:lnTo>
                  <a:lnTo>
                    <a:pt x="1010314" y="703689"/>
                  </a:lnTo>
                  <a:lnTo>
                    <a:pt x="1020206" y="697055"/>
                  </a:lnTo>
                  <a:lnTo>
                    <a:pt x="1026884" y="687206"/>
                  </a:lnTo>
                  <a:lnTo>
                    <a:pt x="1029334" y="675132"/>
                  </a:lnTo>
                  <a:lnTo>
                    <a:pt x="1029334" y="30987"/>
                  </a:lnTo>
                  <a:lnTo>
                    <a:pt x="1026884" y="18913"/>
                  </a:lnTo>
                  <a:lnTo>
                    <a:pt x="1020206" y="9064"/>
                  </a:lnTo>
                  <a:lnTo>
                    <a:pt x="1010314" y="2430"/>
                  </a:lnTo>
                  <a:lnTo>
                    <a:pt x="998220" y="0"/>
                  </a:lnTo>
                  <a:close/>
                </a:path>
              </a:pathLst>
            </a:custGeom>
            <a:solidFill>
              <a:srgbClr val="FFBA0D">
                <a:alpha val="25097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" name="object 60"/>
            <p:cNvSpPr/>
            <p:nvPr/>
          </p:nvSpPr>
          <p:spPr>
            <a:xfrm>
              <a:off x="7532623" y="4456176"/>
              <a:ext cx="1029335" cy="706120"/>
            </a:xfrm>
            <a:custGeom>
              <a:avLst/>
              <a:gdLst/>
              <a:ahLst/>
              <a:cxnLst/>
              <a:rect l="l" t="t" r="r" b="b"/>
              <a:pathLst>
                <a:path w="1029334" h="706120">
                  <a:moveTo>
                    <a:pt x="0" y="30987"/>
                  </a:moveTo>
                  <a:lnTo>
                    <a:pt x="2450" y="18913"/>
                  </a:lnTo>
                  <a:lnTo>
                    <a:pt x="9128" y="9064"/>
                  </a:lnTo>
                  <a:lnTo>
                    <a:pt x="19020" y="2430"/>
                  </a:lnTo>
                  <a:lnTo>
                    <a:pt x="31115" y="0"/>
                  </a:lnTo>
                  <a:lnTo>
                    <a:pt x="998220" y="0"/>
                  </a:lnTo>
                  <a:lnTo>
                    <a:pt x="1010314" y="2430"/>
                  </a:lnTo>
                  <a:lnTo>
                    <a:pt x="1020206" y="9064"/>
                  </a:lnTo>
                  <a:lnTo>
                    <a:pt x="1026884" y="18913"/>
                  </a:lnTo>
                  <a:lnTo>
                    <a:pt x="1029334" y="30987"/>
                  </a:lnTo>
                  <a:lnTo>
                    <a:pt x="1029334" y="675132"/>
                  </a:lnTo>
                  <a:lnTo>
                    <a:pt x="1026884" y="687206"/>
                  </a:lnTo>
                  <a:lnTo>
                    <a:pt x="1020206" y="697055"/>
                  </a:lnTo>
                  <a:lnTo>
                    <a:pt x="1010314" y="703689"/>
                  </a:lnTo>
                  <a:lnTo>
                    <a:pt x="998220" y="706119"/>
                  </a:lnTo>
                  <a:lnTo>
                    <a:pt x="31115" y="706119"/>
                  </a:lnTo>
                  <a:lnTo>
                    <a:pt x="19020" y="703689"/>
                  </a:lnTo>
                  <a:lnTo>
                    <a:pt x="9128" y="697055"/>
                  </a:lnTo>
                  <a:lnTo>
                    <a:pt x="2450" y="687206"/>
                  </a:lnTo>
                  <a:lnTo>
                    <a:pt x="0" y="675132"/>
                  </a:lnTo>
                  <a:lnTo>
                    <a:pt x="0" y="30987"/>
                  </a:lnTo>
                  <a:close/>
                </a:path>
              </a:pathLst>
            </a:custGeom>
            <a:ln w="3175">
              <a:solidFill>
                <a:srgbClr val="FFBA0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1" name="object 61"/>
          <p:cNvSpPr txBox="1"/>
          <p:nvPr/>
        </p:nvSpPr>
        <p:spPr>
          <a:xfrm>
            <a:off x="7724013" y="3276092"/>
            <a:ext cx="615950" cy="7874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43180" marR="34290">
              <a:lnSpc>
                <a:spcPct val="100000"/>
              </a:lnSpc>
              <a:spcBef>
                <a:spcPts val="95"/>
              </a:spcBef>
            </a:pPr>
            <a:r>
              <a:rPr dirty="0" sz="1000" spc="-30">
                <a:latin typeface="Tahoma"/>
                <a:cs typeface="Tahoma"/>
              </a:rPr>
              <a:t>Operating </a:t>
            </a:r>
            <a:r>
              <a:rPr dirty="0" sz="1000" spc="-10">
                <a:latin typeface="Tahoma"/>
                <a:cs typeface="Tahoma"/>
              </a:rPr>
              <a:t>Profits</a:t>
            </a:r>
            <a:endParaRPr sz="1000">
              <a:latin typeface="Tahoma"/>
              <a:cs typeface="Tahoma"/>
            </a:endParaRPr>
          </a:p>
          <a:p>
            <a:pPr algn="ctr" marL="635">
              <a:lnSpc>
                <a:spcPct val="100000"/>
              </a:lnSpc>
            </a:pPr>
            <a:r>
              <a:rPr dirty="0" sz="1000" spc="-50">
                <a:latin typeface="Tahoma"/>
                <a:cs typeface="Tahoma"/>
              </a:rPr>
              <a:t>+</a:t>
            </a:r>
            <a:endParaRPr sz="10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dirty="0" sz="1000" spc="-20">
                <a:latin typeface="Tahoma"/>
                <a:cs typeface="Tahoma"/>
              </a:rPr>
              <a:t>Rent</a:t>
            </a:r>
            <a:endParaRPr sz="10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dirty="0" sz="1000" spc="-50">
                <a:latin typeface="Tahoma"/>
                <a:cs typeface="Tahoma"/>
              </a:rPr>
              <a:t>(Cash</a:t>
            </a:r>
            <a:r>
              <a:rPr dirty="0" sz="1000" spc="-60">
                <a:latin typeface="Tahoma"/>
                <a:cs typeface="Tahoma"/>
              </a:rPr>
              <a:t> </a:t>
            </a:r>
            <a:r>
              <a:rPr dirty="0" sz="1000" spc="-10">
                <a:latin typeface="Tahoma"/>
                <a:cs typeface="Tahoma"/>
              </a:rPr>
              <a:t>flow)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7803260" y="4481576"/>
            <a:ext cx="510540" cy="6350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dirty="0" sz="1000" spc="-10">
                <a:latin typeface="Tahoma"/>
                <a:cs typeface="Tahoma"/>
              </a:rPr>
              <a:t>Royalties</a:t>
            </a:r>
            <a:endParaRPr sz="1000">
              <a:latin typeface="Tahoma"/>
              <a:cs typeface="Tahoma"/>
            </a:endParaRPr>
          </a:p>
          <a:p>
            <a:pPr algn="ctr" marL="2540">
              <a:lnSpc>
                <a:spcPct val="100000"/>
              </a:lnSpc>
            </a:pPr>
            <a:r>
              <a:rPr dirty="0" sz="1000" spc="-50">
                <a:latin typeface="Tahoma"/>
                <a:cs typeface="Tahoma"/>
              </a:rPr>
              <a:t>+</a:t>
            </a:r>
            <a:endParaRPr sz="1000">
              <a:latin typeface="Tahoma"/>
              <a:cs typeface="Tahoma"/>
            </a:endParaRPr>
          </a:p>
          <a:p>
            <a:pPr algn="ctr" marL="22860" marR="13335">
              <a:lnSpc>
                <a:spcPct val="100000"/>
              </a:lnSpc>
            </a:pPr>
            <a:r>
              <a:rPr dirty="0" sz="1000" spc="-25">
                <a:latin typeface="Tahoma"/>
                <a:cs typeface="Tahoma"/>
              </a:rPr>
              <a:t>Equity</a:t>
            </a:r>
            <a:r>
              <a:rPr dirty="0" sz="1000" spc="-45">
                <a:latin typeface="Tahoma"/>
                <a:cs typeface="Tahoma"/>
              </a:rPr>
              <a:t> </a:t>
            </a:r>
            <a:r>
              <a:rPr dirty="0" sz="1000" spc="-25">
                <a:latin typeface="Tahoma"/>
                <a:cs typeface="Tahoma"/>
              </a:rPr>
              <a:t>in </a:t>
            </a:r>
            <a:r>
              <a:rPr dirty="0" sz="1000" spc="-30">
                <a:latin typeface="Tahoma"/>
                <a:cs typeface="Tahoma"/>
              </a:rPr>
              <a:t>Earnings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9245854" y="3649472"/>
            <a:ext cx="610870" cy="7874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dirty="0" sz="1000" spc="-10">
                <a:latin typeface="Tahoma"/>
                <a:cs typeface="Tahoma"/>
              </a:rPr>
              <a:t>Equipment</a:t>
            </a:r>
            <a:endParaRPr sz="10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dirty="0" sz="1000" spc="-50">
                <a:latin typeface="Tahoma"/>
                <a:cs typeface="Tahoma"/>
              </a:rPr>
              <a:t>+</a:t>
            </a:r>
            <a:endParaRPr sz="10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dirty="0" sz="1000" spc="-10">
                <a:latin typeface="Tahoma"/>
                <a:cs typeface="Tahoma"/>
              </a:rPr>
              <a:t>Building</a:t>
            </a:r>
            <a:endParaRPr sz="10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dirty="0" sz="1000" spc="-50">
                <a:latin typeface="Tahoma"/>
                <a:cs typeface="Tahoma"/>
              </a:rPr>
              <a:t>+</a:t>
            </a:r>
            <a:endParaRPr sz="10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dirty="0" sz="1000" spc="-30">
                <a:latin typeface="Tahoma"/>
                <a:cs typeface="Tahoma"/>
              </a:rPr>
              <a:t>Real</a:t>
            </a:r>
            <a:r>
              <a:rPr dirty="0" sz="1000" spc="-80">
                <a:latin typeface="Tahoma"/>
                <a:cs typeface="Tahoma"/>
              </a:rPr>
              <a:t> </a:t>
            </a:r>
            <a:r>
              <a:rPr dirty="0" sz="1000" spc="-10">
                <a:latin typeface="Tahoma"/>
                <a:cs typeface="Tahoma"/>
              </a:rPr>
              <a:t>estate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10148061" y="3803396"/>
            <a:ext cx="1016000" cy="482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250190" marR="227329" indent="-1270">
              <a:lnSpc>
                <a:spcPct val="100000"/>
              </a:lnSpc>
              <a:spcBef>
                <a:spcPts val="95"/>
              </a:spcBef>
            </a:pPr>
            <a:r>
              <a:rPr dirty="0" sz="1000" spc="-25">
                <a:latin typeface="Tahoma"/>
                <a:cs typeface="Tahoma"/>
              </a:rPr>
              <a:t>All </a:t>
            </a:r>
            <a:r>
              <a:rPr dirty="0" sz="1000" spc="-30">
                <a:latin typeface="Tahoma"/>
                <a:cs typeface="Tahoma"/>
              </a:rPr>
              <a:t>Operating </a:t>
            </a:r>
            <a:r>
              <a:rPr dirty="0" sz="1000" spc="-10">
                <a:latin typeface="Tahoma"/>
                <a:cs typeface="Tahoma"/>
              </a:rPr>
              <a:t>profits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1087247" y="6266040"/>
            <a:ext cx="182880" cy="182880"/>
          </a:xfrm>
          <a:custGeom>
            <a:avLst/>
            <a:gdLst/>
            <a:ahLst/>
            <a:cxnLst/>
            <a:rect l="l" t="t" r="r" b="b"/>
            <a:pathLst>
              <a:path w="182880" h="182879">
                <a:moveTo>
                  <a:pt x="182880" y="0"/>
                </a:moveTo>
                <a:lnTo>
                  <a:pt x="0" y="0"/>
                </a:lnTo>
                <a:lnTo>
                  <a:pt x="0" y="182879"/>
                </a:lnTo>
                <a:lnTo>
                  <a:pt x="182880" y="182879"/>
                </a:lnTo>
                <a:lnTo>
                  <a:pt x="182880" y="0"/>
                </a:lnTo>
                <a:close/>
              </a:path>
            </a:pathLst>
          </a:custGeom>
          <a:solidFill>
            <a:srgbClr val="FFB90D">
              <a:alpha val="25097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66" name="object 66"/>
          <p:cNvGrpSpPr/>
          <p:nvPr/>
        </p:nvGrpSpPr>
        <p:grpSpPr>
          <a:xfrm>
            <a:off x="2556319" y="6264452"/>
            <a:ext cx="186055" cy="186055"/>
            <a:chOff x="2556319" y="6264452"/>
            <a:chExt cx="186055" cy="186055"/>
          </a:xfrm>
        </p:grpSpPr>
        <p:sp>
          <p:nvSpPr>
            <p:cNvPr id="67" name="object 67"/>
            <p:cNvSpPr/>
            <p:nvPr/>
          </p:nvSpPr>
          <p:spPr>
            <a:xfrm>
              <a:off x="2557907" y="6266040"/>
              <a:ext cx="182880" cy="182880"/>
            </a:xfrm>
            <a:custGeom>
              <a:avLst/>
              <a:gdLst/>
              <a:ahLst/>
              <a:cxnLst/>
              <a:rect l="l" t="t" r="r" b="b"/>
              <a:pathLst>
                <a:path w="182880" h="182879">
                  <a:moveTo>
                    <a:pt x="182880" y="0"/>
                  </a:moveTo>
                  <a:lnTo>
                    <a:pt x="0" y="0"/>
                  </a:lnTo>
                  <a:lnTo>
                    <a:pt x="0" y="182879"/>
                  </a:lnTo>
                  <a:lnTo>
                    <a:pt x="182880" y="182879"/>
                  </a:lnTo>
                  <a:lnTo>
                    <a:pt x="18288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8" name="object 68"/>
            <p:cNvSpPr/>
            <p:nvPr/>
          </p:nvSpPr>
          <p:spPr>
            <a:xfrm>
              <a:off x="2557907" y="6266040"/>
              <a:ext cx="182880" cy="182880"/>
            </a:xfrm>
            <a:custGeom>
              <a:avLst/>
              <a:gdLst/>
              <a:ahLst/>
              <a:cxnLst/>
              <a:rect l="l" t="t" r="r" b="b"/>
              <a:pathLst>
                <a:path w="182880" h="182879">
                  <a:moveTo>
                    <a:pt x="0" y="182879"/>
                  </a:moveTo>
                  <a:lnTo>
                    <a:pt x="182880" y="182879"/>
                  </a:lnTo>
                  <a:lnTo>
                    <a:pt x="182880" y="0"/>
                  </a:lnTo>
                  <a:lnTo>
                    <a:pt x="0" y="0"/>
                  </a:lnTo>
                  <a:lnTo>
                    <a:pt x="0" y="182879"/>
                  </a:lnTo>
                  <a:close/>
                </a:path>
              </a:pathLst>
            </a:custGeom>
            <a:ln w="3175">
              <a:solidFill>
                <a:srgbClr val="FFBA0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9" name="object 69"/>
          <p:cNvSpPr txBox="1"/>
          <p:nvPr/>
        </p:nvSpPr>
        <p:spPr>
          <a:xfrm>
            <a:off x="1216558" y="5277358"/>
            <a:ext cx="2396490" cy="11652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35" b="1">
                <a:latin typeface="Trebuchet MS"/>
                <a:cs typeface="Trebuchet MS"/>
              </a:rPr>
              <a:t>Rent</a:t>
            </a:r>
            <a:r>
              <a:rPr dirty="0" sz="1000" spc="-65" b="1">
                <a:latin typeface="Trebuchet MS"/>
                <a:cs typeface="Trebuchet MS"/>
              </a:rPr>
              <a:t> </a:t>
            </a:r>
            <a:r>
              <a:rPr dirty="0" sz="1000" spc="-25" b="1">
                <a:latin typeface="Trebuchet MS"/>
                <a:cs typeface="Trebuchet MS"/>
              </a:rPr>
              <a:t>and</a:t>
            </a:r>
            <a:r>
              <a:rPr dirty="0" sz="1000" spc="-70" b="1">
                <a:latin typeface="Trebuchet MS"/>
                <a:cs typeface="Trebuchet MS"/>
              </a:rPr>
              <a:t> </a:t>
            </a:r>
            <a:r>
              <a:rPr dirty="0" sz="1000" spc="-10" b="1">
                <a:latin typeface="Trebuchet MS"/>
                <a:cs typeface="Trebuchet MS"/>
              </a:rPr>
              <a:t>royalties</a:t>
            </a:r>
            <a:endParaRPr sz="1000">
              <a:latin typeface="Trebuchet MS"/>
              <a:cs typeface="Trebuchet MS"/>
            </a:endParaRPr>
          </a:p>
          <a:p>
            <a:pPr marL="12700" marR="742950">
              <a:lnSpc>
                <a:spcPct val="100000"/>
              </a:lnSpc>
            </a:pPr>
            <a:r>
              <a:rPr dirty="0" sz="1000">
                <a:latin typeface="Tahoma"/>
                <a:cs typeface="Tahoma"/>
              </a:rPr>
              <a:t>to</a:t>
            </a:r>
            <a:r>
              <a:rPr dirty="0" sz="1000" spc="-90">
                <a:latin typeface="Tahoma"/>
                <a:cs typeface="Tahoma"/>
              </a:rPr>
              <a:t> </a:t>
            </a:r>
            <a:r>
              <a:rPr dirty="0" sz="1000" spc="-25">
                <a:latin typeface="Tahoma"/>
                <a:cs typeface="Tahoma"/>
              </a:rPr>
              <a:t>the</a:t>
            </a:r>
            <a:r>
              <a:rPr dirty="0" sz="1000" spc="-75">
                <a:latin typeface="Tahoma"/>
                <a:cs typeface="Tahoma"/>
              </a:rPr>
              <a:t> </a:t>
            </a:r>
            <a:r>
              <a:rPr dirty="0" sz="1000" spc="-30">
                <a:latin typeface="Tahoma"/>
                <a:cs typeface="Tahoma"/>
              </a:rPr>
              <a:t>Company</a:t>
            </a:r>
            <a:r>
              <a:rPr dirty="0" sz="1000" spc="-80">
                <a:latin typeface="Tahoma"/>
                <a:cs typeface="Tahoma"/>
              </a:rPr>
              <a:t> </a:t>
            </a:r>
            <a:r>
              <a:rPr dirty="0" sz="1000" spc="-25">
                <a:latin typeface="Tahoma"/>
                <a:cs typeface="Tahoma"/>
              </a:rPr>
              <a:t>based</a:t>
            </a:r>
            <a:r>
              <a:rPr dirty="0" sz="1000" spc="-85">
                <a:latin typeface="Tahoma"/>
                <a:cs typeface="Tahoma"/>
              </a:rPr>
              <a:t> </a:t>
            </a:r>
            <a:r>
              <a:rPr dirty="0" sz="1000" spc="-20">
                <a:latin typeface="Tahoma"/>
                <a:cs typeface="Tahoma"/>
              </a:rPr>
              <a:t>upon</a:t>
            </a:r>
            <a:r>
              <a:rPr dirty="0" sz="1000" spc="-75">
                <a:latin typeface="Tahoma"/>
                <a:cs typeface="Tahoma"/>
              </a:rPr>
              <a:t> </a:t>
            </a:r>
            <a:r>
              <a:rPr dirty="0" sz="1000" spc="-50">
                <a:latin typeface="Tahoma"/>
                <a:cs typeface="Tahoma"/>
              </a:rPr>
              <a:t>a </a:t>
            </a:r>
            <a:r>
              <a:rPr dirty="0" sz="1000" spc="-25">
                <a:latin typeface="Tahoma"/>
                <a:cs typeface="Tahoma"/>
              </a:rPr>
              <a:t>percent</a:t>
            </a:r>
            <a:r>
              <a:rPr dirty="0" sz="1000" spc="-75">
                <a:latin typeface="Tahoma"/>
                <a:cs typeface="Tahoma"/>
              </a:rPr>
              <a:t> </a:t>
            </a:r>
            <a:r>
              <a:rPr dirty="0" sz="1000" spc="-20">
                <a:latin typeface="Tahoma"/>
                <a:cs typeface="Tahoma"/>
              </a:rPr>
              <a:t>of</a:t>
            </a:r>
            <a:r>
              <a:rPr dirty="0" sz="1000" spc="-90">
                <a:latin typeface="Tahoma"/>
                <a:cs typeface="Tahoma"/>
              </a:rPr>
              <a:t> </a:t>
            </a:r>
            <a:r>
              <a:rPr dirty="0" sz="1000" spc="-30">
                <a:latin typeface="Tahoma"/>
                <a:cs typeface="Tahoma"/>
              </a:rPr>
              <a:t>sales</a:t>
            </a:r>
            <a:r>
              <a:rPr dirty="0" sz="1000" spc="-70">
                <a:latin typeface="Tahoma"/>
                <a:cs typeface="Tahoma"/>
              </a:rPr>
              <a:t> </a:t>
            </a:r>
            <a:r>
              <a:rPr dirty="0" sz="1000" spc="-10">
                <a:latin typeface="Tahoma"/>
                <a:cs typeface="Tahoma"/>
              </a:rPr>
              <a:t>with</a:t>
            </a:r>
            <a:r>
              <a:rPr dirty="0" sz="1000" spc="-75">
                <a:latin typeface="Tahoma"/>
                <a:cs typeface="Tahoma"/>
              </a:rPr>
              <a:t> </a:t>
            </a:r>
            <a:r>
              <a:rPr dirty="0" sz="1000" spc="-10">
                <a:latin typeface="Tahoma"/>
                <a:cs typeface="Tahoma"/>
              </a:rPr>
              <a:t>minimum </a:t>
            </a:r>
            <a:r>
              <a:rPr dirty="0" sz="1000" spc="-30">
                <a:latin typeface="Tahoma"/>
                <a:cs typeface="Tahoma"/>
              </a:rPr>
              <a:t>rent</a:t>
            </a:r>
            <a:r>
              <a:rPr dirty="0" sz="1000" spc="-65">
                <a:latin typeface="Tahoma"/>
                <a:cs typeface="Tahoma"/>
              </a:rPr>
              <a:t> </a:t>
            </a:r>
            <a:r>
              <a:rPr dirty="0" sz="1000" spc="-10">
                <a:latin typeface="Tahoma"/>
                <a:cs typeface="Tahoma"/>
              </a:rPr>
              <a:t>payments</a:t>
            </a:r>
            <a:endParaRPr sz="10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10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80"/>
              </a:spcBef>
            </a:pPr>
            <a:endParaRPr sz="1000">
              <a:latin typeface="Tahoma"/>
              <a:cs typeface="Tahoma"/>
            </a:endParaRPr>
          </a:p>
          <a:p>
            <a:pPr marL="115570">
              <a:lnSpc>
                <a:spcPct val="100000"/>
              </a:lnSpc>
              <a:spcBef>
                <a:spcPts val="5"/>
              </a:spcBef>
              <a:tabLst>
                <a:tab pos="1584960" algn="l"/>
              </a:tabLst>
            </a:pPr>
            <a:r>
              <a:rPr dirty="0" sz="1400" spc="-10">
                <a:solidFill>
                  <a:srgbClr val="1F1F1F"/>
                </a:solidFill>
                <a:latin typeface="Tahoma"/>
                <a:cs typeface="Tahoma"/>
              </a:rPr>
              <a:t>McDonald’s</a:t>
            </a:r>
            <a:r>
              <a:rPr dirty="0" sz="1400">
                <a:solidFill>
                  <a:srgbClr val="1F1F1F"/>
                </a:solidFill>
                <a:latin typeface="Tahoma"/>
                <a:cs typeface="Tahoma"/>
              </a:rPr>
              <a:t>	</a:t>
            </a:r>
            <a:r>
              <a:rPr dirty="0" sz="1400" spc="-30">
                <a:solidFill>
                  <a:srgbClr val="1F1F1F"/>
                </a:solidFill>
                <a:latin typeface="Tahoma"/>
                <a:cs typeface="Tahoma"/>
              </a:rPr>
              <a:t>Franchisee</a:t>
            </a:r>
            <a:endParaRPr sz="1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66800" y="1820672"/>
            <a:ext cx="3147695" cy="3992879"/>
          </a:xfrm>
          <a:custGeom>
            <a:avLst/>
            <a:gdLst/>
            <a:ahLst/>
            <a:cxnLst/>
            <a:rect l="l" t="t" r="r" b="b"/>
            <a:pathLst>
              <a:path w="3147695" h="3992879">
                <a:moveTo>
                  <a:pt x="3009265" y="0"/>
                </a:moveTo>
                <a:lnTo>
                  <a:pt x="138404" y="0"/>
                </a:lnTo>
                <a:lnTo>
                  <a:pt x="94657" y="7057"/>
                </a:lnTo>
                <a:lnTo>
                  <a:pt x="56663" y="26708"/>
                </a:lnTo>
                <a:lnTo>
                  <a:pt x="26703" y="56674"/>
                </a:lnTo>
                <a:lnTo>
                  <a:pt x="7055" y="94674"/>
                </a:lnTo>
                <a:lnTo>
                  <a:pt x="0" y="138429"/>
                </a:lnTo>
                <a:lnTo>
                  <a:pt x="0" y="3854030"/>
                </a:lnTo>
                <a:lnTo>
                  <a:pt x="7055" y="3897778"/>
                </a:lnTo>
                <a:lnTo>
                  <a:pt x="26703" y="3935771"/>
                </a:lnTo>
                <a:lnTo>
                  <a:pt x="56663" y="3965732"/>
                </a:lnTo>
                <a:lnTo>
                  <a:pt x="94657" y="3985379"/>
                </a:lnTo>
                <a:lnTo>
                  <a:pt x="138404" y="3992435"/>
                </a:lnTo>
                <a:lnTo>
                  <a:pt x="3009265" y="3992435"/>
                </a:lnTo>
                <a:lnTo>
                  <a:pt x="3053020" y="3985379"/>
                </a:lnTo>
                <a:lnTo>
                  <a:pt x="3091020" y="3965732"/>
                </a:lnTo>
                <a:lnTo>
                  <a:pt x="3120986" y="3935771"/>
                </a:lnTo>
                <a:lnTo>
                  <a:pt x="3140637" y="3897778"/>
                </a:lnTo>
                <a:lnTo>
                  <a:pt x="3147695" y="3854030"/>
                </a:lnTo>
                <a:lnTo>
                  <a:pt x="3147695" y="138429"/>
                </a:lnTo>
                <a:lnTo>
                  <a:pt x="3140637" y="94674"/>
                </a:lnTo>
                <a:lnTo>
                  <a:pt x="3120986" y="56674"/>
                </a:lnTo>
                <a:lnTo>
                  <a:pt x="3091020" y="26708"/>
                </a:lnTo>
                <a:lnTo>
                  <a:pt x="3053020" y="7057"/>
                </a:lnTo>
                <a:lnTo>
                  <a:pt x="3009265" y="0"/>
                </a:lnTo>
                <a:close/>
              </a:path>
            </a:pathLst>
          </a:custGeom>
          <a:solidFill>
            <a:srgbClr val="FFBA0D">
              <a:alpha val="25097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414515"/>
            <a:ext cx="12189714" cy="441198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1047394" y="578561"/>
            <a:ext cx="9956165" cy="80137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pc="-170"/>
              <a:t>McDonald’s</a:t>
            </a:r>
            <a:r>
              <a:rPr dirty="0" spc="-180"/>
              <a:t> </a:t>
            </a:r>
            <a:r>
              <a:rPr dirty="0" spc="-125"/>
              <a:t>Global</a:t>
            </a:r>
            <a:r>
              <a:rPr dirty="0" spc="-195"/>
              <a:t> </a:t>
            </a:r>
            <a:r>
              <a:rPr dirty="0" spc="-335"/>
              <a:t>Business</a:t>
            </a:r>
            <a:r>
              <a:rPr dirty="0" spc="-185"/>
              <a:t> </a:t>
            </a:r>
            <a:r>
              <a:rPr dirty="0" spc="-145"/>
              <a:t>Operates</a:t>
            </a:r>
            <a:r>
              <a:rPr dirty="0" spc="-204"/>
              <a:t> </a:t>
            </a:r>
            <a:r>
              <a:rPr dirty="0" spc="-120"/>
              <a:t>Under</a:t>
            </a:r>
            <a:r>
              <a:rPr dirty="0" spc="-190"/>
              <a:t> </a:t>
            </a:r>
            <a:r>
              <a:rPr dirty="0" spc="-285"/>
              <a:t>3</a:t>
            </a:r>
            <a:r>
              <a:rPr dirty="0" spc="-175"/>
              <a:t> </a:t>
            </a:r>
            <a:r>
              <a:rPr dirty="0" spc="-130"/>
              <a:t>Segments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95" b="0">
                <a:latin typeface="Tahoma"/>
                <a:cs typeface="Tahoma"/>
              </a:rPr>
              <a:t>U.S.,</a:t>
            </a:r>
            <a:r>
              <a:rPr dirty="0" sz="1800" spc="-155" b="0">
                <a:latin typeface="Tahoma"/>
                <a:cs typeface="Tahoma"/>
              </a:rPr>
              <a:t> </a:t>
            </a:r>
            <a:r>
              <a:rPr dirty="0" sz="1800" spc="-60" b="0">
                <a:latin typeface="Tahoma"/>
                <a:cs typeface="Tahoma"/>
              </a:rPr>
              <a:t>Intl</a:t>
            </a:r>
            <a:r>
              <a:rPr dirty="0" sz="1800" spc="-165" b="0">
                <a:latin typeface="Tahoma"/>
                <a:cs typeface="Tahoma"/>
              </a:rPr>
              <a:t> </a:t>
            </a:r>
            <a:r>
              <a:rPr dirty="0" sz="1800" spc="-60" b="0">
                <a:latin typeface="Tahoma"/>
                <a:cs typeface="Tahoma"/>
              </a:rPr>
              <a:t>Operated</a:t>
            </a:r>
            <a:r>
              <a:rPr dirty="0" sz="1800" spc="-150" b="0">
                <a:latin typeface="Tahoma"/>
                <a:cs typeface="Tahoma"/>
              </a:rPr>
              <a:t> </a:t>
            </a:r>
            <a:r>
              <a:rPr dirty="0" sz="1800" spc="-65" b="0">
                <a:latin typeface="Tahoma"/>
                <a:cs typeface="Tahoma"/>
              </a:rPr>
              <a:t>Markets,</a:t>
            </a:r>
            <a:r>
              <a:rPr dirty="0" sz="1800" spc="-165" b="0">
                <a:latin typeface="Tahoma"/>
                <a:cs typeface="Tahoma"/>
              </a:rPr>
              <a:t> </a:t>
            </a:r>
            <a:r>
              <a:rPr dirty="0" sz="1800" spc="-40" b="0">
                <a:latin typeface="Tahoma"/>
                <a:cs typeface="Tahoma"/>
              </a:rPr>
              <a:t>and</a:t>
            </a:r>
            <a:r>
              <a:rPr dirty="0" sz="1800" spc="-175" b="0">
                <a:latin typeface="Tahoma"/>
                <a:cs typeface="Tahoma"/>
              </a:rPr>
              <a:t> </a:t>
            </a:r>
            <a:r>
              <a:rPr dirty="0" sz="1800" spc="-60" b="0">
                <a:latin typeface="Tahoma"/>
                <a:cs typeface="Tahoma"/>
              </a:rPr>
              <a:t>Intl</a:t>
            </a:r>
            <a:r>
              <a:rPr dirty="0" sz="1800" spc="-155" b="0">
                <a:latin typeface="Tahoma"/>
                <a:cs typeface="Tahoma"/>
              </a:rPr>
              <a:t> </a:t>
            </a:r>
            <a:r>
              <a:rPr dirty="0" sz="1800" spc="-55" b="0">
                <a:latin typeface="Tahoma"/>
                <a:cs typeface="Tahoma"/>
              </a:rPr>
              <a:t>Developmental</a:t>
            </a:r>
            <a:r>
              <a:rPr dirty="0" sz="1800" spc="-125" b="0">
                <a:latin typeface="Tahoma"/>
                <a:cs typeface="Tahoma"/>
              </a:rPr>
              <a:t> </a:t>
            </a:r>
            <a:r>
              <a:rPr dirty="0" sz="1800" spc="-50" b="0">
                <a:latin typeface="Tahoma"/>
                <a:cs typeface="Tahoma"/>
              </a:rPr>
              <a:t>Licensed</a:t>
            </a:r>
            <a:r>
              <a:rPr dirty="0" sz="1800" spc="-160" b="0">
                <a:latin typeface="Tahoma"/>
                <a:cs typeface="Tahoma"/>
              </a:rPr>
              <a:t> </a:t>
            </a:r>
            <a:r>
              <a:rPr dirty="0" sz="1800" spc="-60" b="0">
                <a:latin typeface="Tahoma"/>
                <a:cs typeface="Tahoma"/>
              </a:rPr>
              <a:t>Markets</a:t>
            </a:r>
            <a:r>
              <a:rPr dirty="0" sz="1800" spc="-170" b="0">
                <a:latin typeface="Tahoma"/>
                <a:cs typeface="Tahoma"/>
              </a:rPr>
              <a:t> </a:t>
            </a:r>
            <a:r>
              <a:rPr dirty="0" sz="1800" spc="-130" b="0">
                <a:latin typeface="Tahoma"/>
                <a:cs typeface="Tahoma"/>
              </a:rPr>
              <a:t>&amp;</a:t>
            </a:r>
            <a:r>
              <a:rPr dirty="0" sz="1800" spc="-175" b="0">
                <a:latin typeface="Tahoma"/>
                <a:cs typeface="Tahoma"/>
              </a:rPr>
              <a:t> </a:t>
            </a:r>
            <a:r>
              <a:rPr dirty="0" sz="1800" spc="-10" b="0">
                <a:latin typeface="Tahoma"/>
                <a:cs typeface="Tahoma"/>
              </a:rPr>
              <a:t>Corporate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76953" y="1820672"/>
            <a:ext cx="3147695" cy="3992879"/>
          </a:xfrm>
          <a:custGeom>
            <a:avLst/>
            <a:gdLst/>
            <a:ahLst/>
            <a:cxnLst/>
            <a:rect l="l" t="t" r="r" b="b"/>
            <a:pathLst>
              <a:path w="3147695" h="3992879">
                <a:moveTo>
                  <a:pt x="0" y="138429"/>
                </a:moveTo>
                <a:lnTo>
                  <a:pt x="7057" y="94674"/>
                </a:lnTo>
                <a:lnTo>
                  <a:pt x="26708" y="56674"/>
                </a:lnTo>
                <a:lnTo>
                  <a:pt x="56674" y="26708"/>
                </a:lnTo>
                <a:lnTo>
                  <a:pt x="94674" y="7057"/>
                </a:lnTo>
                <a:lnTo>
                  <a:pt x="138430" y="0"/>
                </a:lnTo>
                <a:lnTo>
                  <a:pt x="3009265" y="0"/>
                </a:lnTo>
                <a:lnTo>
                  <a:pt x="3053020" y="7057"/>
                </a:lnTo>
                <a:lnTo>
                  <a:pt x="3091020" y="26708"/>
                </a:lnTo>
                <a:lnTo>
                  <a:pt x="3120986" y="56674"/>
                </a:lnTo>
                <a:lnTo>
                  <a:pt x="3140637" y="94674"/>
                </a:lnTo>
                <a:lnTo>
                  <a:pt x="3147695" y="138429"/>
                </a:lnTo>
                <a:lnTo>
                  <a:pt x="3147695" y="3854030"/>
                </a:lnTo>
                <a:lnTo>
                  <a:pt x="3140637" y="3897778"/>
                </a:lnTo>
                <a:lnTo>
                  <a:pt x="3120986" y="3935771"/>
                </a:lnTo>
                <a:lnTo>
                  <a:pt x="3091020" y="3965732"/>
                </a:lnTo>
                <a:lnTo>
                  <a:pt x="3053020" y="3985379"/>
                </a:lnTo>
                <a:lnTo>
                  <a:pt x="3009265" y="3992435"/>
                </a:lnTo>
                <a:lnTo>
                  <a:pt x="138430" y="3992435"/>
                </a:lnTo>
                <a:lnTo>
                  <a:pt x="94674" y="3985379"/>
                </a:lnTo>
                <a:lnTo>
                  <a:pt x="56674" y="3965732"/>
                </a:lnTo>
                <a:lnTo>
                  <a:pt x="26708" y="3935771"/>
                </a:lnTo>
                <a:lnTo>
                  <a:pt x="7057" y="3897778"/>
                </a:lnTo>
                <a:lnTo>
                  <a:pt x="0" y="3854030"/>
                </a:lnTo>
                <a:lnTo>
                  <a:pt x="0" y="138429"/>
                </a:lnTo>
                <a:close/>
              </a:path>
            </a:pathLst>
          </a:custGeom>
          <a:ln w="3175">
            <a:solidFill>
              <a:srgbClr val="FFBA0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087106" y="1820672"/>
            <a:ext cx="3147695" cy="3992879"/>
          </a:xfrm>
          <a:custGeom>
            <a:avLst/>
            <a:gdLst/>
            <a:ahLst/>
            <a:cxnLst/>
            <a:rect l="l" t="t" r="r" b="b"/>
            <a:pathLst>
              <a:path w="3147695" h="3992879">
                <a:moveTo>
                  <a:pt x="3009392" y="0"/>
                </a:moveTo>
                <a:lnTo>
                  <a:pt x="138429" y="0"/>
                </a:lnTo>
                <a:lnTo>
                  <a:pt x="94674" y="7057"/>
                </a:lnTo>
                <a:lnTo>
                  <a:pt x="56674" y="26708"/>
                </a:lnTo>
                <a:lnTo>
                  <a:pt x="26708" y="56674"/>
                </a:lnTo>
                <a:lnTo>
                  <a:pt x="7057" y="94674"/>
                </a:lnTo>
                <a:lnTo>
                  <a:pt x="0" y="138429"/>
                </a:lnTo>
                <a:lnTo>
                  <a:pt x="0" y="3854030"/>
                </a:lnTo>
                <a:lnTo>
                  <a:pt x="7057" y="3897778"/>
                </a:lnTo>
                <a:lnTo>
                  <a:pt x="26708" y="3935771"/>
                </a:lnTo>
                <a:lnTo>
                  <a:pt x="56674" y="3965732"/>
                </a:lnTo>
                <a:lnTo>
                  <a:pt x="94674" y="3985379"/>
                </a:lnTo>
                <a:lnTo>
                  <a:pt x="138429" y="3992435"/>
                </a:lnTo>
                <a:lnTo>
                  <a:pt x="3009392" y="3992435"/>
                </a:lnTo>
                <a:lnTo>
                  <a:pt x="3053133" y="3985379"/>
                </a:lnTo>
                <a:lnTo>
                  <a:pt x="3091102" y="3965732"/>
                </a:lnTo>
                <a:lnTo>
                  <a:pt x="3121031" y="3935771"/>
                </a:lnTo>
                <a:lnTo>
                  <a:pt x="3140651" y="3897778"/>
                </a:lnTo>
                <a:lnTo>
                  <a:pt x="3147695" y="3854030"/>
                </a:lnTo>
                <a:lnTo>
                  <a:pt x="3147695" y="138429"/>
                </a:lnTo>
                <a:lnTo>
                  <a:pt x="3140651" y="94674"/>
                </a:lnTo>
                <a:lnTo>
                  <a:pt x="3121031" y="56674"/>
                </a:lnTo>
                <a:lnTo>
                  <a:pt x="3091102" y="26708"/>
                </a:lnTo>
                <a:lnTo>
                  <a:pt x="3053133" y="7057"/>
                </a:lnTo>
                <a:lnTo>
                  <a:pt x="300939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1066291" y="6113179"/>
            <a:ext cx="9807575" cy="444500"/>
          </a:xfrm>
          <a:prstGeom prst="rect">
            <a:avLst/>
          </a:prstGeom>
        </p:spPr>
        <p:txBody>
          <a:bodyPr wrap="square" lIns="0" tIns="38735" rIns="0" bIns="0" rtlCol="0" vert="horz">
            <a:spAutoFit/>
          </a:bodyPr>
          <a:lstStyle/>
          <a:p>
            <a:pPr marL="22860">
              <a:lnSpc>
                <a:spcPct val="100000"/>
              </a:lnSpc>
              <a:spcBef>
                <a:spcPts val="305"/>
              </a:spcBef>
            </a:pPr>
            <a:r>
              <a:rPr dirty="0" sz="1200" spc="-80">
                <a:latin typeface="Tahoma"/>
                <a:cs typeface="Tahoma"/>
              </a:rPr>
              <a:t>As</a:t>
            </a:r>
            <a:r>
              <a:rPr dirty="0" sz="1200" spc="-260">
                <a:latin typeface="Tahoma"/>
                <a:cs typeface="Tahoma"/>
              </a:rPr>
              <a:t> </a:t>
            </a:r>
            <a:r>
              <a:rPr dirty="0" sz="1200" spc="-30">
                <a:latin typeface="Tahoma"/>
                <a:cs typeface="Tahoma"/>
              </a:rPr>
              <a:t>of</a:t>
            </a:r>
            <a:r>
              <a:rPr dirty="0" sz="1200" spc="-150">
                <a:latin typeface="Tahoma"/>
                <a:cs typeface="Tahoma"/>
              </a:rPr>
              <a:t> </a:t>
            </a:r>
            <a:r>
              <a:rPr dirty="0" sz="1200" spc="-10">
                <a:latin typeface="Tahoma"/>
                <a:cs typeface="Tahoma"/>
              </a:rPr>
              <a:t>12/31/2024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10"/>
              </a:spcBef>
            </a:pPr>
            <a:r>
              <a:rPr dirty="0" sz="1200" spc="-35">
                <a:latin typeface="Tahoma"/>
                <a:cs typeface="Tahoma"/>
              </a:rPr>
              <a:t>Fora</a:t>
            </a:r>
            <a:r>
              <a:rPr dirty="0" sz="1200" spc="-160">
                <a:latin typeface="Tahoma"/>
                <a:cs typeface="Tahoma"/>
              </a:rPr>
              <a:t> </a:t>
            </a:r>
            <a:r>
              <a:rPr dirty="0" sz="1200" spc="-40">
                <a:latin typeface="Tahoma"/>
                <a:cs typeface="Tahoma"/>
              </a:rPr>
              <a:t>complete</a:t>
            </a:r>
            <a:r>
              <a:rPr dirty="0" sz="1200" spc="-130">
                <a:latin typeface="Tahoma"/>
                <a:cs typeface="Tahoma"/>
              </a:rPr>
              <a:t> </a:t>
            </a:r>
            <a:r>
              <a:rPr dirty="0" sz="1200">
                <a:latin typeface="Tahoma"/>
                <a:cs typeface="Tahoma"/>
              </a:rPr>
              <a:t>list</a:t>
            </a:r>
            <a:r>
              <a:rPr dirty="0" sz="1200" spc="-160">
                <a:latin typeface="Tahoma"/>
                <a:cs typeface="Tahoma"/>
              </a:rPr>
              <a:t> </a:t>
            </a:r>
            <a:r>
              <a:rPr dirty="0" sz="1200" spc="-35">
                <a:latin typeface="Tahoma"/>
                <a:cs typeface="Tahoma"/>
              </a:rPr>
              <a:t>of</a:t>
            </a:r>
            <a:r>
              <a:rPr dirty="0" sz="1200" spc="-155">
                <a:latin typeface="Tahoma"/>
                <a:cs typeface="Tahoma"/>
              </a:rPr>
              <a:t> </a:t>
            </a:r>
            <a:r>
              <a:rPr dirty="0" sz="1200" spc="-40">
                <a:latin typeface="Tahoma"/>
                <a:cs typeface="Tahoma"/>
              </a:rPr>
              <a:t>markets</a:t>
            </a:r>
            <a:r>
              <a:rPr dirty="0" sz="1200" spc="-150">
                <a:latin typeface="Tahoma"/>
                <a:cs typeface="Tahoma"/>
              </a:rPr>
              <a:t> </a:t>
            </a:r>
            <a:r>
              <a:rPr dirty="0" sz="1200" spc="-30">
                <a:latin typeface="Tahoma"/>
                <a:cs typeface="Tahoma"/>
              </a:rPr>
              <a:t>andstore</a:t>
            </a:r>
            <a:r>
              <a:rPr dirty="0" sz="1200" spc="-175">
                <a:latin typeface="Tahoma"/>
                <a:cs typeface="Tahoma"/>
              </a:rPr>
              <a:t> </a:t>
            </a:r>
            <a:r>
              <a:rPr dirty="0" sz="1200" spc="-70">
                <a:latin typeface="Tahoma"/>
                <a:cs typeface="Tahoma"/>
              </a:rPr>
              <a:t>counts,</a:t>
            </a:r>
            <a:r>
              <a:rPr dirty="0" sz="1200" spc="-180">
                <a:latin typeface="Tahoma"/>
                <a:cs typeface="Tahoma"/>
              </a:rPr>
              <a:t> </a:t>
            </a:r>
            <a:r>
              <a:rPr dirty="0" sz="1200" spc="-65">
                <a:latin typeface="Tahoma"/>
                <a:cs typeface="Tahoma"/>
              </a:rPr>
              <a:t>see</a:t>
            </a:r>
            <a:r>
              <a:rPr dirty="0" sz="1200" spc="-210">
                <a:latin typeface="Tahoma"/>
                <a:cs typeface="Tahoma"/>
              </a:rPr>
              <a:t> </a:t>
            </a:r>
            <a:r>
              <a:rPr dirty="0" sz="1200" spc="-30">
                <a:latin typeface="Tahoma"/>
                <a:cs typeface="Tahoma"/>
              </a:rPr>
              <a:t>the</a:t>
            </a:r>
            <a:r>
              <a:rPr dirty="0" sz="1200" spc="-114">
                <a:latin typeface="Tahoma"/>
                <a:cs typeface="Tahoma"/>
              </a:rPr>
              <a:t> </a:t>
            </a:r>
            <a:r>
              <a:rPr dirty="0" sz="1200" spc="-40">
                <a:latin typeface="Tahoma"/>
                <a:cs typeface="Tahoma"/>
              </a:rPr>
              <a:t>Supplemental</a:t>
            </a:r>
            <a:r>
              <a:rPr dirty="0" sz="1200" spc="-90">
                <a:latin typeface="Tahoma"/>
                <a:cs typeface="Tahoma"/>
              </a:rPr>
              <a:t> </a:t>
            </a:r>
            <a:r>
              <a:rPr dirty="0" sz="1200" spc="-45">
                <a:latin typeface="Tahoma"/>
                <a:cs typeface="Tahoma"/>
              </a:rPr>
              <a:t>Information</a:t>
            </a:r>
            <a:r>
              <a:rPr dirty="0" sz="1200" spc="-130">
                <a:latin typeface="Tahoma"/>
                <a:cs typeface="Tahoma"/>
              </a:rPr>
              <a:t> </a:t>
            </a:r>
            <a:r>
              <a:rPr dirty="0" sz="1200" spc="-40">
                <a:latin typeface="Tahoma"/>
                <a:cs typeface="Tahoma"/>
              </a:rPr>
              <a:t>on</a:t>
            </a:r>
            <a:r>
              <a:rPr dirty="0" sz="1200" spc="-204">
                <a:latin typeface="Tahoma"/>
                <a:cs typeface="Tahoma"/>
              </a:rPr>
              <a:t> </a:t>
            </a:r>
            <a:r>
              <a:rPr dirty="0" sz="1200" spc="-30">
                <a:latin typeface="Tahoma"/>
                <a:cs typeface="Tahoma"/>
              </a:rPr>
              <a:t>the</a:t>
            </a:r>
            <a:r>
              <a:rPr dirty="0" sz="1200" spc="-120">
                <a:latin typeface="Tahoma"/>
                <a:cs typeface="Tahoma"/>
              </a:rPr>
              <a:t> </a:t>
            </a:r>
            <a:r>
              <a:rPr dirty="0" u="sng" sz="1200" spc="-50">
                <a:solidFill>
                  <a:srgbClr val="467885"/>
                </a:solidFill>
                <a:uFill>
                  <a:solidFill>
                    <a:srgbClr val="006DC0"/>
                  </a:solidFill>
                </a:uFill>
                <a:latin typeface="Tahoma"/>
                <a:cs typeface="Tahoma"/>
                <a:hlinkClick r:id="rId3"/>
              </a:rPr>
              <a:t>Financia</a:t>
            </a:r>
            <a:r>
              <a:rPr dirty="0" u="sng" sz="1200" spc="-50">
                <a:solidFill>
                  <a:srgbClr val="0000FF"/>
                </a:solidFill>
                <a:uFill>
                  <a:solidFill>
                    <a:srgbClr val="006DC0"/>
                  </a:solidFill>
                </a:uFill>
                <a:latin typeface="Tahoma"/>
                <a:cs typeface="Tahoma"/>
              </a:rPr>
              <a:t>l</a:t>
            </a:r>
            <a:r>
              <a:rPr dirty="0" u="sng" sz="1200" spc="-130">
                <a:solidFill>
                  <a:srgbClr val="0000FF"/>
                </a:solidFill>
                <a:uFill>
                  <a:solidFill>
                    <a:srgbClr val="006DC0"/>
                  </a:solidFill>
                </a:uFill>
                <a:latin typeface="Tahoma"/>
                <a:cs typeface="Tahoma"/>
              </a:rPr>
              <a:t> </a:t>
            </a:r>
            <a:r>
              <a:rPr dirty="0" u="sng" sz="1200" spc="-45">
                <a:solidFill>
                  <a:srgbClr val="467885"/>
                </a:solidFill>
                <a:uFill>
                  <a:solidFill>
                    <a:srgbClr val="006DC0"/>
                  </a:solidFill>
                </a:uFill>
                <a:latin typeface="Tahoma"/>
                <a:cs typeface="Tahoma"/>
                <a:hlinkClick r:id="rId3"/>
              </a:rPr>
              <a:t>Information</a:t>
            </a:r>
            <a:r>
              <a:rPr dirty="0" sz="1200" spc="-105">
                <a:solidFill>
                  <a:srgbClr val="467885"/>
                </a:solidFill>
                <a:latin typeface="Tahoma"/>
                <a:cs typeface="Tahoma"/>
              </a:rPr>
              <a:t> </a:t>
            </a:r>
            <a:r>
              <a:rPr dirty="0" sz="1200" spc="-70">
                <a:latin typeface="Tahoma"/>
                <a:cs typeface="Tahoma"/>
              </a:rPr>
              <a:t>page</a:t>
            </a:r>
            <a:r>
              <a:rPr dirty="0" sz="1200" spc="-175">
                <a:latin typeface="Tahoma"/>
                <a:cs typeface="Tahoma"/>
              </a:rPr>
              <a:t> </a:t>
            </a:r>
            <a:r>
              <a:rPr dirty="0" sz="1200" spc="-35">
                <a:latin typeface="Tahoma"/>
                <a:cs typeface="Tahoma"/>
              </a:rPr>
              <a:t>of</a:t>
            </a:r>
            <a:r>
              <a:rPr dirty="0" sz="1200" spc="-155">
                <a:latin typeface="Tahoma"/>
                <a:cs typeface="Tahoma"/>
              </a:rPr>
              <a:t> </a:t>
            </a:r>
            <a:r>
              <a:rPr dirty="0" sz="1200" spc="-30">
                <a:latin typeface="Tahoma"/>
                <a:cs typeface="Tahoma"/>
              </a:rPr>
              <a:t>the</a:t>
            </a:r>
            <a:r>
              <a:rPr dirty="0" sz="1200" spc="-150">
                <a:latin typeface="Tahoma"/>
                <a:cs typeface="Tahoma"/>
              </a:rPr>
              <a:t> </a:t>
            </a:r>
            <a:r>
              <a:rPr dirty="0" sz="1200" spc="-55">
                <a:latin typeface="Tahoma"/>
                <a:cs typeface="Tahoma"/>
              </a:rPr>
              <a:t>McDonald’s</a:t>
            </a:r>
            <a:r>
              <a:rPr dirty="0" sz="1200" spc="-150">
                <a:latin typeface="Tahoma"/>
                <a:cs typeface="Tahoma"/>
              </a:rPr>
              <a:t> </a:t>
            </a:r>
            <a:r>
              <a:rPr dirty="0" sz="1200" spc="-65">
                <a:latin typeface="Tahoma"/>
                <a:cs typeface="Tahoma"/>
              </a:rPr>
              <a:t>Investor</a:t>
            </a:r>
            <a:r>
              <a:rPr dirty="0" sz="1200" spc="-204">
                <a:latin typeface="Tahoma"/>
                <a:cs typeface="Tahoma"/>
              </a:rPr>
              <a:t> </a:t>
            </a:r>
            <a:r>
              <a:rPr dirty="0" sz="1200" spc="-55">
                <a:latin typeface="Tahoma"/>
                <a:cs typeface="Tahoma"/>
              </a:rPr>
              <a:t>Relations</a:t>
            </a:r>
            <a:r>
              <a:rPr dirty="0" sz="1200" spc="-105">
                <a:latin typeface="Tahoma"/>
                <a:cs typeface="Tahoma"/>
              </a:rPr>
              <a:t> </a:t>
            </a:r>
            <a:r>
              <a:rPr dirty="0" sz="1200" spc="-10">
                <a:latin typeface="Tahoma"/>
                <a:cs typeface="Tahoma"/>
              </a:rPr>
              <a:t>website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199379" y="4718405"/>
            <a:ext cx="1884045" cy="878840"/>
          </a:xfrm>
          <a:prstGeom prst="rect">
            <a:avLst/>
          </a:prstGeom>
        </p:spPr>
        <p:txBody>
          <a:bodyPr wrap="square" lIns="0" tIns="381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</a:pPr>
            <a:r>
              <a:rPr dirty="0" sz="1400" spc="-10" b="1">
                <a:latin typeface="Trebuchet MS"/>
                <a:cs typeface="Trebuchet MS"/>
              </a:rPr>
              <a:t>16+markets</a:t>
            </a:r>
            <a:endParaRPr sz="1400">
              <a:latin typeface="Trebuchet MS"/>
              <a:cs typeface="Trebuchet MS"/>
            </a:endParaRPr>
          </a:p>
          <a:p>
            <a:pPr algn="ctr" marL="12700" marR="5080" indent="-6350">
              <a:lnSpc>
                <a:spcPts val="1480"/>
              </a:lnSpc>
              <a:spcBef>
                <a:spcPts val="420"/>
              </a:spcBef>
            </a:pPr>
            <a:r>
              <a:rPr dirty="0" sz="1400" spc="-25">
                <a:latin typeface="Tahoma"/>
                <a:cs typeface="Tahoma"/>
              </a:rPr>
              <a:t>or</a:t>
            </a:r>
            <a:r>
              <a:rPr dirty="0" sz="1400" spc="-200">
                <a:latin typeface="Tahoma"/>
                <a:cs typeface="Tahoma"/>
              </a:rPr>
              <a:t> </a:t>
            </a:r>
            <a:r>
              <a:rPr dirty="0" sz="1400" spc="-30">
                <a:latin typeface="Tahoma"/>
                <a:cs typeface="Tahoma"/>
              </a:rPr>
              <a:t>countries</a:t>
            </a:r>
            <a:r>
              <a:rPr dirty="0" sz="1400" spc="-140">
                <a:latin typeface="Tahoma"/>
                <a:cs typeface="Tahoma"/>
              </a:rPr>
              <a:t> </a:t>
            </a:r>
            <a:r>
              <a:rPr dirty="0" sz="1400" spc="-10">
                <a:latin typeface="Tahoma"/>
                <a:cs typeface="Tahoma"/>
              </a:rPr>
              <a:t>including </a:t>
            </a:r>
            <a:r>
              <a:rPr dirty="0" sz="1400" spc="-40">
                <a:latin typeface="Tahoma"/>
                <a:cs typeface="Tahoma"/>
              </a:rPr>
              <a:t>Australia,</a:t>
            </a:r>
            <a:r>
              <a:rPr dirty="0" sz="1400" spc="-180">
                <a:latin typeface="Tahoma"/>
                <a:cs typeface="Tahoma"/>
              </a:rPr>
              <a:t> </a:t>
            </a:r>
            <a:r>
              <a:rPr dirty="0" sz="1400" spc="-55">
                <a:latin typeface="Tahoma"/>
                <a:cs typeface="Tahoma"/>
              </a:rPr>
              <a:t>Canada,</a:t>
            </a:r>
            <a:r>
              <a:rPr dirty="0" sz="1400" spc="-140">
                <a:latin typeface="Tahoma"/>
                <a:cs typeface="Tahoma"/>
              </a:rPr>
              <a:t> </a:t>
            </a:r>
            <a:r>
              <a:rPr dirty="0" sz="1400" spc="-80">
                <a:latin typeface="Tahoma"/>
                <a:cs typeface="Tahoma"/>
              </a:rPr>
              <a:t>France, </a:t>
            </a:r>
            <a:r>
              <a:rPr dirty="0" sz="1400" spc="-35">
                <a:latin typeface="Tahoma"/>
                <a:cs typeface="Tahoma"/>
              </a:rPr>
              <a:t>Germanyand</a:t>
            </a:r>
            <a:r>
              <a:rPr dirty="0" sz="1400" spc="-200">
                <a:latin typeface="Tahoma"/>
                <a:cs typeface="Tahoma"/>
              </a:rPr>
              <a:t> </a:t>
            </a:r>
            <a:r>
              <a:rPr dirty="0" sz="1400" spc="-25">
                <a:latin typeface="Tahoma"/>
                <a:cs typeface="Tahoma"/>
              </a:rPr>
              <a:t>the</a:t>
            </a:r>
            <a:r>
              <a:rPr dirty="0" sz="1400" spc="-110">
                <a:latin typeface="Tahoma"/>
                <a:cs typeface="Tahoma"/>
              </a:rPr>
              <a:t> </a:t>
            </a:r>
            <a:r>
              <a:rPr dirty="0" sz="1400" spc="-20">
                <a:latin typeface="Tahoma"/>
                <a:cs typeface="Tahoma"/>
              </a:rPr>
              <a:t>U.K.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617457" y="4708372"/>
            <a:ext cx="2088514" cy="812165"/>
          </a:xfrm>
          <a:prstGeom prst="rect">
            <a:avLst/>
          </a:prstGeom>
        </p:spPr>
        <p:txBody>
          <a:bodyPr wrap="square" lIns="0" tIns="6604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520"/>
              </a:spcBef>
            </a:pPr>
            <a:r>
              <a:rPr dirty="0" sz="1400" spc="-10" b="1">
                <a:latin typeface="Trebuchet MS"/>
                <a:cs typeface="Trebuchet MS"/>
              </a:rPr>
              <a:t>75+markets</a:t>
            </a:r>
            <a:endParaRPr sz="1400">
              <a:latin typeface="Trebuchet MS"/>
              <a:cs typeface="Trebuchet MS"/>
            </a:endParaRPr>
          </a:p>
          <a:p>
            <a:pPr algn="ctr" marL="12700" marR="5080">
              <a:lnSpc>
                <a:spcPct val="118600"/>
              </a:lnSpc>
              <a:spcBef>
                <a:spcPts val="105"/>
              </a:spcBef>
            </a:pPr>
            <a:r>
              <a:rPr dirty="0" sz="1400" spc="-25">
                <a:latin typeface="Tahoma"/>
                <a:cs typeface="Tahoma"/>
              </a:rPr>
              <a:t>or</a:t>
            </a:r>
            <a:r>
              <a:rPr dirty="0" sz="1400" spc="-225">
                <a:latin typeface="Tahoma"/>
                <a:cs typeface="Tahoma"/>
              </a:rPr>
              <a:t> </a:t>
            </a:r>
            <a:r>
              <a:rPr dirty="0" sz="1400" spc="-30">
                <a:latin typeface="Tahoma"/>
                <a:cs typeface="Tahoma"/>
              </a:rPr>
              <a:t>countries</a:t>
            </a:r>
            <a:r>
              <a:rPr dirty="0" sz="1400" spc="-130">
                <a:latin typeface="Tahoma"/>
                <a:cs typeface="Tahoma"/>
              </a:rPr>
              <a:t> </a:t>
            </a:r>
            <a:r>
              <a:rPr dirty="0" sz="1400" spc="-10">
                <a:latin typeface="Tahoma"/>
                <a:cs typeface="Tahoma"/>
              </a:rPr>
              <a:t>including</a:t>
            </a:r>
            <a:r>
              <a:rPr dirty="0" sz="1400" spc="-250">
                <a:latin typeface="Tahoma"/>
                <a:cs typeface="Tahoma"/>
              </a:rPr>
              <a:t> </a:t>
            </a:r>
            <a:r>
              <a:rPr dirty="0" sz="1400" spc="-40">
                <a:latin typeface="Tahoma"/>
                <a:cs typeface="Tahoma"/>
              </a:rPr>
              <a:t>Brazil, </a:t>
            </a:r>
            <a:r>
              <a:rPr dirty="0" sz="1400" spc="-35">
                <a:latin typeface="Tahoma"/>
                <a:cs typeface="Tahoma"/>
              </a:rPr>
              <a:t>China</a:t>
            </a:r>
            <a:r>
              <a:rPr dirty="0" sz="1400" spc="-200">
                <a:latin typeface="Tahoma"/>
                <a:cs typeface="Tahoma"/>
              </a:rPr>
              <a:t> </a:t>
            </a:r>
            <a:r>
              <a:rPr dirty="0" sz="1400" spc="-25">
                <a:latin typeface="Tahoma"/>
                <a:cs typeface="Tahoma"/>
              </a:rPr>
              <a:t>and</a:t>
            </a:r>
            <a:r>
              <a:rPr dirty="0" sz="1400" spc="-195">
                <a:latin typeface="Tahoma"/>
                <a:cs typeface="Tahoma"/>
              </a:rPr>
              <a:t> </a:t>
            </a:r>
            <a:r>
              <a:rPr dirty="0" sz="1400" spc="-20">
                <a:latin typeface="Tahoma"/>
                <a:cs typeface="Tahoma"/>
              </a:rPr>
              <a:t>Japan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541780" y="4722088"/>
            <a:ext cx="2039620" cy="798195"/>
          </a:xfrm>
          <a:prstGeom prst="rect">
            <a:avLst/>
          </a:prstGeom>
        </p:spPr>
        <p:txBody>
          <a:bodyPr wrap="square" lIns="0" tIns="52069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409"/>
              </a:spcBef>
            </a:pPr>
            <a:r>
              <a:rPr dirty="0" sz="1400" spc="-50" b="1">
                <a:latin typeface="Trebuchet MS"/>
                <a:cs typeface="Trebuchet MS"/>
              </a:rPr>
              <a:t>McDonald’slargest</a:t>
            </a:r>
            <a:r>
              <a:rPr dirty="0" sz="1400" spc="-100" b="1">
                <a:latin typeface="Trebuchet MS"/>
                <a:cs typeface="Trebuchet MS"/>
              </a:rPr>
              <a:t> </a:t>
            </a:r>
            <a:r>
              <a:rPr dirty="0" sz="1400" spc="-10" b="1">
                <a:latin typeface="Trebuchet MS"/>
                <a:cs typeface="Trebuchet MS"/>
              </a:rPr>
              <a:t>market</a:t>
            </a:r>
            <a:endParaRPr sz="1400">
              <a:latin typeface="Trebuchet MS"/>
              <a:cs typeface="Trebuchet MS"/>
            </a:endParaRPr>
          </a:p>
          <a:p>
            <a:pPr algn="ctr" marL="367665" marR="355600" indent="-3810">
              <a:lnSpc>
                <a:spcPts val="2100"/>
              </a:lnSpc>
            </a:pPr>
            <a:r>
              <a:rPr dirty="0" sz="1400" spc="-10">
                <a:latin typeface="Tahoma"/>
                <a:cs typeface="Tahoma"/>
              </a:rPr>
              <a:t>in</a:t>
            </a:r>
            <a:r>
              <a:rPr dirty="0" sz="1400" spc="-204">
                <a:latin typeface="Tahoma"/>
                <a:cs typeface="Tahoma"/>
              </a:rPr>
              <a:t> </a:t>
            </a:r>
            <a:r>
              <a:rPr dirty="0" sz="1400" spc="-30">
                <a:latin typeface="Tahoma"/>
                <a:cs typeface="Tahoma"/>
              </a:rPr>
              <a:t>terms</a:t>
            </a:r>
            <a:r>
              <a:rPr dirty="0" sz="1400" spc="-185">
                <a:latin typeface="Tahoma"/>
                <a:cs typeface="Tahoma"/>
              </a:rPr>
              <a:t> </a:t>
            </a:r>
            <a:r>
              <a:rPr dirty="0" sz="1400" spc="-25">
                <a:latin typeface="Tahoma"/>
                <a:cs typeface="Tahoma"/>
              </a:rPr>
              <a:t>of </a:t>
            </a:r>
            <a:r>
              <a:rPr dirty="0" sz="1400" spc="-35">
                <a:latin typeface="Tahoma"/>
                <a:cs typeface="Tahoma"/>
              </a:rPr>
              <a:t>Systemwide</a:t>
            </a:r>
            <a:r>
              <a:rPr dirty="0" sz="1400" spc="-70">
                <a:latin typeface="Tahoma"/>
                <a:cs typeface="Tahoma"/>
              </a:rPr>
              <a:t> </a:t>
            </a:r>
            <a:r>
              <a:rPr dirty="0" sz="1400" spc="-40">
                <a:latin typeface="Tahoma"/>
                <a:cs typeface="Tahoma"/>
              </a:rPr>
              <a:t>sales</a:t>
            </a:r>
            <a:endParaRPr sz="1400">
              <a:latin typeface="Tahoma"/>
              <a:cs typeface="Tahom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270127" y="2968244"/>
            <a:ext cx="2741295" cy="1504950"/>
            <a:chOff x="1270127" y="2968244"/>
            <a:chExt cx="2741295" cy="1504950"/>
          </a:xfrm>
        </p:grpSpPr>
        <p:sp>
          <p:nvSpPr>
            <p:cNvPr id="12" name="object 12"/>
            <p:cNvSpPr/>
            <p:nvPr/>
          </p:nvSpPr>
          <p:spPr>
            <a:xfrm>
              <a:off x="1270127" y="2968244"/>
              <a:ext cx="2741295" cy="1504950"/>
            </a:xfrm>
            <a:custGeom>
              <a:avLst/>
              <a:gdLst/>
              <a:ahLst/>
              <a:cxnLst/>
              <a:rect l="l" t="t" r="r" b="b"/>
              <a:pathLst>
                <a:path w="2741295" h="1504950">
                  <a:moveTo>
                    <a:pt x="2592578" y="0"/>
                  </a:moveTo>
                  <a:lnTo>
                    <a:pt x="148462" y="0"/>
                  </a:lnTo>
                  <a:lnTo>
                    <a:pt x="101567" y="7564"/>
                  </a:lnTo>
                  <a:lnTo>
                    <a:pt x="60816" y="28630"/>
                  </a:lnTo>
                  <a:lnTo>
                    <a:pt x="28667" y="60761"/>
                  </a:lnTo>
                  <a:lnTo>
                    <a:pt x="7576" y="101518"/>
                  </a:lnTo>
                  <a:lnTo>
                    <a:pt x="0" y="148462"/>
                  </a:lnTo>
                  <a:lnTo>
                    <a:pt x="0" y="1356486"/>
                  </a:lnTo>
                  <a:lnTo>
                    <a:pt x="7576" y="1403382"/>
                  </a:lnTo>
                  <a:lnTo>
                    <a:pt x="28667" y="1444133"/>
                  </a:lnTo>
                  <a:lnTo>
                    <a:pt x="60816" y="1476282"/>
                  </a:lnTo>
                  <a:lnTo>
                    <a:pt x="101567" y="1497373"/>
                  </a:lnTo>
                  <a:lnTo>
                    <a:pt x="148462" y="1504949"/>
                  </a:lnTo>
                  <a:lnTo>
                    <a:pt x="2592578" y="1504949"/>
                  </a:lnTo>
                  <a:lnTo>
                    <a:pt x="2639522" y="1497373"/>
                  </a:lnTo>
                  <a:lnTo>
                    <a:pt x="2680279" y="1476282"/>
                  </a:lnTo>
                  <a:lnTo>
                    <a:pt x="2712410" y="1444133"/>
                  </a:lnTo>
                  <a:lnTo>
                    <a:pt x="2733476" y="1403382"/>
                  </a:lnTo>
                  <a:lnTo>
                    <a:pt x="2741041" y="1356486"/>
                  </a:lnTo>
                  <a:lnTo>
                    <a:pt x="2741041" y="148462"/>
                  </a:lnTo>
                  <a:lnTo>
                    <a:pt x="2733476" y="101518"/>
                  </a:lnTo>
                  <a:lnTo>
                    <a:pt x="2712410" y="60761"/>
                  </a:lnTo>
                  <a:lnTo>
                    <a:pt x="2680279" y="28630"/>
                  </a:lnTo>
                  <a:lnTo>
                    <a:pt x="2639522" y="7564"/>
                  </a:lnTo>
                  <a:lnTo>
                    <a:pt x="25925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41804" y="3408464"/>
              <a:ext cx="624547" cy="624547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2239644" y="3406267"/>
              <a:ext cx="629285" cy="629285"/>
            </a:xfrm>
            <a:custGeom>
              <a:avLst/>
              <a:gdLst/>
              <a:ahLst/>
              <a:cxnLst/>
              <a:rect l="l" t="t" r="r" b="b"/>
              <a:pathLst>
                <a:path w="629285" h="629285">
                  <a:moveTo>
                    <a:pt x="314452" y="0"/>
                  </a:moveTo>
                  <a:lnTo>
                    <a:pt x="377825" y="6350"/>
                  </a:lnTo>
                  <a:lnTo>
                    <a:pt x="436880" y="24637"/>
                  </a:lnTo>
                  <a:lnTo>
                    <a:pt x="490219" y="53721"/>
                  </a:lnTo>
                  <a:lnTo>
                    <a:pt x="536829" y="92075"/>
                  </a:lnTo>
                  <a:lnTo>
                    <a:pt x="575182" y="138557"/>
                  </a:lnTo>
                  <a:lnTo>
                    <a:pt x="604138" y="192024"/>
                  </a:lnTo>
                  <a:lnTo>
                    <a:pt x="622427" y="250952"/>
                  </a:lnTo>
                  <a:lnTo>
                    <a:pt x="628904" y="314452"/>
                  </a:lnTo>
                  <a:lnTo>
                    <a:pt x="627253" y="346456"/>
                  </a:lnTo>
                  <a:lnTo>
                    <a:pt x="614807" y="407924"/>
                  </a:lnTo>
                  <a:lnTo>
                    <a:pt x="590931" y="464312"/>
                  </a:lnTo>
                  <a:lnTo>
                    <a:pt x="557022" y="514477"/>
                  </a:lnTo>
                  <a:lnTo>
                    <a:pt x="514477" y="557022"/>
                  </a:lnTo>
                  <a:lnTo>
                    <a:pt x="464312" y="590804"/>
                  </a:lnTo>
                  <a:lnTo>
                    <a:pt x="407924" y="614680"/>
                  </a:lnTo>
                  <a:lnTo>
                    <a:pt x="346582" y="627253"/>
                  </a:lnTo>
                  <a:lnTo>
                    <a:pt x="314452" y="628904"/>
                  </a:lnTo>
                  <a:lnTo>
                    <a:pt x="282321" y="627253"/>
                  </a:lnTo>
                  <a:lnTo>
                    <a:pt x="220980" y="614680"/>
                  </a:lnTo>
                  <a:lnTo>
                    <a:pt x="164592" y="590804"/>
                  </a:lnTo>
                  <a:lnTo>
                    <a:pt x="114427" y="557022"/>
                  </a:lnTo>
                  <a:lnTo>
                    <a:pt x="71755" y="514477"/>
                  </a:lnTo>
                  <a:lnTo>
                    <a:pt x="37973" y="464312"/>
                  </a:lnTo>
                  <a:lnTo>
                    <a:pt x="14097" y="407924"/>
                  </a:lnTo>
                  <a:lnTo>
                    <a:pt x="1524" y="346456"/>
                  </a:lnTo>
                  <a:lnTo>
                    <a:pt x="0" y="314452"/>
                  </a:lnTo>
                  <a:lnTo>
                    <a:pt x="1524" y="282194"/>
                  </a:lnTo>
                  <a:lnTo>
                    <a:pt x="14097" y="220853"/>
                  </a:lnTo>
                  <a:lnTo>
                    <a:pt x="37973" y="164465"/>
                  </a:lnTo>
                  <a:lnTo>
                    <a:pt x="71755" y="114427"/>
                  </a:lnTo>
                  <a:lnTo>
                    <a:pt x="114427" y="71755"/>
                  </a:lnTo>
                  <a:lnTo>
                    <a:pt x="164592" y="37846"/>
                  </a:lnTo>
                  <a:lnTo>
                    <a:pt x="220980" y="14097"/>
                  </a:lnTo>
                  <a:lnTo>
                    <a:pt x="282321" y="1650"/>
                  </a:lnTo>
                  <a:lnTo>
                    <a:pt x="314452" y="0"/>
                  </a:lnTo>
                  <a:close/>
                </a:path>
              </a:pathLst>
            </a:custGeom>
            <a:ln w="6350">
              <a:solidFill>
                <a:srgbClr val="BCBCB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5" name="object 15"/>
          <p:cNvGrpSpPr/>
          <p:nvPr/>
        </p:nvGrpSpPr>
        <p:grpSpPr>
          <a:xfrm>
            <a:off x="4780279" y="2968244"/>
            <a:ext cx="2741295" cy="1504950"/>
            <a:chOff x="4780279" y="2968244"/>
            <a:chExt cx="2741295" cy="1504950"/>
          </a:xfrm>
        </p:grpSpPr>
        <p:sp>
          <p:nvSpPr>
            <p:cNvPr id="16" name="object 16"/>
            <p:cNvSpPr/>
            <p:nvPr/>
          </p:nvSpPr>
          <p:spPr>
            <a:xfrm>
              <a:off x="4780279" y="2968244"/>
              <a:ext cx="2741295" cy="1504950"/>
            </a:xfrm>
            <a:custGeom>
              <a:avLst/>
              <a:gdLst/>
              <a:ahLst/>
              <a:cxnLst/>
              <a:rect l="l" t="t" r="r" b="b"/>
              <a:pathLst>
                <a:path w="2741295" h="1504950">
                  <a:moveTo>
                    <a:pt x="2592578" y="0"/>
                  </a:moveTo>
                  <a:lnTo>
                    <a:pt x="148462" y="0"/>
                  </a:lnTo>
                  <a:lnTo>
                    <a:pt x="101567" y="7564"/>
                  </a:lnTo>
                  <a:lnTo>
                    <a:pt x="60816" y="28630"/>
                  </a:lnTo>
                  <a:lnTo>
                    <a:pt x="28667" y="60761"/>
                  </a:lnTo>
                  <a:lnTo>
                    <a:pt x="7576" y="101518"/>
                  </a:lnTo>
                  <a:lnTo>
                    <a:pt x="0" y="148462"/>
                  </a:lnTo>
                  <a:lnTo>
                    <a:pt x="0" y="1356486"/>
                  </a:lnTo>
                  <a:lnTo>
                    <a:pt x="7576" y="1403382"/>
                  </a:lnTo>
                  <a:lnTo>
                    <a:pt x="28667" y="1444133"/>
                  </a:lnTo>
                  <a:lnTo>
                    <a:pt x="60816" y="1476282"/>
                  </a:lnTo>
                  <a:lnTo>
                    <a:pt x="101567" y="1497373"/>
                  </a:lnTo>
                  <a:lnTo>
                    <a:pt x="148462" y="1504949"/>
                  </a:lnTo>
                  <a:lnTo>
                    <a:pt x="2592578" y="1504949"/>
                  </a:lnTo>
                  <a:lnTo>
                    <a:pt x="2639522" y="1497373"/>
                  </a:lnTo>
                  <a:lnTo>
                    <a:pt x="2680279" y="1476282"/>
                  </a:lnTo>
                  <a:lnTo>
                    <a:pt x="2712410" y="1444133"/>
                  </a:lnTo>
                  <a:lnTo>
                    <a:pt x="2733476" y="1403382"/>
                  </a:lnTo>
                  <a:lnTo>
                    <a:pt x="2741041" y="1356486"/>
                  </a:lnTo>
                  <a:lnTo>
                    <a:pt x="2741041" y="148462"/>
                  </a:lnTo>
                  <a:lnTo>
                    <a:pt x="2733476" y="101518"/>
                  </a:lnTo>
                  <a:lnTo>
                    <a:pt x="2712410" y="60761"/>
                  </a:lnTo>
                  <a:lnTo>
                    <a:pt x="2680279" y="28630"/>
                  </a:lnTo>
                  <a:lnTo>
                    <a:pt x="2639522" y="7564"/>
                  </a:lnTo>
                  <a:lnTo>
                    <a:pt x="25925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83832" y="3149193"/>
              <a:ext cx="567766" cy="516153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6281800" y="3147441"/>
              <a:ext cx="572135" cy="520065"/>
            </a:xfrm>
            <a:custGeom>
              <a:avLst/>
              <a:gdLst/>
              <a:ahLst/>
              <a:cxnLst/>
              <a:rect l="l" t="t" r="r" b="b"/>
              <a:pathLst>
                <a:path w="572134" h="520064">
                  <a:moveTo>
                    <a:pt x="285876" y="0"/>
                  </a:moveTo>
                  <a:lnTo>
                    <a:pt x="343534" y="5334"/>
                  </a:lnTo>
                  <a:lnTo>
                    <a:pt x="397128" y="20447"/>
                  </a:lnTo>
                  <a:lnTo>
                    <a:pt x="445770" y="44323"/>
                  </a:lnTo>
                  <a:lnTo>
                    <a:pt x="488060" y="76073"/>
                  </a:lnTo>
                  <a:lnTo>
                    <a:pt x="522985" y="114554"/>
                  </a:lnTo>
                  <a:lnTo>
                    <a:pt x="549275" y="158750"/>
                  </a:lnTo>
                  <a:lnTo>
                    <a:pt x="565912" y="207518"/>
                  </a:lnTo>
                  <a:lnTo>
                    <a:pt x="571753" y="259842"/>
                  </a:lnTo>
                  <a:lnTo>
                    <a:pt x="570229" y="286512"/>
                  </a:lnTo>
                  <a:lnTo>
                    <a:pt x="558926" y="337185"/>
                  </a:lnTo>
                  <a:lnTo>
                    <a:pt x="537209" y="383667"/>
                  </a:lnTo>
                  <a:lnTo>
                    <a:pt x="506475" y="425196"/>
                  </a:lnTo>
                  <a:lnTo>
                    <a:pt x="467741" y="460375"/>
                  </a:lnTo>
                  <a:lnTo>
                    <a:pt x="422148" y="488442"/>
                  </a:lnTo>
                  <a:lnTo>
                    <a:pt x="370967" y="508000"/>
                  </a:lnTo>
                  <a:lnTo>
                    <a:pt x="315087" y="518414"/>
                  </a:lnTo>
                  <a:lnTo>
                    <a:pt x="285876" y="519684"/>
                  </a:lnTo>
                  <a:lnTo>
                    <a:pt x="256667" y="518414"/>
                  </a:lnTo>
                  <a:lnTo>
                    <a:pt x="200913" y="508000"/>
                  </a:lnTo>
                  <a:lnTo>
                    <a:pt x="149606" y="488442"/>
                  </a:lnTo>
                  <a:lnTo>
                    <a:pt x="104012" y="460375"/>
                  </a:lnTo>
                  <a:lnTo>
                    <a:pt x="65404" y="425196"/>
                  </a:lnTo>
                  <a:lnTo>
                    <a:pt x="34544" y="383667"/>
                  </a:lnTo>
                  <a:lnTo>
                    <a:pt x="12953" y="337185"/>
                  </a:lnTo>
                  <a:lnTo>
                    <a:pt x="1524" y="286512"/>
                  </a:lnTo>
                  <a:lnTo>
                    <a:pt x="0" y="259842"/>
                  </a:lnTo>
                  <a:lnTo>
                    <a:pt x="1524" y="233299"/>
                  </a:lnTo>
                  <a:lnTo>
                    <a:pt x="12953" y="182625"/>
                  </a:lnTo>
                  <a:lnTo>
                    <a:pt x="34544" y="136017"/>
                  </a:lnTo>
                  <a:lnTo>
                    <a:pt x="65404" y="94487"/>
                  </a:lnTo>
                  <a:lnTo>
                    <a:pt x="104012" y="59309"/>
                  </a:lnTo>
                  <a:lnTo>
                    <a:pt x="149606" y="31369"/>
                  </a:lnTo>
                  <a:lnTo>
                    <a:pt x="200913" y="11684"/>
                  </a:lnTo>
                  <a:lnTo>
                    <a:pt x="256667" y="1397"/>
                  </a:lnTo>
                  <a:lnTo>
                    <a:pt x="285876" y="0"/>
                  </a:lnTo>
                  <a:close/>
                </a:path>
              </a:pathLst>
            </a:custGeom>
            <a:ln w="6350">
              <a:solidFill>
                <a:srgbClr val="BCBCB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476366" y="3149193"/>
              <a:ext cx="567766" cy="516153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5474461" y="3147441"/>
              <a:ext cx="572135" cy="520065"/>
            </a:xfrm>
            <a:custGeom>
              <a:avLst/>
              <a:gdLst/>
              <a:ahLst/>
              <a:cxnLst/>
              <a:rect l="l" t="t" r="r" b="b"/>
              <a:pathLst>
                <a:path w="572135" h="520064">
                  <a:moveTo>
                    <a:pt x="285876" y="0"/>
                  </a:moveTo>
                  <a:lnTo>
                    <a:pt x="343408" y="5334"/>
                  </a:lnTo>
                  <a:lnTo>
                    <a:pt x="397128" y="20447"/>
                  </a:lnTo>
                  <a:lnTo>
                    <a:pt x="445642" y="44323"/>
                  </a:lnTo>
                  <a:lnTo>
                    <a:pt x="487934" y="76073"/>
                  </a:lnTo>
                  <a:lnTo>
                    <a:pt x="522859" y="114554"/>
                  </a:lnTo>
                  <a:lnTo>
                    <a:pt x="549275" y="158750"/>
                  </a:lnTo>
                  <a:lnTo>
                    <a:pt x="565912" y="207518"/>
                  </a:lnTo>
                  <a:lnTo>
                    <a:pt x="571753" y="259842"/>
                  </a:lnTo>
                  <a:lnTo>
                    <a:pt x="570229" y="286512"/>
                  </a:lnTo>
                  <a:lnTo>
                    <a:pt x="558800" y="337185"/>
                  </a:lnTo>
                  <a:lnTo>
                    <a:pt x="537210" y="383667"/>
                  </a:lnTo>
                  <a:lnTo>
                    <a:pt x="506349" y="425196"/>
                  </a:lnTo>
                  <a:lnTo>
                    <a:pt x="467740" y="460375"/>
                  </a:lnTo>
                  <a:lnTo>
                    <a:pt x="422148" y="488442"/>
                  </a:lnTo>
                  <a:lnTo>
                    <a:pt x="370839" y="508000"/>
                  </a:lnTo>
                  <a:lnTo>
                    <a:pt x="314960" y="518414"/>
                  </a:lnTo>
                  <a:lnTo>
                    <a:pt x="285876" y="519684"/>
                  </a:lnTo>
                  <a:lnTo>
                    <a:pt x="256539" y="518414"/>
                  </a:lnTo>
                  <a:lnTo>
                    <a:pt x="200787" y="508000"/>
                  </a:lnTo>
                  <a:lnTo>
                    <a:pt x="149605" y="488442"/>
                  </a:lnTo>
                  <a:lnTo>
                    <a:pt x="104012" y="460375"/>
                  </a:lnTo>
                  <a:lnTo>
                    <a:pt x="65150" y="425196"/>
                  </a:lnTo>
                  <a:lnTo>
                    <a:pt x="34416" y="383667"/>
                  </a:lnTo>
                  <a:lnTo>
                    <a:pt x="12826" y="337185"/>
                  </a:lnTo>
                  <a:lnTo>
                    <a:pt x="1397" y="286512"/>
                  </a:lnTo>
                  <a:lnTo>
                    <a:pt x="0" y="259842"/>
                  </a:lnTo>
                  <a:lnTo>
                    <a:pt x="1397" y="233299"/>
                  </a:lnTo>
                  <a:lnTo>
                    <a:pt x="12826" y="182625"/>
                  </a:lnTo>
                  <a:lnTo>
                    <a:pt x="34416" y="136017"/>
                  </a:lnTo>
                  <a:lnTo>
                    <a:pt x="65150" y="94487"/>
                  </a:lnTo>
                  <a:lnTo>
                    <a:pt x="104012" y="59309"/>
                  </a:lnTo>
                  <a:lnTo>
                    <a:pt x="149605" y="31369"/>
                  </a:lnTo>
                  <a:lnTo>
                    <a:pt x="200787" y="11684"/>
                  </a:lnTo>
                  <a:lnTo>
                    <a:pt x="256539" y="1397"/>
                  </a:lnTo>
                  <a:lnTo>
                    <a:pt x="285876" y="0"/>
                  </a:lnTo>
                  <a:close/>
                </a:path>
              </a:pathLst>
            </a:custGeom>
            <a:ln w="6350">
              <a:solidFill>
                <a:srgbClr val="BCBCB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607809" y="3775938"/>
              <a:ext cx="567766" cy="516153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6605777" y="3774186"/>
              <a:ext cx="572135" cy="520065"/>
            </a:xfrm>
            <a:custGeom>
              <a:avLst/>
              <a:gdLst/>
              <a:ahLst/>
              <a:cxnLst/>
              <a:rect l="l" t="t" r="r" b="b"/>
              <a:pathLst>
                <a:path w="572134" h="520064">
                  <a:moveTo>
                    <a:pt x="285876" y="0"/>
                  </a:moveTo>
                  <a:lnTo>
                    <a:pt x="343407" y="5333"/>
                  </a:lnTo>
                  <a:lnTo>
                    <a:pt x="397128" y="20446"/>
                  </a:lnTo>
                  <a:lnTo>
                    <a:pt x="445643" y="44322"/>
                  </a:lnTo>
                  <a:lnTo>
                    <a:pt x="487933" y="76200"/>
                  </a:lnTo>
                  <a:lnTo>
                    <a:pt x="522858" y="114553"/>
                  </a:lnTo>
                  <a:lnTo>
                    <a:pt x="549275" y="158750"/>
                  </a:lnTo>
                  <a:lnTo>
                    <a:pt x="565912" y="207518"/>
                  </a:lnTo>
                  <a:lnTo>
                    <a:pt x="571753" y="259841"/>
                  </a:lnTo>
                  <a:lnTo>
                    <a:pt x="570229" y="286512"/>
                  </a:lnTo>
                  <a:lnTo>
                    <a:pt x="558926" y="337184"/>
                  </a:lnTo>
                  <a:lnTo>
                    <a:pt x="537210" y="383794"/>
                  </a:lnTo>
                  <a:lnTo>
                    <a:pt x="506475" y="425195"/>
                  </a:lnTo>
                  <a:lnTo>
                    <a:pt x="467614" y="460375"/>
                  </a:lnTo>
                  <a:lnTo>
                    <a:pt x="422021" y="488441"/>
                  </a:lnTo>
                  <a:lnTo>
                    <a:pt x="370840" y="508000"/>
                  </a:lnTo>
                  <a:lnTo>
                    <a:pt x="315087" y="518413"/>
                  </a:lnTo>
                  <a:lnTo>
                    <a:pt x="285876" y="519683"/>
                  </a:lnTo>
                  <a:lnTo>
                    <a:pt x="256667" y="518413"/>
                  </a:lnTo>
                  <a:lnTo>
                    <a:pt x="200914" y="508000"/>
                  </a:lnTo>
                  <a:lnTo>
                    <a:pt x="149605" y="488441"/>
                  </a:lnTo>
                  <a:lnTo>
                    <a:pt x="104013" y="460375"/>
                  </a:lnTo>
                  <a:lnTo>
                    <a:pt x="65277" y="425195"/>
                  </a:lnTo>
                  <a:lnTo>
                    <a:pt x="34544" y="383794"/>
                  </a:lnTo>
                  <a:lnTo>
                    <a:pt x="12826" y="337184"/>
                  </a:lnTo>
                  <a:lnTo>
                    <a:pt x="1397" y="286512"/>
                  </a:lnTo>
                  <a:lnTo>
                    <a:pt x="0" y="259841"/>
                  </a:lnTo>
                  <a:lnTo>
                    <a:pt x="1397" y="233299"/>
                  </a:lnTo>
                  <a:lnTo>
                    <a:pt x="12826" y="182625"/>
                  </a:lnTo>
                  <a:lnTo>
                    <a:pt x="34544" y="136016"/>
                  </a:lnTo>
                  <a:lnTo>
                    <a:pt x="65277" y="94614"/>
                  </a:lnTo>
                  <a:lnTo>
                    <a:pt x="104013" y="59308"/>
                  </a:lnTo>
                  <a:lnTo>
                    <a:pt x="149605" y="31368"/>
                  </a:lnTo>
                  <a:lnTo>
                    <a:pt x="200914" y="11683"/>
                  </a:lnTo>
                  <a:lnTo>
                    <a:pt x="256667" y="1396"/>
                  </a:lnTo>
                  <a:lnTo>
                    <a:pt x="285876" y="0"/>
                  </a:lnTo>
                  <a:close/>
                </a:path>
              </a:pathLst>
            </a:custGeom>
            <a:ln w="6350">
              <a:solidFill>
                <a:srgbClr val="BCBCB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3" name="object 2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882258" y="3775938"/>
              <a:ext cx="567766" cy="516153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5880353" y="3774186"/>
              <a:ext cx="572135" cy="520065"/>
            </a:xfrm>
            <a:custGeom>
              <a:avLst/>
              <a:gdLst/>
              <a:ahLst/>
              <a:cxnLst/>
              <a:rect l="l" t="t" r="r" b="b"/>
              <a:pathLst>
                <a:path w="572135" h="520064">
                  <a:moveTo>
                    <a:pt x="285876" y="0"/>
                  </a:moveTo>
                  <a:lnTo>
                    <a:pt x="343408" y="5333"/>
                  </a:lnTo>
                  <a:lnTo>
                    <a:pt x="397129" y="20446"/>
                  </a:lnTo>
                  <a:lnTo>
                    <a:pt x="445643" y="44322"/>
                  </a:lnTo>
                  <a:lnTo>
                    <a:pt x="488061" y="76200"/>
                  </a:lnTo>
                  <a:lnTo>
                    <a:pt x="522859" y="114553"/>
                  </a:lnTo>
                  <a:lnTo>
                    <a:pt x="549148" y="158750"/>
                  </a:lnTo>
                  <a:lnTo>
                    <a:pt x="565912" y="207518"/>
                  </a:lnTo>
                  <a:lnTo>
                    <a:pt x="571626" y="259841"/>
                  </a:lnTo>
                  <a:lnTo>
                    <a:pt x="570230" y="286512"/>
                  </a:lnTo>
                  <a:lnTo>
                    <a:pt x="558800" y="337184"/>
                  </a:lnTo>
                  <a:lnTo>
                    <a:pt x="537210" y="383794"/>
                  </a:lnTo>
                  <a:lnTo>
                    <a:pt x="506475" y="425195"/>
                  </a:lnTo>
                  <a:lnTo>
                    <a:pt x="467613" y="460375"/>
                  </a:lnTo>
                  <a:lnTo>
                    <a:pt x="422148" y="488441"/>
                  </a:lnTo>
                  <a:lnTo>
                    <a:pt x="370840" y="508000"/>
                  </a:lnTo>
                  <a:lnTo>
                    <a:pt x="315087" y="518413"/>
                  </a:lnTo>
                  <a:lnTo>
                    <a:pt x="285876" y="519683"/>
                  </a:lnTo>
                  <a:lnTo>
                    <a:pt x="256667" y="518413"/>
                  </a:lnTo>
                  <a:lnTo>
                    <a:pt x="200787" y="508000"/>
                  </a:lnTo>
                  <a:lnTo>
                    <a:pt x="149606" y="488441"/>
                  </a:lnTo>
                  <a:lnTo>
                    <a:pt x="104012" y="460375"/>
                  </a:lnTo>
                  <a:lnTo>
                    <a:pt x="65278" y="425195"/>
                  </a:lnTo>
                  <a:lnTo>
                    <a:pt x="34544" y="383794"/>
                  </a:lnTo>
                  <a:lnTo>
                    <a:pt x="12826" y="337184"/>
                  </a:lnTo>
                  <a:lnTo>
                    <a:pt x="1524" y="286512"/>
                  </a:lnTo>
                  <a:lnTo>
                    <a:pt x="0" y="259841"/>
                  </a:lnTo>
                  <a:lnTo>
                    <a:pt x="1524" y="233299"/>
                  </a:lnTo>
                  <a:lnTo>
                    <a:pt x="12826" y="182625"/>
                  </a:lnTo>
                  <a:lnTo>
                    <a:pt x="34544" y="136016"/>
                  </a:lnTo>
                  <a:lnTo>
                    <a:pt x="65278" y="94614"/>
                  </a:lnTo>
                  <a:lnTo>
                    <a:pt x="104012" y="59308"/>
                  </a:lnTo>
                  <a:lnTo>
                    <a:pt x="149606" y="31368"/>
                  </a:lnTo>
                  <a:lnTo>
                    <a:pt x="200787" y="11683"/>
                  </a:lnTo>
                  <a:lnTo>
                    <a:pt x="256667" y="1396"/>
                  </a:lnTo>
                  <a:lnTo>
                    <a:pt x="285876" y="0"/>
                  </a:lnTo>
                  <a:close/>
                </a:path>
              </a:pathLst>
            </a:custGeom>
            <a:ln w="6350">
              <a:solidFill>
                <a:srgbClr val="BCBCB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56834" y="3775938"/>
              <a:ext cx="567766" cy="516153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5154929" y="3774186"/>
              <a:ext cx="572135" cy="520065"/>
            </a:xfrm>
            <a:custGeom>
              <a:avLst/>
              <a:gdLst/>
              <a:ahLst/>
              <a:cxnLst/>
              <a:rect l="l" t="t" r="r" b="b"/>
              <a:pathLst>
                <a:path w="572135" h="520064">
                  <a:moveTo>
                    <a:pt x="285877" y="0"/>
                  </a:moveTo>
                  <a:lnTo>
                    <a:pt x="343535" y="5333"/>
                  </a:lnTo>
                  <a:lnTo>
                    <a:pt x="397129" y="20446"/>
                  </a:lnTo>
                  <a:lnTo>
                    <a:pt x="445643" y="44322"/>
                  </a:lnTo>
                  <a:lnTo>
                    <a:pt x="487934" y="76200"/>
                  </a:lnTo>
                  <a:lnTo>
                    <a:pt x="522859" y="114553"/>
                  </a:lnTo>
                  <a:lnTo>
                    <a:pt x="549275" y="158750"/>
                  </a:lnTo>
                  <a:lnTo>
                    <a:pt x="565912" y="207518"/>
                  </a:lnTo>
                  <a:lnTo>
                    <a:pt x="571754" y="259841"/>
                  </a:lnTo>
                  <a:lnTo>
                    <a:pt x="570230" y="286512"/>
                  </a:lnTo>
                  <a:lnTo>
                    <a:pt x="558800" y="337184"/>
                  </a:lnTo>
                  <a:lnTo>
                    <a:pt x="537210" y="383794"/>
                  </a:lnTo>
                  <a:lnTo>
                    <a:pt x="506349" y="425195"/>
                  </a:lnTo>
                  <a:lnTo>
                    <a:pt x="467741" y="460375"/>
                  </a:lnTo>
                  <a:lnTo>
                    <a:pt x="422148" y="488441"/>
                  </a:lnTo>
                  <a:lnTo>
                    <a:pt x="370840" y="508000"/>
                  </a:lnTo>
                  <a:lnTo>
                    <a:pt x="315087" y="518413"/>
                  </a:lnTo>
                  <a:lnTo>
                    <a:pt x="285877" y="519683"/>
                  </a:lnTo>
                  <a:lnTo>
                    <a:pt x="256667" y="518413"/>
                  </a:lnTo>
                  <a:lnTo>
                    <a:pt x="200787" y="508000"/>
                  </a:lnTo>
                  <a:lnTo>
                    <a:pt x="149606" y="488441"/>
                  </a:lnTo>
                  <a:lnTo>
                    <a:pt x="104012" y="460375"/>
                  </a:lnTo>
                  <a:lnTo>
                    <a:pt x="65278" y="425195"/>
                  </a:lnTo>
                  <a:lnTo>
                    <a:pt x="34544" y="383794"/>
                  </a:lnTo>
                  <a:lnTo>
                    <a:pt x="12827" y="337184"/>
                  </a:lnTo>
                  <a:lnTo>
                    <a:pt x="1524" y="286512"/>
                  </a:lnTo>
                  <a:lnTo>
                    <a:pt x="0" y="259841"/>
                  </a:lnTo>
                  <a:lnTo>
                    <a:pt x="1524" y="233299"/>
                  </a:lnTo>
                  <a:lnTo>
                    <a:pt x="12827" y="182625"/>
                  </a:lnTo>
                  <a:lnTo>
                    <a:pt x="34544" y="136016"/>
                  </a:lnTo>
                  <a:lnTo>
                    <a:pt x="65278" y="94614"/>
                  </a:lnTo>
                  <a:lnTo>
                    <a:pt x="104012" y="59308"/>
                  </a:lnTo>
                  <a:lnTo>
                    <a:pt x="149606" y="31368"/>
                  </a:lnTo>
                  <a:lnTo>
                    <a:pt x="200787" y="11683"/>
                  </a:lnTo>
                  <a:lnTo>
                    <a:pt x="256667" y="1396"/>
                  </a:lnTo>
                  <a:lnTo>
                    <a:pt x="285877" y="0"/>
                  </a:lnTo>
                  <a:close/>
                </a:path>
              </a:pathLst>
            </a:custGeom>
            <a:ln w="6350">
              <a:solidFill>
                <a:srgbClr val="BCBCB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7" name="object 27"/>
          <p:cNvGrpSpPr/>
          <p:nvPr/>
        </p:nvGrpSpPr>
        <p:grpSpPr>
          <a:xfrm>
            <a:off x="8290432" y="2968244"/>
            <a:ext cx="2741295" cy="1504950"/>
            <a:chOff x="8290432" y="2968244"/>
            <a:chExt cx="2741295" cy="1504950"/>
          </a:xfrm>
        </p:grpSpPr>
        <p:sp>
          <p:nvSpPr>
            <p:cNvPr id="28" name="object 28"/>
            <p:cNvSpPr/>
            <p:nvPr/>
          </p:nvSpPr>
          <p:spPr>
            <a:xfrm>
              <a:off x="8290432" y="2968244"/>
              <a:ext cx="2741295" cy="1504950"/>
            </a:xfrm>
            <a:custGeom>
              <a:avLst/>
              <a:gdLst/>
              <a:ahLst/>
              <a:cxnLst/>
              <a:rect l="l" t="t" r="r" b="b"/>
              <a:pathLst>
                <a:path w="2741295" h="1504950">
                  <a:moveTo>
                    <a:pt x="2592578" y="0"/>
                  </a:moveTo>
                  <a:lnTo>
                    <a:pt x="148590" y="0"/>
                  </a:lnTo>
                  <a:lnTo>
                    <a:pt x="101632" y="7564"/>
                  </a:lnTo>
                  <a:lnTo>
                    <a:pt x="60844" y="28630"/>
                  </a:lnTo>
                  <a:lnTo>
                    <a:pt x="28675" y="60761"/>
                  </a:lnTo>
                  <a:lnTo>
                    <a:pt x="7577" y="101518"/>
                  </a:lnTo>
                  <a:lnTo>
                    <a:pt x="0" y="148462"/>
                  </a:lnTo>
                  <a:lnTo>
                    <a:pt x="0" y="1356486"/>
                  </a:lnTo>
                  <a:lnTo>
                    <a:pt x="7577" y="1403382"/>
                  </a:lnTo>
                  <a:lnTo>
                    <a:pt x="28675" y="1444133"/>
                  </a:lnTo>
                  <a:lnTo>
                    <a:pt x="60844" y="1476282"/>
                  </a:lnTo>
                  <a:lnTo>
                    <a:pt x="101632" y="1497373"/>
                  </a:lnTo>
                  <a:lnTo>
                    <a:pt x="148590" y="1504949"/>
                  </a:lnTo>
                  <a:lnTo>
                    <a:pt x="2592578" y="1504949"/>
                  </a:lnTo>
                  <a:lnTo>
                    <a:pt x="2639522" y="1497373"/>
                  </a:lnTo>
                  <a:lnTo>
                    <a:pt x="2680279" y="1476282"/>
                  </a:lnTo>
                  <a:lnTo>
                    <a:pt x="2712410" y="1444133"/>
                  </a:lnTo>
                  <a:lnTo>
                    <a:pt x="2733476" y="1403382"/>
                  </a:lnTo>
                  <a:lnTo>
                    <a:pt x="2741041" y="1356486"/>
                  </a:lnTo>
                  <a:lnTo>
                    <a:pt x="2741041" y="148462"/>
                  </a:lnTo>
                  <a:lnTo>
                    <a:pt x="2733476" y="101518"/>
                  </a:lnTo>
                  <a:lnTo>
                    <a:pt x="2712410" y="60761"/>
                  </a:lnTo>
                  <a:lnTo>
                    <a:pt x="2680279" y="28630"/>
                  </a:lnTo>
                  <a:lnTo>
                    <a:pt x="2639522" y="7564"/>
                  </a:lnTo>
                  <a:lnTo>
                    <a:pt x="25925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9" name="object 2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417049" y="3436797"/>
              <a:ext cx="567766" cy="567766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9415144" y="3434842"/>
              <a:ext cx="572135" cy="572135"/>
            </a:xfrm>
            <a:custGeom>
              <a:avLst/>
              <a:gdLst/>
              <a:ahLst/>
              <a:cxnLst/>
              <a:rect l="l" t="t" r="r" b="b"/>
              <a:pathLst>
                <a:path w="572134" h="572135">
                  <a:moveTo>
                    <a:pt x="285876" y="0"/>
                  </a:moveTo>
                  <a:lnTo>
                    <a:pt x="343407" y="5715"/>
                  </a:lnTo>
                  <a:lnTo>
                    <a:pt x="397128" y="22479"/>
                  </a:lnTo>
                  <a:lnTo>
                    <a:pt x="445643" y="48768"/>
                  </a:lnTo>
                  <a:lnTo>
                    <a:pt x="487933" y="83693"/>
                  </a:lnTo>
                  <a:lnTo>
                    <a:pt x="522858" y="125984"/>
                  </a:lnTo>
                  <a:lnTo>
                    <a:pt x="549148" y="174625"/>
                  </a:lnTo>
                  <a:lnTo>
                    <a:pt x="565784" y="228219"/>
                  </a:lnTo>
                  <a:lnTo>
                    <a:pt x="571626" y="285877"/>
                  </a:lnTo>
                  <a:lnTo>
                    <a:pt x="570229" y="314960"/>
                  </a:lnTo>
                  <a:lnTo>
                    <a:pt x="558800" y="370840"/>
                  </a:lnTo>
                  <a:lnTo>
                    <a:pt x="537082" y="422148"/>
                  </a:lnTo>
                  <a:lnTo>
                    <a:pt x="506349" y="467741"/>
                  </a:lnTo>
                  <a:lnTo>
                    <a:pt x="467613" y="506349"/>
                  </a:lnTo>
                  <a:lnTo>
                    <a:pt x="422021" y="537210"/>
                  </a:lnTo>
                  <a:lnTo>
                    <a:pt x="370839" y="558800"/>
                  </a:lnTo>
                  <a:lnTo>
                    <a:pt x="314959" y="570230"/>
                  </a:lnTo>
                  <a:lnTo>
                    <a:pt x="285876" y="571754"/>
                  </a:lnTo>
                  <a:lnTo>
                    <a:pt x="256539" y="570230"/>
                  </a:lnTo>
                  <a:lnTo>
                    <a:pt x="200786" y="558800"/>
                  </a:lnTo>
                  <a:lnTo>
                    <a:pt x="149605" y="537210"/>
                  </a:lnTo>
                  <a:lnTo>
                    <a:pt x="104012" y="506349"/>
                  </a:lnTo>
                  <a:lnTo>
                    <a:pt x="65277" y="467741"/>
                  </a:lnTo>
                  <a:lnTo>
                    <a:pt x="34416" y="422148"/>
                  </a:lnTo>
                  <a:lnTo>
                    <a:pt x="12826" y="370840"/>
                  </a:lnTo>
                  <a:lnTo>
                    <a:pt x="1397" y="314960"/>
                  </a:lnTo>
                  <a:lnTo>
                    <a:pt x="0" y="285877"/>
                  </a:lnTo>
                  <a:lnTo>
                    <a:pt x="1397" y="256540"/>
                  </a:lnTo>
                  <a:lnTo>
                    <a:pt x="12826" y="200787"/>
                  </a:lnTo>
                  <a:lnTo>
                    <a:pt x="34416" y="149606"/>
                  </a:lnTo>
                  <a:lnTo>
                    <a:pt x="65277" y="104012"/>
                  </a:lnTo>
                  <a:lnTo>
                    <a:pt x="104012" y="65278"/>
                  </a:lnTo>
                  <a:lnTo>
                    <a:pt x="149605" y="34417"/>
                  </a:lnTo>
                  <a:lnTo>
                    <a:pt x="200786" y="12827"/>
                  </a:lnTo>
                  <a:lnTo>
                    <a:pt x="256539" y="1524"/>
                  </a:lnTo>
                  <a:lnTo>
                    <a:pt x="285876" y="0"/>
                  </a:lnTo>
                  <a:close/>
                </a:path>
              </a:pathLst>
            </a:custGeom>
            <a:ln w="6350">
              <a:solidFill>
                <a:srgbClr val="BCBCB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1" name="object 3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148442" y="3436797"/>
              <a:ext cx="567766" cy="567766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10146410" y="3434842"/>
              <a:ext cx="572135" cy="572135"/>
            </a:xfrm>
            <a:custGeom>
              <a:avLst/>
              <a:gdLst/>
              <a:ahLst/>
              <a:cxnLst/>
              <a:rect l="l" t="t" r="r" b="b"/>
              <a:pathLst>
                <a:path w="572134" h="572135">
                  <a:moveTo>
                    <a:pt x="285877" y="0"/>
                  </a:moveTo>
                  <a:lnTo>
                    <a:pt x="343408" y="5715"/>
                  </a:lnTo>
                  <a:lnTo>
                    <a:pt x="397129" y="22479"/>
                  </a:lnTo>
                  <a:lnTo>
                    <a:pt x="445643" y="48768"/>
                  </a:lnTo>
                  <a:lnTo>
                    <a:pt x="487934" y="83693"/>
                  </a:lnTo>
                  <a:lnTo>
                    <a:pt x="522859" y="125984"/>
                  </a:lnTo>
                  <a:lnTo>
                    <a:pt x="549275" y="174625"/>
                  </a:lnTo>
                  <a:lnTo>
                    <a:pt x="565912" y="228219"/>
                  </a:lnTo>
                  <a:lnTo>
                    <a:pt x="571754" y="285877"/>
                  </a:lnTo>
                  <a:lnTo>
                    <a:pt x="570230" y="314960"/>
                  </a:lnTo>
                  <a:lnTo>
                    <a:pt x="558927" y="370840"/>
                  </a:lnTo>
                  <a:lnTo>
                    <a:pt x="537210" y="422148"/>
                  </a:lnTo>
                  <a:lnTo>
                    <a:pt x="506475" y="467741"/>
                  </a:lnTo>
                  <a:lnTo>
                    <a:pt x="467741" y="506349"/>
                  </a:lnTo>
                  <a:lnTo>
                    <a:pt x="422148" y="537210"/>
                  </a:lnTo>
                  <a:lnTo>
                    <a:pt x="370840" y="558800"/>
                  </a:lnTo>
                  <a:lnTo>
                    <a:pt x="315087" y="570230"/>
                  </a:lnTo>
                  <a:lnTo>
                    <a:pt x="285877" y="571754"/>
                  </a:lnTo>
                  <a:lnTo>
                    <a:pt x="256667" y="570230"/>
                  </a:lnTo>
                  <a:lnTo>
                    <a:pt x="200914" y="558800"/>
                  </a:lnTo>
                  <a:lnTo>
                    <a:pt x="149606" y="537210"/>
                  </a:lnTo>
                  <a:lnTo>
                    <a:pt x="104013" y="506349"/>
                  </a:lnTo>
                  <a:lnTo>
                    <a:pt x="65278" y="467741"/>
                  </a:lnTo>
                  <a:lnTo>
                    <a:pt x="34417" y="422148"/>
                  </a:lnTo>
                  <a:lnTo>
                    <a:pt x="12827" y="370840"/>
                  </a:lnTo>
                  <a:lnTo>
                    <a:pt x="1397" y="314960"/>
                  </a:lnTo>
                  <a:lnTo>
                    <a:pt x="0" y="285877"/>
                  </a:lnTo>
                  <a:lnTo>
                    <a:pt x="1397" y="256540"/>
                  </a:lnTo>
                  <a:lnTo>
                    <a:pt x="12827" y="200787"/>
                  </a:lnTo>
                  <a:lnTo>
                    <a:pt x="34417" y="149606"/>
                  </a:lnTo>
                  <a:lnTo>
                    <a:pt x="65278" y="104012"/>
                  </a:lnTo>
                  <a:lnTo>
                    <a:pt x="104013" y="65278"/>
                  </a:lnTo>
                  <a:lnTo>
                    <a:pt x="149606" y="34417"/>
                  </a:lnTo>
                  <a:lnTo>
                    <a:pt x="200914" y="12827"/>
                  </a:lnTo>
                  <a:lnTo>
                    <a:pt x="256667" y="1524"/>
                  </a:lnTo>
                  <a:lnTo>
                    <a:pt x="285877" y="0"/>
                  </a:lnTo>
                  <a:close/>
                </a:path>
              </a:pathLst>
            </a:custGeom>
            <a:ln w="6350">
              <a:solidFill>
                <a:srgbClr val="BCBCB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3" name="object 3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670162" y="3436797"/>
              <a:ext cx="567766" cy="567766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8668130" y="3434842"/>
              <a:ext cx="572135" cy="572135"/>
            </a:xfrm>
            <a:custGeom>
              <a:avLst/>
              <a:gdLst/>
              <a:ahLst/>
              <a:cxnLst/>
              <a:rect l="l" t="t" r="r" b="b"/>
              <a:pathLst>
                <a:path w="572134" h="572135">
                  <a:moveTo>
                    <a:pt x="285876" y="0"/>
                  </a:moveTo>
                  <a:lnTo>
                    <a:pt x="343535" y="5715"/>
                  </a:lnTo>
                  <a:lnTo>
                    <a:pt x="397128" y="22479"/>
                  </a:lnTo>
                  <a:lnTo>
                    <a:pt x="445770" y="48768"/>
                  </a:lnTo>
                  <a:lnTo>
                    <a:pt x="488061" y="83693"/>
                  </a:lnTo>
                  <a:lnTo>
                    <a:pt x="522986" y="125984"/>
                  </a:lnTo>
                  <a:lnTo>
                    <a:pt x="549275" y="174625"/>
                  </a:lnTo>
                  <a:lnTo>
                    <a:pt x="566039" y="228219"/>
                  </a:lnTo>
                  <a:lnTo>
                    <a:pt x="571753" y="285877"/>
                  </a:lnTo>
                  <a:lnTo>
                    <a:pt x="570357" y="314960"/>
                  </a:lnTo>
                  <a:lnTo>
                    <a:pt x="558926" y="370840"/>
                  </a:lnTo>
                  <a:lnTo>
                    <a:pt x="537337" y="422148"/>
                  </a:lnTo>
                  <a:lnTo>
                    <a:pt x="506475" y="467741"/>
                  </a:lnTo>
                  <a:lnTo>
                    <a:pt x="467741" y="506349"/>
                  </a:lnTo>
                  <a:lnTo>
                    <a:pt x="422148" y="537210"/>
                  </a:lnTo>
                  <a:lnTo>
                    <a:pt x="370840" y="558800"/>
                  </a:lnTo>
                  <a:lnTo>
                    <a:pt x="315087" y="570230"/>
                  </a:lnTo>
                  <a:lnTo>
                    <a:pt x="285876" y="571754"/>
                  </a:lnTo>
                  <a:lnTo>
                    <a:pt x="256667" y="570230"/>
                  </a:lnTo>
                  <a:lnTo>
                    <a:pt x="200914" y="558800"/>
                  </a:lnTo>
                  <a:lnTo>
                    <a:pt x="149605" y="537210"/>
                  </a:lnTo>
                  <a:lnTo>
                    <a:pt x="104013" y="506349"/>
                  </a:lnTo>
                  <a:lnTo>
                    <a:pt x="65277" y="467741"/>
                  </a:lnTo>
                  <a:lnTo>
                    <a:pt x="34544" y="422148"/>
                  </a:lnTo>
                  <a:lnTo>
                    <a:pt x="12826" y="370840"/>
                  </a:lnTo>
                  <a:lnTo>
                    <a:pt x="1524" y="314960"/>
                  </a:lnTo>
                  <a:lnTo>
                    <a:pt x="0" y="285877"/>
                  </a:lnTo>
                  <a:lnTo>
                    <a:pt x="1524" y="256540"/>
                  </a:lnTo>
                  <a:lnTo>
                    <a:pt x="12826" y="200787"/>
                  </a:lnTo>
                  <a:lnTo>
                    <a:pt x="34544" y="149606"/>
                  </a:lnTo>
                  <a:lnTo>
                    <a:pt x="65277" y="104012"/>
                  </a:lnTo>
                  <a:lnTo>
                    <a:pt x="104013" y="65278"/>
                  </a:lnTo>
                  <a:lnTo>
                    <a:pt x="149605" y="34417"/>
                  </a:lnTo>
                  <a:lnTo>
                    <a:pt x="200914" y="12827"/>
                  </a:lnTo>
                  <a:lnTo>
                    <a:pt x="256667" y="1524"/>
                  </a:lnTo>
                  <a:lnTo>
                    <a:pt x="285876" y="0"/>
                  </a:lnTo>
                  <a:close/>
                </a:path>
              </a:pathLst>
            </a:custGeom>
            <a:ln w="6350">
              <a:solidFill>
                <a:srgbClr val="BCBCB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5" name="object 35"/>
          <p:cNvSpPr txBox="1"/>
          <p:nvPr/>
        </p:nvSpPr>
        <p:spPr>
          <a:xfrm>
            <a:off x="2034285" y="2159634"/>
            <a:ext cx="106172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14">
                <a:latin typeface="Tahoma"/>
                <a:cs typeface="Tahoma"/>
              </a:rPr>
              <a:t>U.S.</a:t>
            </a:r>
            <a:r>
              <a:rPr dirty="0" sz="1800" spc="-235">
                <a:latin typeface="Tahoma"/>
                <a:cs typeface="Tahoma"/>
              </a:rPr>
              <a:t> </a:t>
            </a:r>
            <a:r>
              <a:rPr dirty="0" sz="1800" spc="-70">
                <a:latin typeface="Tahoma"/>
                <a:cs typeface="Tahoma"/>
              </a:rPr>
              <a:t>Market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5060060" y="2024888"/>
            <a:ext cx="2176780" cy="5670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ts val="2130"/>
              </a:lnSpc>
              <a:spcBef>
                <a:spcPts val="100"/>
              </a:spcBef>
            </a:pPr>
            <a:r>
              <a:rPr dirty="0" sz="1800" spc="-10">
                <a:latin typeface="Tahoma"/>
                <a:cs typeface="Tahoma"/>
              </a:rPr>
              <a:t>International</a:t>
            </a:r>
            <a:endParaRPr sz="1800">
              <a:latin typeface="Tahoma"/>
              <a:cs typeface="Tahoma"/>
            </a:endParaRPr>
          </a:p>
          <a:p>
            <a:pPr algn="ctr">
              <a:lnSpc>
                <a:spcPts val="2130"/>
              </a:lnSpc>
            </a:pPr>
            <a:r>
              <a:rPr dirty="0" sz="1800" spc="-85">
                <a:latin typeface="Tahoma"/>
                <a:cs typeface="Tahoma"/>
              </a:rPr>
              <a:t>Operated</a:t>
            </a:r>
            <a:r>
              <a:rPr dirty="0" sz="1800" spc="-225">
                <a:latin typeface="Tahoma"/>
                <a:cs typeface="Tahoma"/>
              </a:rPr>
              <a:t> </a:t>
            </a:r>
            <a:r>
              <a:rPr dirty="0" sz="1800" spc="-90">
                <a:latin typeface="Tahoma"/>
                <a:cs typeface="Tahoma"/>
              </a:rPr>
              <a:t>Markets</a:t>
            </a:r>
            <a:r>
              <a:rPr dirty="0" sz="1800" spc="-229">
                <a:latin typeface="Tahoma"/>
                <a:cs typeface="Tahoma"/>
              </a:rPr>
              <a:t> </a:t>
            </a:r>
            <a:r>
              <a:rPr dirty="0" sz="1800" spc="-125">
                <a:latin typeface="Tahoma"/>
                <a:cs typeface="Tahoma"/>
              </a:rPr>
              <a:t>(IOM)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8351011" y="2030729"/>
            <a:ext cx="2632075" cy="554355"/>
          </a:xfrm>
          <a:prstGeom prst="rect">
            <a:avLst/>
          </a:prstGeom>
        </p:spPr>
        <p:txBody>
          <a:bodyPr wrap="square" lIns="0" tIns="38100" rIns="0" bIns="0" rtlCol="0" vert="horz">
            <a:spAutoFit/>
          </a:bodyPr>
          <a:lstStyle/>
          <a:p>
            <a:pPr marL="79375" marR="5080" indent="-67310">
              <a:lnSpc>
                <a:spcPts val="2000"/>
              </a:lnSpc>
              <a:spcBef>
                <a:spcPts val="300"/>
              </a:spcBef>
            </a:pPr>
            <a:r>
              <a:rPr dirty="0" sz="1800" spc="-80">
                <a:latin typeface="Tahoma"/>
                <a:cs typeface="Tahoma"/>
              </a:rPr>
              <a:t>International</a:t>
            </a:r>
            <a:r>
              <a:rPr dirty="0" sz="1800" spc="-155">
                <a:latin typeface="Tahoma"/>
                <a:cs typeface="Tahoma"/>
              </a:rPr>
              <a:t> </a:t>
            </a:r>
            <a:r>
              <a:rPr dirty="0" sz="1800" spc="-75">
                <a:latin typeface="Tahoma"/>
                <a:cs typeface="Tahoma"/>
              </a:rPr>
              <a:t>Developmental </a:t>
            </a:r>
            <a:r>
              <a:rPr dirty="0" sz="1800" spc="-90">
                <a:latin typeface="Tahoma"/>
                <a:cs typeface="Tahoma"/>
              </a:rPr>
              <a:t>Licensees</a:t>
            </a:r>
            <a:r>
              <a:rPr dirty="0" sz="1800" spc="-235">
                <a:latin typeface="Tahoma"/>
                <a:cs typeface="Tahoma"/>
              </a:rPr>
              <a:t> </a:t>
            </a:r>
            <a:r>
              <a:rPr dirty="0" sz="1800" spc="-130">
                <a:latin typeface="Tahoma"/>
                <a:cs typeface="Tahoma"/>
              </a:rPr>
              <a:t>&amp;</a:t>
            </a:r>
            <a:r>
              <a:rPr dirty="0" sz="1800" spc="-254">
                <a:latin typeface="Tahoma"/>
                <a:cs typeface="Tahoma"/>
              </a:rPr>
              <a:t> </a:t>
            </a:r>
            <a:r>
              <a:rPr dirty="0" sz="1800" spc="-75">
                <a:latin typeface="Tahoma"/>
                <a:cs typeface="Tahoma"/>
              </a:rPr>
              <a:t>Corporate</a:t>
            </a:r>
            <a:r>
              <a:rPr dirty="0" sz="1800" spc="-210">
                <a:latin typeface="Tahoma"/>
                <a:cs typeface="Tahoma"/>
              </a:rPr>
              <a:t> </a:t>
            </a:r>
            <a:r>
              <a:rPr dirty="0" sz="1800" spc="-50">
                <a:latin typeface="Tahoma"/>
                <a:cs typeface="Tahoma"/>
              </a:rPr>
              <a:t>(IDL)</a:t>
            </a:r>
            <a:endParaRPr sz="1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sc</dc:creator>
  <dcterms:created xsi:type="dcterms:W3CDTF">2026-07-17T11:27:20Z</dcterms:created>
  <dcterms:modified xsi:type="dcterms:W3CDTF">2026-07-17T11:27:20Z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2025-11-01T00:00:00Z</vt:filetime>
  </property>
  <property fmtid="{D5CDD505-2E9C-101B-9397-08002B2CF9AE}" pid="4" name="Creator">
    <vt:lpwstr>Microsoft® PowerPoint® 2021</vt:lpwstr>
  </property>
  <property fmtid="{D5CDD505-2E9C-101B-9397-08002B2CF9AE}" pid="5" name="LastSaved">
    <vt:filetime>2026-07-17T00:00:00Z</vt:filetime>
  </property>
  <property fmtid="{D5CDD505-2E9C-101B-9397-08002B2CF9AE}" pid="6" name="Producer">
    <vt:lpwstr>Microsoft® PowerPoint® 2021</vt:lpwstr>
  </property>
</Properties>
</file>