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0"/>
            <a:ext cx="11582400" cy="6857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6628" y="0"/>
            <a:ext cx="1449324" cy="68580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59548" y="0"/>
            <a:ext cx="1449324" cy="68580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83127" y="958596"/>
            <a:ext cx="1449324" cy="589940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4916" y="0"/>
            <a:ext cx="1449324" cy="68580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71338" y="565530"/>
            <a:ext cx="1449323" cy="564476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47759" y="565543"/>
            <a:ext cx="1449324" cy="584796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435970" y="363219"/>
            <a:ext cx="1449324" cy="649478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7236" y="2119883"/>
            <a:ext cx="9185910" cy="228828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97632" y="2459863"/>
            <a:ext cx="7396480" cy="1122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BBED6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34436" y="3447110"/>
            <a:ext cx="6725920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BBED6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BBED6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BBED6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16413" y="274027"/>
            <a:ext cx="1461261" cy="4219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1588" y="564845"/>
            <a:ext cx="949833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BBED6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8390" y="1847621"/>
            <a:ext cx="10619105" cy="1970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96341" y="6364325"/>
            <a:ext cx="2272030" cy="140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632945" y="6354267"/>
            <a:ext cx="23240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D0D0D"/>
                </a:solidFill>
                <a:latin typeface="Calibri"/>
                <a:cs typeface="Calibri"/>
              </a:defRPr>
            </a:lvl1pPr>
          </a:lstStyle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Relationship Id="rId11" Type="http://schemas.openxmlformats.org/officeDocument/2006/relationships/image" Target="../media/image32.png"/><Relationship Id="rId12" Type="http://schemas.openxmlformats.org/officeDocument/2006/relationships/image" Target="../media/image33.png"/><Relationship Id="rId13" Type="http://schemas.openxmlformats.org/officeDocument/2006/relationships/image" Target="../media/image34.png"/><Relationship Id="rId14" Type="http://schemas.openxmlformats.org/officeDocument/2006/relationships/image" Target="../media/image35.png"/><Relationship Id="rId15" Type="http://schemas.openxmlformats.org/officeDocument/2006/relationships/image" Target="../media/image36.png"/><Relationship Id="rId16" Type="http://schemas.openxmlformats.org/officeDocument/2006/relationships/image" Target="../media/image37.png"/><Relationship Id="rId17" Type="http://schemas.openxmlformats.org/officeDocument/2006/relationships/image" Target="../media/image38.png"/><Relationship Id="rId18" Type="http://schemas.openxmlformats.org/officeDocument/2006/relationships/image" Target="../media/image39.png"/><Relationship Id="rId19" Type="http://schemas.openxmlformats.org/officeDocument/2006/relationships/image" Target="../media/image4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Relationship Id="rId11" Type="http://schemas.openxmlformats.org/officeDocument/2006/relationships/image" Target="../media/image50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0" Type="http://schemas.openxmlformats.org/officeDocument/2006/relationships/image" Target="../media/image74.png"/><Relationship Id="rId11" Type="http://schemas.openxmlformats.org/officeDocument/2006/relationships/image" Target="../media/image75.png"/><Relationship Id="rId12" Type="http://schemas.openxmlformats.org/officeDocument/2006/relationships/image" Target="../media/image76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7" Type="http://schemas.openxmlformats.org/officeDocument/2006/relationships/image" Target="../media/image82.png"/><Relationship Id="rId8" Type="http://schemas.openxmlformats.org/officeDocument/2006/relationships/image" Target="../media/image83.png"/><Relationship Id="rId9" Type="http://schemas.openxmlformats.org/officeDocument/2006/relationships/image" Target="../media/image84.png"/><Relationship Id="rId10" Type="http://schemas.openxmlformats.org/officeDocument/2006/relationships/image" Target="../media/image85.png"/><Relationship Id="rId11" Type="http://schemas.openxmlformats.org/officeDocument/2006/relationships/image" Target="../media/image86.png"/><Relationship Id="rId12" Type="http://schemas.openxmlformats.org/officeDocument/2006/relationships/image" Target="../media/image8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/>
          <p:nvPr/>
        </p:nvSpPr>
        <p:spPr>
          <a:xfrm>
            <a:off x="2397632" y="2459863"/>
            <a:ext cx="739648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450">
                <a:solidFill>
                  <a:srgbClr val="FFFFFF"/>
                </a:solidFill>
                <a:latin typeface="Arial Black"/>
                <a:cs typeface="Arial Black"/>
              </a:rPr>
              <a:t>Q2’23</a:t>
            </a:r>
            <a:r>
              <a:rPr dirty="0" sz="7200" spc="-6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7200" spc="-805">
                <a:solidFill>
                  <a:srgbClr val="FFFFFF"/>
                </a:solidFill>
                <a:latin typeface="Arial Black"/>
                <a:cs typeface="Arial Black"/>
              </a:rPr>
              <a:t>EARNINGS</a:t>
            </a:r>
            <a:endParaRPr sz="7200">
              <a:latin typeface="Arial Black"/>
              <a:cs typeface="Arial Black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7755" y="3107435"/>
            <a:ext cx="8280654" cy="228828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34436" y="3447110"/>
            <a:ext cx="672592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910">
                <a:solidFill>
                  <a:srgbClr val="1BBED6"/>
                </a:solidFill>
                <a:latin typeface="Arial Black"/>
                <a:cs typeface="Arial Black"/>
              </a:rPr>
              <a:t>PRESENTATION</a:t>
            </a:r>
            <a:endParaRPr sz="72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77581" y="4539818"/>
            <a:ext cx="130175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 i="1">
                <a:solidFill>
                  <a:srgbClr val="FFFFFF"/>
                </a:solidFill>
                <a:latin typeface="Calibri"/>
                <a:cs typeface="Calibri"/>
              </a:rPr>
              <a:t>MAY</a:t>
            </a:r>
            <a:r>
              <a:rPr dirty="0" sz="1800" spc="-2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i="1">
                <a:solidFill>
                  <a:srgbClr val="FFFFFF"/>
                </a:solidFill>
                <a:latin typeface="Calibri"/>
                <a:cs typeface="Calibri"/>
              </a:rPr>
              <a:t>10,</a:t>
            </a:r>
            <a:r>
              <a:rPr dirty="0" sz="1800" spc="-20" i="1">
                <a:solidFill>
                  <a:srgbClr val="FFFFFF"/>
                </a:solidFill>
                <a:latin typeface="Calibri"/>
                <a:cs typeface="Calibri"/>
              </a:rPr>
              <a:t> 2023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72990" y="1794344"/>
            <a:ext cx="2446019" cy="70628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96341" y="6335674"/>
            <a:ext cx="2272030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1BBED6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1BBED6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1BBED6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1BBED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Second</a:t>
            </a: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Fiscal</a:t>
            </a:r>
            <a:r>
              <a:rPr dirty="0" sz="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Quarter</a:t>
            </a: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Ended</a:t>
            </a: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April</a:t>
            </a:r>
            <a:r>
              <a:rPr dirty="0" sz="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spc="-20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5216" y="1104861"/>
            <a:ext cx="10980420" cy="5444490"/>
            <a:chOff x="585216" y="1104861"/>
            <a:chExt cx="10980420" cy="54444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1104861"/>
              <a:ext cx="10980420" cy="54439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1990" y="1489456"/>
              <a:ext cx="10828020" cy="4676140"/>
            </a:xfrm>
            <a:custGeom>
              <a:avLst/>
              <a:gdLst/>
              <a:ahLst/>
              <a:cxnLst/>
              <a:rect l="l" t="t" r="r" b="b"/>
              <a:pathLst>
                <a:path w="10828020" h="4676140">
                  <a:moveTo>
                    <a:pt x="10660253" y="0"/>
                  </a:moveTo>
                  <a:lnTo>
                    <a:pt x="167805" y="0"/>
                  </a:lnTo>
                  <a:lnTo>
                    <a:pt x="123197" y="5988"/>
                  </a:lnTo>
                  <a:lnTo>
                    <a:pt x="83112" y="22892"/>
                  </a:lnTo>
                  <a:lnTo>
                    <a:pt x="49150" y="49117"/>
                  </a:lnTo>
                  <a:lnTo>
                    <a:pt x="22911" y="83067"/>
                  </a:lnTo>
                  <a:lnTo>
                    <a:pt x="5994" y="123148"/>
                  </a:lnTo>
                  <a:lnTo>
                    <a:pt x="0" y="167767"/>
                  </a:lnTo>
                  <a:lnTo>
                    <a:pt x="0" y="4507865"/>
                  </a:lnTo>
                  <a:lnTo>
                    <a:pt x="5994" y="4552472"/>
                  </a:lnTo>
                  <a:lnTo>
                    <a:pt x="22911" y="4592557"/>
                  </a:lnTo>
                  <a:lnTo>
                    <a:pt x="49150" y="4626519"/>
                  </a:lnTo>
                  <a:lnTo>
                    <a:pt x="83112" y="4652758"/>
                  </a:lnTo>
                  <a:lnTo>
                    <a:pt x="123197" y="4669675"/>
                  </a:lnTo>
                  <a:lnTo>
                    <a:pt x="167805" y="4675670"/>
                  </a:lnTo>
                  <a:lnTo>
                    <a:pt x="10660253" y="4675670"/>
                  </a:lnTo>
                  <a:lnTo>
                    <a:pt x="10704827" y="4669675"/>
                  </a:lnTo>
                  <a:lnTo>
                    <a:pt x="10744896" y="4652758"/>
                  </a:lnTo>
                  <a:lnTo>
                    <a:pt x="10778855" y="4626519"/>
                  </a:lnTo>
                  <a:lnTo>
                    <a:pt x="10805098" y="4592557"/>
                  </a:lnTo>
                  <a:lnTo>
                    <a:pt x="10822022" y="4552472"/>
                  </a:lnTo>
                  <a:lnTo>
                    <a:pt x="10828019" y="4507865"/>
                  </a:lnTo>
                  <a:lnTo>
                    <a:pt x="10828019" y="167767"/>
                  </a:lnTo>
                  <a:lnTo>
                    <a:pt x="10822022" y="123148"/>
                  </a:lnTo>
                  <a:lnTo>
                    <a:pt x="10805098" y="83067"/>
                  </a:lnTo>
                  <a:lnTo>
                    <a:pt x="10778855" y="49117"/>
                  </a:lnTo>
                  <a:lnTo>
                    <a:pt x="10744896" y="22892"/>
                  </a:lnTo>
                  <a:lnTo>
                    <a:pt x="10704827" y="5988"/>
                  </a:lnTo>
                  <a:lnTo>
                    <a:pt x="10660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81990" y="1489456"/>
              <a:ext cx="10828020" cy="4676140"/>
            </a:xfrm>
            <a:custGeom>
              <a:avLst/>
              <a:gdLst/>
              <a:ahLst/>
              <a:cxnLst/>
              <a:rect l="l" t="t" r="r" b="b"/>
              <a:pathLst>
                <a:path w="10828020" h="4676140">
                  <a:moveTo>
                    <a:pt x="0" y="167767"/>
                  </a:moveTo>
                  <a:lnTo>
                    <a:pt x="5994" y="123148"/>
                  </a:lnTo>
                  <a:lnTo>
                    <a:pt x="22911" y="83067"/>
                  </a:lnTo>
                  <a:lnTo>
                    <a:pt x="49150" y="49117"/>
                  </a:lnTo>
                  <a:lnTo>
                    <a:pt x="83112" y="22892"/>
                  </a:lnTo>
                  <a:lnTo>
                    <a:pt x="123197" y="5988"/>
                  </a:lnTo>
                  <a:lnTo>
                    <a:pt x="167805" y="0"/>
                  </a:lnTo>
                  <a:lnTo>
                    <a:pt x="10660253" y="0"/>
                  </a:lnTo>
                  <a:lnTo>
                    <a:pt x="10704827" y="5988"/>
                  </a:lnTo>
                  <a:lnTo>
                    <a:pt x="10744896" y="22892"/>
                  </a:lnTo>
                  <a:lnTo>
                    <a:pt x="10778855" y="49117"/>
                  </a:lnTo>
                  <a:lnTo>
                    <a:pt x="10805098" y="83067"/>
                  </a:lnTo>
                  <a:lnTo>
                    <a:pt x="10822022" y="123148"/>
                  </a:lnTo>
                  <a:lnTo>
                    <a:pt x="10828019" y="167767"/>
                  </a:lnTo>
                  <a:lnTo>
                    <a:pt x="10828019" y="4507865"/>
                  </a:lnTo>
                  <a:lnTo>
                    <a:pt x="10822022" y="4552472"/>
                  </a:lnTo>
                  <a:lnTo>
                    <a:pt x="10805098" y="4592557"/>
                  </a:lnTo>
                  <a:lnTo>
                    <a:pt x="10778855" y="4626519"/>
                  </a:lnTo>
                  <a:lnTo>
                    <a:pt x="10744896" y="4652758"/>
                  </a:lnTo>
                  <a:lnTo>
                    <a:pt x="10704827" y="4669675"/>
                  </a:lnTo>
                  <a:lnTo>
                    <a:pt x="10660253" y="4675670"/>
                  </a:lnTo>
                  <a:lnTo>
                    <a:pt x="167805" y="4675670"/>
                  </a:lnTo>
                  <a:lnTo>
                    <a:pt x="123197" y="4669675"/>
                  </a:lnTo>
                  <a:lnTo>
                    <a:pt x="83112" y="4652758"/>
                  </a:lnTo>
                  <a:lnTo>
                    <a:pt x="49150" y="4626519"/>
                  </a:lnTo>
                  <a:lnTo>
                    <a:pt x="22911" y="4592557"/>
                  </a:lnTo>
                  <a:lnTo>
                    <a:pt x="5994" y="4552472"/>
                  </a:lnTo>
                  <a:lnTo>
                    <a:pt x="0" y="4507865"/>
                  </a:lnTo>
                  <a:lnTo>
                    <a:pt x="0" y="167767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90"/>
              <a:t>Upcoming</a:t>
            </a:r>
            <a:r>
              <a:rPr dirty="0" spc="-170"/>
              <a:t> </a:t>
            </a:r>
            <a:r>
              <a:rPr dirty="0" spc="-140"/>
              <a:t>Theatrical</a:t>
            </a:r>
            <a:r>
              <a:rPr dirty="0" spc="-195"/>
              <a:t> </a:t>
            </a:r>
            <a:r>
              <a:rPr dirty="0" spc="-155"/>
              <a:t>Releases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3450" y="1138809"/>
            <a:ext cx="341058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(Reflects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publicly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announced</a:t>
            </a:r>
            <a:r>
              <a:rPr dirty="0" sz="10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planned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releases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10,</a:t>
            </a:r>
            <a:r>
              <a:rPr dirty="0" sz="10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2023)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7270" y="1688617"/>
            <a:ext cx="3486150" cy="415290"/>
          </a:xfrm>
          <a:custGeom>
            <a:avLst/>
            <a:gdLst/>
            <a:ahLst/>
            <a:cxnLst/>
            <a:rect l="l" t="t" r="r" b="b"/>
            <a:pathLst>
              <a:path w="3486150" h="415289">
                <a:moveTo>
                  <a:pt x="3485769" y="0"/>
                </a:moveTo>
                <a:lnTo>
                  <a:pt x="0" y="0"/>
                </a:lnTo>
                <a:lnTo>
                  <a:pt x="0" y="414883"/>
                </a:lnTo>
                <a:lnTo>
                  <a:pt x="3485769" y="414883"/>
                </a:lnTo>
                <a:lnTo>
                  <a:pt x="3485769" y="0"/>
                </a:lnTo>
                <a:close/>
              </a:path>
            </a:pathLst>
          </a:custGeom>
          <a:solidFill>
            <a:srgbClr val="0C35CD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867270" y="1688617"/>
          <a:ext cx="10534015" cy="4275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85515"/>
                <a:gridCol w="3485515"/>
                <a:gridCol w="3485514"/>
              </a:tblGrid>
              <a:tr h="414655">
                <a:tc rowSpan="2"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6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Date</a:t>
                      </a:r>
                      <a:endParaRPr sz="1600">
                        <a:latin typeface="Arial Black"/>
                        <a:cs typeface="Arial Black"/>
                      </a:endParaRPr>
                    </a:p>
                    <a:p>
                      <a:pPr marL="73660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26,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6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Title</a:t>
                      </a:r>
                      <a:endParaRPr sz="1600">
                        <a:latin typeface="Arial Black"/>
                        <a:cs typeface="Arial Black"/>
                      </a:endParaRPr>
                    </a:p>
                  </a:txBody>
                  <a:tcPr marL="0" marR="0" marB="0" marT="69850">
                    <a:solidFill>
                      <a:srgbClr val="1BBED6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6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Brand</a:t>
                      </a:r>
                      <a:endParaRPr sz="1600">
                        <a:latin typeface="Arial Black"/>
                        <a:cs typeface="Arial Black"/>
                      </a:endParaRPr>
                    </a:p>
                  </a:txBody>
                  <a:tcPr marL="0" marR="0" marB="0" marT="69850">
                    <a:solidFill>
                      <a:srgbClr val="7A49F4"/>
                    </a:solidFill>
                  </a:tcPr>
                </a:tc>
              </a:tr>
              <a:tr h="3175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0"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000" spc="-2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i="1">
                          <a:latin typeface="Calibri"/>
                          <a:cs typeface="Calibri"/>
                        </a:rPr>
                        <a:t>Little</a:t>
                      </a:r>
                      <a:r>
                        <a:rPr dirty="0" sz="10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Mermaid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1000" spc="-10">
                          <a:latin typeface="Calibri"/>
                          <a:cs typeface="Calibri"/>
                        </a:rPr>
                        <a:t>Disney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12700">
                      <a:solidFill>
                        <a:srgbClr val="F1F1F1"/>
                      </a:solidFill>
                      <a:prstDash val="solid"/>
                    </a:lnL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June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2,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000" spc="-1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Boogeyman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20ᵗʰ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Century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June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16,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spc="-10" i="1">
                          <a:latin typeface="Calibri"/>
                          <a:cs typeface="Calibri"/>
                        </a:rPr>
                        <a:t>Elemental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spc="-10">
                          <a:latin typeface="Calibri"/>
                          <a:cs typeface="Calibri"/>
                        </a:rPr>
                        <a:t>Pixar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June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30,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Indiana</a:t>
                      </a:r>
                      <a:r>
                        <a:rPr dirty="0" sz="1000" spc="-3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i="1">
                          <a:latin typeface="Calibri"/>
                          <a:cs typeface="Calibri"/>
                        </a:rPr>
                        <a:t>Jones</a:t>
                      </a:r>
                      <a:r>
                        <a:rPr dirty="0" sz="1000" spc="-2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i="1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1000" spc="-2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000" spc="-2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i="1">
                          <a:latin typeface="Calibri"/>
                          <a:cs typeface="Calibri"/>
                        </a:rPr>
                        <a:t>Dial</a:t>
                      </a:r>
                      <a:r>
                        <a:rPr dirty="0" sz="1000" spc="-2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i="1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0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Destiny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spc="-10">
                          <a:latin typeface="Calibri"/>
                          <a:cs typeface="Calibri"/>
                        </a:rPr>
                        <a:t>Lucasfilm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July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14,</a:t>
                      </a:r>
                      <a:r>
                        <a:rPr dirty="0" sz="10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Theater</a:t>
                      </a:r>
                      <a:r>
                        <a:rPr dirty="0" sz="1000" spc="-4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 i="1">
                          <a:latin typeface="Calibri"/>
                          <a:cs typeface="Calibri"/>
                        </a:rPr>
                        <a:t>Camp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 spc="-10">
                          <a:latin typeface="Calibri"/>
                          <a:cs typeface="Calibri"/>
                        </a:rPr>
                        <a:t>Searchlight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July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28,</a:t>
                      </a:r>
                      <a:r>
                        <a:rPr dirty="0" sz="10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Haunted</a:t>
                      </a:r>
                      <a:r>
                        <a:rPr dirty="0" sz="1000" spc="-5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Mansion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spc="-10">
                          <a:latin typeface="Calibri"/>
                          <a:cs typeface="Calibri"/>
                        </a:rPr>
                        <a:t>Disney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September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8,</a:t>
                      </a:r>
                      <a:r>
                        <a:rPr dirty="0" sz="10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Poor</a:t>
                      </a:r>
                      <a:r>
                        <a:rPr dirty="0" sz="10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Things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spc="-10">
                          <a:latin typeface="Calibri"/>
                          <a:cs typeface="Calibri"/>
                        </a:rPr>
                        <a:t>Searchlight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September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15,</a:t>
                      </a:r>
                      <a:r>
                        <a:rPr dirty="0" sz="10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Haunting </a:t>
                      </a:r>
                      <a:r>
                        <a:rPr dirty="0" sz="1000" i="1"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Venice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20ᵗʰ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Century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September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29,</a:t>
                      </a:r>
                      <a:r>
                        <a:rPr dirty="0" sz="10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000" spc="-2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Creator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20ᵗʰ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Century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November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10,</a:t>
                      </a:r>
                      <a:r>
                        <a:rPr dirty="0" sz="10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0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 i="1">
                          <a:latin typeface="Calibri"/>
                          <a:cs typeface="Calibri"/>
                        </a:rPr>
                        <a:t>Marvels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 spc="-10">
                          <a:latin typeface="Calibri"/>
                          <a:cs typeface="Calibri"/>
                        </a:rPr>
                        <a:t>Marvel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November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17,</a:t>
                      </a:r>
                      <a:r>
                        <a:rPr dirty="0" sz="10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 i="1">
                          <a:latin typeface="Calibri"/>
                          <a:cs typeface="Calibri"/>
                        </a:rPr>
                        <a:t>Next</a:t>
                      </a:r>
                      <a:r>
                        <a:rPr dirty="0" sz="1000" spc="-1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i="1">
                          <a:latin typeface="Calibri"/>
                          <a:cs typeface="Calibri"/>
                        </a:rPr>
                        <a:t>Goal</a:t>
                      </a:r>
                      <a:r>
                        <a:rPr dirty="0" sz="1000" spc="-2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20" i="1">
                          <a:latin typeface="Calibri"/>
                          <a:cs typeface="Calibri"/>
                        </a:rPr>
                        <a:t>Wins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00" spc="-10">
                          <a:latin typeface="Calibri"/>
                          <a:cs typeface="Calibri"/>
                        </a:rPr>
                        <a:t>Searchlight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635457" y="1136014"/>
            <a:ext cx="0" cy="198120"/>
          </a:xfrm>
          <a:custGeom>
            <a:avLst/>
            <a:gdLst/>
            <a:ahLst/>
            <a:cxnLst/>
            <a:rect l="l" t="t" r="r" b="b"/>
            <a:pathLst>
              <a:path w="0" h="198119">
                <a:moveTo>
                  <a:pt x="0" y="0"/>
                </a:moveTo>
                <a:lnTo>
                  <a:pt x="0" y="197993"/>
                </a:lnTo>
              </a:path>
            </a:pathLst>
          </a:custGeom>
          <a:ln w="12700">
            <a:solidFill>
              <a:srgbClr val="1BBE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5216" y="1104861"/>
            <a:ext cx="10980420" cy="5444490"/>
            <a:chOff x="585216" y="1104861"/>
            <a:chExt cx="10980420" cy="54444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1104861"/>
              <a:ext cx="10980420" cy="54439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1990" y="1489456"/>
              <a:ext cx="10828020" cy="4676140"/>
            </a:xfrm>
            <a:custGeom>
              <a:avLst/>
              <a:gdLst/>
              <a:ahLst/>
              <a:cxnLst/>
              <a:rect l="l" t="t" r="r" b="b"/>
              <a:pathLst>
                <a:path w="10828020" h="4676140">
                  <a:moveTo>
                    <a:pt x="10660253" y="0"/>
                  </a:moveTo>
                  <a:lnTo>
                    <a:pt x="167805" y="0"/>
                  </a:lnTo>
                  <a:lnTo>
                    <a:pt x="123197" y="5988"/>
                  </a:lnTo>
                  <a:lnTo>
                    <a:pt x="83112" y="22892"/>
                  </a:lnTo>
                  <a:lnTo>
                    <a:pt x="49150" y="49117"/>
                  </a:lnTo>
                  <a:lnTo>
                    <a:pt x="22911" y="83067"/>
                  </a:lnTo>
                  <a:lnTo>
                    <a:pt x="5994" y="123148"/>
                  </a:lnTo>
                  <a:lnTo>
                    <a:pt x="0" y="167767"/>
                  </a:lnTo>
                  <a:lnTo>
                    <a:pt x="0" y="4507865"/>
                  </a:lnTo>
                  <a:lnTo>
                    <a:pt x="5994" y="4552472"/>
                  </a:lnTo>
                  <a:lnTo>
                    <a:pt x="22911" y="4592557"/>
                  </a:lnTo>
                  <a:lnTo>
                    <a:pt x="49150" y="4626519"/>
                  </a:lnTo>
                  <a:lnTo>
                    <a:pt x="83112" y="4652758"/>
                  </a:lnTo>
                  <a:lnTo>
                    <a:pt x="123197" y="4669675"/>
                  </a:lnTo>
                  <a:lnTo>
                    <a:pt x="167805" y="4675670"/>
                  </a:lnTo>
                  <a:lnTo>
                    <a:pt x="10660253" y="4675670"/>
                  </a:lnTo>
                  <a:lnTo>
                    <a:pt x="10704827" y="4669675"/>
                  </a:lnTo>
                  <a:lnTo>
                    <a:pt x="10744896" y="4652758"/>
                  </a:lnTo>
                  <a:lnTo>
                    <a:pt x="10778855" y="4626519"/>
                  </a:lnTo>
                  <a:lnTo>
                    <a:pt x="10805098" y="4592557"/>
                  </a:lnTo>
                  <a:lnTo>
                    <a:pt x="10822022" y="4552472"/>
                  </a:lnTo>
                  <a:lnTo>
                    <a:pt x="10828019" y="4507865"/>
                  </a:lnTo>
                  <a:lnTo>
                    <a:pt x="10828019" y="167767"/>
                  </a:lnTo>
                  <a:lnTo>
                    <a:pt x="10822022" y="123148"/>
                  </a:lnTo>
                  <a:lnTo>
                    <a:pt x="10805098" y="83067"/>
                  </a:lnTo>
                  <a:lnTo>
                    <a:pt x="10778855" y="49117"/>
                  </a:lnTo>
                  <a:lnTo>
                    <a:pt x="10744896" y="22892"/>
                  </a:lnTo>
                  <a:lnTo>
                    <a:pt x="10704827" y="5988"/>
                  </a:lnTo>
                  <a:lnTo>
                    <a:pt x="10660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81990" y="1489456"/>
              <a:ext cx="10828020" cy="4676140"/>
            </a:xfrm>
            <a:custGeom>
              <a:avLst/>
              <a:gdLst/>
              <a:ahLst/>
              <a:cxnLst/>
              <a:rect l="l" t="t" r="r" b="b"/>
              <a:pathLst>
                <a:path w="10828020" h="4676140">
                  <a:moveTo>
                    <a:pt x="0" y="167767"/>
                  </a:moveTo>
                  <a:lnTo>
                    <a:pt x="5994" y="123148"/>
                  </a:lnTo>
                  <a:lnTo>
                    <a:pt x="22911" y="83067"/>
                  </a:lnTo>
                  <a:lnTo>
                    <a:pt x="49150" y="49117"/>
                  </a:lnTo>
                  <a:lnTo>
                    <a:pt x="83112" y="22892"/>
                  </a:lnTo>
                  <a:lnTo>
                    <a:pt x="123197" y="5988"/>
                  </a:lnTo>
                  <a:lnTo>
                    <a:pt x="167805" y="0"/>
                  </a:lnTo>
                  <a:lnTo>
                    <a:pt x="10660253" y="0"/>
                  </a:lnTo>
                  <a:lnTo>
                    <a:pt x="10704827" y="5988"/>
                  </a:lnTo>
                  <a:lnTo>
                    <a:pt x="10744896" y="22892"/>
                  </a:lnTo>
                  <a:lnTo>
                    <a:pt x="10778855" y="49117"/>
                  </a:lnTo>
                  <a:lnTo>
                    <a:pt x="10805098" y="83067"/>
                  </a:lnTo>
                  <a:lnTo>
                    <a:pt x="10822022" y="123148"/>
                  </a:lnTo>
                  <a:lnTo>
                    <a:pt x="10828019" y="167767"/>
                  </a:lnTo>
                  <a:lnTo>
                    <a:pt x="10828019" y="4507865"/>
                  </a:lnTo>
                  <a:lnTo>
                    <a:pt x="10822022" y="4552472"/>
                  </a:lnTo>
                  <a:lnTo>
                    <a:pt x="10805098" y="4592557"/>
                  </a:lnTo>
                  <a:lnTo>
                    <a:pt x="10778855" y="4626519"/>
                  </a:lnTo>
                  <a:lnTo>
                    <a:pt x="10744896" y="4652758"/>
                  </a:lnTo>
                  <a:lnTo>
                    <a:pt x="10704827" y="4669675"/>
                  </a:lnTo>
                  <a:lnTo>
                    <a:pt x="10660253" y="4675670"/>
                  </a:lnTo>
                  <a:lnTo>
                    <a:pt x="167805" y="4675670"/>
                  </a:lnTo>
                  <a:lnTo>
                    <a:pt x="123197" y="4669675"/>
                  </a:lnTo>
                  <a:lnTo>
                    <a:pt x="83112" y="4652758"/>
                  </a:lnTo>
                  <a:lnTo>
                    <a:pt x="49150" y="4626519"/>
                  </a:lnTo>
                  <a:lnTo>
                    <a:pt x="22911" y="4592557"/>
                  </a:lnTo>
                  <a:lnTo>
                    <a:pt x="5994" y="4552472"/>
                  </a:lnTo>
                  <a:lnTo>
                    <a:pt x="0" y="4507865"/>
                  </a:lnTo>
                  <a:lnTo>
                    <a:pt x="0" y="167767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25"/>
              <a:t>Key </a:t>
            </a:r>
            <a:r>
              <a:rPr dirty="0" spc="-90"/>
              <a:t>Upcoming</a:t>
            </a:r>
            <a:r>
              <a:rPr dirty="0" spc="-220"/>
              <a:t> </a:t>
            </a:r>
            <a:r>
              <a:rPr dirty="0" spc="-110"/>
              <a:t>Disney+</a:t>
            </a:r>
            <a:r>
              <a:rPr dirty="0" spc="-225"/>
              <a:t> </a:t>
            </a:r>
            <a:r>
              <a:rPr dirty="0"/>
              <a:t>and</a:t>
            </a:r>
            <a:r>
              <a:rPr dirty="0" spc="-229"/>
              <a:t> </a:t>
            </a:r>
            <a:r>
              <a:rPr dirty="0" spc="-140"/>
              <a:t>Hulu</a:t>
            </a:r>
            <a:r>
              <a:rPr dirty="0" spc="-235"/>
              <a:t> </a:t>
            </a:r>
            <a:r>
              <a:rPr dirty="0" spc="-140"/>
              <a:t>Releases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3450" y="1138809"/>
            <a:ext cx="500253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(Reflects</a:t>
            </a:r>
            <a:r>
              <a:rPr dirty="0" sz="10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publicly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announced</a:t>
            </a:r>
            <a:r>
              <a:rPr dirty="0" sz="1000" spc="-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planned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domestic</a:t>
            </a:r>
            <a:r>
              <a:rPr dirty="0" sz="10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releases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10, 2023;</a:t>
            </a:r>
            <a:r>
              <a:rPr dirty="0" sz="10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list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exhaustive)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7257" y="1655330"/>
            <a:ext cx="2091689" cy="358140"/>
          </a:xfrm>
          <a:custGeom>
            <a:avLst/>
            <a:gdLst/>
            <a:ahLst/>
            <a:cxnLst/>
            <a:rect l="l" t="t" r="r" b="b"/>
            <a:pathLst>
              <a:path w="2091689" h="358139">
                <a:moveTo>
                  <a:pt x="2091436" y="0"/>
                </a:moveTo>
                <a:lnTo>
                  <a:pt x="0" y="0"/>
                </a:lnTo>
                <a:lnTo>
                  <a:pt x="0" y="357746"/>
                </a:lnTo>
                <a:lnTo>
                  <a:pt x="2091436" y="357746"/>
                </a:lnTo>
                <a:lnTo>
                  <a:pt x="2091436" y="0"/>
                </a:lnTo>
                <a:close/>
              </a:path>
            </a:pathLst>
          </a:custGeom>
          <a:solidFill>
            <a:srgbClr val="0C35CD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867257" y="1655330"/>
          <a:ext cx="10534015" cy="433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1689"/>
                <a:gridCol w="2091689"/>
                <a:gridCol w="2091689"/>
                <a:gridCol w="2091689"/>
                <a:gridCol w="2091690"/>
              </a:tblGrid>
              <a:tr h="357505">
                <a:tc rowSpan="2"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4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Date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785"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Title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B="0" marT="57785">
                    <a:solidFill>
                      <a:srgbClr val="1BBED6"/>
                    </a:solidFill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Brand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B="0" marT="57785">
                    <a:solidFill>
                      <a:srgbClr val="7A49F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Platform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B="0" marT="57785">
                    <a:solidFill>
                      <a:srgbClr val="0C35CD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4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Type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B="0" marT="57785">
                    <a:solidFill>
                      <a:srgbClr val="1BBED6"/>
                    </a:solidFill>
                  </a:tcPr>
                </a:tc>
              </a:tr>
              <a:tr h="21145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7785"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 spc="-10" i="1">
                          <a:latin typeface="Calibri"/>
                          <a:cs typeface="Calibri"/>
                        </a:rPr>
                        <a:t>Crater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Feature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F1F1F1"/>
                      </a:solidFill>
                      <a:prstDash val="solid"/>
                    </a:lnL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19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White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Men</a:t>
                      </a:r>
                      <a:r>
                        <a:rPr dirty="0" sz="800" spc="-2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Can’t</a:t>
                      </a:r>
                      <a:r>
                        <a:rPr dirty="0" sz="800" spc="-4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i="1">
                          <a:latin typeface="Calibri"/>
                          <a:cs typeface="Calibri"/>
                        </a:rPr>
                        <a:t>Jump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20ᵗʰ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Century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 Studios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Hulu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Feature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American</a:t>
                      </a:r>
                      <a:r>
                        <a:rPr dirty="0" sz="800" spc="-3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Born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Chinese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3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1)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20ᵗʰ</a:t>
                      </a:r>
                      <a:r>
                        <a:rPr dirty="0" sz="8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Television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Studios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June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>
                          <a:latin typeface="Calibri"/>
                          <a:cs typeface="Calibri"/>
                        </a:rPr>
                        <a:t>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Flamin’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 Hot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Searchlight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Pictures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Hulu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Feature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June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Secret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Invasion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Marvel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June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22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Bear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2)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FX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Hulu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August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Ahsoka</a:t>
                      </a:r>
                      <a:r>
                        <a:rPr dirty="0" sz="800" spc="-4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 1)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Star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Wars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rowSpan="10">
                  <a:txBody>
                    <a:bodyPr/>
                    <a:lstStyle/>
                    <a:p>
                      <a:pPr marL="34290" marR="736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Release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dates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yet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announced;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 titles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listed 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alphabetical</a:t>
                      </a:r>
                      <a:r>
                        <a:rPr dirty="0" sz="8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order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 i="1">
                          <a:latin typeface="Calibri"/>
                          <a:cs typeface="Calibri"/>
                        </a:rPr>
                        <a:t>Anthem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Onyx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Collective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Hulu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Documentary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Class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’09</a:t>
                      </a:r>
                      <a:r>
                        <a:rPr dirty="0" sz="800" spc="-3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2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1)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FX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Hulu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Full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Monty</a:t>
                      </a:r>
                      <a:r>
                        <a:rPr dirty="0" sz="800" spc="-1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 1)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FX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Hulu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 Great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3)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Hulu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Originals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Hulu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 Kardashians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 (Season</a:t>
                      </a:r>
                      <a:r>
                        <a:rPr dirty="0" sz="800" spc="-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3)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Hulu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Unscripted</a:t>
                      </a:r>
                      <a:r>
                        <a:rPr dirty="0" sz="8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Loki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3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2)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Marvel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Only</a:t>
                      </a:r>
                      <a:r>
                        <a:rPr dirty="0" sz="800" spc="-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Murders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 Building</a:t>
                      </a:r>
                      <a:r>
                        <a:rPr dirty="0" sz="800" spc="1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3)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20ᵗʰ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Television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Hulu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Secret</a:t>
                      </a:r>
                      <a:r>
                        <a:rPr dirty="0" sz="800" spc="-3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i="1">
                          <a:latin typeface="Calibri"/>
                          <a:cs typeface="Calibri"/>
                        </a:rPr>
                        <a:t>Invasion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Marvel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Skeleton</a:t>
                      </a:r>
                      <a:r>
                        <a:rPr dirty="0" sz="800" spc="-4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i="1">
                          <a:latin typeface="Calibri"/>
                          <a:cs typeface="Calibri"/>
                        </a:rPr>
                        <a:t>Crew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Star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Wars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</a:tr>
              <a:tr h="2355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i="1">
                          <a:latin typeface="Calibri"/>
                          <a:cs typeface="Calibri"/>
                        </a:rPr>
                        <a:t>X-Men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’97</a:t>
                      </a:r>
                      <a:r>
                        <a:rPr dirty="0" sz="800" spc="-40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i="1">
                          <a:latin typeface="Calibri"/>
                          <a:cs typeface="Calibri"/>
                        </a:rPr>
                        <a:t>(Season</a:t>
                      </a:r>
                      <a:r>
                        <a:rPr dirty="0" sz="800" spc="-1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i="1">
                          <a:latin typeface="Calibri"/>
                          <a:cs typeface="Calibri"/>
                        </a:rPr>
                        <a:t>1)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Marvel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Disney+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Scripted</a:t>
                      </a:r>
                      <a:r>
                        <a:rPr dirty="0" sz="8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Series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F1F1F1"/>
                      </a:solidFill>
                      <a:prstDash val="solid"/>
                    </a:lnL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635457" y="1136014"/>
            <a:ext cx="0" cy="198120"/>
          </a:xfrm>
          <a:custGeom>
            <a:avLst/>
            <a:gdLst/>
            <a:ahLst/>
            <a:cxnLst/>
            <a:rect l="l" t="t" r="r" b="b"/>
            <a:pathLst>
              <a:path w="0" h="198119">
                <a:moveTo>
                  <a:pt x="0" y="0"/>
                </a:moveTo>
                <a:lnTo>
                  <a:pt x="0" y="197993"/>
                </a:lnTo>
              </a:path>
            </a:pathLst>
          </a:custGeom>
          <a:ln w="12700">
            <a:solidFill>
              <a:srgbClr val="1BBE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5216" y="1104861"/>
            <a:ext cx="10980420" cy="5296535"/>
            <a:chOff x="585216" y="1104861"/>
            <a:chExt cx="10980420" cy="52965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1104861"/>
              <a:ext cx="10980420" cy="52960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1990" y="1489456"/>
              <a:ext cx="10828020" cy="4511675"/>
            </a:xfrm>
            <a:custGeom>
              <a:avLst/>
              <a:gdLst/>
              <a:ahLst/>
              <a:cxnLst/>
              <a:rect l="l" t="t" r="r" b="b"/>
              <a:pathLst>
                <a:path w="10828020" h="4511675">
                  <a:moveTo>
                    <a:pt x="10666094" y="0"/>
                  </a:moveTo>
                  <a:lnTo>
                    <a:pt x="161912" y="0"/>
                  </a:lnTo>
                  <a:lnTo>
                    <a:pt x="118869" y="5785"/>
                  </a:lnTo>
                  <a:lnTo>
                    <a:pt x="80192" y="22112"/>
                  </a:lnTo>
                  <a:lnTo>
                    <a:pt x="47423" y="47434"/>
                  </a:lnTo>
                  <a:lnTo>
                    <a:pt x="22105" y="80207"/>
                  </a:lnTo>
                  <a:lnTo>
                    <a:pt x="5783" y="118886"/>
                  </a:lnTo>
                  <a:lnTo>
                    <a:pt x="0" y="161925"/>
                  </a:lnTo>
                  <a:lnTo>
                    <a:pt x="0" y="4349381"/>
                  </a:lnTo>
                  <a:lnTo>
                    <a:pt x="5783" y="4392424"/>
                  </a:lnTo>
                  <a:lnTo>
                    <a:pt x="22105" y="4431101"/>
                  </a:lnTo>
                  <a:lnTo>
                    <a:pt x="47423" y="4463870"/>
                  </a:lnTo>
                  <a:lnTo>
                    <a:pt x="80192" y="4489188"/>
                  </a:lnTo>
                  <a:lnTo>
                    <a:pt x="118869" y="4505510"/>
                  </a:lnTo>
                  <a:lnTo>
                    <a:pt x="161912" y="4511294"/>
                  </a:lnTo>
                  <a:lnTo>
                    <a:pt x="10666094" y="4511294"/>
                  </a:lnTo>
                  <a:lnTo>
                    <a:pt x="10709133" y="4505510"/>
                  </a:lnTo>
                  <a:lnTo>
                    <a:pt x="10747812" y="4489188"/>
                  </a:lnTo>
                  <a:lnTo>
                    <a:pt x="10780585" y="4463870"/>
                  </a:lnTo>
                  <a:lnTo>
                    <a:pt x="10805907" y="4431101"/>
                  </a:lnTo>
                  <a:lnTo>
                    <a:pt x="10822234" y="4392424"/>
                  </a:lnTo>
                  <a:lnTo>
                    <a:pt x="10828019" y="4349381"/>
                  </a:lnTo>
                  <a:lnTo>
                    <a:pt x="10828019" y="161925"/>
                  </a:lnTo>
                  <a:lnTo>
                    <a:pt x="10822234" y="118886"/>
                  </a:lnTo>
                  <a:lnTo>
                    <a:pt x="10805907" y="80207"/>
                  </a:lnTo>
                  <a:lnTo>
                    <a:pt x="10780585" y="47434"/>
                  </a:lnTo>
                  <a:lnTo>
                    <a:pt x="10747812" y="22112"/>
                  </a:lnTo>
                  <a:lnTo>
                    <a:pt x="10709133" y="5785"/>
                  </a:lnTo>
                  <a:lnTo>
                    <a:pt x="106660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81990" y="1489456"/>
              <a:ext cx="10828020" cy="4511675"/>
            </a:xfrm>
            <a:custGeom>
              <a:avLst/>
              <a:gdLst/>
              <a:ahLst/>
              <a:cxnLst/>
              <a:rect l="l" t="t" r="r" b="b"/>
              <a:pathLst>
                <a:path w="10828020" h="4511675">
                  <a:moveTo>
                    <a:pt x="0" y="161925"/>
                  </a:moveTo>
                  <a:lnTo>
                    <a:pt x="5783" y="118886"/>
                  </a:lnTo>
                  <a:lnTo>
                    <a:pt x="22105" y="80207"/>
                  </a:lnTo>
                  <a:lnTo>
                    <a:pt x="47423" y="47434"/>
                  </a:lnTo>
                  <a:lnTo>
                    <a:pt x="80192" y="22112"/>
                  </a:lnTo>
                  <a:lnTo>
                    <a:pt x="118869" y="5785"/>
                  </a:lnTo>
                  <a:lnTo>
                    <a:pt x="161912" y="0"/>
                  </a:lnTo>
                  <a:lnTo>
                    <a:pt x="10666094" y="0"/>
                  </a:lnTo>
                  <a:lnTo>
                    <a:pt x="10709133" y="5785"/>
                  </a:lnTo>
                  <a:lnTo>
                    <a:pt x="10747812" y="22112"/>
                  </a:lnTo>
                  <a:lnTo>
                    <a:pt x="10780585" y="47434"/>
                  </a:lnTo>
                  <a:lnTo>
                    <a:pt x="10805907" y="80207"/>
                  </a:lnTo>
                  <a:lnTo>
                    <a:pt x="10822234" y="118886"/>
                  </a:lnTo>
                  <a:lnTo>
                    <a:pt x="10828019" y="161925"/>
                  </a:lnTo>
                  <a:lnTo>
                    <a:pt x="10828019" y="4349381"/>
                  </a:lnTo>
                  <a:lnTo>
                    <a:pt x="10822234" y="4392424"/>
                  </a:lnTo>
                  <a:lnTo>
                    <a:pt x="10805907" y="4431101"/>
                  </a:lnTo>
                  <a:lnTo>
                    <a:pt x="10780585" y="4463870"/>
                  </a:lnTo>
                  <a:lnTo>
                    <a:pt x="10747812" y="4489188"/>
                  </a:lnTo>
                  <a:lnTo>
                    <a:pt x="10709133" y="4505510"/>
                  </a:lnTo>
                  <a:lnTo>
                    <a:pt x="10666094" y="4511294"/>
                  </a:lnTo>
                  <a:lnTo>
                    <a:pt x="161912" y="4511294"/>
                  </a:lnTo>
                  <a:lnTo>
                    <a:pt x="118869" y="4505510"/>
                  </a:lnTo>
                  <a:lnTo>
                    <a:pt x="80192" y="4489188"/>
                  </a:lnTo>
                  <a:lnTo>
                    <a:pt x="47423" y="4463870"/>
                  </a:lnTo>
                  <a:lnTo>
                    <a:pt x="22105" y="4431101"/>
                  </a:lnTo>
                  <a:lnTo>
                    <a:pt x="5783" y="4392424"/>
                  </a:lnTo>
                  <a:lnTo>
                    <a:pt x="0" y="4349381"/>
                  </a:lnTo>
                  <a:lnTo>
                    <a:pt x="0" y="161925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90"/>
              <a:t>Upcoming</a:t>
            </a:r>
            <a:r>
              <a:rPr dirty="0" spc="-204"/>
              <a:t> </a:t>
            </a:r>
            <a:r>
              <a:rPr dirty="0" spc="-180"/>
              <a:t>Parks</a:t>
            </a:r>
            <a:r>
              <a:rPr dirty="0" spc="-235"/>
              <a:t> </a:t>
            </a:r>
            <a:r>
              <a:rPr dirty="0"/>
              <a:t>and</a:t>
            </a:r>
            <a:r>
              <a:rPr dirty="0" spc="-225"/>
              <a:t> </a:t>
            </a:r>
            <a:r>
              <a:rPr dirty="0" spc="-195"/>
              <a:t>Experiences</a:t>
            </a:r>
            <a:r>
              <a:rPr dirty="0" spc="-240"/>
              <a:t> </a:t>
            </a:r>
            <a:r>
              <a:rPr dirty="0" spc="-95"/>
              <a:t>Openings</a:t>
            </a:r>
            <a:r>
              <a:rPr dirty="0" spc="-225"/>
              <a:t> </a:t>
            </a:r>
            <a:r>
              <a:rPr dirty="0" spc="-325"/>
              <a:t>&amp;</a:t>
            </a:r>
            <a:r>
              <a:rPr dirty="0" spc="-240"/>
              <a:t> </a:t>
            </a:r>
            <a:r>
              <a:rPr dirty="0" spc="-105"/>
              <a:t>Events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3450" y="1138809"/>
            <a:ext cx="514540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(Reflects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publicly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announced</a:t>
            </a:r>
            <a:r>
              <a:rPr dirty="0" sz="10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planned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openings</a:t>
            </a:r>
            <a:r>
              <a:rPr dirty="0" sz="1000" spc="-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events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10,</a:t>
            </a:r>
            <a:r>
              <a:rPr dirty="0" sz="10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2023;</a:t>
            </a:r>
            <a:r>
              <a:rPr dirty="0" sz="10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list</a:t>
            </a:r>
            <a:r>
              <a:rPr dirty="0" sz="10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exhaustive)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32637" y="1676387"/>
            <a:ext cx="10527030" cy="4144010"/>
            <a:chOff x="832637" y="1676387"/>
            <a:chExt cx="10527030" cy="4144010"/>
          </a:xfrm>
        </p:grpSpPr>
        <p:sp>
          <p:nvSpPr>
            <p:cNvPr id="9" name="object 9"/>
            <p:cNvSpPr/>
            <p:nvPr/>
          </p:nvSpPr>
          <p:spPr>
            <a:xfrm>
              <a:off x="4343654" y="1676387"/>
              <a:ext cx="3505200" cy="347345"/>
            </a:xfrm>
            <a:custGeom>
              <a:avLst/>
              <a:gdLst/>
              <a:ahLst/>
              <a:cxnLst/>
              <a:rect l="l" t="t" r="r" b="b"/>
              <a:pathLst>
                <a:path w="3505200" h="347344">
                  <a:moveTo>
                    <a:pt x="3504692" y="0"/>
                  </a:moveTo>
                  <a:lnTo>
                    <a:pt x="0" y="0"/>
                  </a:lnTo>
                  <a:lnTo>
                    <a:pt x="0" y="347103"/>
                  </a:lnTo>
                  <a:lnTo>
                    <a:pt x="3504692" y="347103"/>
                  </a:lnTo>
                  <a:lnTo>
                    <a:pt x="3504692" y="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848346" y="1676387"/>
              <a:ext cx="3505200" cy="347345"/>
            </a:xfrm>
            <a:custGeom>
              <a:avLst/>
              <a:gdLst/>
              <a:ahLst/>
              <a:cxnLst/>
              <a:rect l="l" t="t" r="r" b="b"/>
              <a:pathLst>
                <a:path w="3505200" h="347344">
                  <a:moveTo>
                    <a:pt x="3504692" y="0"/>
                  </a:moveTo>
                  <a:lnTo>
                    <a:pt x="0" y="0"/>
                  </a:lnTo>
                  <a:lnTo>
                    <a:pt x="0" y="347103"/>
                  </a:lnTo>
                  <a:lnTo>
                    <a:pt x="3504692" y="347103"/>
                  </a:lnTo>
                  <a:lnTo>
                    <a:pt x="3504692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38987" y="2023490"/>
              <a:ext cx="10514330" cy="3790315"/>
            </a:xfrm>
            <a:custGeom>
              <a:avLst/>
              <a:gdLst/>
              <a:ahLst/>
              <a:cxnLst/>
              <a:rect l="l" t="t" r="r" b="b"/>
              <a:pathLst>
                <a:path w="10514330" h="3790315">
                  <a:moveTo>
                    <a:pt x="3504666" y="0"/>
                  </a:moveTo>
                  <a:lnTo>
                    <a:pt x="3504666" y="3790289"/>
                  </a:lnTo>
                </a:path>
                <a:path w="10514330" h="3790315">
                  <a:moveTo>
                    <a:pt x="7009358" y="0"/>
                  </a:moveTo>
                  <a:lnTo>
                    <a:pt x="7009358" y="3790289"/>
                  </a:lnTo>
                </a:path>
                <a:path w="10514330" h="3790315">
                  <a:moveTo>
                    <a:pt x="0" y="233045"/>
                  </a:moveTo>
                  <a:lnTo>
                    <a:pt x="10514050" y="233045"/>
                  </a:lnTo>
                </a:path>
                <a:path w="10514330" h="3790315">
                  <a:moveTo>
                    <a:pt x="0" y="493013"/>
                  </a:moveTo>
                  <a:lnTo>
                    <a:pt x="10514050" y="493013"/>
                  </a:lnTo>
                </a:path>
                <a:path w="10514330" h="3790315">
                  <a:moveTo>
                    <a:pt x="0" y="841883"/>
                  </a:moveTo>
                  <a:lnTo>
                    <a:pt x="10514050" y="841883"/>
                  </a:lnTo>
                </a:path>
                <a:path w="10514330" h="3790315">
                  <a:moveTo>
                    <a:pt x="0" y="1101852"/>
                  </a:moveTo>
                  <a:lnTo>
                    <a:pt x="10514050" y="1101852"/>
                  </a:lnTo>
                </a:path>
                <a:path w="10514330" h="3790315">
                  <a:moveTo>
                    <a:pt x="0" y="1361821"/>
                  </a:moveTo>
                  <a:lnTo>
                    <a:pt x="10514050" y="1361821"/>
                  </a:lnTo>
                </a:path>
                <a:path w="10514330" h="3790315">
                  <a:moveTo>
                    <a:pt x="0" y="1710563"/>
                  </a:moveTo>
                  <a:lnTo>
                    <a:pt x="10514050" y="1710563"/>
                  </a:lnTo>
                </a:path>
                <a:path w="10514330" h="3790315">
                  <a:moveTo>
                    <a:pt x="0" y="1970532"/>
                  </a:moveTo>
                  <a:lnTo>
                    <a:pt x="10514050" y="1970532"/>
                  </a:lnTo>
                </a:path>
                <a:path w="10514330" h="3790315">
                  <a:moveTo>
                    <a:pt x="0" y="2230501"/>
                  </a:moveTo>
                  <a:lnTo>
                    <a:pt x="10514050" y="2230501"/>
                  </a:lnTo>
                </a:path>
                <a:path w="10514330" h="3790315">
                  <a:moveTo>
                    <a:pt x="0" y="2490470"/>
                  </a:moveTo>
                  <a:lnTo>
                    <a:pt x="10514050" y="2490470"/>
                  </a:lnTo>
                </a:path>
                <a:path w="10514330" h="3790315">
                  <a:moveTo>
                    <a:pt x="0" y="2750439"/>
                  </a:moveTo>
                  <a:lnTo>
                    <a:pt x="10514050" y="2750439"/>
                  </a:lnTo>
                </a:path>
                <a:path w="10514330" h="3790315">
                  <a:moveTo>
                    <a:pt x="0" y="3010408"/>
                  </a:moveTo>
                  <a:lnTo>
                    <a:pt x="10514050" y="3010408"/>
                  </a:lnTo>
                </a:path>
                <a:path w="10514330" h="3790315">
                  <a:moveTo>
                    <a:pt x="0" y="3270377"/>
                  </a:moveTo>
                  <a:lnTo>
                    <a:pt x="10514050" y="3270377"/>
                  </a:lnTo>
                </a:path>
                <a:path w="10514330" h="3790315">
                  <a:moveTo>
                    <a:pt x="0" y="3530346"/>
                  </a:moveTo>
                  <a:lnTo>
                    <a:pt x="10514050" y="3530346"/>
                  </a:lnTo>
                </a:path>
              </a:pathLst>
            </a:custGeom>
            <a:ln w="1270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838987" y="1676387"/>
            <a:ext cx="3505200" cy="347345"/>
          </a:xfrm>
          <a:prstGeom prst="rect">
            <a:avLst/>
          </a:prstGeom>
          <a:solidFill>
            <a:srgbClr val="0C35CD"/>
          </a:solidFill>
        </p:spPr>
        <p:txBody>
          <a:bodyPr wrap="square" lIns="0" tIns="52704" rIns="0" bIns="0" rtlCol="0" vert="horz">
            <a:spAutoFit/>
          </a:bodyPr>
          <a:lstStyle/>
          <a:p>
            <a:pPr marL="73660">
              <a:lnSpc>
                <a:spcPct val="100000"/>
              </a:lnSpc>
              <a:spcBef>
                <a:spcPts val="414"/>
              </a:spcBef>
            </a:pPr>
            <a:r>
              <a:rPr dirty="0" sz="1400" spc="-20">
                <a:solidFill>
                  <a:srgbClr val="FFFFFF"/>
                </a:solidFill>
                <a:latin typeface="Arial Black"/>
                <a:cs typeface="Arial Black"/>
              </a:rPr>
              <a:t>Date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5376" y="1715770"/>
            <a:ext cx="160401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75">
                <a:solidFill>
                  <a:srgbClr val="FFFFFF"/>
                </a:solidFill>
                <a:latin typeface="Arial Black"/>
                <a:cs typeface="Arial Black"/>
              </a:rPr>
              <a:t>Attraction</a:t>
            </a:r>
            <a:r>
              <a:rPr dirty="0" sz="1400" spc="-13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290">
                <a:solidFill>
                  <a:srgbClr val="FFFFFF"/>
                </a:solidFill>
                <a:latin typeface="Arial Black"/>
                <a:cs typeface="Arial Black"/>
              </a:rPr>
              <a:t>/</a:t>
            </a:r>
            <a:r>
              <a:rPr dirty="0" sz="1400" spc="-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-70">
                <a:solidFill>
                  <a:srgbClr val="FFFFFF"/>
                </a:solidFill>
                <a:latin typeface="Arial Black"/>
                <a:cs typeface="Arial Black"/>
              </a:rPr>
              <a:t>Event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10321" y="1715770"/>
            <a:ext cx="80010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80">
                <a:solidFill>
                  <a:srgbClr val="FFFFFF"/>
                </a:solidFill>
                <a:latin typeface="Arial Black"/>
                <a:cs typeface="Arial Black"/>
              </a:rPr>
              <a:t>Location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4877" y="2044064"/>
            <a:ext cx="845819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May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–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Sep</a:t>
            </a:r>
            <a:r>
              <a:rPr dirty="0" sz="1000" spc="10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79721" y="2044064"/>
            <a:ext cx="223837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Silver</a:t>
            </a:r>
            <a:r>
              <a:rPr dirty="0" sz="1000" spc="-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Anniversary </a:t>
            </a:r>
            <a:r>
              <a:rPr dirty="0" sz="1000">
                <a:latin typeface="Calibri"/>
                <a:cs typeface="Calibri"/>
              </a:rPr>
              <a:t>at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Sea (25ᵗʰ </a:t>
            </a:r>
            <a:r>
              <a:rPr dirty="0" sz="1000" spc="-10">
                <a:latin typeface="Calibri"/>
                <a:cs typeface="Calibri"/>
              </a:rPr>
              <a:t>Anniversary)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84921" y="2044064"/>
            <a:ext cx="95821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4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Cruise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Line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4877" y="2290317"/>
            <a:ext cx="7391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June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30,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79721" y="2290317"/>
            <a:ext cx="178498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Calibri"/>
                <a:cs typeface="Calibri"/>
              </a:rPr>
              <a:t>“Rogers: </a:t>
            </a:r>
            <a:r>
              <a:rPr dirty="0" sz="1000">
                <a:latin typeface="Calibri"/>
                <a:cs typeface="Calibri"/>
              </a:rPr>
              <a:t>The</a:t>
            </a:r>
            <a:r>
              <a:rPr dirty="0" sz="1000" spc="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Musical” </a:t>
            </a:r>
            <a:r>
              <a:rPr dirty="0" sz="1000">
                <a:latin typeface="Calibri"/>
                <a:cs typeface="Calibri"/>
              </a:rPr>
              <a:t>Stage</a:t>
            </a:r>
            <a:r>
              <a:rPr dirty="0" sz="1000" spc="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Show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84921" y="2290317"/>
            <a:ext cx="9525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6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Resort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74877" y="2594863"/>
            <a:ext cx="7467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Summer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79721" y="2594863"/>
            <a:ext cx="300482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San</a:t>
            </a:r>
            <a:r>
              <a:rPr dirty="0" sz="1000" spc="-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Fransokyo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Square</a:t>
            </a:r>
            <a:r>
              <a:rPr dirty="0" sz="1000" spc="-1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at</a:t>
            </a:r>
            <a:r>
              <a:rPr dirty="0" sz="1000" spc="-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California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Adventure</a:t>
            </a:r>
            <a:r>
              <a:rPr dirty="0" sz="1000" spc="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Park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84921" y="2594863"/>
            <a:ext cx="9525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6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Resort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74877" y="2899410"/>
            <a:ext cx="7467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Summer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79721" y="2899410"/>
            <a:ext cx="21291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“Pixar:</a:t>
            </a:r>
            <a:r>
              <a:rPr dirty="0" sz="1000" spc="-4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We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Belong</a:t>
            </a:r>
            <a:r>
              <a:rPr dirty="0" sz="1000" spc="-2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Together”</a:t>
            </a:r>
            <a:r>
              <a:rPr dirty="0" sz="1000" spc="-1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Stage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Show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884921" y="2899410"/>
            <a:ext cx="868044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6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Paris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74877" y="3159379"/>
            <a:ext cx="486409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Fall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79721" y="3159379"/>
            <a:ext cx="19386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Journey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of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Water,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Inspired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by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Moana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84921" y="3159379"/>
            <a:ext cx="13500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Walt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World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Resort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74877" y="3463798"/>
            <a:ext cx="486409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Fall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379721" y="3463798"/>
            <a:ext cx="338772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The</a:t>
            </a:r>
            <a:r>
              <a:rPr dirty="0" sz="1000" spc="-2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Villas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at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Hotel,</a:t>
            </a:r>
            <a:r>
              <a:rPr dirty="0" sz="1000" spc="-2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a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new</a:t>
            </a:r>
            <a:r>
              <a:rPr dirty="0" sz="1000" spc="-2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2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Vacation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Club</a:t>
            </a:r>
            <a:r>
              <a:rPr dirty="0" sz="1000" spc="-2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Resort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84921" y="3463798"/>
            <a:ext cx="9525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6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Resort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74877" y="3768344"/>
            <a:ext cx="836294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2ⁿᵈ Half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of</a:t>
            </a:r>
            <a:r>
              <a:rPr dirty="0" sz="1000" spc="-20">
                <a:latin typeface="Calibri"/>
                <a:cs typeface="Calibri"/>
              </a:rPr>
              <a:t> 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79721" y="3768344"/>
            <a:ext cx="8547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World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of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Frozen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884921" y="3768344"/>
            <a:ext cx="118046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Hong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Kong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Disneyland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74877" y="4028313"/>
            <a:ext cx="2819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latin typeface="Calibri"/>
                <a:cs typeface="Calibri"/>
              </a:rPr>
              <a:t>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79721" y="4028313"/>
            <a:ext cx="13627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Calibri"/>
                <a:cs typeface="Calibri"/>
              </a:rPr>
              <a:t>Adventureland</a:t>
            </a:r>
            <a:r>
              <a:rPr dirty="0" sz="1000" spc="5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Treehouse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84921" y="4028313"/>
            <a:ext cx="9525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6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Resort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74877" y="4288282"/>
            <a:ext cx="53213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Late</a:t>
            </a:r>
            <a:r>
              <a:rPr dirty="0" sz="1000" spc="-10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379721" y="4288282"/>
            <a:ext cx="122110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Calibri"/>
                <a:cs typeface="Calibri"/>
              </a:rPr>
              <a:t>Zootopia-Themed</a:t>
            </a:r>
            <a:r>
              <a:rPr dirty="0" sz="1000" spc="7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Land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884921" y="4288282"/>
            <a:ext cx="122682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Shanghai</a:t>
            </a:r>
            <a:r>
              <a:rPr dirty="0" sz="1000" spc="-4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Resort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74877" y="4548378"/>
            <a:ext cx="6350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Spring</a:t>
            </a:r>
            <a:r>
              <a:rPr dirty="0" sz="1000" spc="-5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379721" y="4548378"/>
            <a:ext cx="8229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Fantasy</a:t>
            </a:r>
            <a:r>
              <a:rPr dirty="0" sz="1000" spc="-5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Springs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884921" y="4548378"/>
            <a:ext cx="106870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Tokyo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Resort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74877" y="4808347"/>
            <a:ext cx="7467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Summer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2024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379721" y="4808347"/>
            <a:ext cx="88963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Lighthouse</a:t>
            </a:r>
            <a:r>
              <a:rPr dirty="0" sz="1000" spc="-6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Point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884921" y="4808347"/>
            <a:ext cx="95821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4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Cruise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Line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74877" y="5068315"/>
            <a:ext cx="2819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latin typeface="Calibri"/>
                <a:cs typeface="Calibri"/>
              </a:rPr>
              <a:t>2024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379721" y="5068315"/>
            <a:ext cx="848994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4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Treasure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884921" y="5068315"/>
            <a:ext cx="95821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4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Cruise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Line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74877" y="5328284"/>
            <a:ext cx="2819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latin typeface="Calibri"/>
                <a:cs typeface="Calibri"/>
              </a:rPr>
              <a:t>2024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379721" y="5328284"/>
            <a:ext cx="13036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Tiana’s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Bayou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Adventure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884921" y="5328284"/>
            <a:ext cx="206057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4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Resort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&amp;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Walt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Disney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World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74877" y="5588304"/>
            <a:ext cx="2819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latin typeface="Calibri"/>
                <a:cs typeface="Calibri"/>
              </a:rPr>
              <a:t>2024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379721" y="5588304"/>
            <a:ext cx="203517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3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Hotel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Royal</a:t>
            </a:r>
            <a:r>
              <a:rPr dirty="0" sz="1000" spc="-4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Transformation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884921" y="5588304"/>
            <a:ext cx="868044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Calibri"/>
                <a:cs typeface="Calibri"/>
              </a:rPr>
              <a:t>Disneyland</a:t>
            </a:r>
            <a:r>
              <a:rPr dirty="0" sz="1000" spc="-6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Paris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635457" y="1136014"/>
            <a:ext cx="0" cy="198120"/>
          </a:xfrm>
          <a:custGeom>
            <a:avLst/>
            <a:gdLst/>
            <a:ahLst/>
            <a:cxnLst/>
            <a:rect l="l" t="t" r="r" b="b"/>
            <a:pathLst>
              <a:path w="0" h="198119">
                <a:moveTo>
                  <a:pt x="0" y="0"/>
                </a:moveTo>
                <a:lnTo>
                  <a:pt x="0" y="197993"/>
                </a:lnTo>
              </a:path>
            </a:pathLst>
          </a:custGeom>
          <a:ln w="12700">
            <a:solidFill>
              <a:srgbClr val="1BBE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714248" y="6104635"/>
            <a:ext cx="205993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Note: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equal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sum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column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due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rounding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0" name="object 6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21588" y="564845"/>
            <a:ext cx="603186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70"/>
              <a:t>Total</a:t>
            </a:r>
            <a:r>
              <a:rPr dirty="0" spc="-225"/>
              <a:t> </a:t>
            </a:r>
            <a:r>
              <a:rPr dirty="0" spc="-105"/>
              <a:t>Segment</a:t>
            </a:r>
            <a:r>
              <a:rPr dirty="0" spc="-225"/>
              <a:t> </a:t>
            </a:r>
            <a:r>
              <a:rPr dirty="0" spc="-80"/>
              <a:t>Operating</a:t>
            </a:r>
            <a:r>
              <a:rPr dirty="0" spc="-210"/>
              <a:t> </a:t>
            </a:r>
            <a:r>
              <a:rPr dirty="0" spc="-65"/>
              <a:t>Income</a:t>
            </a:r>
          </a:p>
        </p:txBody>
      </p:sp>
      <p:sp>
        <p:nvSpPr>
          <p:cNvPr id="3" name="object 3"/>
          <p:cNvSpPr/>
          <p:nvPr/>
        </p:nvSpPr>
        <p:spPr>
          <a:xfrm>
            <a:off x="635457" y="1136014"/>
            <a:ext cx="0" cy="198120"/>
          </a:xfrm>
          <a:custGeom>
            <a:avLst/>
            <a:gdLst/>
            <a:ahLst/>
            <a:cxnLst/>
            <a:rect l="l" t="t" r="r" b="b"/>
            <a:pathLst>
              <a:path w="0" h="198119">
                <a:moveTo>
                  <a:pt x="0" y="0"/>
                </a:moveTo>
                <a:lnTo>
                  <a:pt x="0" y="197993"/>
                </a:lnTo>
              </a:path>
            </a:pathLst>
          </a:custGeom>
          <a:ln w="12700">
            <a:solidFill>
              <a:srgbClr val="1BBE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21588" y="1138809"/>
            <a:ext cx="7166609" cy="4527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446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(In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Billions)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The following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0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reconciliations</a:t>
            </a:r>
            <a:r>
              <a:rPr dirty="0" sz="10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0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income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10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continuing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operations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before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income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taxes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0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segment</a:t>
            </a:r>
            <a:r>
              <a:rPr dirty="0" sz="10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operating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income</a:t>
            </a:r>
            <a:r>
              <a:rPr dirty="0" sz="1000" spc="6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(in</a:t>
            </a:r>
            <a:r>
              <a:rPr dirty="0" sz="10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millions):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85216" y="1348739"/>
            <a:ext cx="10980420" cy="5076825"/>
            <a:chOff x="585216" y="1348739"/>
            <a:chExt cx="10980420" cy="50768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1348739"/>
              <a:ext cx="10980420" cy="50763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1990" y="1733549"/>
              <a:ext cx="10828020" cy="4267200"/>
            </a:xfrm>
            <a:custGeom>
              <a:avLst/>
              <a:gdLst/>
              <a:ahLst/>
              <a:cxnLst/>
              <a:rect l="l" t="t" r="r" b="b"/>
              <a:pathLst>
                <a:path w="10828020" h="4267200">
                  <a:moveTo>
                    <a:pt x="10674858" y="0"/>
                  </a:moveTo>
                  <a:lnTo>
                    <a:pt x="153149" y="0"/>
                  </a:lnTo>
                  <a:lnTo>
                    <a:pt x="104742" y="7808"/>
                  </a:lnTo>
                  <a:lnTo>
                    <a:pt x="62701" y="29553"/>
                  </a:lnTo>
                  <a:lnTo>
                    <a:pt x="29548" y="62709"/>
                  </a:lnTo>
                  <a:lnTo>
                    <a:pt x="7807" y="104753"/>
                  </a:lnTo>
                  <a:lnTo>
                    <a:pt x="0" y="153162"/>
                  </a:lnTo>
                  <a:lnTo>
                    <a:pt x="0" y="4114050"/>
                  </a:lnTo>
                  <a:lnTo>
                    <a:pt x="7807" y="4162457"/>
                  </a:lnTo>
                  <a:lnTo>
                    <a:pt x="29548" y="4204498"/>
                  </a:lnTo>
                  <a:lnTo>
                    <a:pt x="62701" y="4237651"/>
                  </a:lnTo>
                  <a:lnTo>
                    <a:pt x="104742" y="4259392"/>
                  </a:lnTo>
                  <a:lnTo>
                    <a:pt x="153149" y="4267200"/>
                  </a:lnTo>
                  <a:lnTo>
                    <a:pt x="10674858" y="4267200"/>
                  </a:lnTo>
                  <a:lnTo>
                    <a:pt x="10723266" y="4259392"/>
                  </a:lnTo>
                  <a:lnTo>
                    <a:pt x="10765310" y="4237651"/>
                  </a:lnTo>
                  <a:lnTo>
                    <a:pt x="10798466" y="4204498"/>
                  </a:lnTo>
                  <a:lnTo>
                    <a:pt x="10820211" y="4162457"/>
                  </a:lnTo>
                  <a:lnTo>
                    <a:pt x="10828019" y="4114050"/>
                  </a:lnTo>
                  <a:lnTo>
                    <a:pt x="10828019" y="153162"/>
                  </a:lnTo>
                  <a:lnTo>
                    <a:pt x="10820211" y="104753"/>
                  </a:lnTo>
                  <a:lnTo>
                    <a:pt x="10798466" y="62709"/>
                  </a:lnTo>
                  <a:lnTo>
                    <a:pt x="10765310" y="29553"/>
                  </a:lnTo>
                  <a:lnTo>
                    <a:pt x="10723266" y="7808"/>
                  </a:lnTo>
                  <a:lnTo>
                    <a:pt x="106748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1990" y="1733549"/>
              <a:ext cx="10828020" cy="4267200"/>
            </a:xfrm>
            <a:custGeom>
              <a:avLst/>
              <a:gdLst/>
              <a:ahLst/>
              <a:cxnLst/>
              <a:rect l="l" t="t" r="r" b="b"/>
              <a:pathLst>
                <a:path w="10828020" h="4267200">
                  <a:moveTo>
                    <a:pt x="0" y="153162"/>
                  </a:moveTo>
                  <a:lnTo>
                    <a:pt x="7807" y="104753"/>
                  </a:lnTo>
                  <a:lnTo>
                    <a:pt x="29548" y="62709"/>
                  </a:lnTo>
                  <a:lnTo>
                    <a:pt x="62701" y="29553"/>
                  </a:lnTo>
                  <a:lnTo>
                    <a:pt x="104742" y="7808"/>
                  </a:lnTo>
                  <a:lnTo>
                    <a:pt x="153149" y="0"/>
                  </a:lnTo>
                  <a:lnTo>
                    <a:pt x="10674858" y="0"/>
                  </a:lnTo>
                  <a:lnTo>
                    <a:pt x="10723266" y="7808"/>
                  </a:lnTo>
                  <a:lnTo>
                    <a:pt x="10765310" y="29553"/>
                  </a:lnTo>
                  <a:lnTo>
                    <a:pt x="10798466" y="62709"/>
                  </a:lnTo>
                  <a:lnTo>
                    <a:pt x="10820211" y="104753"/>
                  </a:lnTo>
                  <a:lnTo>
                    <a:pt x="10828019" y="153162"/>
                  </a:lnTo>
                  <a:lnTo>
                    <a:pt x="10828019" y="4114050"/>
                  </a:lnTo>
                  <a:lnTo>
                    <a:pt x="10820211" y="4162457"/>
                  </a:lnTo>
                  <a:lnTo>
                    <a:pt x="10798466" y="4204498"/>
                  </a:lnTo>
                  <a:lnTo>
                    <a:pt x="10765310" y="4237651"/>
                  </a:lnTo>
                  <a:lnTo>
                    <a:pt x="10723266" y="4259392"/>
                  </a:lnTo>
                  <a:lnTo>
                    <a:pt x="10674858" y="4267200"/>
                  </a:lnTo>
                  <a:lnTo>
                    <a:pt x="153149" y="4267200"/>
                  </a:lnTo>
                  <a:lnTo>
                    <a:pt x="104742" y="4259392"/>
                  </a:lnTo>
                  <a:lnTo>
                    <a:pt x="62701" y="4237651"/>
                  </a:lnTo>
                  <a:lnTo>
                    <a:pt x="29548" y="4204498"/>
                  </a:lnTo>
                  <a:lnTo>
                    <a:pt x="7807" y="4162457"/>
                  </a:lnTo>
                  <a:lnTo>
                    <a:pt x="0" y="4114050"/>
                  </a:lnTo>
                  <a:lnTo>
                    <a:pt x="0" y="153162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838987" y="1997710"/>
          <a:ext cx="10489565" cy="38017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3365"/>
                <a:gridCol w="2553969"/>
                <a:gridCol w="1746884"/>
                <a:gridCol w="2049145"/>
              </a:tblGrid>
              <a:tr h="299720">
                <a:tc gridSpan="4">
                  <a:txBody>
                    <a:bodyPr/>
                    <a:lstStyle/>
                    <a:p>
                      <a:pPr algn="ctr" marL="20148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200" spc="-50">
                          <a:latin typeface="Arial Black"/>
                          <a:cs typeface="Arial Black"/>
                        </a:rPr>
                        <a:t>Quarter</a:t>
                      </a:r>
                      <a:r>
                        <a:rPr dirty="0" sz="1200" spc="-70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200" spc="-20">
                          <a:latin typeface="Arial Black"/>
                          <a:cs typeface="Arial Black"/>
                        </a:rPr>
                        <a:t>Ended</a:t>
                      </a:r>
                      <a:endParaRPr sz="1200">
                        <a:latin typeface="Arial Black"/>
                        <a:cs typeface="Arial Black"/>
                      </a:endParaRPr>
                    </a:p>
                  </a:txBody>
                  <a:tcPr marL="0" marR="0" marB="0" marT="762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31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755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April</a:t>
                      </a:r>
                      <a:r>
                        <a:rPr dirty="0" sz="11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1, </a:t>
                      </a:r>
                      <a:r>
                        <a:rPr dirty="0" sz="1100" spc="-20" b="1">
                          <a:latin typeface="Calibri"/>
                          <a:cs typeface="Calibri"/>
                        </a:rPr>
                        <a:t>2023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7366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April</a:t>
                      </a:r>
                      <a:r>
                        <a:rPr dirty="0" sz="11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2, </a:t>
                      </a:r>
                      <a:r>
                        <a:rPr dirty="0" sz="1100" spc="-20" b="1">
                          <a:latin typeface="Calibri"/>
                          <a:cs typeface="Calibri"/>
                        </a:rPr>
                        <a:t>2023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7366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1100" spc="-10" b="1">
                          <a:latin typeface="Calibri"/>
                          <a:cs typeface="Calibri"/>
                        </a:rPr>
                        <a:t>Change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7366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900">
                          <a:latin typeface="Calibri"/>
                          <a:cs typeface="Calibri"/>
                        </a:rPr>
                        <a:t>Income</a:t>
                      </a:r>
                      <a:r>
                        <a:rPr dirty="0" sz="9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from</a:t>
                      </a:r>
                      <a:r>
                        <a:rPr dirty="0" sz="9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continuing</a:t>
                      </a:r>
                      <a:r>
                        <a:rPr dirty="0" sz="9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operations</a:t>
                      </a:r>
                      <a:r>
                        <a:rPr dirty="0" sz="9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before</a:t>
                      </a:r>
                      <a:r>
                        <a:rPr dirty="0" sz="9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income</a:t>
                      </a:r>
                      <a:r>
                        <a:rPr dirty="0" sz="9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20">
                          <a:latin typeface="Calibri"/>
                          <a:cs typeface="Calibri"/>
                        </a:rPr>
                        <a:t>taxes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350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798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900" spc="-10">
                          <a:latin typeface="Calibri"/>
                          <a:cs typeface="Calibri"/>
                        </a:rPr>
                        <a:t>$2,123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3505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900" spc="-10">
                          <a:latin typeface="Calibri"/>
                          <a:cs typeface="Calibri"/>
                        </a:rPr>
                        <a:t>$1,102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3505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93%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3505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900">
                          <a:latin typeface="Calibri"/>
                          <a:cs typeface="Calibri"/>
                        </a:rPr>
                        <a:t>Add</a:t>
                      </a:r>
                      <a:r>
                        <a:rPr dirty="0" sz="9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(subtract):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255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900">
                          <a:latin typeface="Calibri"/>
                          <a:cs typeface="Calibri"/>
                        </a:rPr>
                        <a:t>Content</a:t>
                      </a:r>
                      <a:r>
                        <a:rPr dirty="0" sz="9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license</a:t>
                      </a:r>
                      <a:r>
                        <a:rPr dirty="0" sz="9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early</a:t>
                      </a:r>
                      <a:r>
                        <a:rPr dirty="0" sz="9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termination</a:t>
                      </a:r>
                      <a:r>
                        <a:rPr dirty="0" sz="900" spc="-25">
                          <a:latin typeface="Calibri"/>
                          <a:cs typeface="Calibri"/>
                        </a:rPr>
                        <a:t> (1)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255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798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900">
                          <a:latin typeface="Calibri"/>
                          <a:cs typeface="Calibri"/>
                        </a:rPr>
                        <a:t>—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255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508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900" spc="-10">
                          <a:latin typeface="Calibri"/>
                          <a:cs typeface="Calibri"/>
                        </a:rPr>
                        <a:t>1,023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255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900" spc="-20">
                          <a:latin typeface="Calibri"/>
                          <a:cs typeface="Calibri"/>
                        </a:rPr>
                        <a:t>100%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255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900" spc="-10">
                          <a:latin typeface="Calibri"/>
                          <a:cs typeface="Calibri"/>
                        </a:rPr>
                        <a:t>Corporate</a:t>
                      </a:r>
                      <a:r>
                        <a:rPr dirty="0" sz="9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unallocated</a:t>
                      </a:r>
                      <a:r>
                        <a:rPr dirty="0" sz="9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shared</a:t>
                      </a:r>
                      <a:r>
                        <a:rPr dirty="0" sz="9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expenses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4139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798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279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4139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272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4139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900" spc="-20">
                          <a:latin typeface="Calibri"/>
                          <a:cs typeface="Calibri"/>
                        </a:rPr>
                        <a:t>(3%)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4139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900" spc="-10">
                          <a:latin typeface="Calibri"/>
                          <a:cs typeface="Calibri"/>
                        </a:rPr>
                        <a:t>Restructuring</a:t>
                      </a:r>
                      <a:r>
                        <a:rPr dirty="0" sz="9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9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impairment</a:t>
                      </a:r>
                      <a:r>
                        <a:rPr dirty="0" sz="9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charges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4139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798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152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4139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195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4139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900" spc="-10">
                          <a:latin typeface="Calibri"/>
                          <a:cs typeface="Calibri"/>
                        </a:rPr>
                        <a:t>(22%)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04139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>
                          <a:latin typeface="Calibri"/>
                          <a:cs typeface="Calibri"/>
                        </a:rPr>
                        <a:t>Other</a:t>
                      </a:r>
                      <a:r>
                        <a:rPr dirty="0" sz="9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(income)</a:t>
                      </a:r>
                      <a:r>
                        <a:rPr dirty="0" sz="9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expense,</a:t>
                      </a:r>
                      <a:r>
                        <a:rPr dirty="0" sz="9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25">
                          <a:latin typeface="Calibri"/>
                          <a:cs typeface="Calibri"/>
                        </a:rPr>
                        <a:t>net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318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861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 spc="-10">
                          <a:latin typeface="Calibri"/>
                          <a:cs typeface="Calibri"/>
                        </a:rPr>
                        <a:t>(149)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318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158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318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nm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318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>
                          <a:latin typeface="Calibri"/>
                          <a:cs typeface="Calibri"/>
                        </a:rPr>
                        <a:t>Interest</a:t>
                      </a:r>
                      <a:r>
                        <a:rPr dirty="0" sz="9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expense,</a:t>
                      </a:r>
                      <a:r>
                        <a:rPr dirty="0" sz="9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25">
                          <a:latin typeface="Calibri"/>
                          <a:cs typeface="Calibri"/>
                        </a:rPr>
                        <a:t>net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318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798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322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318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355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318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9%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8318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53975" marR="19304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dirty="0" sz="900">
                          <a:latin typeface="Calibri"/>
                          <a:cs typeface="Calibri"/>
                        </a:rPr>
                        <a:t>Amortization</a:t>
                      </a:r>
                      <a:r>
                        <a:rPr dirty="0" sz="9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9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TFCF</a:t>
                      </a:r>
                      <a:r>
                        <a:rPr dirty="0" sz="9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9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Hulu</a:t>
                      </a:r>
                      <a:r>
                        <a:rPr dirty="0" sz="9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intangible</a:t>
                      </a:r>
                      <a:r>
                        <a:rPr dirty="0" sz="9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assets</a:t>
                      </a:r>
                      <a:r>
                        <a:rPr dirty="0" sz="9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9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fair</a:t>
                      </a:r>
                      <a:r>
                        <a:rPr dirty="0" sz="9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value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 step-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up</a:t>
                      </a:r>
                      <a:r>
                        <a:rPr dirty="0" sz="9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9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>
                          <a:latin typeface="Calibri"/>
                          <a:cs typeface="Calibri"/>
                        </a:rPr>
                        <a:t>film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25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9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television</a:t>
                      </a:r>
                      <a:r>
                        <a:rPr dirty="0" sz="9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latin typeface="Calibri"/>
                          <a:cs typeface="Calibri"/>
                        </a:rPr>
                        <a:t>costs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1239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 marR="347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558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953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 marR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594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953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 marR="457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25">
                          <a:latin typeface="Calibri"/>
                          <a:cs typeface="Calibri"/>
                        </a:rPr>
                        <a:t>6%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953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1000" b="1">
                          <a:latin typeface="Calibri"/>
                          <a:cs typeface="Calibri"/>
                        </a:rPr>
                        <a:t>Total</a:t>
                      </a:r>
                      <a:r>
                        <a:rPr dirty="0" sz="1000" spc="-10" b="1">
                          <a:latin typeface="Calibri"/>
                          <a:cs typeface="Calibri"/>
                        </a:rPr>
                        <a:t> segment</a:t>
                      </a:r>
                      <a:r>
                        <a:rPr dirty="0" sz="10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b="1">
                          <a:latin typeface="Calibri"/>
                          <a:cs typeface="Calibri"/>
                        </a:rPr>
                        <a:t>operating</a:t>
                      </a:r>
                      <a:r>
                        <a:rPr dirty="0" sz="100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 b="1">
                          <a:latin typeface="Calibri"/>
                          <a:cs typeface="Calibri"/>
                        </a:rPr>
                        <a:t>income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734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1000" spc="-10" b="1">
                          <a:latin typeface="Calibri"/>
                          <a:cs typeface="Calibri"/>
                        </a:rPr>
                        <a:t>$3,285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4508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1000" spc="-10" b="1">
                          <a:latin typeface="Calibri"/>
                          <a:cs typeface="Calibri"/>
                        </a:rPr>
                        <a:t>$3,699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1000" spc="-10" b="1">
                          <a:latin typeface="Calibri"/>
                          <a:cs typeface="Calibri"/>
                        </a:rPr>
                        <a:t>(11%)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621588" y="6123685"/>
            <a:ext cx="887984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(1)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February</a:t>
            </a:r>
            <a:r>
              <a:rPr dirty="0" sz="6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2022,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Company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terminated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certain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license</a:t>
            </a:r>
            <a:r>
              <a:rPr dirty="0" sz="6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agreements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6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customer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film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television</a:t>
            </a:r>
            <a:r>
              <a:rPr dirty="0" sz="6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content,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6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delivered</a:t>
            </a:r>
            <a:r>
              <a:rPr dirty="0" sz="6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previous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years,</a:t>
            </a:r>
            <a:r>
              <a:rPr dirty="0" sz="6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order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Company to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use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content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primarily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our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direct-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to-consumer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 services</a:t>
            </a:r>
            <a:r>
              <a:rPr dirty="0" sz="6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(Content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License</a:t>
            </a:r>
            <a:r>
              <a:rPr dirty="0" sz="6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Early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Termination).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21588" y="564845"/>
            <a:ext cx="638238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14"/>
              <a:t>Diluted</a:t>
            </a:r>
            <a:r>
              <a:rPr dirty="0" spc="-225"/>
              <a:t> </a:t>
            </a:r>
            <a:r>
              <a:rPr dirty="0" spc="-405"/>
              <a:t>EPS</a:t>
            </a:r>
            <a:r>
              <a:rPr dirty="0" spc="-240"/>
              <a:t> </a:t>
            </a:r>
            <a:r>
              <a:rPr dirty="0" spc="-160"/>
              <a:t>Excluding</a:t>
            </a:r>
            <a:r>
              <a:rPr dirty="0" spc="-225"/>
              <a:t> </a:t>
            </a:r>
            <a:r>
              <a:rPr dirty="0" spc="-95"/>
              <a:t>Certain</a:t>
            </a:r>
            <a:r>
              <a:rPr dirty="0" spc="-220"/>
              <a:t> </a:t>
            </a:r>
            <a:r>
              <a:rPr dirty="0" spc="-110"/>
              <a:t>Items</a:t>
            </a:r>
          </a:p>
        </p:txBody>
      </p:sp>
      <p:sp>
        <p:nvSpPr>
          <p:cNvPr id="3" name="object 3"/>
          <p:cNvSpPr/>
          <p:nvPr/>
        </p:nvSpPr>
        <p:spPr>
          <a:xfrm>
            <a:off x="635457" y="1136014"/>
            <a:ext cx="0" cy="198120"/>
          </a:xfrm>
          <a:custGeom>
            <a:avLst/>
            <a:gdLst/>
            <a:ahLst/>
            <a:cxnLst/>
            <a:rect l="l" t="t" r="r" b="b"/>
            <a:pathLst>
              <a:path w="0" h="198119">
                <a:moveTo>
                  <a:pt x="0" y="0"/>
                </a:moveTo>
                <a:lnTo>
                  <a:pt x="0" y="197993"/>
                </a:lnTo>
              </a:path>
            </a:pathLst>
          </a:custGeom>
          <a:ln w="12700">
            <a:solidFill>
              <a:srgbClr val="1BBE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21588" y="5830620"/>
            <a:ext cx="81915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(1)</a:t>
            </a: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(2)</a:t>
            </a: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(3)</a:t>
            </a: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(4)</a:t>
            </a: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(5)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0188" y="5830620"/>
            <a:ext cx="8013700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6259830">
              <a:lnSpc>
                <a:spcPct val="100000"/>
              </a:lnSpc>
              <a:spcBef>
                <a:spcPts val="95"/>
              </a:spcBef>
            </a:pP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Tax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benefit/expense</a:t>
            </a:r>
            <a:r>
              <a:rPr dirty="0" sz="4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 determined</a:t>
            </a:r>
            <a:r>
              <a:rPr dirty="0" sz="4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using</a:t>
            </a: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tax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rate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applicable</a:t>
            </a:r>
            <a:r>
              <a:rPr dirty="0" sz="4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to the individual</a:t>
            </a:r>
            <a:r>
              <a:rPr dirty="0" sz="4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item.</a:t>
            </a:r>
            <a:r>
              <a:rPr dirty="0" sz="400" spc="50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Before</a:t>
            </a:r>
            <a:r>
              <a:rPr dirty="0" sz="400" spc="7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noncontrolling</a:t>
            </a:r>
            <a:r>
              <a:rPr dirty="0" sz="400" spc="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interest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share.</a:t>
            </a: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Net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noncontrolling</a:t>
            </a:r>
            <a:r>
              <a:rPr dirty="0" sz="4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interest</a:t>
            </a:r>
            <a:r>
              <a:rPr dirty="0" sz="4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share,</a:t>
            </a:r>
            <a:r>
              <a:rPr dirty="0" sz="4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where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applicable.</a:t>
            </a: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equal</a:t>
            </a:r>
            <a:r>
              <a:rPr dirty="0" sz="4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sum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column</a:t>
            </a:r>
            <a:r>
              <a:rPr dirty="0" sz="4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due to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rounding.</a:t>
            </a:r>
            <a:endParaRPr sz="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4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current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quarter,</a:t>
            </a:r>
            <a:r>
              <a:rPr dirty="0" sz="4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intangible</a:t>
            </a:r>
            <a:r>
              <a:rPr dirty="0" sz="4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asset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amortization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$408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million,</a:t>
            </a:r>
            <a:r>
              <a:rPr dirty="0" sz="4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step-up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amortization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 $147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million</a:t>
            </a:r>
            <a:r>
              <a:rPr dirty="0" sz="4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amortization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400" spc="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intangible</a:t>
            </a: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assets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related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TFCF</a:t>
            </a:r>
            <a:r>
              <a:rPr dirty="0" sz="400" spc="6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equity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investees</a:t>
            </a:r>
            <a:r>
              <a:rPr dirty="0" sz="4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$3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million.</a:t>
            </a:r>
            <a:r>
              <a:rPr dirty="0" sz="4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4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prior-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year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quarter,</a:t>
            </a:r>
            <a:r>
              <a:rPr dirty="0" sz="4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intangible</a:t>
            </a:r>
            <a:r>
              <a:rPr dirty="0" sz="4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asset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amortization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$435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million,</a:t>
            </a:r>
            <a:r>
              <a:rPr dirty="0" sz="4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step-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up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amortization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$156 million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4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amortization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intangible</a:t>
            </a: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assets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related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TFCF</a:t>
            </a:r>
            <a:r>
              <a:rPr dirty="0" sz="400" spc="6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equity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investees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$3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million.</a:t>
            </a:r>
            <a:r>
              <a:rPr dirty="0" sz="400" spc="50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Charges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current</a:t>
            </a:r>
            <a:r>
              <a:rPr dirty="0" sz="4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quarter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 were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primarily</a:t>
            </a:r>
            <a:r>
              <a:rPr dirty="0" sz="4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severance.</a:t>
            </a: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prior-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year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quarter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were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due to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impairment</a:t>
            </a:r>
            <a:r>
              <a:rPr dirty="0" sz="4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intangible</a:t>
            </a:r>
            <a:r>
              <a:rPr dirty="0" sz="4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asset</a:t>
            </a:r>
            <a:r>
              <a:rPr dirty="0" sz="4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related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Disney</a:t>
            </a:r>
            <a:r>
              <a:rPr dirty="0" sz="4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Channel</a:t>
            </a:r>
            <a:r>
              <a:rPr dirty="0" sz="4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Russia.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1588" y="1138809"/>
            <a:ext cx="6003925" cy="4527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446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(In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millions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except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EPS)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0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following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table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reconciles</a:t>
            </a:r>
            <a:r>
              <a:rPr dirty="0" sz="1000" spc="-4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reported</a:t>
            </a:r>
            <a:r>
              <a:rPr dirty="0" sz="10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diluted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EPS</a:t>
            </a:r>
            <a:r>
              <a:rPr dirty="0" sz="10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 continuing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operations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to diluted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EPS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excluding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certain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items: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5216" y="1330477"/>
            <a:ext cx="10980420" cy="4863465"/>
            <a:chOff x="585216" y="1330477"/>
            <a:chExt cx="10980420" cy="486346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1330477"/>
              <a:ext cx="10980420" cy="486333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81990" y="1714500"/>
              <a:ext cx="10828020" cy="4031615"/>
            </a:xfrm>
            <a:custGeom>
              <a:avLst/>
              <a:gdLst/>
              <a:ahLst/>
              <a:cxnLst/>
              <a:rect l="l" t="t" r="r" b="b"/>
              <a:pathLst>
                <a:path w="10828020" h="4031615">
                  <a:moveTo>
                    <a:pt x="10683366" y="0"/>
                  </a:moveTo>
                  <a:lnTo>
                    <a:pt x="144691" y="0"/>
                  </a:lnTo>
                  <a:lnTo>
                    <a:pt x="98958" y="7375"/>
                  </a:lnTo>
                  <a:lnTo>
                    <a:pt x="59239" y="27911"/>
                  </a:lnTo>
                  <a:lnTo>
                    <a:pt x="27917" y="59225"/>
                  </a:lnTo>
                  <a:lnTo>
                    <a:pt x="7376" y="98934"/>
                  </a:lnTo>
                  <a:lnTo>
                    <a:pt x="0" y="144652"/>
                  </a:lnTo>
                  <a:lnTo>
                    <a:pt x="0" y="3886885"/>
                  </a:lnTo>
                  <a:lnTo>
                    <a:pt x="7376" y="3932618"/>
                  </a:lnTo>
                  <a:lnTo>
                    <a:pt x="27917" y="3972337"/>
                  </a:lnTo>
                  <a:lnTo>
                    <a:pt x="59239" y="4003659"/>
                  </a:lnTo>
                  <a:lnTo>
                    <a:pt x="98958" y="4024200"/>
                  </a:lnTo>
                  <a:lnTo>
                    <a:pt x="144691" y="4031576"/>
                  </a:lnTo>
                  <a:lnTo>
                    <a:pt x="10683366" y="4031576"/>
                  </a:lnTo>
                  <a:lnTo>
                    <a:pt x="10729085" y="4024200"/>
                  </a:lnTo>
                  <a:lnTo>
                    <a:pt x="10768794" y="4003659"/>
                  </a:lnTo>
                  <a:lnTo>
                    <a:pt x="10800108" y="3972337"/>
                  </a:lnTo>
                  <a:lnTo>
                    <a:pt x="10820644" y="3932618"/>
                  </a:lnTo>
                  <a:lnTo>
                    <a:pt x="10828019" y="3886885"/>
                  </a:lnTo>
                  <a:lnTo>
                    <a:pt x="10828019" y="144652"/>
                  </a:lnTo>
                  <a:lnTo>
                    <a:pt x="10820644" y="98934"/>
                  </a:lnTo>
                  <a:lnTo>
                    <a:pt x="10800108" y="59225"/>
                  </a:lnTo>
                  <a:lnTo>
                    <a:pt x="10768794" y="27911"/>
                  </a:lnTo>
                  <a:lnTo>
                    <a:pt x="10729085" y="7375"/>
                  </a:lnTo>
                  <a:lnTo>
                    <a:pt x="106833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681990" y="1714500"/>
              <a:ext cx="10828020" cy="4031615"/>
            </a:xfrm>
            <a:custGeom>
              <a:avLst/>
              <a:gdLst/>
              <a:ahLst/>
              <a:cxnLst/>
              <a:rect l="l" t="t" r="r" b="b"/>
              <a:pathLst>
                <a:path w="10828020" h="4031615">
                  <a:moveTo>
                    <a:pt x="0" y="144652"/>
                  </a:moveTo>
                  <a:lnTo>
                    <a:pt x="7376" y="98934"/>
                  </a:lnTo>
                  <a:lnTo>
                    <a:pt x="27917" y="59225"/>
                  </a:lnTo>
                  <a:lnTo>
                    <a:pt x="59239" y="27911"/>
                  </a:lnTo>
                  <a:lnTo>
                    <a:pt x="98958" y="7375"/>
                  </a:lnTo>
                  <a:lnTo>
                    <a:pt x="144691" y="0"/>
                  </a:lnTo>
                  <a:lnTo>
                    <a:pt x="10683366" y="0"/>
                  </a:lnTo>
                  <a:lnTo>
                    <a:pt x="10729085" y="7375"/>
                  </a:lnTo>
                  <a:lnTo>
                    <a:pt x="10768794" y="27911"/>
                  </a:lnTo>
                  <a:lnTo>
                    <a:pt x="10800108" y="59225"/>
                  </a:lnTo>
                  <a:lnTo>
                    <a:pt x="10820644" y="98934"/>
                  </a:lnTo>
                  <a:lnTo>
                    <a:pt x="10828019" y="144652"/>
                  </a:lnTo>
                  <a:lnTo>
                    <a:pt x="10828019" y="3886885"/>
                  </a:lnTo>
                  <a:lnTo>
                    <a:pt x="10820644" y="3932618"/>
                  </a:lnTo>
                  <a:lnTo>
                    <a:pt x="10800108" y="3972337"/>
                  </a:lnTo>
                  <a:lnTo>
                    <a:pt x="10768794" y="4003659"/>
                  </a:lnTo>
                  <a:lnTo>
                    <a:pt x="10729085" y="4024200"/>
                  </a:lnTo>
                  <a:lnTo>
                    <a:pt x="10683366" y="4031576"/>
                  </a:lnTo>
                  <a:lnTo>
                    <a:pt x="144691" y="4031576"/>
                  </a:lnTo>
                  <a:lnTo>
                    <a:pt x="98958" y="4024200"/>
                  </a:lnTo>
                  <a:lnTo>
                    <a:pt x="59239" y="4003659"/>
                  </a:lnTo>
                  <a:lnTo>
                    <a:pt x="27917" y="3972337"/>
                  </a:lnTo>
                  <a:lnTo>
                    <a:pt x="7376" y="3932618"/>
                  </a:lnTo>
                  <a:lnTo>
                    <a:pt x="0" y="3886885"/>
                  </a:lnTo>
                  <a:lnTo>
                    <a:pt x="0" y="144652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826490" y="1847621"/>
          <a:ext cx="10619105" cy="1970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6595"/>
                <a:gridCol w="1557020"/>
                <a:gridCol w="1557019"/>
                <a:gridCol w="1557020"/>
                <a:gridCol w="1235709"/>
                <a:gridCol w="1396365"/>
              </a:tblGrid>
              <a:tr h="117475">
                <a:tc>
                  <a:txBody>
                    <a:bodyPr/>
                    <a:lstStyle/>
                    <a:p>
                      <a:pPr marL="57150">
                        <a:lnSpc>
                          <a:spcPts val="665"/>
                        </a:lnSpc>
                      </a:pPr>
                      <a:r>
                        <a:rPr dirty="0" sz="700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(In</a:t>
                      </a:r>
                      <a:r>
                        <a:rPr dirty="0" sz="700" spc="-35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millions</a:t>
                      </a:r>
                      <a:r>
                        <a:rPr dirty="0" sz="700" spc="-5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except</a:t>
                      </a:r>
                      <a:r>
                        <a:rPr dirty="0" sz="700" spc="-15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-20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EPS)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665"/>
                        </a:lnSpc>
                      </a:pPr>
                      <a:r>
                        <a:rPr dirty="0" sz="700" spc="-10" b="1">
                          <a:latin typeface="Calibri"/>
                          <a:cs typeface="Calibri"/>
                        </a:rPr>
                        <a:t>Pre-</a:t>
                      </a:r>
                      <a:r>
                        <a:rPr dirty="0" sz="700" b="1">
                          <a:latin typeface="Calibri"/>
                          <a:cs typeface="Calibri"/>
                        </a:rPr>
                        <a:t>Tax</a:t>
                      </a:r>
                      <a:r>
                        <a:rPr dirty="0" sz="700" spc="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-10" b="1">
                          <a:latin typeface="Calibri"/>
                          <a:cs typeface="Calibri"/>
                        </a:rPr>
                        <a:t>Income/Loss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665"/>
                        </a:lnSpc>
                      </a:pPr>
                      <a:r>
                        <a:rPr dirty="0" sz="700" b="1">
                          <a:latin typeface="Calibri"/>
                          <a:cs typeface="Calibri"/>
                        </a:rPr>
                        <a:t>Tax</a:t>
                      </a:r>
                      <a:r>
                        <a:rPr dirty="0" sz="7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b="1">
                          <a:latin typeface="Calibri"/>
                          <a:cs typeface="Calibri"/>
                        </a:rPr>
                        <a:t>Benefit/</a:t>
                      </a:r>
                      <a:r>
                        <a:rPr dirty="0" sz="7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-10" b="1">
                          <a:latin typeface="Calibri"/>
                          <a:cs typeface="Calibri"/>
                        </a:rPr>
                        <a:t>(Expense)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665"/>
                        </a:lnSpc>
                      </a:pPr>
                      <a:r>
                        <a:rPr dirty="0" sz="700" spc="-10" b="1">
                          <a:latin typeface="Calibri"/>
                          <a:cs typeface="Calibri"/>
                        </a:rPr>
                        <a:t>After-</a:t>
                      </a:r>
                      <a:r>
                        <a:rPr dirty="0" sz="700" b="1">
                          <a:latin typeface="Calibri"/>
                          <a:cs typeface="Calibri"/>
                        </a:rPr>
                        <a:t>Tax</a:t>
                      </a:r>
                      <a:r>
                        <a:rPr dirty="0" sz="700" spc="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-10" b="1">
                          <a:latin typeface="Calibri"/>
                          <a:cs typeface="Calibri"/>
                        </a:rPr>
                        <a:t>Income/Loss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665"/>
                        </a:lnSpc>
                      </a:pPr>
                      <a:r>
                        <a:rPr dirty="0" sz="700" b="1">
                          <a:latin typeface="Calibri"/>
                          <a:cs typeface="Calibri"/>
                        </a:rPr>
                        <a:t>Diluted</a:t>
                      </a:r>
                      <a:r>
                        <a:rPr dirty="0" sz="700" spc="-25" b="1">
                          <a:latin typeface="Calibri"/>
                          <a:cs typeface="Calibri"/>
                        </a:rPr>
                        <a:t> EPS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ts val="665"/>
                        </a:lnSpc>
                      </a:pPr>
                      <a:r>
                        <a:rPr dirty="0" sz="700" b="1">
                          <a:latin typeface="Calibri"/>
                          <a:cs typeface="Calibri"/>
                        </a:rPr>
                        <a:t>Change</a:t>
                      </a:r>
                      <a:r>
                        <a:rPr dirty="0" sz="7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b="1">
                          <a:latin typeface="Calibri"/>
                          <a:cs typeface="Calibri"/>
                        </a:rPr>
                        <a:t>vs.</a:t>
                      </a:r>
                      <a:r>
                        <a:rPr dirty="0" sz="7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b="1">
                          <a:latin typeface="Calibri"/>
                          <a:cs typeface="Calibri"/>
                        </a:rPr>
                        <a:t>prior</a:t>
                      </a:r>
                      <a:r>
                        <a:rPr dirty="0" sz="7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b="1">
                          <a:latin typeface="Calibri"/>
                          <a:cs typeface="Calibri"/>
                        </a:rPr>
                        <a:t>year</a:t>
                      </a:r>
                      <a:r>
                        <a:rPr dirty="0" sz="700" spc="-10" b="1">
                          <a:latin typeface="Calibri"/>
                          <a:cs typeface="Calibri"/>
                        </a:rPr>
                        <a:t> period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795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600" b="1">
                          <a:latin typeface="Calibri"/>
                          <a:cs typeface="Calibri"/>
                        </a:rPr>
                        <a:t>Quarter</a:t>
                      </a:r>
                      <a:r>
                        <a:rPr dirty="0" sz="6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b="1">
                          <a:latin typeface="Calibri"/>
                          <a:cs typeface="Calibri"/>
                        </a:rPr>
                        <a:t>Ended</a:t>
                      </a:r>
                      <a:r>
                        <a:rPr dirty="0" sz="6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b="1">
                          <a:latin typeface="Calibri"/>
                          <a:cs typeface="Calibri"/>
                        </a:rPr>
                        <a:t>April</a:t>
                      </a:r>
                      <a:r>
                        <a:rPr dirty="0" sz="6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b="1">
                          <a:latin typeface="Calibri"/>
                          <a:cs typeface="Calibri"/>
                        </a:rPr>
                        <a:t>1,</a:t>
                      </a:r>
                      <a:r>
                        <a:rPr dirty="0" sz="600" spc="-20" b="1">
                          <a:latin typeface="Calibri"/>
                          <a:cs typeface="Calibri"/>
                        </a:rPr>
                        <a:t> 2023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b="1">
                          <a:latin typeface="Calibri"/>
                          <a:cs typeface="Calibri"/>
                        </a:rPr>
                        <a:t>As</a:t>
                      </a:r>
                      <a:r>
                        <a:rPr dirty="0" sz="5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latin typeface="Calibri"/>
                          <a:cs typeface="Calibri"/>
                        </a:rPr>
                        <a:t>reported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$2,123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($635)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$1,488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$0.69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&gt;100%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Exclude: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8542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Amortization</a:t>
                      </a:r>
                      <a:r>
                        <a:rPr dirty="0" sz="5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TFCF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Hulu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intangible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assets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 fair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value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step-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up</a:t>
                      </a:r>
                      <a:r>
                        <a:rPr dirty="0" sz="5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film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television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(4)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558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(130)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428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Restructuring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impairment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charges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(35)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0.06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Other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Income,</a:t>
                      </a:r>
                      <a:r>
                        <a:rPr dirty="0" sz="5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net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(6)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080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(149)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(114)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(0.06)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b="1">
                          <a:latin typeface="Calibri"/>
                          <a:cs typeface="Calibri"/>
                        </a:rPr>
                        <a:t>Excluding</a:t>
                      </a:r>
                      <a:r>
                        <a:rPr dirty="0" sz="5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b="1">
                          <a:latin typeface="Calibri"/>
                          <a:cs typeface="Calibri"/>
                        </a:rPr>
                        <a:t>certain</a:t>
                      </a:r>
                      <a:r>
                        <a:rPr dirty="0" sz="50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latin typeface="Calibri"/>
                          <a:cs typeface="Calibri"/>
                        </a:rPr>
                        <a:t>items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$2,684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($765)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$1,919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89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$0.93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(14%)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b="1">
                          <a:latin typeface="Calibri"/>
                          <a:cs typeface="Calibri"/>
                        </a:rPr>
                        <a:t>As</a:t>
                      </a:r>
                      <a:r>
                        <a:rPr dirty="0" sz="5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latin typeface="Calibri"/>
                          <a:cs typeface="Calibri"/>
                        </a:rPr>
                        <a:t>reported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$2,123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($635)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$1,488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$0.69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&gt;100%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Exclude: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8605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Amortization</a:t>
                      </a:r>
                      <a:r>
                        <a:rPr dirty="0" sz="5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TFCF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Hulu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intangible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assets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 fair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value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step-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up</a:t>
                      </a:r>
                      <a:r>
                        <a:rPr dirty="0" sz="5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film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television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(4)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558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(130)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428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Restructuring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impairment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charges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(35)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0.06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Other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Income,</a:t>
                      </a:r>
                      <a:r>
                        <a:rPr dirty="0" sz="5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net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(6)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508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(149)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(114)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(0.06)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b="1">
                          <a:latin typeface="Calibri"/>
                          <a:cs typeface="Calibri"/>
                        </a:rPr>
                        <a:t>Excluding</a:t>
                      </a:r>
                      <a:r>
                        <a:rPr dirty="0" sz="5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b="1">
                          <a:latin typeface="Calibri"/>
                          <a:cs typeface="Calibri"/>
                        </a:rPr>
                        <a:t>certain</a:t>
                      </a:r>
                      <a:r>
                        <a:rPr dirty="0" sz="50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latin typeface="Calibri"/>
                          <a:cs typeface="Calibri"/>
                        </a:rPr>
                        <a:t>items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/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$2,684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($765)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$1,919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89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$0.93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(14%)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621588" y="6147993"/>
            <a:ext cx="81915" cy="76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475"/>
              </a:lnSpc>
            </a:pPr>
            <a:r>
              <a:rPr dirty="0" sz="400" spc="-25" i="1">
                <a:solidFill>
                  <a:srgbClr val="404040"/>
                </a:solidFill>
                <a:latin typeface="Calibri"/>
                <a:cs typeface="Calibri"/>
              </a:rPr>
              <a:t>(6)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0188" y="6147993"/>
            <a:ext cx="3641725" cy="76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475"/>
              </a:lnSpc>
            </a:pP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current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quarter,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other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income,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net</a:t>
            </a:r>
            <a:r>
              <a:rPr dirty="0" sz="4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4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due to</a:t>
            </a:r>
            <a:r>
              <a:rPr dirty="0" sz="4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DraftKings</a:t>
            </a:r>
            <a:r>
              <a:rPr dirty="0" sz="4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gain</a:t>
            </a:r>
            <a:r>
              <a:rPr dirty="0" sz="4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($149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million).</a:t>
            </a:r>
            <a:r>
              <a:rPr dirty="0" sz="4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prior-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year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 quarter,</a:t>
            </a:r>
            <a:r>
              <a:rPr dirty="0" sz="4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other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expense,</a:t>
            </a:r>
            <a:r>
              <a:rPr dirty="0" sz="4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net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was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 due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4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DraftKings</a:t>
            </a:r>
            <a:r>
              <a:rPr dirty="0" sz="400" spc="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loss</a:t>
            </a:r>
            <a:r>
              <a:rPr dirty="0" sz="4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i="1">
                <a:solidFill>
                  <a:srgbClr val="404040"/>
                </a:solidFill>
                <a:latin typeface="Calibri"/>
                <a:cs typeface="Calibri"/>
              </a:rPr>
              <a:t>($158</a:t>
            </a:r>
            <a:r>
              <a:rPr dirty="0" sz="4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400" spc="-10" i="1">
                <a:solidFill>
                  <a:srgbClr val="404040"/>
                </a:solidFill>
                <a:latin typeface="Calibri"/>
                <a:cs typeface="Calibri"/>
              </a:rPr>
              <a:t>million).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658345" y="6354267"/>
            <a:ext cx="168910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26490" y="3890645"/>
          <a:ext cx="9219565" cy="1749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3580"/>
                <a:gridCol w="2185670"/>
                <a:gridCol w="1550670"/>
                <a:gridCol w="1412240"/>
                <a:gridCol w="748665"/>
              </a:tblGrid>
              <a:tr h="116839">
                <a:tc gridSpan="5">
                  <a:txBody>
                    <a:bodyPr/>
                    <a:lstStyle/>
                    <a:p>
                      <a:pPr marL="57150">
                        <a:lnSpc>
                          <a:spcPts val="660"/>
                        </a:lnSpc>
                      </a:pPr>
                      <a:r>
                        <a:rPr dirty="0" u="sng" sz="70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Quarter</a:t>
                      </a:r>
                      <a:r>
                        <a:rPr dirty="0" u="sng" sz="700" spc="-5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u="sng" sz="70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Ended</a:t>
                      </a:r>
                      <a:r>
                        <a:rPr dirty="0" u="sng" sz="700" spc="-2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u="sng" sz="70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April</a:t>
                      </a:r>
                      <a:r>
                        <a:rPr dirty="0" u="sng" sz="700" spc="-2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u="sng" sz="70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1,</a:t>
                      </a:r>
                      <a:r>
                        <a:rPr dirty="0" u="sng" sz="700" spc="-3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u="sng" sz="700" spc="-2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Calibri"/>
                          <a:cs typeface="Calibri"/>
                        </a:rPr>
                        <a:t>2023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371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b="1">
                          <a:latin typeface="Calibri"/>
                          <a:cs typeface="Calibri"/>
                        </a:rPr>
                        <a:t>As</a:t>
                      </a:r>
                      <a:r>
                        <a:rPr dirty="0" sz="5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latin typeface="Calibri"/>
                          <a:cs typeface="Calibri"/>
                        </a:rPr>
                        <a:t>reported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667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32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$1,102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667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($505)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667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$597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667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$0.26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667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Exclude: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Content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license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early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termination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32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1,023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39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(238)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785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Amortization</a:t>
                      </a:r>
                      <a:r>
                        <a:rPr dirty="0" sz="5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TFCF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Hulu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intangible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assets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 fair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value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step-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up</a:t>
                      </a:r>
                      <a:r>
                        <a:rPr dirty="0" sz="5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film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television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(4)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9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594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39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(138)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456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0.24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509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Restructuring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impairment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charges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9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195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63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(45)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0.08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Other</a:t>
                      </a:r>
                      <a:r>
                        <a:rPr dirty="0" sz="5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expense,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net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(6)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9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63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(37)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0.07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b="1">
                          <a:latin typeface="Calibri"/>
                          <a:cs typeface="Calibri"/>
                        </a:rPr>
                        <a:t>Excluding</a:t>
                      </a:r>
                      <a:r>
                        <a:rPr dirty="0" sz="5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b="1">
                          <a:latin typeface="Calibri"/>
                          <a:cs typeface="Calibri"/>
                        </a:rPr>
                        <a:t>certain</a:t>
                      </a:r>
                      <a:r>
                        <a:rPr dirty="0" sz="50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latin typeface="Calibri"/>
                          <a:cs typeface="Calibri"/>
                        </a:rPr>
                        <a:t>items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32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$3,072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28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($963)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$2,109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12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$1.08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b="1">
                          <a:latin typeface="Calibri"/>
                          <a:cs typeface="Calibri"/>
                        </a:rPr>
                        <a:t>As</a:t>
                      </a:r>
                      <a:r>
                        <a:rPr dirty="0" sz="5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latin typeface="Calibri"/>
                          <a:cs typeface="Calibri"/>
                        </a:rPr>
                        <a:t>reported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3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$1,102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($505)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$597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$0.26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Exclude: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509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Content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license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early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termination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3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1,023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39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(238)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785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509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Amortization</a:t>
                      </a:r>
                      <a:r>
                        <a:rPr dirty="0" sz="5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TFCF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Hulu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intangible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assets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 fair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value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step-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up</a:t>
                      </a:r>
                      <a:r>
                        <a:rPr dirty="0" sz="5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film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television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5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(4)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959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594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39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(138)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456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0.24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Restructuring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impairment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charges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T w="12700">
                      <a:solidFill>
                        <a:srgbClr val="F1F1F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6959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195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63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(45)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0.08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  <a:tr h="124460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Other</a:t>
                      </a:r>
                      <a:r>
                        <a:rPr dirty="0" sz="5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expense,</a:t>
                      </a:r>
                      <a:r>
                        <a:rPr dirty="0" sz="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net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(6)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/>
                </a:tc>
                <a:tc>
                  <a:txBody>
                    <a:bodyPr/>
                    <a:lstStyle/>
                    <a:p>
                      <a:pPr algn="r" marR="6959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63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(37)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5480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500" spc="-20">
                          <a:latin typeface="Calibri"/>
                          <a:cs typeface="Calibri"/>
                        </a:rPr>
                        <a:t>0.07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7D2FB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486914" y="2258644"/>
            <a:ext cx="3848100" cy="176403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680845">
              <a:lnSpc>
                <a:spcPts val="6840"/>
              </a:lnSpc>
              <a:spcBef>
                <a:spcPts val="100"/>
              </a:spcBef>
            </a:pPr>
            <a:r>
              <a:rPr dirty="0" sz="6000" spc="-385"/>
              <a:t>Q2’23</a:t>
            </a:r>
            <a:endParaRPr sz="6000"/>
          </a:p>
          <a:p>
            <a:pPr marL="12700">
              <a:lnSpc>
                <a:spcPts val="6840"/>
              </a:lnSpc>
            </a:pPr>
            <a:r>
              <a:rPr dirty="0" sz="6000" spc="-705"/>
              <a:t>EARNINGS</a:t>
            </a:r>
            <a:endParaRPr sz="6000"/>
          </a:p>
        </p:txBody>
      </p:sp>
      <p:sp>
        <p:nvSpPr>
          <p:cNvPr id="6" name="object 6"/>
          <p:cNvSpPr txBox="1"/>
          <p:nvPr/>
        </p:nvSpPr>
        <p:spPr>
          <a:xfrm>
            <a:off x="723391" y="3904945"/>
            <a:ext cx="5610860" cy="12134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7195"/>
              </a:lnSpc>
              <a:spcBef>
                <a:spcPts val="100"/>
              </a:spcBef>
            </a:pPr>
            <a:r>
              <a:rPr dirty="0" sz="6000" spc="-775">
                <a:solidFill>
                  <a:srgbClr val="1BBED6"/>
                </a:solidFill>
                <a:latin typeface="Arial Black"/>
                <a:cs typeface="Arial Black"/>
              </a:rPr>
              <a:t>PRESENTATION</a:t>
            </a:r>
            <a:endParaRPr sz="6000">
              <a:latin typeface="Arial Black"/>
              <a:cs typeface="Arial Black"/>
            </a:endParaRPr>
          </a:p>
          <a:p>
            <a:pPr marL="239395">
              <a:lnSpc>
                <a:spcPts val="2155"/>
              </a:lnSpc>
            </a:pPr>
            <a:r>
              <a:rPr dirty="0" sz="1800" spc="-40" i="1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dirty="0" sz="1800" i="1">
                <a:solidFill>
                  <a:srgbClr val="FFFFFF"/>
                </a:solidFill>
                <a:latin typeface="Calibri"/>
                <a:cs typeface="Calibri"/>
              </a:rPr>
              <a:t>10,</a:t>
            </a:r>
            <a:r>
              <a:rPr dirty="0" sz="1800" spc="-3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 i="1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26329" y="1735454"/>
              <a:ext cx="1397380" cy="40347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3595" y="0"/>
              <a:ext cx="5518404" cy="6858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68566" y="0"/>
              <a:ext cx="5123433" cy="6857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53071" y="629412"/>
              <a:ext cx="1200378" cy="14592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03592" y="939419"/>
              <a:ext cx="601979" cy="85890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17792" y="2991561"/>
              <a:ext cx="1270000" cy="11622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68566" y="3300984"/>
              <a:ext cx="671829" cy="5640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0"/>
              <a:ext cx="2773680" cy="412064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557766" y="6469481"/>
            <a:ext cx="227203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9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Second</a:t>
            </a: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Fiscal</a:t>
            </a:r>
            <a:r>
              <a:rPr dirty="0" sz="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Quarter</a:t>
            </a:r>
            <a:r>
              <a:rPr dirty="0" sz="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Ended</a:t>
            </a: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April</a:t>
            </a:r>
            <a:r>
              <a:rPr dirty="0" sz="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spc="-20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21588" y="564845"/>
            <a:ext cx="453136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10"/>
              <a:t>Q2</a:t>
            </a:r>
            <a:r>
              <a:rPr dirty="0" spc="-245"/>
              <a:t> </a:t>
            </a:r>
            <a:r>
              <a:rPr dirty="0" spc="-190"/>
              <a:t>Results</a:t>
            </a:r>
            <a:r>
              <a:rPr dirty="0" spc="-240"/>
              <a:t> </a:t>
            </a:r>
            <a:r>
              <a:rPr dirty="0" spc="-120"/>
              <a:t>for</a:t>
            </a:r>
            <a:r>
              <a:rPr dirty="0" spc="-240"/>
              <a:t> </a:t>
            </a:r>
            <a:r>
              <a:rPr dirty="0" spc="-190"/>
              <a:t>Fiscal</a:t>
            </a:r>
            <a:r>
              <a:rPr dirty="0" spc="-240"/>
              <a:t> </a:t>
            </a:r>
            <a:r>
              <a:rPr dirty="0" spc="-140"/>
              <a:t>2023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3450" y="1138809"/>
            <a:ext cx="199453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(In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Billions,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Except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Per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Share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Amounts)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85216" y="1138415"/>
            <a:ext cx="10980420" cy="4749165"/>
            <a:chOff x="585216" y="1138415"/>
            <a:chExt cx="10980420" cy="47491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1138415"/>
              <a:ext cx="10980420" cy="474865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1990" y="1522729"/>
              <a:ext cx="10828020" cy="3903345"/>
            </a:xfrm>
            <a:custGeom>
              <a:avLst/>
              <a:gdLst/>
              <a:ahLst/>
              <a:cxnLst/>
              <a:rect l="l" t="t" r="r" b="b"/>
              <a:pathLst>
                <a:path w="10828020" h="3903345">
                  <a:moveTo>
                    <a:pt x="10581005" y="0"/>
                  </a:moveTo>
                  <a:lnTo>
                    <a:pt x="247002" y="0"/>
                  </a:lnTo>
                  <a:lnTo>
                    <a:pt x="197224" y="5014"/>
                  </a:lnTo>
                  <a:lnTo>
                    <a:pt x="150859" y="19397"/>
                  </a:lnTo>
                  <a:lnTo>
                    <a:pt x="108903" y="42159"/>
                  </a:lnTo>
                  <a:lnTo>
                    <a:pt x="72347" y="72310"/>
                  </a:lnTo>
                  <a:lnTo>
                    <a:pt x="42185" y="108861"/>
                  </a:lnTo>
                  <a:lnTo>
                    <a:pt x="19411" y="150822"/>
                  </a:lnTo>
                  <a:lnTo>
                    <a:pt x="5018" y="197203"/>
                  </a:lnTo>
                  <a:lnTo>
                    <a:pt x="0" y="247015"/>
                  </a:lnTo>
                  <a:lnTo>
                    <a:pt x="0" y="3656330"/>
                  </a:lnTo>
                  <a:lnTo>
                    <a:pt x="5018" y="3706105"/>
                  </a:lnTo>
                  <a:lnTo>
                    <a:pt x="19411" y="3752469"/>
                  </a:lnTo>
                  <a:lnTo>
                    <a:pt x="42185" y="3794427"/>
                  </a:lnTo>
                  <a:lnTo>
                    <a:pt x="72347" y="3830986"/>
                  </a:lnTo>
                  <a:lnTo>
                    <a:pt x="108903" y="3861152"/>
                  </a:lnTo>
                  <a:lnTo>
                    <a:pt x="150859" y="3883929"/>
                  </a:lnTo>
                  <a:lnTo>
                    <a:pt x="197224" y="3898325"/>
                  </a:lnTo>
                  <a:lnTo>
                    <a:pt x="247002" y="3903345"/>
                  </a:lnTo>
                  <a:lnTo>
                    <a:pt x="10581005" y="3903345"/>
                  </a:lnTo>
                  <a:lnTo>
                    <a:pt x="10630780" y="3898325"/>
                  </a:lnTo>
                  <a:lnTo>
                    <a:pt x="10677144" y="3883929"/>
                  </a:lnTo>
                  <a:lnTo>
                    <a:pt x="10719102" y="3861152"/>
                  </a:lnTo>
                  <a:lnTo>
                    <a:pt x="10755661" y="3830986"/>
                  </a:lnTo>
                  <a:lnTo>
                    <a:pt x="10785827" y="3794427"/>
                  </a:lnTo>
                  <a:lnTo>
                    <a:pt x="10808604" y="3752469"/>
                  </a:lnTo>
                  <a:lnTo>
                    <a:pt x="10823000" y="3706105"/>
                  </a:lnTo>
                  <a:lnTo>
                    <a:pt x="10828019" y="3656330"/>
                  </a:lnTo>
                  <a:lnTo>
                    <a:pt x="10828019" y="247015"/>
                  </a:lnTo>
                  <a:lnTo>
                    <a:pt x="10823000" y="197203"/>
                  </a:lnTo>
                  <a:lnTo>
                    <a:pt x="10808604" y="150822"/>
                  </a:lnTo>
                  <a:lnTo>
                    <a:pt x="10785827" y="108861"/>
                  </a:lnTo>
                  <a:lnTo>
                    <a:pt x="10755661" y="72310"/>
                  </a:lnTo>
                  <a:lnTo>
                    <a:pt x="10719102" y="42159"/>
                  </a:lnTo>
                  <a:lnTo>
                    <a:pt x="10677143" y="19397"/>
                  </a:lnTo>
                  <a:lnTo>
                    <a:pt x="10630780" y="5014"/>
                  </a:lnTo>
                  <a:lnTo>
                    <a:pt x="10581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1990" y="1522729"/>
              <a:ext cx="10828020" cy="3903345"/>
            </a:xfrm>
            <a:custGeom>
              <a:avLst/>
              <a:gdLst/>
              <a:ahLst/>
              <a:cxnLst/>
              <a:rect l="l" t="t" r="r" b="b"/>
              <a:pathLst>
                <a:path w="10828020" h="3903345">
                  <a:moveTo>
                    <a:pt x="0" y="247015"/>
                  </a:moveTo>
                  <a:lnTo>
                    <a:pt x="5018" y="197203"/>
                  </a:lnTo>
                  <a:lnTo>
                    <a:pt x="19411" y="150822"/>
                  </a:lnTo>
                  <a:lnTo>
                    <a:pt x="42185" y="108861"/>
                  </a:lnTo>
                  <a:lnTo>
                    <a:pt x="72347" y="72310"/>
                  </a:lnTo>
                  <a:lnTo>
                    <a:pt x="108903" y="42159"/>
                  </a:lnTo>
                  <a:lnTo>
                    <a:pt x="150859" y="19397"/>
                  </a:lnTo>
                  <a:lnTo>
                    <a:pt x="197224" y="5014"/>
                  </a:lnTo>
                  <a:lnTo>
                    <a:pt x="247002" y="0"/>
                  </a:lnTo>
                  <a:lnTo>
                    <a:pt x="10581005" y="0"/>
                  </a:lnTo>
                  <a:lnTo>
                    <a:pt x="10630780" y="5014"/>
                  </a:lnTo>
                  <a:lnTo>
                    <a:pt x="10677143" y="19397"/>
                  </a:lnTo>
                  <a:lnTo>
                    <a:pt x="10719102" y="42159"/>
                  </a:lnTo>
                  <a:lnTo>
                    <a:pt x="10755661" y="72310"/>
                  </a:lnTo>
                  <a:lnTo>
                    <a:pt x="10785827" y="108861"/>
                  </a:lnTo>
                  <a:lnTo>
                    <a:pt x="10808604" y="150822"/>
                  </a:lnTo>
                  <a:lnTo>
                    <a:pt x="10823000" y="197203"/>
                  </a:lnTo>
                  <a:lnTo>
                    <a:pt x="10828019" y="247015"/>
                  </a:lnTo>
                  <a:lnTo>
                    <a:pt x="10828019" y="3656330"/>
                  </a:lnTo>
                  <a:lnTo>
                    <a:pt x="10823000" y="3706105"/>
                  </a:lnTo>
                  <a:lnTo>
                    <a:pt x="10808604" y="3752469"/>
                  </a:lnTo>
                  <a:lnTo>
                    <a:pt x="10785827" y="3794427"/>
                  </a:lnTo>
                  <a:lnTo>
                    <a:pt x="10755661" y="3830986"/>
                  </a:lnTo>
                  <a:lnTo>
                    <a:pt x="10719102" y="3861152"/>
                  </a:lnTo>
                  <a:lnTo>
                    <a:pt x="10677144" y="3883929"/>
                  </a:lnTo>
                  <a:lnTo>
                    <a:pt x="10630780" y="3898325"/>
                  </a:lnTo>
                  <a:lnTo>
                    <a:pt x="10581005" y="3903345"/>
                  </a:lnTo>
                  <a:lnTo>
                    <a:pt x="247002" y="3903345"/>
                  </a:lnTo>
                  <a:lnTo>
                    <a:pt x="197224" y="3898325"/>
                  </a:lnTo>
                  <a:lnTo>
                    <a:pt x="150859" y="3883929"/>
                  </a:lnTo>
                  <a:lnTo>
                    <a:pt x="108903" y="3861152"/>
                  </a:lnTo>
                  <a:lnTo>
                    <a:pt x="72347" y="3830986"/>
                  </a:lnTo>
                  <a:lnTo>
                    <a:pt x="42185" y="3794427"/>
                  </a:lnTo>
                  <a:lnTo>
                    <a:pt x="19411" y="3752469"/>
                  </a:lnTo>
                  <a:lnTo>
                    <a:pt x="5018" y="3706105"/>
                  </a:lnTo>
                  <a:lnTo>
                    <a:pt x="0" y="3656330"/>
                  </a:lnTo>
                  <a:lnTo>
                    <a:pt x="0" y="247015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00213" y="1904873"/>
              <a:ext cx="9999980" cy="2756535"/>
            </a:xfrm>
            <a:custGeom>
              <a:avLst/>
              <a:gdLst/>
              <a:ahLst/>
              <a:cxnLst/>
              <a:rect l="l" t="t" r="r" b="b"/>
              <a:pathLst>
                <a:path w="9999980" h="2756535">
                  <a:moveTo>
                    <a:pt x="0" y="2756027"/>
                  </a:moveTo>
                  <a:lnTo>
                    <a:pt x="9999789" y="2756027"/>
                  </a:lnTo>
                </a:path>
                <a:path w="9999980" h="2756535">
                  <a:moveTo>
                    <a:pt x="0" y="2205354"/>
                  </a:moveTo>
                  <a:lnTo>
                    <a:pt x="486854" y="2205354"/>
                  </a:lnTo>
                </a:path>
                <a:path w="9999980" h="2756535">
                  <a:moveTo>
                    <a:pt x="1512506" y="2205354"/>
                  </a:moveTo>
                  <a:lnTo>
                    <a:pt x="9999789" y="2205354"/>
                  </a:lnTo>
                </a:path>
                <a:path w="9999980" h="2756535">
                  <a:moveTo>
                    <a:pt x="0" y="1653666"/>
                  </a:moveTo>
                  <a:lnTo>
                    <a:pt x="486854" y="1653666"/>
                  </a:lnTo>
                </a:path>
                <a:path w="9999980" h="2756535">
                  <a:moveTo>
                    <a:pt x="1512506" y="1653666"/>
                  </a:moveTo>
                  <a:lnTo>
                    <a:pt x="9999789" y="1653666"/>
                  </a:lnTo>
                </a:path>
                <a:path w="9999980" h="2756535">
                  <a:moveTo>
                    <a:pt x="0" y="1101978"/>
                  </a:moveTo>
                  <a:lnTo>
                    <a:pt x="486854" y="1101978"/>
                  </a:lnTo>
                </a:path>
                <a:path w="9999980" h="2756535">
                  <a:moveTo>
                    <a:pt x="1512506" y="1101978"/>
                  </a:moveTo>
                  <a:lnTo>
                    <a:pt x="9999789" y="1101978"/>
                  </a:lnTo>
                </a:path>
                <a:path w="9999980" h="2756535">
                  <a:moveTo>
                    <a:pt x="0" y="551814"/>
                  </a:moveTo>
                  <a:lnTo>
                    <a:pt x="1000442" y="551814"/>
                  </a:lnTo>
                </a:path>
                <a:path w="9999980" h="2756535">
                  <a:moveTo>
                    <a:pt x="1512506" y="551814"/>
                  </a:moveTo>
                  <a:lnTo>
                    <a:pt x="9999789" y="551814"/>
                  </a:lnTo>
                </a:path>
                <a:path w="9999980" h="2756535">
                  <a:moveTo>
                    <a:pt x="0" y="0"/>
                  </a:moveTo>
                  <a:lnTo>
                    <a:pt x="9999789" y="0"/>
                  </a:lnTo>
                </a:path>
              </a:pathLst>
            </a:custGeom>
            <a:ln w="635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687068" y="2543555"/>
              <a:ext cx="8513445" cy="2117725"/>
            </a:xfrm>
            <a:custGeom>
              <a:avLst/>
              <a:gdLst/>
              <a:ahLst/>
              <a:cxnLst/>
              <a:rect l="l" t="t" r="r" b="b"/>
              <a:pathLst>
                <a:path w="8513445" h="2117725">
                  <a:moveTo>
                    <a:pt x="513588" y="0"/>
                  </a:moveTo>
                  <a:lnTo>
                    <a:pt x="0" y="0"/>
                  </a:lnTo>
                  <a:lnTo>
                    <a:pt x="0" y="2117344"/>
                  </a:lnTo>
                  <a:lnTo>
                    <a:pt x="513588" y="2117344"/>
                  </a:lnTo>
                  <a:lnTo>
                    <a:pt x="513588" y="0"/>
                  </a:lnTo>
                  <a:close/>
                </a:path>
                <a:path w="8513445" h="2117725">
                  <a:moveTo>
                    <a:pt x="2513076" y="1996440"/>
                  </a:moveTo>
                  <a:lnTo>
                    <a:pt x="2001012" y="1996440"/>
                  </a:lnTo>
                  <a:lnTo>
                    <a:pt x="2001012" y="2117344"/>
                  </a:lnTo>
                  <a:lnTo>
                    <a:pt x="2513076" y="2117344"/>
                  </a:lnTo>
                  <a:lnTo>
                    <a:pt x="2513076" y="1996440"/>
                  </a:lnTo>
                  <a:close/>
                </a:path>
                <a:path w="8513445" h="2117725">
                  <a:moveTo>
                    <a:pt x="4512564" y="1709928"/>
                  </a:moveTo>
                  <a:lnTo>
                    <a:pt x="4000500" y="1709928"/>
                  </a:lnTo>
                  <a:lnTo>
                    <a:pt x="4000500" y="2117344"/>
                  </a:lnTo>
                  <a:lnTo>
                    <a:pt x="4512564" y="2117344"/>
                  </a:lnTo>
                  <a:lnTo>
                    <a:pt x="4512564" y="1709928"/>
                  </a:lnTo>
                  <a:close/>
                </a:path>
                <a:path w="8513445" h="2117725">
                  <a:moveTo>
                    <a:pt x="6513576" y="2087880"/>
                  </a:moveTo>
                  <a:lnTo>
                    <a:pt x="5999988" y="2087880"/>
                  </a:lnTo>
                  <a:lnTo>
                    <a:pt x="5999988" y="2117344"/>
                  </a:lnTo>
                  <a:lnTo>
                    <a:pt x="6513576" y="2117344"/>
                  </a:lnTo>
                  <a:lnTo>
                    <a:pt x="6513576" y="2087880"/>
                  </a:lnTo>
                  <a:close/>
                </a:path>
                <a:path w="8513445" h="2117725">
                  <a:moveTo>
                    <a:pt x="8513064" y="1997964"/>
                  </a:moveTo>
                  <a:lnTo>
                    <a:pt x="7999476" y="1997964"/>
                  </a:lnTo>
                  <a:lnTo>
                    <a:pt x="7999476" y="2117344"/>
                  </a:lnTo>
                  <a:lnTo>
                    <a:pt x="8513064" y="2117344"/>
                  </a:lnTo>
                  <a:lnTo>
                    <a:pt x="8513064" y="1997964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200656" y="2257043"/>
              <a:ext cx="8511540" cy="2404110"/>
            </a:xfrm>
            <a:custGeom>
              <a:avLst/>
              <a:gdLst/>
              <a:ahLst/>
              <a:cxnLst/>
              <a:rect l="l" t="t" r="r" b="b"/>
              <a:pathLst>
                <a:path w="8511540" h="2404110">
                  <a:moveTo>
                    <a:pt x="512064" y="0"/>
                  </a:moveTo>
                  <a:lnTo>
                    <a:pt x="0" y="0"/>
                  </a:lnTo>
                  <a:lnTo>
                    <a:pt x="0" y="2403856"/>
                  </a:lnTo>
                  <a:lnTo>
                    <a:pt x="512064" y="2403856"/>
                  </a:lnTo>
                  <a:lnTo>
                    <a:pt x="512064" y="0"/>
                  </a:lnTo>
                  <a:close/>
                </a:path>
                <a:path w="8511540" h="2404110">
                  <a:moveTo>
                    <a:pt x="2511552" y="2171700"/>
                  </a:moveTo>
                  <a:lnTo>
                    <a:pt x="1999488" y="2171700"/>
                  </a:lnTo>
                  <a:lnTo>
                    <a:pt x="1999488" y="2403856"/>
                  </a:lnTo>
                  <a:lnTo>
                    <a:pt x="2511552" y="2403856"/>
                  </a:lnTo>
                  <a:lnTo>
                    <a:pt x="2511552" y="2171700"/>
                  </a:lnTo>
                  <a:close/>
                </a:path>
                <a:path w="8511540" h="2404110">
                  <a:moveTo>
                    <a:pt x="4512564" y="2040636"/>
                  </a:moveTo>
                  <a:lnTo>
                    <a:pt x="3998976" y="2040636"/>
                  </a:lnTo>
                  <a:lnTo>
                    <a:pt x="3998976" y="2403856"/>
                  </a:lnTo>
                  <a:lnTo>
                    <a:pt x="4512564" y="2403856"/>
                  </a:lnTo>
                  <a:lnTo>
                    <a:pt x="4512564" y="2040636"/>
                  </a:lnTo>
                  <a:close/>
                </a:path>
                <a:path w="8511540" h="2404110">
                  <a:moveTo>
                    <a:pt x="6512052" y="2327148"/>
                  </a:moveTo>
                  <a:lnTo>
                    <a:pt x="5999988" y="2327148"/>
                  </a:lnTo>
                  <a:lnTo>
                    <a:pt x="5999988" y="2403856"/>
                  </a:lnTo>
                  <a:lnTo>
                    <a:pt x="6512052" y="2403856"/>
                  </a:lnTo>
                  <a:lnTo>
                    <a:pt x="6512052" y="2327148"/>
                  </a:lnTo>
                  <a:close/>
                </a:path>
                <a:path w="8511540" h="2404110">
                  <a:moveTo>
                    <a:pt x="8511540" y="2301240"/>
                  </a:moveTo>
                  <a:lnTo>
                    <a:pt x="7999476" y="2301240"/>
                  </a:lnTo>
                  <a:lnTo>
                    <a:pt x="7999476" y="2403856"/>
                  </a:lnTo>
                  <a:lnTo>
                    <a:pt x="8511540" y="2403856"/>
                  </a:lnTo>
                  <a:lnTo>
                    <a:pt x="8511540" y="230124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3813809" y="4324857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$1,10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14186" y="4038345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$3,70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14309" y="4417567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$0,26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14306" y="4327397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$1,08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84730" y="2042540"/>
            <a:ext cx="857250" cy="449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5145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$21,80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900" spc="-10" b="1">
                <a:latin typeface="Calibri"/>
                <a:cs typeface="Calibri"/>
              </a:rPr>
              <a:t>$19,20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26763" y="4214876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$2,10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26885" y="4081983"/>
            <a:ext cx="287020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$3,30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27263" y="4370323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$0,69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327385" y="4343780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$0,93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35457" y="1136014"/>
            <a:ext cx="0" cy="198120"/>
          </a:xfrm>
          <a:custGeom>
            <a:avLst/>
            <a:gdLst/>
            <a:ahLst/>
            <a:cxnLst/>
            <a:rect l="l" t="t" r="r" b="b"/>
            <a:pathLst>
              <a:path w="0" h="198119">
                <a:moveTo>
                  <a:pt x="0" y="0"/>
                </a:moveTo>
                <a:lnTo>
                  <a:pt x="0" y="197993"/>
                </a:lnTo>
              </a:path>
            </a:pathLst>
          </a:custGeom>
          <a:ln w="12700">
            <a:solidFill>
              <a:srgbClr val="1BBE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939798" y="4892802"/>
            <a:ext cx="472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Revenues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3</a:t>
            </a:fld>
          </a:p>
        </p:txBody>
      </p:sp>
      <p:sp>
        <p:nvSpPr>
          <p:cNvPr id="28" name="object 2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58032" y="4865369"/>
            <a:ext cx="1250315" cy="519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270">
              <a:lnSpc>
                <a:spcPct val="120000"/>
              </a:lnSpc>
              <a:spcBef>
                <a:spcPts val="100"/>
              </a:spcBef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Income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from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Continuing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Operations</a:t>
            </a:r>
            <a:r>
              <a:rPr dirty="0" sz="9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Before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Income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Taxes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00191" y="4865369"/>
            <a:ext cx="1185545" cy="354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20000"/>
              </a:lnSpc>
              <a:spcBef>
                <a:spcPts val="100"/>
              </a:spcBef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Total</a:t>
            </a:r>
            <a:r>
              <a:rPr dirty="0" sz="9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Segment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Operating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Income(1)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38466" y="4865369"/>
            <a:ext cx="1325880" cy="354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7345" marR="5080" indent="-335280">
              <a:lnSpc>
                <a:spcPct val="120000"/>
              </a:lnSpc>
              <a:spcBef>
                <a:spcPts val="100"/>
              </a:spcBef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Diluted EPS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from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continuing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operations(2)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699497" y="4865369"/>
            <a:ext cx="1021080" cy="354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3510" marR="5080" indent="-131445">
              <a:lnSpc>
                <a:spcPct val="120000"/>
              </a:lnSpc>
              <a:spcBef>
                <a:spcPts val="100"/>
              </a:spcBef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Diluted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EPS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excluding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certain</a:t>
            </a:r>
            <a:r>
              <a:rPr dirty="0" sz="9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items(1)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2678" y="5606897"/>
            <a:ext cx="10560050" cy="502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marR="5080" indent="-228600">
              <a:lnSpc>
                <a:spcPct val="120000"/>
              </a:lnSpc>
              <a:spcBef>
                <a:spcPts val="100"/>
              </a:spcBef>
              <a:buAutoNum type="arabicPeriod"/>
              <a:tabLst>
                <a:tab pos="240665" algn="l"/>
              </a:tabLst>
            </a:pP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Diluted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EPS</a:t>
            </a:r>
            <a:r>
              <a:rPr dirty="0" sz="8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excluding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certain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items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segment operating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income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non-GAAP</a:t>
            </a:r>
            <a:r>
              <a:rPr dirty="0" sz="8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financial</a:t>
            </a:r>
            <a:r>
              <a:rPr dirty="0" sz="8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measures.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 The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comparable</a:t>
            </a:r>
            <a:r>
              <a:rPr dirty="0" sz="8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GAAP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measures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diluted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EPS</a:t>
            </a:r>
            <a:r>
              <a:rPr dirty="0" sz="8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continuing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operations</a:t>
            </a:r>
            <a:r>
              <a:rPr dirty="0" sz="8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income</a:t>
            </a:r>
            <a:r>
              <a:rPr dirty="0" sz="8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from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continuing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operations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before</a:t>
            </a:r>
            <a:r>
              <a:rPr dirty="0" sz="8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income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taxes,</a:t>
            </a:r>
            <a:r>
              <a:rPr dirty="0" sz="800" spc="50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respectively.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See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discussion</a:t>
            </a:r>
            <a:r>
              <a:rPr dirty="0" sz="8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pages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14–16</a:t>
            </a:r>
            <a:r>
              <a:rPr dirty="0" sz="800" spc="-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how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we define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calculate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these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measures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reconciliation</a:t>
            </a:r>
            <a:r>
              <a:rPr dirty="0" sz="800" spc="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thereof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 to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directly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comparable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GAAP</a:t>
            </a:r>
            <a:r>
              <a:rPr dirty="0" sz="8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measures.</a:t>
            </a:r>
            <a:endParaRPr sz="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90"/>
              </a:spcBef>
              <a:buAutoNum type="arabicPeriod"/>
              <a:tabLst>
                <a:tab pos="240665" algn="l"/>
              </a:tabLst>
            </a:pP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Reflects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amounts attributable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shareholders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Walt</a:t>
            </a:r>
            <a:r>
              <a:rPr dirty="0" sz="8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Disney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Company,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i.e.</a:t>
            </a:r>
            <a:r>
              <a:rPr dirty="0" sz="8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after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deduction</a:t>
            </a:r>
            <a:r>
              <a:rPr dirty="0" sz="8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income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attributable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8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noncontrolling</a:t>
            </a:r>
            <a:r>
              <a:rPr dirty="0" sz="800" spc="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interests.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5"/>
              <a:t>Recent</a:t>
            </a:r>
            <a:r>
              <a:rPr dirty="0" spc="-210"/>
              <a:t> </a:t>
            </a:r>
            <a:r>
              <a:rPr dirty="0" spc="-180"/>
              <a:t>Business</a:t>
            </a:r>
            <a:r>
              <a:rPr dirty="0" spc="-229"/>
              <a:t> </a:t>
            </a:r>
            <a:r>
              <a:rPr dirty="0" spc="-95"/>
              <a:t>Highlights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1588" y="5613603"/>
            <a:ext cx="7226300" cy="579120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90"/>
              </a:spcBef>
              <a:buAutoNum type="arabicPeriod"/>
              <a:tabLst>
                <a:tab pos="240665" algn="l"/>
              </a:tabLst>
            </a:pP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Based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hours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streamed;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of May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5,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2023</a:t>
            </a:r>
            <a:endParaRPr sz="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90"/>
              </a:spcBef>
              <a:buAutoNum type="arabicPeriod"/>
              <a:tabLst>
                <a:tab pos="240665" algn="l"/>
              </a:tabLst>
            </a:pP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Company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earns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royalties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revenues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generated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Tokyo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Disney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Resort,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owned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operated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 by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Oriental Land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Co.,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Ltd.,</a:t>
            </a:r>
            <a:r>
              <a:rPr dirty="0" sz="8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third-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party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Japanese company</a:t>
            </a:r>
            <a:endParaRPr sz="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AutoNum type="arabicPeriod"/>
              <a:tabLst>
                <a:tab pos="240665" algn="l"/>
              </a:tabLst>
            </a:pP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L7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P18-49;</a:t>
            </a:r>
            <a:r>
              <a:rPr dirty="0" sz="800" spc="-5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Excluding</a:t>
            </a:r>
            <a:r>
              <a:rPr dirty="0" sz="8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Sports;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September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19,</a:t>
            </a:r>
            <a:r>
              <a:rPr dirty="0" sz="8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2022</a:t>
            </a:r>
            <a:r>
              <a:rPr dirty="0" sz="8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April 2,</a:t>
            </a:r>
            <a:r>
              <a:rPr dirty="0" sz="8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20" i="1">
                <a:solidFill>
                  <a:srgbClr val="404040"/>
                </a:solidFill>
                <a:latin typeface="Calibri"/>
                <a:cs typeface="Calibri"/>
              </a:rPr>
              <a:t>2023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684776" y="1339596"/>
            <a:ext cx="2821305" cy="2821305"/>
            <a:chOff x="4684776" y="1339596"/>
            <a:chExt cx="2821305" cy="2821305"/>
          </a:xfrm>
        </p:grpSpPr>
        <p:sp>
          <p:nvSpPr>
            <p:cNvPr id="5" name="object 5"/>
            <p:cNvSpPr/>
            <p:nvPr/>
          </p:nvSpPr>
          <p:spPr>
            <a:xfrm>
              <a:off x="4721606" y="2771343"/>
              <a:ext cx="1341120" cy="1341120"/>
            </a:xfrm>
            <a:custGeom>
              <a:avLst/>
              <a:gdLst/>
              <a:ahLst/>
              <a:cxnLst/>
              <a:rect l="l" t="t" r="r" b="b"/>
              <a:pathLst>
                <a:path w="1341120" h="1341120">
                  <a:moveTo>
                    <a:pt x="1044067" y="42087"/>
                  </a:moveTo>
                  <a:lnTo>
                    <a:pt x="988618" y="31051"/>
                  </a:lnTo>
                  <a:lnTo>
                    <a:pt x="932853" y="21755"/>
                  </a:lnTo>
                  <a:lnTo>
                    <a:pt x="876935" y="14147"/>
                  </a:lnTo>
                  <a:lnTo>
                    <a:pt x="820978" y="8216"/>
                  </a:lnTo>
                  <a:lnTo>
                    <a:pt x="765124" y="3898"/>
                  </a:lnTo>
                  <a:lnTo>
                    <a:pt x="709523" y="1181"/>
                  </a:lnTo>
                  <a:lnTo>
                    <a:pt x="654304" y="0"/>
                  </a:lnTo>
                  <a:lnTo>
                    <a:pt x="599617" y="342"/>
                  </a:lnTo>
                  <a:lnTo>
                    <a:pt x="545592" y="2171"/>
                  </a:lnTo>
                  <a:lnTo>
                    <a:pt x="492379" y="5422"/>
                  </a:lnTo>
                  <a:lnTo>
                    <a:pt x="440105" y="10083"/>
                  </a:lnTo>
                  <a:lnTo>
                    <a:pt x="388912" y="16116"/>
                  </a:lnTo>
                  <a:lnTo>
                    <a:pt x="338950" y="23469"/>
                  </a:lnTo>
                  <a:lnTo>
                    <a:pt x="290347" y="32118"/>
                  </a:lnTo>
                  <a:lnTo>
                    <a:pt x="242912" y="42087"/>
                  </a:lnTo>
                  <a:lnTo>
                    <a:pt x="197789" y="53124"/>
                  </a:lnTo>
                  <a:lnTo>
                    <a:pt x="154114" y="65430"/>
                  </a:lnTo>
                  <a:lnTo>
                    <a:pt x="112356" y="78867"/>
                  </a:lnTo>
                  <a:lnTo>
                    <a:pt x="72656" y="93408"/>
                  </a:lnTo>
                  <a:lnTo>
                    <a:pt x="35153" y="109016"/>
                  </a:lnTo>
                  <a:lnTo>
                    <a:pt x="0" y="125653"/>
                  </a:lnTo>
                  <a:lnTo>
                    <a:pt x="0" y="127304"/>
                  </a:lnTo>
                  <a:lnTo>
                    <a:pt x="1778" y="127304"/>
                  </a:lnTo>
                  <a:lnTo>
                    <a:pt x="54178" y="136055"/>
                  </a:lnTo>
                  <a:lnTo>
                    <a:pt x="106819" y="143395"/>
                  </a:lnTo>
                  <a:lnTo>
                    <a:pt x="159600" y="149364"/>
                  </a:lnTo>
                  <a:lnTo>
                    <a:pt x="212902" y="154000"/>
                  </a:lnTo>
                  <a:lnTo>
                    <a:pt x="265303" y="157213"/>
                  </a:lnTo>
                  <a:lnTo>
                    <a:pt x="318046" y="159143"/>
                  </a:lnTo>
                  <a:lnTo>
                    <a:pt x="370636" y="159766"/>
                  </a:lnTo>
                  <a:lnTo>
                    <a:pt x="419963" y="159143"/>
                  </a:lnTo>
                  <a:lnTo>
                    <a:pt x="421932" y="159143"/>
                  </a:lnTo>
                  <a:lnTo>
                    <a:pt x="473938" y="157213"/>
                  </a:lnTo>
                  <a:lnTo>
                    <a:pt x="474345" y="157213"/>
                  </a:lnTo>
                  <a:lnTo>
                    <a:pt x="526542" y="154000"/>
                  </a:lnTo>
                  <a:lnTo>
                    <a:pt x="577634" y="149593"/>
                  </a:lnTo>
                  <a:lnTo>
                    <a:pt x="628167" y="143979"/>
                  </a:lnTo>
                  <a:lnTo>
                    <a:pt x="678040" y="137160"/>
                  </a:lnTo>
                  <a:lnTo>
                    <a:pt x="727189" y="129184"/>
                  </a:lnTo>
                  <a:lnTo>
                    <a:pt x="775525" y="120053"/>
                  </a:lnTo>
                  <a:lnTo>
                    <a:pt x="822972" y="109778"/>
                  </a:lnTo>
                  <a:lnTo>
                    <a:pt x="869442" y="98399"/>
                  </a:lnTo>
                  <a:lnTo>
                    <a:pt x="914869" y="85915"/>
                  </a:lnTo>
                  <a:lnTo>
                    <a:pt x="959167" y="72364"/>
                  </a:lnTo>
                  <a:lnTo>
                    <a:pt x="1002258" y="57746"/>
                  </a:lnTo>
                  <a:lnTo>
                    <a:pt x="1044067" y="42087"/>
                  </a:lnTo>
                  <a:close/>
                </a:path>
                <a:path w="1341120" h="1341120">
                  <a:moveTo>
                    <a:pt x="1341094" y="680161"/>
                  </a:moveTo>
                  <a:lnTo>
                    <a:pt x="1340548" y="625995"/>
                  </a:lnTo>
                  <a:lnTo>
                    <a:pt x="1338516" y="571563"/>
                  </a:lnTo>
                  <a:lnTo>
                    <a:pt x="1334960" y="516978"/>
                  </a:lnTo>
                  <a:lnTo>
                    <a:pt x="1329842" y="462368"/>
                  </a:lnTo>
                  <a:lnTo>
                    <a:pt x="1323111" y="407873"/>
                  </a:lnTo>
                  <a:lnTo>
                    <a:pt x="1314729" y="353580"/>
                  </a:lnTo>
                  <a:lnTo>
                    <a:pt x="1304671" y="299643"/>
                  </a:lnTo>
                  <a:lnTo>
                    <a:pt x="1301242" y="299643"/>
                  </a:lnTo>
                  <a:lnTo>
                    <a:pt x="1285405" y="341414"/>
                  </a:lnTo>
                  <a:lnTo>
                    <a:pt x="1270647" y="384467"/>
                  </a:lnTo>
                  <a:lnTo>
                    <a:pt x="1256995" y="428726"/>
                  </a:lnTo>
                  <a:lnTo>
                    <a:pt x="1244434" y="474103"/>
                  </a:lnTo>
                  <a:lnTo>
                    <a:pt x="1233004" y="520547"/>
                  </a:lnTo>
                  <a:lnTo>
                    <a:pt x="1222705" y="567944"/>
                  </a:lnTo>
                  <a:lnTo>
                    <a:pt x="1213548" y="616242"/>
                  </a:lnTo>
                  <a:lnTo>
                    <a:pt x="1205572" y="665340"/>
                  </a:lnTo>
                  <a:lnTo>
                    <a:pt x="1198765" y="715175"/>
                  </a:lnTo>
                  <a:lnTo>
                    <a:pt x="1193165" y="765644"/>
                  </a:lnTo>
                  <a:lnTo>
                    <a:pt x="1188758" y="816698"/>
                  </a:lnTo>
                  <a:lnTo>
                    <a:pt x="1185583" y="868235"/>
                  </a:lnTo>
                  <a:lnTo>
                    <a:pt x="1183652" y="920191"/>
                  </a:lnTo>
                  <a:lnTo>
                    <a:pt x="1182966" y="972477"/>
                  </a:lnTo>
                  <a:lnTo>
                    <a:pt x="1183551" y="1025017"/>
                  </a:lnTo>
                  <a:lnTo>
                    <a:pt x="1185418" y="1077722"/>
                  </a:lnTo>
                  <a:lnTo>
                    <a:pt x="1188580" y="1130515"/>
                  </a:lnTo>
                  <a:lnTo>
                    <a:pt x="1193050" y="1183335"/>
                  </a:lnTo>
                  <a:lnTo>
                    <a:pt x="1198854" y="1236078"/>
                  </a:lnTo>
                  <a:lnTo>
                    <a:pt x="1205992" y="1288681"/>
                  </a:lnTo>
                  <a:lnTo>
                    <a:pt x="1214501" y="1341043"/>
                  </a:lnTo>
                  <a:lnTo>
                    <a:pt x="1230642" y="1303616"/>
                  </a:lnTo>
                  <a:lnTo>
                    <a:pt x="1245857" y="1264183"/>
                  </a:lnTo>
                  <a:lnTo>
                    <a:pt x="1260094" y="1222883"/>
                  </a:lnTo>
                  <a:lnTo>
                    <a:pt x="1273314" y="1179830"/>
                  </a:lnTo>
                  <a:lnTo>
                    <a:pt x="1285481" y="1135151"/>
                  </a:lnTo>
                  <a:lnTo>
                    <a:pt x="1296568" y="1088961"/>
                  </a:lnTo>
                  <a:lnTo>
                    <a:pt x="1306512" y="1041400"/>
                  </a:lnTo>
                  <a:lnTo>
                    <a:pt x="1315275" y="992568"/>
                  </a:lnTo>
                  <a:lnTo>
                    <a:pt x="1322844" y="942619"/>
                  </a:lnTo>
                  <a:lnTo>
                    <a:pt x="1329156" y="891654"/>
                  </a:lnTo>
                  <a:lnTo>
                    <a:pt x="1334173" y="839800"/>
                  </a:lnTo>
                  <a:lnTo>
                    <a:pt x="1337856" y="787184"/>
                  </a:lnTo>
                  <a:lnTo>
                    <a:pt x="1340180" y="733933"/>
                  </a:lnTo>
                  <a:lnTo>
                    <a:pt x="1341094" y="680161"/>
                  </a:lnTo>
                  <a:close/>
                </a:path>
              </a:pathLst>
            </a:custGeom>
            <a:solidFill>
              <a:srgbClr val="31099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4776" y="2787396"/>
              <a:ext cx="1373124" cy="13731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724273" y="2813938"/>
              <a:ext cx="1298575" cy="1298575"/>
            </a:xfrm>
            <a:custGeom>
              <a:avLst/>
              <a:gdLst/>
              <a:ahLst/>
              <a:cxnLst/>
              <a:rect l="l" t="t" r="r" b="b"/>
              <a:pathLst>
                <a:path w="1298575" h="1298575">
                  <a:moveTo>
                    <a:pt x="1041780" y="0"/>
                  </a:moveTo>
                  <a:lnTo>
                    <a:pt x="1000236" y="15398"/>
                  </a:lnTo>
                  <a:lnTo>
                    <a:pt x="958596" y="29463"/>
                  </a:lnTo>
                  <a:lnTo>
                    <a:pt x="914209" y="43165"/>
                  </a:lnTo>
                  <a:lnTo>
                    <a:pt x="868694" y="55780"/>
                  </a:lnTo>
                  <a:lnTo>
                    <a:pt x="822129" y="67290"/>
                  </a:lnTo>
                  <a:lnTo>
                    <a:pt x="774597" y="77674"/>
                  </a:lnTo>
                  <a:lnTo>
                    <a:pt x="726176" y="86914"/>
                  </a:lnTo>
                  <a:lnTo>
                    <a:pt x="676947" y="94989"/>
                  </a:lnTo>
                  <a:lnTo>
                    <a:pt x="626990" y="101879"/>
                  </a:lnTo>
                  <a:lnTo>
                    <a:pt x="576386" y="107564"/>
                  </a:lnTo>
                  <a:lnTo>
                    <a:pt x="525216" y="112026"/>
                  </a:lnTo>
                  <a:lnTo>
                    <a:pt x="473558" y="115244"/>
                  </a:lnTo>
                  <a:lnTo>
                    <a:pt x="421495" y="117198"/>
                  </a:lnTo>
                  <a:lnTo>
                    <a:pt x="369105" y="117868"/>
                  </a:lnTo>
                  <a:lnTo>
                    <a:pt x="316470" y="117235"/>
                  </a:lnTo>
                  <a:lnTo>
                    <a:pt x="263670" y="115279"/>
                  </a:lnTo>
                  <a:lnTo>
                    <a:pt x="210785" y="111981"/>
                  </a:lnTo>
                  <a:lnTo>
                    <a:pt x="157894" y="107319"/>
                  </a:lnTo>
                  <a:lnTo>
                    <a:pt x="105080" y="101276"/>
                  </a:lnTo>
                  <a:lnTo>
                    <a:pt x="52422" y="93830"/>
                  </a:lnTo>
                  <a:lnTo>
                    <a:pt x="0" y="84962"/>
                  </a:lnTo>
                  <a:lnTo>
                    <a:pt x="6444" y="133632"/>
                  </a:lnTo>
                  <a:lnTo>
                    <a:pt x="14560" y="181752"/>
                  </a:lnTo>
                  <a:lnTo>
                    <a:pt x="24318" y="229292"/>
                  </a:lnTo>
                  <a:lnTo>
                    <a:pt x="35688" y="276223"/>
                  </a:lnTo>
                  <a:lnTo>
                    <a:pt x="48638" y="322512"/>
                  </a:lnTo>
                  <a:lnTo>
                    <a:pt x="63139" y="368131"/>
                  </a:lnTo>
                  <a:lnTo>
                    <a:pt x="79160" y="413049"/>
                  </a:lnTo>
                  <a:lnTo>
                    <a:pt x="96670" y="457235"/>
                  </a:lnTo>
                  <a:lnTo>
                    <a:pt x="115638" y="500659"/>
                  </a:lnTo>
                  <a:lnTo>
                    <a:pt x="136035" y="543291"/>
                  </a:lnTo>
                  <a:lnTo>
                    <a:pt x="157830" y="585100"/>
                  </a:lnTo>
                  <a:lnTo>
                    <a:pt x="180992" y="626056"/>
                  </a:lnTo>
                  <a:lnTo>
                    <a:pt x="205490" y="666129"/>
                  </a:lnTo>
                  <a:lnTo>
                    <a:pt x="231295" y="705287"/>
                  </a:lnTo>
                  <a:lnTo>
                    <a:pt x="258376" y="743502"/>
                  </a:lnTo>
                  <a:lnTo>
                    <a:pt x="286702" y="780742"/>
                  </a:lnTo>
                  <a:lnTo>
                    <a:pt x="316242" y="816977"/>
                  </a:lnTo>
                  <a:lnTo>
                    <a:pt x="346967" y="852177"/>
                  </a:lnTo>
                  <a:lnTo>
                    <a:pt x="378845" y="886311"/>
                  </a:lnTo>
                  <a:lnTo>
                    <a:pt x="411847" y="919350"/>
                  </a:lnTo>
                  <a:lnTo>
                    <a:pt x="445941" y="951262"/>
                  </a:lnTo>
                  <a:lnTo>
                    <a:pt x="481098" y="982017"/>
                  </a:lnTo>
                  <a:lnTo>
                    <a:pt x="517286" y="1011585"/>
                  </a:lnTo>
                  <a:lnTo>
                    <a:pt x="554475" y="1039935"/>
                  </a:lnTo>
                  <a:lnTo>
                    <a:pt x="592635" y="1067038"/>
                  </a:lnTo>
                  <a:lnTo>
                    <a:pt x="631735" y="1092863"/>
                  </a:lnTo>
                  <a:lnTo>
                    <a:pt x="671745" y="1117379"/>
                  </a:lnTo>
                  <a:lnTo>
                    <a:pt x="712634" y="1140556"/>
                  </a:lnTo>
                  <a:lnTo>
                    <a:pt x="754371" y="1162363"/>
                  </a:lnTo>
                  <a:lnTo>
                    <a:pt x="796927" y="1182771"/>
                  </a:lnTo>
                  <a:lnTo>
                    <a:pt x="840270" y="1201749"/>
                  </a:lnTo>
                  <a:lnTo>
                    <a:pt x="884370" y="1219267"/>
                  </a:lnTo>
                  <a:lnTo>
                    <a:pt x="929197" y="1235294"/>
                  </a:lnTo>
                  <a:lnTo>
                    <a:pt x="974719" y="1249799"/>
                  </a:lnTo>
                  <a:lnTo>
                    <a:pt x="1020908" y="1262754"/>
                  </a:lnTo>
                  <a:lnTo>
                    <a:pt x="1067731" y="1274126"/>
                  </a:lnTo>
                  <a:lnTo>
                    <a:pt x="1115159" y="1283886"/>
                  </a:lnTo>
                  <a:lnTo>
                    <a:pt x="1163161" y="1292003"/>
                  </a:lnTo>
                  <a:lnTo>
                    <a:pt x="1211706" y="1298448"/>
                  </a:lnTo>
                  <a:lnTo>
                    <a:pt x="1203105" y="1246024"/>
                  </a:lnTo>
                  <a:lnTo>
                    <a:pt x="1195898" y="1193363"/>
                  </a:lnTo>
                  <a:lnTo>
                    <a:pt x="1190066" y="1140545"/>
                  </a:lnTo>
                  <a:lnTo>
                    <a:pt x="1185591" y="1087649"/>
                  </a:lnTo>
                  <a:lnTo>
                    <a:pt x="1182456" y="1034758"/>
                  </a:lnTo>
                  <a:lnTo>
                    <a:pt x="1180642" y="981951"/>
                  </a:lnTo>
                  <a:lnTo>
                    <a:pt x="1180131" y="929309"/>
                  </a:lnTo>
                  <a:lnTo>
                    <a:pt x="1180904" y="876913"/>
                  </a:lnTo>
                  <a:lnTo>
                    <a:pt x="1182944" y="824844"/>
                  </a:lnTo>
                  <a:lnTo>
                    <a:pt x="1186232" y="773181"/>
                  </a:lnTo>
                  <a:lnTo>
                    <a:pt x="1190750" y="722007"/>
                  </a:lnTo>
                  <a:lnTo>
                    <a:pt x="1196479" y="671401"/>
                  </a:lnTo>
                  <a:lnTo>
                    <a:pt x="1203402" y="621444"/>
                  </a:lnTo>
                  <a:lnTo>
                    <a:pt x="1211501" y="572217"/>
                  </a:lnTo>
                  <a:lnTo>
                    <a:pt x="1220756" y="523800"/>
                  </a:lnTo>
                  <a:lnTo>
                    <a:pt x="1231150" y="476275"/>
                  </a:lnTo>
                  <a:lnTo>
                    <a:pt x="1242665" y="429721"/>
                  </a:lnTo>
                  <a:lnTo>
                    <a:pt x="1255282" y="384220"/>
                  </a:lnTo>
                  <a:lnTo>
                    <a:pt x="1268984" y="339851"/>
                  </a:lnTo>
                  <a:lnTo>
                    <a:pt x="1283049" y="296862"/>
                  </a:lnTo>
                  <a:lnTo>
                    <a:pt x="1298448" y="256539"/>
                  </a:lnTo>
                  <a:lnTo>
                    <a:pt x="1251732" y="242828"/>
                  </a:lnTo>
                  <a:lnTo>
                    <a:pt x="1208141" y="222813"/>
                  </a:lnTo>
                  <a:lnTo>
                    <a:pt x="1168201" y="197023"/>
                  </a:lnTo>
                  <a:lnTo>
                    <a:pt x="1132443" y="165988"/>
                  </a:lnTo>
                  <a:lnTo>
                    <a:pt x="1101393" y="130239"/>
                  </a:lnTo>
                  <a:lnTo>
                    <a:pt x="1075580" y="90304"/>
                  </a:lnTo>
                  <a:lnTo>
                    <a:pt x="1055533" y="46715"/>
                  </a:lnTo>
                  <a:lnTo>
                    <a:pt x="1041780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129668" y="1366011"/>
              <a:ext cx="1341120" cy="1341120"/>
            </a:xfrm>
            <a:custGeom>
              <a:avLst/>
              <a:gdLst/>
              <a:ahLst/>
              <a:cxnLst/>
              <a:rect l="l" t="t" r="r" b="b"/>
              <a:pathLst>
                <a:path w="1341120" h="1341120">
                  <a:moveTo>
                    <a:pt x="159499" y="369074"/>
                  </a:moveTo>
                  <a:lnTo>
                    <a:pt x="158902" y="316471"/>
                  </a:lnTo>
                  <a:lnTo>
                    <a:pt x="156984" y="263690"/>
                  </a:lnTo>
                  <a:lnTo>
                    <a:pt x="153746" y="210820"/>
                  </a:lnTo>
                  <a:lnTo>
                    <a:pt x="149148" y="157937"/>
                  </a:lnTo>
                  <a:lnTo>
                    <a:pt x="143192" y="105117"/>
                  </a:lnTo>
                  <a:lnTo>
                    <a:pt x="135851" y="52451"/>
                  </a:lnTo>
                  <a:lnTo>
                    <a:pt x="127114" y="0"/>
                  </a:lnTo>
                  <a:lnTo>
                    <a:pt x="110896" y="37477"/>
                  </a:lnTo>
                  <a:lnTo>
                    <a:pt x="95618" y="76949"/>
                  </a:lnTo>
                  <a:lnTo>
                    <a:pt x="81318" y="118300"/>
                  </a:lnTo>
                  <a:lnTo>
                    <a:pt x="68033" y="161417"/>
                  </a:lnTo>
                  <a:lnTo>
                    <a:pt x="55816" y="206146"/>
                  </a:lnTo>
                  <a:lnTo>
                    <a:pt x="44691" y="252387"/>
                  </a:lnTo>
                  <a:lnTo>
                    <a:pt x="34709" y="300012"/>
                  </a:lnTo>
                  <a:lnTo>
                    <a:pt x="25908" y="348907"/>
                  </a:lnTo>
                  <a:lnTo>
                    <a:pt x="18313" y="398919"/>
                  </a:lnTo>
                  <a:lnTo>
                    <a:pt x="11988" y="449961"/>
                  </a:lnTo>
                  <a:lnTo>
                    <a:pt x="6946" y="501878"/>
                  </a:lnTo>
                  <a:lnTo>
                    <a:pt x="3238" y="554558"/>
                  </a:lnTo>
                  <a:lnTo>
                    <a:pt x="914" y="607885"/>
                  </a:lnTo>
                  <a:lnTo>
                    <a:pt x="0" y="661720"/>
                  </a:lnTo>
                  <a:lnTo>
                    <a:pt x="546" y="715962"/>
                  </a:lnTo>
                  <a:lnTo>
                    <a:pt x="2578" y="770458"/>
                  </a:lnTo>
                  <a:lnTo>
                    <a:pt x="6146" y="825106"/>
                  </a:lnTo>
                  <a:lnTo>
                    <a:pt x="11290" y="879779"/>
                  </a:lnTo>
                  <a:lnTo>
                    <a:pt x="18046" y="934339"/>
                  </a:lnTo>
                  <a:lnTo>
                    <a:pt x="26454" y="988682"/>
                  </a:lnTo>
                  <a:lnTo>
                    <a:pt x="36563" y="1042670"/>
                  </a:lnTo>
                  <a:lnTo>
                    <a:pt x="39992" y="1042670"/>
                  </a:lnTo>
                  <a:lnTo>
                    <a:pt x="55892" y="1000874"/>
                  </a:lnTo>
                  <a:lnTo>
                    <a:pt x="70751" y="957783"/>
                  </a:lnTo>
                  <a:lnTo>
                    <a:pt x="84518" y="913485"/>
                  </a:lnTo>
                  <a:lnTo>
                    <a:pt x="97180" y="868045"/>
                  </a:lnTo>
                  <a:lnTo>
                    <a:pt x="108737" y="821563"/>
                  </a:lnTo>
                  <a:lnTo>
                    <a:pt x="119151" y="774103"/>
                  </a:lnTo>
                  <a:lnTo>
                    <a:pt x="128409" y="725754"/>
                  </a:lnTo>
                  <a:lnTo>
                    <a:pt x="136512" y="676605"/>
                  </a:lnTo>
                  <a:lnTo>
                    <a:pt x="143421" y="626706"/>
                  </a:lnTo>
                  <a:lnTo>
                    <a:pt x="149110" y="576173"/>
                  </a:lnTo>
                  <a:lnTo>
                    <a:pt x="153593" y="525056"/>
                  </a:lnTo>
                  <a:lnTo>
                    <a:pt x="156832" y="473443"/>
                  </a:lnTo>
                  <a:lnTo>
                    <a:pt x="158800" y="421424"/>
                  </a:lnTo>
                  <a:lnTo>
                    <a:pt x="159499" y="369074"/>
                  </a:lnTo>
                  <a:close/>
                </a:path>
                <a:path w="1341120" h="1341120">
                  <a:moveTo>
                    <a:pt x="1340980" y="1213739"/>
                  </a:moveTo>
                  <a:lnTo>
                    <a:pt x="1288542" y="1205001"/>
                  </a:lnTo>
                  <a:lnTo>
                    <a:pt x="1235900" y="1197660"/>
                  </a:lnTo>
                  <a:lnTo>
                    <a:pt x="1183093" y="1191704"/>
                  </a:lnTo>
                  <a:lnTo>
                    <a:pt x="1130223" y="1187107"/>
                  </a:lnTo>
                  <a:lnTo>
                    <a:pt x="1078369" y="1183919"/>
                  </a:lnTo>
                  <a:lnTo>
                    <a:pt x="1079055" y="1183919"/>
                  </a:lnTo>
                  <a:lnTo>
                    <a:pt x="1025969" y="1181976"/>
                  </a:lnTo>
                  <a:lnTo>
                    <a:pt x="1028852" y="1181976"/>
                  </a:lnTo>
                  <a:lnTo>
                    <a:pt x="971994" y="1181315"/>
                  </a:lnTo>
                  <a:lnTo>
                    <a:pt x="919632" y="1181976"/>
                  </a:lnTo>
                  <a:lnTo>
                    <a:pt x="867600" y="1183919"/>
                  </a:lnTo>
                  <a:lnTo>
                    <a:pt x="815911" y="1187107"/>
                  </a:lnTo>
                  <a:lnTo>
                    <a:pt x="764806" y="1191514"/>
                  </a:lnTo>
                  <a:lnTo>
                    <a:pt x="714209" y="1197140"/>
                  </a:lnTo>
                  <a:lnTo>
                    <a:pt x="664248" y="1203947"/>
                  </a:lnTo>
                  <a:lnTo>
                    <a:pt x="615010" y="1211935"/>
                  </a:lnTo>
                  <a:lnTo>
                    <a:pt x="566559" y="1221066"/>
                  </a:lnTo>
                  <a:lnTo>
                    <a:pt x="518972" y="1231328"/>
                  </a:lnTo>
                  <a:lnTo>
                    <a:pt x="472351" y="1242707"/>
                  </a:lnTo>
                  <a:lnTo>
                    <a:pt x="426745" y="1255179"/>
                  </a:lnTo>
                  <a:lnTo>
                    <a:pt x="382257" y="1268730"/>
                  </a:lnTo>
                  <a:lnTo>
                    <a:pt x="338950" y="1283322"/>
                  </a:lnTo>
                  <a:lnTo>
                    <a:pt x="296684" y="1299044"/>
                  </a:lnTo>
                  <a:lnTo>
                    <a:pt x="299097" y="1299044"/>
                  </a:lnTo>
                  <a:lnTo>
                    <a:pt x="353885" y="1310005"/>
                  </a:lnTo>
                  <a:lnTo>
                    <a:pt x="409422" y="1319301"/>
                  </a:lnTo>
                  <a:lnTo>
                    <a:pt x="465150" y="1326908"/>
                  </a:lnTo>
                  <a:lnTo>
                    <a:pt x="520941" y="1332839"/>
                  </a:lnTo>
                  <a:lnTo>
                    <a:pt x="576630" y="1337157"/>
                  </a:lnTo>
                  <a:lnTo>
                    <a:pt x="632091" y="1339875"/>
                  </a:lnTo>
                  <a:lnTo>
                    <a:pt x="687184" y="1341056"/>
                  </a:lnTo>
                  <a:lnTo>
                    <a:pt x="741768" y="1340713"/>
                  </a:lnTo>
                  <a:lnTo>
                    <a:pt x="795705" y="1338884"/>
                  </a:lnTo>
                  <a:lnTo>
                    <a:pt x="848842" y="1335633"/>
                  </a:lnTo>
                  <a:lnTo>
                    <a:pt x="901052" y="1330972"/>
                  </a:lnTo>
                  <a:lnTo>
                    <a:pt x="952195" y="1324940"/>
                  </a:lnTo>
                  <a:lnTo>
                    <a:pt x="1002118" y="1317586"/>
                  </a:lnTo>
                  <a:lnTo>
                    <a:pt x="1050683" y="1308938"/>
                  </a:lnTo>
                  <a:lnTo>
                    <a:pt x="1097762" y="1299044"/>
                  </a:lnTo>
                  <a:lnTo>
                    <a:pt x="1143203" y="1287932"/>
                  </a:lnTo>
                  <a:lnTo>
                    <a:pt x="1186865" y="1275626"/>
                  </a:lnTo>
                  <a:lnTo>
                    <a:pt x="1228623" y="1262189"/>
                  </a:lnTo>
                  <a:lnTo>
                    <a:pt x="1268310" y="1247648"/>
                  </a:lnTo>
                  <a:lnTo>
                    <a:pt x="1305814" y="1232039"/>
                  </a:lnTo>
                  <a:lnTo>
                    <a:pt x="1340980" y="1215390"/>
                  </a:lnTo>
                  <a:lnTo>
                    <a:pt x="1340980" y="1213739"/>
                  </a:lnTo>
                  <a:close/>
                </a:path>
              </a:pathLst>
            </a:custGeom>
            <a:solidFill>
              <a:srgbClr val="31099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9528" y="1339596"/>
              <a:ext cx="1376172" cy="13731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169533" y="1366012"/>
              <a:ext cx="1301115" cy="1298575"/>
            </a:xfrm>
            <a:custGeom>
              <a:avLst/>
              <a:gdLst/>
              <a:ahLst/>
              <a:cxnLst/>
              <a:rect l="l" t="t" r="r" b="b"/>
              <a:pathLst>
                <a:path w="1301115" h="1298575">
                  <a:moveTo>
                    <a:pt x="86740" y="0"/>
                  </a:moveTo>
                  <a:lnTo>
                    <a:pt x="95361" y="52423"/>
                  </a:lnTo>
                  <a:lnTo>
                    <a:pt x="102587" y="105084"/>
                  </a:lnTo>
                  <a:lnTo>
                    <a:pt x="108439" y="157903"/>
                  </a:lnTo>
                  <a:lnTo>
                    <a:pt x="112935" y="210799"/>
                  </a:lnTo>
                  <a:lnTo>
                    <a:pt x="116097" y="263692"/>
                  </a:lnTo>
                  <a:lnTo>
                    <a:pt x="117943" y="316500"/>
                  </a:lnTo>
                  <a:lnTo>
                    <a:pt x="118493" y="369144"/>
                  </a:lnTo>
                  <a:lnTo>
                    <a:pt x="117768" y="421544"/>
                  </a:lnTo>
                  <a:lnTo>
                    <a:pt x="115787" y="473617"/>
                  </a:lnTo>
                  <a:lnTo>
                    <a:pt x="112569" y="525284"/>
                  </a:lnTo>
                  <a:lnTo>
                    <a:pt x="108135" y="576465"/>
                  </a:lnTo>
                  <a:lnTo>
                    <a:pt x="102504" y="627078"/>
                  </a:lnTo>
                  <a:lnTo>
                    <a:pt x="95696" y="677044"/>
                  </a:lnTo>
                  <a:lnTo>
                    <a:pt x="87732" y="726281"/>
                  </a:lnTo>
                  <a:lnTo>
                    <a:pt x="78629" y="774709"/>
                  </a:lnTo>
                  <a:lnTo>
                    <a:pt x="68409" y="822248"/>
                  </a:lnTo>
                  <a:lnTo>
                    <a:pt x="57091" y="868817"/>
                  </a:lnTo>
                  <a:lnTo>
                    <a:pt x="44696" y="914335"/>
                  </a:lnTo>
                  <a:lnTo>
                    <a:pt x="31241" y="958723"/>
                  </a:lnTo>
                  <a:lnTo>
                    <a:pt x="15621" y="1001601"/>
                  </a:lnTo>
                  <a:lnTo>
                    <a:pt x="0" y="1041908"/>
                  </a:lnTo>
                  <a:lnTo>
                    <a:pt x="46757" y="1056129"/>
                  </a:lnTo>
                  <a:lnTo>
                    <a:pt x="90380" y="1076384"/>
                  </a:lnTo>
                  <a:lnTo>
                    <a:pt x="130342" y="1102205"/>
                  </a:lnTo>
                  <a:lnTo>
                    <a:pt x="166115" y="1133125"/>
                  </a:lnTo>
                  <a:lnTo>
                    <a:pt x="197174" y="1168677"/>
                  </a:lnTo>
                  <a:lnTo>
                    <a:pt x="222992" y="1208393"/>
                  </a:lnTo>
                  <a:lnTo>
                    <a:pt x="243040" y="1251805"/>
                  </a:lnTo>
                  <a:lnTo>
                    <a:pt x="256793" y="1298448"/>
                  </a:lnTo>
                  <a:lnTo>
                    <a:pt x="298608" y="1283049"/>
                  </a:lnTo>
                  <a:lnTo>
                    <a:pt x="385917" y="1255296"/>
                  </a:lnTo>
                  <a:lnTo>
                    <a:pt x="431236" y="1242720"/>
                  </a:lnTo>
                  <a:lnTo>
                    <a:pt x="477634" y="1231269"/>
                  </a:lnTo>
                  <a:lnTo>
                    <a:pt x="525029" y="1220959"/>
                  </a:lnTo>
                  <a:lnTo>
                    <a:pt x="573343" y="1211805"/>
                  </a:lnTo>
                  <a:lnTo>
                    <a:pt x="622494" y="1203822"/>
                  </a:lnTo>
                  <a:lnTo>
                    <a:pt x="672402" y="1197026"/>
                  </a:lnTo>
                  <a:lnTo>
                    <a:pt x="722986" y="1191430"/>
                  </a:lnTo>
                  <a:lnTo>
                    <a:pt x="774167" y="1187051"/>
                  </a:lnTo>
                  <a:lnTo>
                    <a:pt x="825865" y="1183903"/>
                  </a:lnTo>
                  <a:lnTo>
                    <a:pt x="877998" y="1182002"/>
                  </a:lnTo>
                  <a:lnTo>
                    <a:pt x="930487" y="1181363"/>
                  </a:lnTo>
                  <a:lnTo>
                    <a:pt x="983251" y="1182000"/>
                  </a:lnTo>
                  <a:lnTo>
                    <a:pt x="1036209" y="1183930"/>
                  </a:lnTo>
                  <a:lnTo>
                    <a:pt x="1089282" y="1187166"/>
                  </a:lnTo>
                  <a:lnTo>
                    <a:pt x="1142390" y="1191725"/>
                  </a:lnTo>
                  <a:lnTo>
                    <a:pt x="1195451" y="1197621"/>
                  </a:lnTo>
                  <a:lnTo>
                    <a:pt x="1248386" y="1204869"/>
                  </a:lnTo>
                  <a:lnTo>
                    <a:pt x="1301114" y="1213485"/>
                  </a:lnTo>
                  <a:lnTo>
                    <a:pt x="1294660" y="1164815"/>
                  </a:lnTo>
                  <a:lnTo>
                    <a:pt x="1286532" y="1116696"/>
                  </a:lnTo>
                  <a:lnTo>
                    <a:pt x="1276761" y="1069157"/>
                  </a:lnTo>
                  <a:lnTo>
                    <a:pt x="1265377" y="1022228"/>
                  </a:lnTo>
                  <a:lnTo>
                    <a:pt x="1252411" y="975940"/>
                  </a:lnTo>
                  <a:lnTo>
                    <a:pt x="1237893" y="930323"/>
                  </a:lnTo>
                  <a:lnTo>
                    <a:pt x="1221853" y="885408"/>
                  </a:lnTo>
                  <a:lnTo>
                    <a:pt x="1204321" y="841225"/>
                  </a:lnTo>
                  <a:lnTo>
                    <a:pt x="1185329" y="797803"/>
                  </a:lnTo>
                  <a:lnTo>
                    <a:pt x="1164906" y="755175"/>
                  </a:lnTo>
                  <a:lnTo>
                    <a:pt x="1143082" y="713369"/>
                  </a:lnTo>
                  <a:lnTo>
                    <a:pt x="1119889" y="672416"/>
                  </a:lnTo>
                  <a:lnTo>
                    <a:pt x="1095356" y="632347"/>
                  </a:lnTo>
                  <a:lnTo>
                    <a:pt x="1069513" y="593191"/>
                  </a:lnTo>
                  <a:lnTo>
                    <a:pt x="1042392" y="554980"/>
                  </a:lnTo>
                  <a:lnTo>
                    <a:pt x="1014023" y="517743"/>
                  </a:lnTo>
                  <a:lnTo>
                    <a:pt x="984435" y="481511"/>
                  </a:lnTo>
                  <a:lnTo>
                    <a:pt x="953659" y="446314"/>
                  </a:lnTo>
                  <a:lnTo>
                    <a:pt x="921726" y="412182"/>
                  </a:lnTo>
                  <a:lnTo>
                    <a:pt x="888666" y="379146"/>
                  </a:lnTo>
                  <a:lnTo>
                    <a:pt x="854509" y="347236"/>
                  </a:lnTo>
                  <a:lnTo>
                    <a:pt x="819285" y="316483"/>
                  </a:lnTo>
                  <a:lnTo>
                    <a:pt x="783026" y="286917"/>
                  </a:lnTo>
                  <a:lnTo>
                    <a:pt x="745761" y="258567"/>
                  </a:lnTo>
                  <a:lnTo>
                    <a:pt x="707520" y="231465"/>
                  </a:lnTo>
                  <a:lnTo>
                    <a:pt x="668335" y="205641"/>
                  </a:lnTo>
                  <a:lnTo>
                    <a:pt x="628235" y="181125"/>
                  </a:lnTo>
                  <a:lnTo>
                    <a:pt x="587250" y="157947"/>
                  </a:lnTo>
                  <a:lnTo>
                    <a:pt x="545412" y="136138"/>
                  </a:lnTo>
                  <a:lnTo>
                    <a:pt x="502750" y="115728"/>
                  </a:lnTo>
                  <a:lnTo>
                    <a:pt x="459295" y="96747"/>
                  </a:lnTo>
                  <a:lnTo>
                    <a:pt x="415077" y="79226"/>
                  </a:lnTo>
                  <a:lnTo>
                    <a:pt x="370126" y="63195"/>
                  </a:lnTo>
                  <a:lnTo>
                    <a:pt x="324474" y="48685"/>
                  </a:lnTo>
                  <a:lnTo>
                    <a:pt x="278149" y="35725"/>
                  </a:lnTo>
                  <a:lnTo>
                    <a:pt x="231183" y="24346"/>
                  </a:lnTo>
                  <a:lnTo>
                    <a:pt x="183606" y="14579"/>
                  </a:lnTo>
                  <a:lnTo>
                    <a:pt x="135449" y="6453"/>
                  </a:lnTo>
                  <a:lnTo>
                    <a:pt x="86740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724273" y="1366011"/>
              <a:ext cx="1340485" cy="1339850"/>
            </a:xfrm>
            <a:custGeom>
              <a:avLst/>
              <a:gdLst/>
              <a:ahLst/>
              <a:cxnLst/>
              <a:rect l="l" t="t" r="r" b="b"/>
              <a:pathLst>
                <a:path w="1340485" h="1339850">
                  <a:moveTo>
                    <a:pt x="1041400" y="1298321"/>
                  </a:moveTo>
                  <a:lnTo>
                    <a:pt x="999629" y="1282750"/>
                  </a:lnTo>
                  <a:lnTo>
                    <a:pt x="956576" y="1268196"/>
                  </a:lnTo>
                  <a:lnTo>
                    <a:pt x="912317" y="1254696"/>
                  </a:lnTo>
                  <a:lnTo>
                    <a:pt x="866940" y="1242263"/>
                  </a:lnTo>
                  <a:lnTo>
                    <a:pt x="820496" y="1230922"/>
                  </a:lnTo>
                  <a:lnTo>
                    <a:pt x="773099" y="1220673"/>
                  </a:lnTo>
                  <a:lnTo>
                    <a:pt x="724801" y="1211554"/>
                  </a:lnTo>
                  <a:lnTo>
                    <a:pt x="675703" y="1203579"/>
                  </a:lnTo>
                  <a:lnTo>
                    <a:pt x="625868" y="1196746"/>
                  </a:lnTo>
                  <a:lnTo>
                    <a:pt x="575398" y="1191107"/>
                  </a:lnTo>
                  <a:lnTo>
                    <a:pt x="524344" y="1186649"/>
                  </a:lnTo>
                  <a:lnTo>
                    <a:pt x="472808" y="1183411"/>
                  </a:lnTo>
                  <a:lnTo>
                    <a:pt x="420852" y="1181392"/>
                  </a:lnTo>
                  <a:lnTo>
                    <a:pt x="368566" y="1180630"/>
                  </a:lnTo>
                  <a:lnTo>
                    <a:pt x="316026" y="1181138"/>
                  </a:lnTo>
                  <a:lnTo>
                    <a:pt x="263321" y="1182916"/>
                  </a:lnTo>
                  <a:lnTo>
                    <a:pt x="210527" y="1186002"/>
                  </a:lnTo>
                  <a:lnTo>
                    <a:pt x="157708" y="1190409"/>
                  </a:lnTo>
                  <a:lnTo>
                    <a:pt x="104965" y="1196149"/>
                  </a:lnTo>
                  <a:lnTo>
                    <a:pt x="52362" y="1203248"/>
                  </a:lnTo>
                  <a:lnTo>
                    <a:pt x="0" y="1211707"/>
                  </a:lnTo>
                  <a:lnTo>
                    <a:pt x="0" y="1213485"/>
                  </a:lnTo>
                  <a:lnTo>
                    <a:pt x="37198" y="1229614"/>
                  </a:lnTo>
                  <a:lnTo>
                    <a:pt x="76441" y="1244815"/>
                  </a:lnTo>
                  <a:lnTo>
                    <a:pt x="117602" y="1259027"/>
                  </a:lnTo>
                  <a:lnTo>
                    <a:pt x="160540" y="1272235"/>
                  </a:lnTo>
                  <a:lnTo>
                    <a:pt x="205143" y="1284376"/>
                  </a:lnTo>
                  <a:lnTo>
                    <a:pt x="251269" y="1295438"/>
                  </a:lnTo>
                  <a:lnTo>
                    <a:pt x="298792" y="1305356"/>
                  </a:lnTo>
                  <a:lnTo>
                    <a:pt x="347586" y="1314107"/>
                  </a:lnTo>
                  <a:lnTo>
                    <a:pt x="397535" y="1321650"/>
                  </a:lnTo>
                  <a:lnTo>
                    <a:pt x="448500" y="1327950"/>
                  </a:lnTo>
                  <a:lnTo>
                    <a:pt x="500354" y="1332953"/>
                  </a:lnTo>
                  <a:lnTo>
                    <a:pt x="552958" y="1336636"/>
                  </a:lnTo>
                  <a:lnTo>
                    <a:pt x="606209" y="1338948"/>
                  </a:lnTo>
                  <a:lnTo>
                    <a:pt x="659955" y="1339850"/>
                  </a:lnTo>
                  <a:lnTo>
                    <a:pt x="714082" y="1339316"/>
                  </a:lnTo>
                  <a:lnTo>
                    <a:pt x="768464" y="1337284"/>
                  </a:lnTo>
                  <a:lnTo>
                    <a:pt x="822960" y="1333741"/>
                  </a:lnTo>
                  <a:lnTo>
                    <a:pt x="877455" y="1328635"/>
                  </a:lnTo>
                  <a:lnTo>
                    <a:pt x="931811" y="1321917"/>
                  </a:lnTo>
                  <a:lnTo>
                    <a:pt x="985913" y="1313561"/>
                  </a:lnTo>
                  <a:lnTo>
                    <a:pt x="1039622" y="1303528"/>
                  </a:lnTo>
                  <a:lnTo>
                    <a:pt x="1041400" y="1301750"/>
                  </a:lnTo>
                  <a:lnTo>
                    <a:pt x="1041400" y="1298321"/>
                  </a:lnTo>
                  <a:close/>
                </a:path>
                <a:path w="1340485" h="1339850">
                  <a:moveTo>
                    <a:pt x="1339913" y="652856"/>
                  </a:moveTo>
                  <a:lnTo>
                    <a:pt x="1339583" y="598182"/>
                  </a:lnTo>
                  <a:lnTo>
                    <a:pt x="1337779" y="544182"/>
                  </a:lnTo>
                  <a:lnTo>
                    <a:pt x="1334541" y="491007"/>
                  </a:lnTo>
                  <a:lnTo>
                    <a:pt x="1329905" y="438772"/>
                  </a:lnTo>
                  <a:lnTo>
                    <a:pt x="1323924" y="387642"/>
                  </a:lnTo>
                  <a:lnTo>
                    <a:pt x="1316621" y="337756"/>
                  </a:lnTo>
                  <a:lnTo>
                    <a:pt x="1308023" y="289242"/>
                  </a:lnTo>
                  <a:lnTo>
                    <a:pt x="1298181" y="242239"/>
                  </a:lnTo>
                  <a:lnTo>
                    <a:pt x="1287132" y="196900"/>
                  </a:lnTo>
                  <a:lnTo>
                    <a:pt x="1274902" y="153365"/>
                  </a:lnTo>
                  <a:lnTo>
                    <a:pt x="1261541" y="111760"/>
                  </a:lnTo>
                  <a:lnTo>
                    <a:pt x="1247076" y="72237"/>
                  </a:lnTo>
                  <a:lnTo>
                    <a:pt x="1231557" y="34937"/>
                  </a:lnTo>
                  <a:lnTo>
                    <a:pt x="1215009" y="0"/>
                  </a:lnTo>
                  <a:lnTo>
                    <a:pt x="1211580" y="0"/>
                  </a:lnTo>
                  <a:lnTo>
                    <a:pt x="1203109" y="52451"/>
                  </a:lnTo>
                  <a:lnTo>
                    <a:pt x="1195997" y="105117"/>
                  </a:lnTo>
                  <a:lnTo>
                    <a:pt x="1190218" y="157937"/>
                  </a:lnTo>
                  <a:lnTo>
                    <a:pt x="1185760" y="210820"/>
                  </a:lnTo>
                  <a:lnTo>
                    <a:pt x="1182611" y="263690"/>
                  </a:lnTo>
                  <a:lnTo>
                    <a:pt x="1180757" y="316471"/>
                  </a:lnTo>
                  <a:lnTo>
                    <a:pt x="1180172" y="369074"/>
                  </a:lnTo>
                  <a:lnTo>
                    <a:pt x="1180858" y="421424"/>
                  </a:lnTo>
                  <a:lnTo>
                    <a:pt x="1182789" y="473443"/>
                  </a:lnTo>
                  <a:lnTo>
                    <a:pt x="1185964" y="525056"/>
                  </a:lnTo>
                  <a:lnTo>
                    <a:pt x="1190345" y="576173"/>
                  </a:lnTo>
                  <a:lnTo>
                    <a:pt x="1195933" y="626706"/>
                  </a:lnTo>
                  <a:lnTo>
                    <a:pt x="1202715" y="676605"/>
                  </a:lnTo>
                  <a:lnTo>
                    <a:pt x="1210665" y="725754"/>
                  </a:lnTo>
                  <a:lnTo>
                    <a:pt x="1219784" y="774103"/>
                  </a:lnTo>
                  <a:lnTo>
                    <a:pt x="1230045" y="821563"/>
                  </a:lnTo>
                  <a:lnTo>
                    <a:pt x="1241450" y="868045"/>
                  </a:lnTo>
                  <a:lnTo>
                    <a:pt x="1253959" y="913485"/>
                  </a:lnTo>
                  <a:lnTo>
                    <a:pt x="1267574" y="957783"/>
                  </a:lnTo>
                  <a:lnTo>
                    <a:pt x="1282280" y="1000874"/>
                  </a:lnTo>
                  <a:lnTo>
                    <a:pt x="1298067" y="1042670"/>
                  </a:lnTo>
                  <a:lnTo>
                    <a:pt x="1309027" y="987209"/>
                  </a:lnTo>
                  <a:lnTo>
                    <a:pt x="1318285" y="931443"/>
                  </a:lnTo>
                  <a:lnTo>
                    <a:pt x="1325841" y="875499"/>
                  </a:lnTo>
                  <a:lnTo>
                    <a:pt x="1331747" y="819531"/>
                  </a:lnTo>
                  <a:lnTo>
                    <a:pt x="1336027" y="763676"/>
                  </a:lnTo>
                  <a:lnTo>
                    <a:pt x="1338745" y="708075"/>
                  </a:lnTo>
                  <a:lnTo>
                    <a:pt x="1339913" y="652856"/>
                  </a:lnTo>
                  <a:close/>
                </a:path>
              </a:pathLst>
            </a:custGeom>
            <a:solidFill>
              <a:srgbClr val="09289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84776" y="1339596"/>
              <a:ext cx="1373124" cy="137312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24273" y="1366012"/>
              <a:ext cx="1298575" cy="1298575"/>
            </a:xfrm>
            <a:custGeom>
              <a:avLst/>
              <a:gdLst/>
              <a:ahLst/>
              <a:cxnLst/>
              <a:rect l="l" t="t" r="r" b="b"/>
              <a:pathLst>
                <a:path w="1298575" h="1298575">
                  <a:moveTo>
                    <a:pt x="1211706" y="0"/>
                  </a:moveTo>
                  <a:lnTo>
                    <a:pt x="1163161" y="6453"/>
                  </a:lnTo>
                  <a:lnTo>
                    <a:pt x="1115159" y="14579"/>
                  </a:lnTo>
                  <a:lnTo>
                    <a:pt x="1067731" y="24345"/>
                  </a:lnTo>
                  <a:lnTo>
                    <a:pt x="1020908" y="35723"/>
                  </a:lnTo>
                  <a:lnTo>
                    <a:pt x="974719" y="48681"/>
                  </a:lnTo>
                  <a:lnTo>
                    <a:pt x="929197" y="63189"/>
                  </a:lnTo>
                  <a:lnTo>
                    <a:pt x="884370" y="79216"/>
                  </a:lnTo>
                  <a:lnTo>
                    <a:pt x="840270" y="96732"/>
                  </a:lnTo>
                  <a:lnTo>
                    <a:pt x="796927" y="115706"/>
                  </a:lnTo>
                  <a:lnTo>
                    <a:pt x="754371" y="136108"/>
                  </a:lnTo>
                  <a:lnTo>
                    <a:pt x="712634" y="157907"/>
                  </a:lnTo>
                  <a:lnTo>
                    <a:pt x="671745" y="181073"/>
                  </a:lnTo>
                  <a:lnTo>
                    <a:pt x="631735" y="205575"/>
                  </a:lnTo>
                  <a:lnTo>
                    <a:pt x="592635" y="231383"/>
                  </a:lnTo>
                  <a:lnTo>
                    <a:pt x="554475" y="258466"/>
                  </a:lnTo>
                  <a:lnTo>
                    <a:pt x="517286" y="286794"/>
                  </a:lnTo>
                  <a:lnTo>
                    <a:pt x="481098" y="316336"/>
                  </a:lnTo>
                  <a:lnTo>
                    <a:pt x="445941" y="347062"/>
                  </a:lnTo>
                  <a:lnTo>
                    <a:pt x="411847" y="378940"/>
                  </a:lnTo>
                  <a:lnTo>
                    <a:pt x="378845" y="411942"/>
                  </a:lnTo>
                  <a:lnTo>
                    <a:pt x="346967" y="446036"/>
                  </a:lnTo>
                  <a:lnTo>
                    <a:pt x="316242" y="481191"/>
                  </a:lnTo>
                  <a:lnTo>
                    <a:pt x="286702" y="517378"/>
                  </a:lnTo>
                  <a:lnTo>
                    <a:pt x="258376" y="554565"/>
                  </a:lnTo>
                  <a:lnTo>
                    <a:pt x="231295" y="592723"/>
                  </a:lnTo>
                  <a:lnTo>
                    <a:pt x="205490" y="631820"/>
                  </a:lnTo>
                  <a:lnTo>
                    <a:pt x="180992" y="671826"/>
                  </a:lnTo>
                  <a:lnTo>
                    <a:pt x="157830" y="712711"/>
                  </a:lnTo>
                  <a:lnTo>
                    <a:pt x="136035" y="754444"/>
                  </a:lnTo>
                  <a:lnTo>
                    <a:pt x="115638" y="796994"/>
                  </a:lnTo>
                  <a:lnTo>
                    <a:pt x="96670" y="840332"/>
                  </a:lnTo>
                  <a:lnTo>
                    <a:pt x="79160" y="884426"/>
                  </a:lnTo>
                  <a:lnTo>
                    <a:pt x="63139" y="929246"/>
                  </a:lnTo>
                  <a:lnTo>
                    <a:pt x="48638" y="974762"/>
                  </a:lnTo>
                  <a:lnTo>
                    <a:pt x="35688" y="1020943"/>
                  </a:lnTo>
                  <a:lnTo>
                    <a:pt x="24318" y="1067758"/>
                  </a:lnTo>
                  <a:lnTo>
                    <a:pt x="14560" y="1115178"/>
                  </a:lnTo>
                  <a:lnTo>
                    <a:pt x="6444" y="1163171"/>
                  </a:lnTo>
                  <a:lnTo>
                    <a:pt x="0" y="1211707"/>
                  </a:lnTo>
                  <a:lnTo>
                    <a:pt x="52422" y="1203357"/>
                  </a:lnTo>
                  <a:lnTo>
                    <a:pt x="105080" y="1196347"/>
                  </a:lnTo>
                  <a:lnTo>
                    <a:pt x="157894" y="1190663"/>
                  </a:lnTo>
                  <a:lnTo>
                    <a:pt x="210785" y="1186291"/>
                  </a:lnTo>
                  <a:lnTo>
                    <a:pt x="263670" y="1183219"/>
                  </a:lnTo>
                  <a:lnTo>
                    <a:pt x="316470" y="1181431"/>
                  </a:lnTo>
                  <a:lnTo>
                    <a:pt x="369105" y="1180915"/>
                  </a:lnTo>
                  <a:lnTo>
                    <a:pt x="421495" y="1181657"/>
                  </a:lnTo>
                  <a:lnTo>
                    <a:pt x="473558" y="1183644"/>
                  </a:lnTo>
                  <a:lnTo>
                    <a:pt x="525216" y="1186862"/>
                  </a:lnTo>
                  <a:lnTo>
                    <a:pt x="576386" y="1191297"/>
                  </a:lnTo>
                  <a:lnTo>
                    <a:pt x="626990" y="1196937"/>
                  </a:lnTo>
                  <a:lnTo>
                    <a:pt x="676947" y="1203766"/>
                  </a:lnTo>
                  <a:lnTo>
                    <a:pt x="726176" y="1211773"/>
                  </a:lnTo>
                  <a:lnTo>
                    <a:pt x="774597" y="1220943"/>
                  </a:lnTo>
                  <a:lnTo>
                    <a:pt x="822129" y="1231262"/>
                  </a:lnTo>
                  <a:lnTo>
                    <a:pt x="868694" y="1242718"/>
                  </a:lnTo>
                  <a:lnTo>
                    <a:pt x="914209" y="1255296"/>
                  </a:lnTo>
                  <a:lnTo>
                    <a:pt x="958596" y="1268984"/>
                  </a:lnTo>
                  <a:lnTo>
                    <a:pt x="1000236" y="1283049"/>
                  </a:lnTo>
                  <a:lnTo>
                    <a:pt x="1041780" y="1298448"/>
                  </a:lnTo>
                  <a:lnTo>
                    <a:pt x="1055533" y="1252279"/>
                  </a:lnTo>
                  <a:lnTo>
                    <a:pt x="1075580" y="1209089"/>
                  </a:lnTo>
                  <a:lnTo>
                    <a:pt x="1101393" y="1169402"/>
                  </a:lnTo>
                  <a:lnTo>
                    <a:pt x="1132443" y="1133744"/>
                  </a:lnTo>
                  <a:lnTo>
                    <a:pt x="1168201" y="1102641"/>
                  </a:lnTo>
                  <a:lnTo>
                    <a:pt x="1208141" y="1076616"/>
                  </a:lnTo>
                  <a:lnTo>
                    <a:pt x="1251732" y="1056197"/>
                  </a:lnTo>
                  <a:lnTo>
                    <a:pt x="1298448" y="1041908"/>
                  </a:lnTo>
                  <a:lnTo>
                    <a:pt x="1290665" y="1022070"/>
                  </a:lnTo>
                  <a:lnTo>
                    <a:pt x="1275766" y="980489"/>
                  </a:lnTo>
                  <a:lnTo>
                    <a:pt x="1255282" y="914335"/>
                  </a:lnTo>
                  <a:lnTo>
                    <a:pt x="1242665" y="868817"/>
                  </a:lnTo>
                  <a:lnTo>
                    <a:pt x="1231150" y="822248"/>
                  </a:lnTo>
                  <a:lnTo>
                    <a:pt x="1220756" y="774709"/>
                  </a:lnTo>
                  <a:lnTo>
                    <a:pt x="1211501" y="726281"/>
                  </a:lnTo>
                  <a:lnTo>
                    <a:pt x="1203402" y="677044"/>
                  </a:lnTo>
                  <a:lnTo>
                    <a:pt x="1196479" y="627078"/>
                  </a:lnTo>
                  <a:lnTo>
                    <a:pt x="1190750" y="576465"/>
                  </a:lnTo>
                  <a:lnTo>
                    <a:pt x="1186232" y="525284"/>
                  </a:lnTo>
                  <a:lnTo>
                    <a:pt x="1182944" y="473617"/>
                  </a:lnTo>
                  <a:lnTo>
                    <a:pt x="1180904" y="421544"/>
                  </a:lnTo>
                  <a:lnTo>
                    <a:pt x="1180131" y="369144"/>
                  </a:lnTo>
                  <a:lnTo>
                    <a:pt x="1180642" y="316500"/>
                  </a:lnTo>
                  <a:lnTo>
                    <a:pt x="1182456" y="263692"/>
                  </a:lnTo>
                  <a:lnTo>
                    <a:pt x="1185591" y="210799"/>
                  </a:lnTo>
                  <a:lnTo>
                    <a:pt x="1190066" y="157903"/>
                  </a:lnTo>
                  <a:lnTo>
                    <a:pt x="1195898" y="105084"/>
                  </a:lnTo>
                  <a:lnTo>
                    <a:pt x="1203105" y="52423"/>
                  </a:lnTo>
                  <a:lnTo>
                    <a:pt x="1211706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129109" y="2772549"/>
              <a:ext cx="1341755" cy="1339850"/>
            </a:xfrm>
            <a:custGeom>
              <a:avLst/>
              <a:gdLst/>
              <a:ahLst/>
              <a:cxnLst/>
              <a:rect l="l" t="t" r="r" b="b"/>
              <a:pathLst>
                <a:path w="1341754" h="1339850">
                  <a:moveTo>
                    <a:pt x="160172" y="971270"/>
                  </a:moveTo>
                  <a:lnTo>
                    <a:pt x="159499" y="918984"/>
                  </a:lnTo>
                  <a:lnTo>
                    <a:pt x="157568" y="867029"/>
                  </a:lnTo>
                  <a:lnTo>
                    <a:pt x="154393" y="815492"/>
                  </a:lnTo>
                  <a:lnTo>
                    <a:pt x="149974" y="764438"/>
                  </a:lnTo>
                  <a:lnTo>
                    <a:pt x="144360" y="713968"/>
                  </a:lnTo>
                  <a:lnTo>
                    <a:pt x="137553" y="664133"/>
                  </a:lnTo>
                  <a:lnTo>
                    <a:pt x="129578" y="615035"/>
                  </a:lnTo>
                  <a:lnTo>
                    <a:pt x="120459" y="566737"/>
                  </a:lnTo>
                  <a:lnTo>
                    <a:pt x="110197" y="519341"/>
                  </a:lnTo>
                  <a:lnTo>
                    <a:pt x="98818" y="472897"/>
                  </a:lnTo>
                  <a:lnTo>
                    <a:pt x="86347" y="427520"/>
                  </a:lnTo>
                  <a:lnTo>
                    <a:pt x="72809" y="383260"/>
                  </a:lnTo>
                  <a:lnTo>
                    <a:pt x="58216" y="340207"/>
                  </a:lnTo>
                  <a:lnTo>
                    <a:pt x="42583" y="298437"/>
                  </a:lnTo>
                  <a:lnTo>
                    <a:pt x="40932" y="298437"/>
                  </a:lnTo>
                  <a:lnTo>
                    <a:pt x="30111" y="353847"/>
                  </a:lnTo>
                  <a:lnTo>
                    <a:pt x="21018" y="409562"/>
                  </a:lnTo>
                  <a:lnTo>
                    <a:pt x="13589" y="465442"/>
                  </a:lnTo>
                  <a:lnTo>
                    <a:pt x="7823" y="521347"/>
                  </a:lnTo>
                  <a:lnTo>
                    <a:pt x="3657" y="577138"/>
                  </a:lnTo>
                  <a:lnTo>
                    <a:pt x="1054" y="632675"/>
                  </a:lnTo>
                  <a:lnTo>
                    <a:pt x="0" y="687819"/>
                  </a:lnTo>
                  <a:lnTo>
                    <a:pt x="431" y="742416"/>
                  </a:lnTo>
                  <a:lnTo>
                    <a:pt x="2324" y="796353"/>
                  </a:lnTo>
                  <a:lnTo>
                    <a:pt x="5651" y="849464"/>
                  </a:lnTo>
                  <a:lnTo>
                    <a:pt x="10375" y="901623"/>
                  </a:lnTo>
                  <a:lnTo>
                    <a:pt x="16446" y="952690"/>
                  </a:lnTo>
                  <a:lnTo>
                    <a:pt x="23825" y="1002512"/>
                  </a:lnTo>
                  <a:lnTo>
                    <a:pt x="32499" y="1050975"/>
                  </a:lnTo>
                  <a:lnTo>
                    <a:pt x="42405" y="1097902"/>
                  </a:lnTo>
                  <a:lnTo>
                    <a:pt x="53530" y="1143190"/>
                  </a:lnTo>
                  <a:lnTo>
                    <a:pt x="65824" y="1186675"/>
                  </a:lnTo>
                  <a:lnTo>
                    <a:pt x="79260" y="1228217"/>
                  </a:lnTo>
                  <a:lnTo>
                    <a:pt x="93789" y="1267688"/>
                  </a:lnTo>
                  <a:lnTo>
                    <a:pt x="109385" y="1304950"/>
                  </a:lnTo>
                  <a:lnTo>
                    <a:pt x="126022" y="1339837"/>
                  </a:lnTo>
                  <a:lnTo>
                    <a:pt x="127800" y="1339837"/>
                  </a:lnTo>
                  <a:lnTo>
                    <a:pt x="136525" y="1287475"/>
                  </a:lnTo>
                  <a:lnTo>
                    <a:pt x="143852" y="1234871"/>
                  </a:lnTo>
                  <a:lnTo>
                    <a:pt x="149796" y="1182128"/>
                  </a:lnTo>
                  <a:lnTo>
                    <a:pt x="154381" y="1129309"/>
                  </a:lnTo>
                  <a:lnTo>
                    <a:pt x="157632" y="1076515"/>
                  </a:lnTo>
                  <a:lnTo>
                    <a:pt x="159550" y="1023810"/>
                  </a:lnTo>
                  <a:lnTo>
                    <a:pt x="160172" y="971270"/>
                  </a:lnTo>
                  <a:close/>
                </a:path>
                <a:path w="1341754" h="1339850">
                  <a:moveTo>
                    <a:pt x="1341539" y="126352"/>
                  </a:moveTo>
                  <a:lnTo>
                    <a:pt x="1304036" y="110236"/>
                  </a:lnTo>
                  <a:lnTo>
                    <a:pt x="1264513" y="95034"/>
                  </a:lnTo>
                  <a:lnTo>
                    <a:pt x="1223098" y="80822"/>
                  </a:lnTo>
                  <a:lnTo>
                    <a:pt x="1179918" y="67614"/>
                  </a:lnTo>
                  <a:lnTo>
                    <a:pt x="1135113" y="55473"/>
                  </a:lnTo>
                  <a:lnTo>
                    <a:pt x="1088783" y="44411"/>
                  </a:lnTo>
                  <a:lnTo>
                    <a:pt x="1041069" y="34493"/>
                  </a:lnTo>
                  <a:lnTo>
                    <a:pt x="992098" y="25742"/>
                  </a:lnTo>
                  <a:lnTo>
                    <a:pt x="941997" y="18199"/>
                  </a:lnTo>
                  <a:lnTo>
                    <a:pt x="890905" y="11899"/>
                  </a:lnTo>
                  <a:lnTo>
                    <a:pt x="838923" y="6896"/>
                  </a:lnTo>
                  <a:lnTo>
                    <a:pt x="786193" y="3213"/>
                  </a:lnTo>
                  <a:lnTo>
                    <a:pt x="732840" y="901"/>
                  </a:lnTo>
                  <a:lnTo>
                    <a:pt x="678992" y="0"/>
                  </a:lnTo>
                  <a:lnTo>
                    <a:pt x="624776" y="533"/>
                  </a:lnTo>
                  <a:lnTo>
                    <a:pt x="570331" y="2565"/>
                  </a:lnTo>
                  <a:lnTo>
                    <a:pt x="515759" y="6108"/>
                  </a:lnTo>
                  <a:lnTo>
                    <a:pt x="461200" y="11214"/>
                  </a:lnTo>
                  <a:lnTo>
                    <a:pt x="406781" y="17932"/>
                  </a:lnTo>
                  <a:lnTo>
                    <a:pt x="352628" y="26289"/>
                  </a:lnTo>
                  <a:lnTo>
                    <a:pt x="298869" y="36309"/>
                  </a:lnTo>
                  <a:lnTo>
                    <a:pt x="298869" y="41516"/>
                  </a:lnTo>
                  <a:lnTo>
                    <a:pt x="340664" y="57099"/>
                  </a:lnTo>
                  <a:lnTo>
                    <a:pt x="383755" y="71653"/>
                  </a:lnTo>
                  <a:lnTo>
                    <a:pt x="428053" y="85153"/>
                  </a:lnTo>
                  <a:lnTo>
                    <a:pt x="473494" y="97586"/>
                  </a:lnTo>
                  <a:lnTo>
                    <a:pt x="519976" y="108927"/>
                  </a:lnTo>
                  <a:lnTo>
                    <a:pt x="567436" y="119176"/>
                  </a:lnTo>
                  <a:lnTo>
                    <a:pt x="615784" y="128295"/>
                  </a:lnTo>
                  <a:lnTo>
                    <a:pt x="664933" y="136271"/>
                  </a:lnTo>
                  <a:lnTo>
                    <a:pt x="714832" y="143103"/>
                  </a:lnTo>
                  <a:lnTo>
                    <a:pt x="765365" y="148742"/>
                  </a:lnTo>
                  <a:lnTo>
                    <a:pt x="816483" y="153200"/>
                  </a:lnTo>
                  <a:lnTo>
                    <a:pt x="868095" y="156438"/>
                  </a:lnTo>
                  <a:lnTo>
                    <a:pt x="920115" y="158457"/>
                  </a:lnTo>
                  <a:lnTo>
                    <a:pt x="972464" y="159219"/>
                  </a:lnTo>
                  <a:lnTo>
                    <a:pt x="1025067" y="158711"/>
                  </a:lnTo>
                  <a:lnTo>
                    <a:pt x="1077849" y="156933"/>
                  </a:lnTo>
                  <a:lnTo>
                    <a:pt x="1130719" y="153847"/>
                  </a:lnTo>
                  <a:lnTo>
                    <a:pt x="1183601" y="149440"/>
                  </a:lnTo>
                  <a:lnTo>
                    <a:pt x="1236421" y="143700"/>
                  </a:lnTo>
                  <a:lnTo>
                    <a:pt x="1289088" y="136601"/>
                  </a:lnTo>
                  <a:lnTo>
                    <a:pt x="1341539" y="128130"/>
                  </a:lnTo>
                  <a:lnTo>
                    <a:pt x="1341539" y="126352"/>
                  </a:lnTo>
                  <a:close/>
                </a:path>
              </a:pathLst>
            </a:custGeom>
            <a:solidFill>
              <a:srgbClr val="09289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2576" y="2787396"/>
              <a:ext cx="1373124" cy="137312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172200" y="2813938"/>
              <a:ext cx="1298575" cy="1298575"/>
            </a:xfrm>
            <a:custGeom>
              <a:avLst/>
              <a:gdLst/>
              <a:ahLst/>
              <a:cxnLst/>
              <a:rect l="l" t="t" r="r" b="b"/>
              <a:pathLst>
                <a:path w="1298575" h="1298575">
                  <a:moveTo>
                    <a:pt x="256539" y="0"/>
                  </a:moveTo>
                  <a:lnTo>
                    <a:pt x="242245" y="46168"/>
                  </a:lnTo>
                  <a:lnTo>
                    <a:pt x="221813" y="89358"/>
                  </a:lnTo>
                  <a:lnTo>
                    <a:pt x="195773" y="129045"/>
                  </a:lnTo>
                  <a:lnTo>
                    <a:pt x="164655" y="164703"/>
                  </a:lnTo>
                  <a:lnTo>
                    <a:pt x="128989" y="195806"/>
                  </a:lnTo>
                  <a:lnTo>
                    <a:pt x="89304" y="221831"/>
                  </a:lnTo>
                  <a:lnTo>
                    <a:pt x="46131" y="242250"/>
                  </a:lnTo>
                  <a:lnTo>
                    <a:pt x="0" y="256539"/>
                  </a:lnTo>
                  <a:lnTo>
                    <a:pt x="7782" y="276379"/>
                  </a:lnTo>
                  <a:lnTo>
                    <a:pt x="22681" y="318011"/>
                  </a:lnTo>
                  <a:lnTo>
                    <a:pt x="43151" y="384220"/>
                  </a:lnTo>
                  <a:lnTo>
                    <a:pt x="55727" y="429721"/>
                  </a:lnTo>
                  <a:lnTo>
                    <a:pt x="67178" y="476275"/>
                  </a:lnTo>
                  <a:lnTo>
                    <a:pt x="77488" y="523800"/>
                  </a:lnTo>
                  <a:lnTo>
                    <a:pt x="86642" y="572217"/>
                  </a:lnTo>
                  <a:lnTo>
                    <a:pt x="94625" y="621444"/>
                  </a:lnTo>
                  <a:lnTo>
                    <a:pt x="101421" y="671401"/>
                  </a:lnTo>
                  <a:lnTo>
                    <a:pt x="107017" y="722007"/>
                  </a:lnTo>
                  <a:lnTo>
                    <a:pt x="111396" y="773181"/>
                  </a:lnTo>
                  <a:lnTo>
                    <a:pt x="114544" y="824844"/>
                  </a:lnTo>
                  <a:lnTo>
                    <a:pt x="116445" y="876913"/>
                  </a:lnTo>
                  <a:lnTo>
                    <a:pt x="117084" y="929309"/>
                  </a:lnTo>
                  <a:lnTo>
                    <a:pt x="116447" y="981951"/>
                  </a:lnTo>
                  <a:lnTo>
                    <a:pt x="114517" y="1034758"/>
                  </a:lnTo>
                  <a:lnTo>
                    <a:pt x="111281" y="1087649"/>
                  </a:lnTo>
                  <a:lnTo>
                    <a:pt x="106722" y="1140545"/>
                  </a:lnTo>
                  <a:lnTo>
                    <a:pt x="100826" y="1193363"/>
                  </a:lnTo>
                  <a:lnTo>
                    <a:pt x="93578" y="1246024"/>
                  </a:lnTo>
                  <a:lnTo>
                    <a:pt x="84962" y="1298448"/>
                  </a:lnTo>
                  <a:lnTo>
                    <a:pt x="133629" y="1292003"/>
                  </a:lnTo>
                  <a:lnTo>
                    <a:pt x="181739" y="1283886"/>
                  </a:lnTo>
                  <a:lnTo>
                    <a:pt x="229263" y="1274127"/>
                  </a:lnTo>
                  <a:lnTo>
                    <a:pt x="276172" y="1262755"/>
                  </a:lnTo>
                  <a:lnTo>
                    <a:pt x="322436" y="1249803"/>
                  </a:lnTo>
                  <a:lnTo>
                    <a:pt x="368025" y="1235300"/>
                  </a:lnTo>
                  <a:lnTo>
                    <a:pt x="412908" y="1219277"/>
                  </a:lnTo>
                  <a:lnTo>
                    <a:pt x="457057" y="1201765"/>
                  </a:lnTo>
                  <a:lnTo>
                    <a:pt x="500441" y="1182793"/>
                  </a:lnTo>
                  <a:lnTo>
                    <a:pt x="543030" y="1162393"/>
                  </a:lnTo>
                  <a:lnTo>
                    <a:pt x="584795" y="1140596"/>
                  </a:lnTo>
                  <a:lnTo>
                    <a:pt x="625706" y="1117430"/>
                  </a:lnTo>
                  <a:lnTo>
                    <a:pt x="665733" y="1092929"/>
                  </a:lnTo>
                  <a:lnTo>
                    <a:pt x="704847" y="1067120"/>
                  </a:lnTo>
                  <a:lnTo>
                    <a:pt x="743016" y="1040037"/>
                  </a:lnTo>
                  <a:lnTo>
                    <a:pt x="780213" y="1011708"/>
                  </a:lnTo>
                  <a:lnTo>
                    <a:pt x="816406" y="982164"/>
                  </a:lnTo>
                  <a:lnTo>
                    <a:pt x="851565" y="951436"/>
                  </a:lnTo>
                  <a:lnTo>
                    <a:pt x="885662" y="919555"/>
                  </a:lnTo>
                  <a:lnTo>
                    <a:pt x="918666" y="886551"/>
                  </a:lnTo>
                  <a:lnTo>
                    <a:pt x="950548" y="852455"/>
                  </a:lnTo>
                  <a:lnTo>
                    <a:pt x="981277" y="817296"/>
                  </a:lnTo>
                  <a:lnTo>
                    <a:pt x="1010824" y="781107"/>
                  </a:lnTo>
                  <a:lnTo>
                    <a:pt x="1039159" y="743916"/>
                  </a:lnTo>
                  <a:lnTo>
                    <a:pt x="1066251" y="705756"/>
                  </a:lnTo>
                  <a:lnTo>
                    <a:pt x="1092072" y="666655"/>
                  </a:lnTo>
                  <a:lnTo>
                    <a:pt x="1116592" y="626646"/>
                  </a:lnTo>
                  <a:lnTo>
                    <a:pt x="1139780" y="585758"/>
                  </a:lnTo>
                  <a:lnTo>
                    <a:pt x="1161607" y="544022"/>
                  </a:lnTo>
                  <a:lnTo>
                    <a:pt x="1182043" y="501468"/>
                  </a:lnTo>
                  <a:lnTo>
                    <a:pt x="1201058" y="458128"/>
                  </a:lnTo>
                  <a:lnTo>
                    <a:pt x="1218622" y="414031"/>
                  </a:lnTo>
                  <a:lnTo>
                    <a:pt x="1234706" y="369209"/>
                  </a:lnTo>
                  <a:lnTo>
                    <a:pt x="1249280" y="323691"/>
                  </a:lnTo>
                  <a:lnTo>
                    <a:pt x="1262313" y="277508"/>
                  </a:lnTo>
                  <a:lnTo>
                    <a:pt x="1273776" y="230691"/>
                  </a:lnTo>
                  <a:lnTo>
                    <a:pt x="1283640" y="183270"/>
                  </a:lnTo>
                  <a:lnTo>
                    <a:pt x="1291873" y="135277"/>
                  </a:lnTo>
                  <a:lnTo>
                    <a:pt x="1298448" y="86740"/>
                  </a:lnTo>
                  <a:lnTo>
                    <a:pt x="1245759" y="95342"/>
                  </a:lnTo>
                  <a:lnTo>
                    <a:pt x="1192864" y="102549"/>
                  </a:lnTo>
                  <a:lnTo>
                    <a:pt x="1139843" y="108381"/>
                  </a:lnTo>
                  <a:lnTo>
                    <a:pt x="1086775" y="112856"/>
                  </a:lnTo>
                  <a:lnTo>
                    <a:pt x="1033740" y="115991"/>
                  </a:lnTo>
                  <a:lnTo>
                    <a:pt x="980820" y="117805"/>
                  </a:lnTo>
                  <a:lnTo>
                    <a:pt x="928094" y="118316"/>
                  </a:lnTo>
                  <a:lnTo>
                    <a:pt x="875642" y="117543"/>
                  </a:lnTo>
                  <a:lnTo>
                    <a:pt x="823545" y="115503"/>
                  </a:lnTo>
                  <a:lnTo>
                    <a:pt x="771883" y="112215"/>
                  </a:lnTo>
                  <a:lnTo>
                    <a:pt x="720736" y="107697"/>
                  </a:lnTo>
                  <a:lnTo>
                    <a:pt x="670184" y="101968"/>
                  </a:lnTo>
                  <a:lnTo>
                    <a:pt x="620307" y="95045"/>
                  </a:lnTo>
                  <a:lnTo>
                    <a:pt x="571186" y="86946"/>
                  </a:lnTo>
                  <a:lnTo>
                    <a:pt x="522901" y="77691"/>
                  </a:lnTo>
                  <a:lnTo>
                    <a:pt x="475533" y="67297"/>
                  </a:lnTo>
                  <a:lnTo>
                    <a:pt x="429160" y="55782"/>
                  </a:lnTo>
                  <a:lnTo>
                    <a:pt x="383864" y="43165"/>
                  </a:lnTo>
                  <a:lnTo>
                    <a:pt x="317958" y="22681"/>
                  </a:lnTo>
                  <a:lnTo>
                    <a:pt x="276377" y="7782"/>
                  </a:lnTo>
                  <a:lnTo>
                    <a:pt x="256539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82184" y="1924812"/>
              <a:ext cx="2192400" cy="219240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531358" y="2174748"/>
              <a:ext cx="1129665" cy="1129030"/>
            </a:xfrm>
            <a:custGeom>
              <a:avLst/>
              <a:gdLst/>
              <a:ahLst/>
              <a:cxnLst/>
              <a:rect l="l" t="t" r="r" b="b"/>
              <a:pathLst>
                <a:path w="1129665" h="1129029">
                  <a:moveTo>
                    <a:pt x="564768" y="0"/>
                  </a:moveTo>
                  <a:lnTo>
                    <a:pt x="516038" y="2072"/>
                  </a:lnTo>
                  <a:lnTo>
                    <a:pt x="468459" y="8175"/>
                  </a:lnTo>
                  <a:lnTo>
                    <a:pt x="422200" y="18139"/>
                  </a:lnTo>
                  <a:lnTo>
                    <a:pt x="377432" y="31796"/>
                  </a:lnTo>
                  <a:lnTo>
                    <a:pt x="334323" y="48976"/>
                  </a:lnTo>
                  <a:lnTo>
                    <a:pt x="293043" y="69509"/>
                  </a:lnTo>
                  <a:lnTo>
                    <a:pt x="253762" y="93227"/>
                  </a:lnTo>
                  <a:lnTo>
                    <a:pt x="216650" y="119958"/>
                  </a:lnTo>
                  <a:lnTo>
                    <a:pt x="181875" y="149535"/>
                  </a:lnTo>
                  <a:lnTo>
                    <a:pt x="149607" y="181788"/>
                  </a:lnTo>
                  <a:lnTo>
                    <a:pt x="120016" y="216547"/>
                  </a:lnTo>
                  <a:lnTo>
                    <a:pt x="93272" y="253643"/>
                  </a:lnTo>
                  <a:lnTo>
                    <a:pt x="69543" y="292906"/>
                  </a:lnTo>
                  <a:lnTo>
                    <a:pt x="49000" y="334167"/>
                  </a:lnTo>
                  <a:lnTo>
                    <a:pt x="31812" y="377257"/>
                  </a:lnTo>
                  <a:lnTo>
                    <a:pt x="18148" y="422006"/>
                  </a:lnTo>
                  <a:lnTo>
                    <a:pt x="8179" y="468245"/>
                  </a:lnTo>
                  <a:lnTo>
                    <a:pt x="2073" y="515804"/>
                  </a:lnTo>
                  <a:lnTo>
                    <a:pt x="0" y="564514"/>
                  </a:lnTo>
                  <a:lnTo>
                    <a:pt x="2073" y="613206"/>
                  </a:lnTo>
                  <a:lnTo>
                    <a:pt x="8179" y="660748"/>
                  </a:lnTo>
                  <a:lnTo>
                    <a:pt x="18148" y="706972"/>
                  </a:lnTo>
                  <a:lnTo>
                    <a:pt x="31812" y="751708"/>
                  </a:lnTo>
                  <a:lnTo>
                    <a:pt x="49000" y="794786"/>
                  </a:lnTo>
                  <a:lnTo>
                    <a:pt x="69543" y="836037"/>
                  </a:lnTo>
                  <a:lnTo>
                    <a:pt x="93272" y="875291"/>
                  </a:lnTo>
                  <a:lnTo>
                    <a:pt x="120016" y="912380"/>
                  </a:lnTo>
                  <a:lnTo>
                    <a:pt x="149607" y="947133"/>
                  </a:lnTo>
                  <a:lnTo>
                    <a:pt x="181875" y="979380"/>
                  </a:lnTo>
                  <a:lnTo>
                    <a:pt x="216650" y="1008953"/>
                  </a:lnTo>
                  <a:lnTo>
                    <a:pt x="253762" y="1035682"/>
                  </a:lnTo>
                  <a:lnTo>
                    <a:pt x="293043" y="1059397"/>
                  </a:lnTo>
                  <a:lnTo>
                    <a:pt x="334323" y="1079928"/>
                  </a:lnTo>
                  <a:lnTo>
                    <a:pt x="377432" y="1097107"/>
                  </a:lnTo>
                  <a:lnTo>
                    <a:pt x="422200" y="1110763"/>
                  </a:lnTo>
                  <a:lnTo>
                    <a:pt x="468459" y="1120728"/>
                  </a:lnTo>
                  <a:lnTo>
                    <a:pt x="516038" y="1126831"/>
                  </a:lnTo>
                  <a:lnTo>
                    <a:pt x="564768" y="1128902"/>
                  </a:lnTo>
                  <a:lnTo>
                    <a:pt x="613499" y="1126831"/>
                  </a:lnTo>
                  <a:lnTo>
                    <a:pt x="661078" y="1120728"/>
                  </a:lnTo>
                  <a:lnTo>
                    <a:pt x="707337" y="1110763"/>
                  </a:lnTo>
                  <a:lnTo>
                    <a:pt x="752105" y="1097107"/>
                  </a:lnTo>
                  <a:lnTo>
                    <a:pt x="795214" y="1079928"/>
                  </a:lnTo>
                  <a:lnTo>
                    <a:pt x="836494" y="1059397"/>
                  </a:lnTo>
                  <a:lnTo>
                    <a:pt x="875775" y="1035682"/>
                  </a:lnTo>
                  <a:lnTo>
                    <a:pt x="912887" y="1008953"/>
                  </a:lnTo>
                  <a:lnTo>
                    <a:pt x="947662" y="979380"/>
                  </a:lnTo>
                  <a:lnTo>
                    <a:pt x="979930" y="947133"/>
                  </a:lnTo>
                  <a:lnTo>
                    <a:pt x="1009521" y="912380"/>
                  </a:lnTo>
                  <a:lnTo>
                    <a:pt x="1036265" y="875291"/>
                  </a:lnTo>
                  <a:lnTo>
                    <a:pt x="1059994" y="836037"/>
                  </a:lnTo>
                  <a:lnTo>
                    <a:pt x="1080537" y="794786"/>
                  </a:lnTo>
                  <a:lnTo>
                    <a:pt x="1097725" y="751708"/>
                  </a:lnTo>
                  <a:lnTo>
                    <a:pt x="1111389" y="706972"/>
                  </a:lnTo>
                  <a:lnTo>
                    <a:pt x="1121358" y="660748"/>
                  </a:lnTo>
                  <a:lnTo>
                    <a:pt x="1127464" y="613206"/>
                  </a:lnTo>
                  <a:lnTo>
                    <a:pt x="1129538" y="564514"/>
                  </a:lnTo>
                  <a:lnTo>
                    <a:pt x="1127464" y="515804"/>
                  </a:lnTo>
                  <a:lnTo>
                    <a:pt x="1121358" y="468245"/>
                  </a:lnTo>
                  <a:lnTo>
                    <a:pt x="1111389" y="422006"/>
                  </a:lnTo>
                  <a:lnTo>
                    <a:pt x="1097725" y="377257"/>
                  </a:lnTo>
                  <a:lnTo>
                    <a:pt x="1080537" y="334167"/>
                  </a:lnTo>
                  <a:lnTo>
                    <a:pt x="1059994" y="292906"/>
                  </a:lnTo>
                  <a:lnTo>
                    <a:pt x="1036265" y="253643"/>
                  </a:lnTo>
                  <a:lnTo>
                    <a:pt x="1009521" y="216547"/>
                  </a:lnTo>
                  <a:lnTo>
                    <a:pt x="979930" y="181788"/>
                  </a:lnTo>
                  <a:lnTo>
                    <a:pt x="947662" y="149535"/>
                  </a:lnTo>
                  <a:lnTo>
                    <a:pt x="912887" y="119958"/>
                  </a:lnTo>
                  <a:lnTo>
                    <a:pt x="875775" y="93227"/>
                  </a:lnTo>
                  <a:lnTo>
                    <a:pt x="836494" y="69509"/>
                  </a:lnTo>
                  <a:lnTo>
                    <a:pt x="795214" y="48976"/>
                  </a:lnTo>
                  <a:lnTo>
                    <a:pt x="752105" y="31796"/>
                  </a:lnTo>
                  <a:lnTo>
                    <a:pt x="707337" y="18139"/>
                  </a:lnTo>
                  <a:lnTo>
                    <a:pt x="661078" y="8175"/>
                  </a:lnTo>
                  <a:lnTo>
                    <a:pt x="613499" y="2072"/>
                  </a:lnTo>
                  <a:lnTo>
                    <a:pt x="564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34813" y="1875967"/>
              <a:ext cx="359994" cy="3599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18097" y="1895195"/>
              <a:ext cx="324002" cy="32400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50180" y="3259175"/>
              <a:ext cx="324002" cy="32400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99427" y="3242487"/>
              <a:ext cx="359994" cy="3599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62066" y="2505202"/>
              <a:ext cx="467867" cy="46786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7814309" y="1635404"/>
            <a:ext cx="35140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Season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3 of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 Mandalorian</a:t>
            </a:r>
            <a:r>
              <a:rPr dirty="0" sz="1000" spc="-4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is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most</a:t>
            </a:r>
            <a:r>
              <a:rPr dirty="0" sz="1000" spc="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watched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series on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Disney+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globally</a:t>
            </a:r>
            <a:r>
              <a:rPr dirty="0" sz="1000" spc="-4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this</a:t>
            </a:r>
            <a:r>
              <a:rPr dirty="0" sz="1000" spc="-3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year(1)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14309" y="3239160"/>
            <a:ext cx="20205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Won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r>
              <a:rPr dirty="0" sz="1000" spc="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Peabody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Awards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after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 receiving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nominations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24534" y="1635404"/>
            <a:ext cx="3352800" cy="39116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340"/>
              </a:spcBef>
            </a:pP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Guardians</a:t>
            </a:r>
            <a:r>
              <a:rPr dirty="0" sz="1000" spc="-4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Galaxy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Vol.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3.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topped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global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box</a:t>
            </a:r>
            <a:r>
              <a:rPr dirty="0" sz="1000" spc="-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office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in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its</a:t>
            </a:r>
            <a:endParaRPr sz="10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240"/>
              </a:spcBef>
            </a:pP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opening</a:t>
            </a:r>
            <a:r>
              <a:rPr dirty="0" sz="1000" spc="-5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weekend,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earning</a:t>
            </a:r>
            <a:r>
              <a:rPr dirty="0" sz="1000" spc="-5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$289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million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7529" y="3239160"/>
            <a:ext cx="362267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311150" marR="5080" indent="-299085">
              <a:lnSpc>
                <a:spcPct val="120000"/>
              </a:lnSpc>
              <a:spcBef>
                <a:spcPts val="100"/>
              </a:spcBef>
            </a:pP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first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round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NBA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playoffs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was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most-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watched</a:t>
            </a:r>
            <a:r>
              <a:rPr dirty="0" sz="1000" spc="-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ever</a:t>
            </a:r>
            <a:r>
              <a:rPr dirty="0" sz="1000" spc="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across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Disney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networks,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through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first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22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games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 viewership 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has</a:t>
            </a:r>
            <a:endParaRPr sz="1000">
              <a:latin typeface="Calibri"/>
              <a:cs typeface="Calibri"/>
            </a:endParaRPr>
          </a:p>
          <a:p>
            <a:pPr algn="r" marR="5715">
              <a:lnSpc>
                <a:spcPct val="100000"/>
              </a:lnSpc>
              <a:spcBef>
                <a:spcPts val="240"/>
              </a:spcBef>
            </a:pP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averaged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million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67437" y="4624300"/>
            <a:ext cx="700405" cy="700405"/>
            <a:chOff x="567437" y="4624300"/>
            <a:chExt cx="700405" cy="70040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7437" y="4624300"/>
              <a:ext cx="700046" cy="70004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1990" y="4723765"/>
              <a:ext cx="486003" cy="48602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0986" y="4822736"/>
              <a:ext cx="287997" cy="287997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277874" y="4746396"/>
            <a:ext cx="20104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Tokyo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Disney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Resort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kicked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off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its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40th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Anniversary</a:t>
            </a:r>
            <a:r>
              <a:rPr dirty="0" sz="1000" spc="1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“Dream-Go-Round”(2)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935477" y="4624300"/>
            <a:ext cx="700405" cy="700405"/>
            <a:chOff x="3935477" y="4624300"/>
            <a:chExt cx="700405" cy="700405"/>
          </a:xfrm>
        </p:grpSpPr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35477" y="4624300"/>
              <a:ext cx="700046" cy="70004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49394" y="4723765"/>
              <a:ext cx="486028" cy="48602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66361" y="4840706"/>
              <a:ext cx="251993" cy="251993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4645914" y="4654067"/>
            <a:ext cx="275526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Reimagined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Mickey’s</a:t>
            </a:r>
            <a:r>
              <a:rPr dirty="0" sz="1000" spc="-3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Toontown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at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Disneyland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Resort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opened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March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19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TRON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Lightcycle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/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Run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opened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at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Walt</a:t>
            </a: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Disney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World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on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April</a:t>
            </a:r>
            <a:r>
              <a:rPr dirty="0" sz="1000" spc="-3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60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7772910" y="4624300"/>
            <a:ext cx="700405" cy="700405"/>
            <a:chOff x="7772910" y="4624300"/>
            <a:chExt cx="700405" cy="700405"/>
          </a:xfrm>
        </p:grpSpPr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72910" y="4624300"/>
              <a:ext cx="700046" cy="70004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886700" y="4723765"/>
              <a:ext cx="486028" cy="48602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021701" y="4858791"/>
              <a:ext cx="216001" cy="216001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8483600" y="4746396"/>
            <a:ext cx="30626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ABC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is</a:t>
            </a:r>
            <a:r>
              <a:rPr dirty="0" sz="1000" spc="-3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#1</a:t>
            </a:r>
            <a:r>
              <a:rPr dirty="0" sz="10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entertainment</a:t>
            </a:r>
            <a:r>
              <a:rPr dirty="0" sz="1000" spc="-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broadcast</a:t>
            </a:r>
            <a:r>
              <a:rPr dirty="0" sz="1000" spc="-3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network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4th</a:t>
            </a:r>
            <a:r>
              <a:rPr dirty="0" sz="1000">
                <a:solidFill>
                  <a:srgbClr val="585858"/>
                </a:solidFill>
                <a:latin typeface="Calibri"/>
                <a:cs typeface="Calibri"/>
              </a:rPr>
              <a:t> consecutive</a:t>
            </a:r>
            <a:r>
              <a:rPr dirty="0" sz="1000" spc="-5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Calibri"/>
                <a:cs typeface="Calibri"/>
              </a:rPr>
              <a:t>season(3)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3</a:t>
            </a:fld>
          </a:p>
        </p:txBody>
      </p:sp>
      <p:sp>
        <p:nvSpPr>
          <p:cNvPr id="44" name="object 4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10"/>
              <a:t>Q2</a:t>
            </a:r>
            <a:r>
              <a:rPr dirty="0" spc="-235"/>
              <a:t> </a:t>
            </a:r>
            <a:r>
              <a:rPr dirty="0" spc="-80"/>
              <a:t>Media</a:t>
            </a:r>
            <a:r>
              <a:rPr dirty="0" spc="-225"/>
              <a:t> </a:t>
            </a:r>
            <a:r>
              <a:rPr dirty="0" spc="-325"/>
              <a:t>&amp;</a:t>
            </a:r>
            <a:r>
              <a:rPr dirty="0" spc="-235"/>
              <a:t> </a:t>
            </a:r>
            <a:r>
              <a:rPr dirty="0" spc="-125"/>
              <a:t>Entertainment</a:t>
            </a:r>
            <a:r>
              <a:rPr dirty="0" spc="-210"/>
              <a:t> </a:t>
            </a:r>
            <a:r>
              <a:rPr dirty="0" spc="-130"/>
              <a:t>Distribution</a:t>
            </a:r>
            <a:r>
              <a:rPr dirty="0" spc="-210"/>
              <a:t> </a:t>
            </a:r>
            <a:r>
              <a:rPr dirty="0" spc="-135"/>
              <a:t>Results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3450" y="1138809"/>
            <a:ext cx="59118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(In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Billions)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1752" y="1138427"/>
            <a:ext cx="5892165" cy="3208020"/>
            <a:chOff x="301752" y="1138427"/>
            <a:chExt cx="5892165" cy="32080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1752" y="1138427"/>
              <a:ext cx="5891784" cy="32075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1990" y="1522729"/>
              <a:ext cx="5173345" cy="2191385"/>
            </a:xfrm>
            <a:custGeom>
              <a:avLst/>
              <a:gdLst/>
              <a:ahLst/>
              <a:cxnLst/>
              <a:rect l="l" t="t" r="r" b="b"/>
              <a:pathLst>
                <a:path w="5173345" h="2191385">
                  <a:moveTo>
                    <a:pt x="5034407" y="0"/>
                  </a:moveTo>
                  <a:lnTo>
                    <a:pt x="138671" y="0"/>
                  </a:lnTo>
                  <a:lnTo>
                    <a:pt x="94837" y="7059"/>
                  </a:lnTo>
                  <a:lnTo>
                    <a:pt x="56770" y="26724"/>
                  </a:lnTo>
                  <a:lnTo>
                    <a:pt x="26753" y="56729"/>
                  </a:lnTo>
                  <a:lnTo>
                    <a:pt x="7068" y="94804"/>
                  </a:lnTo>
                  <a:lnTo>
                    <a:pt x="0" y="138684"/>
                  </a:lnTo>
                  <a:lnTo>
                    <a:pt x="0" y="2052701"/>
                  </a:lnTo>
                  <a:lnTo>
                    <a:pt x="7068" y="2096518"/>
                  </a:lnTo>
                  <a:lnTo>
                    <a:pt x="26753" y="2134556"/>
                  </a:lnTo>
                  <a:lnTo>
                    <a:pt x="56770" y="2164541"/>
                  </a:lnTo>
                  <a:lnTo>
                    <a:pt x="94837" y="2184199"/>
                  </a:lnTo>
                  <a:lnTo>
                    <a:pt x="138671" y="2191258"/>
                  </a:lnTo>
                  <a:lnTo>
                    <a:pt x="5034407" y="2191258"/>
                  </a:lnTo>
                  <a:lnTo>
                    <a:pt x="5078237" y="2184199"/>
                  </a:lnTo>
                  <a:lnTo>
                    <a:pt x="5116306" y="2164541"/>
                  </a:lnTo>
                  <a:lnTo>
                    <a:pt x="5146329" y="2134556"/>
                  </a:lnTo>
                  <a:lnTo>
                    <a:pt x="5166019" y="2096518"/>
                  </a:lnTo>
                  <a:lnTo>
                    <a:pt x="5173091" y="2052701"/>
                  </a:lnTo>
                  <a:lnTo>
                    <a:pt x="5173091" y="138684"/>
                  </a:lnTo>
                  <a:lnTo>
                    <a:pt x="5166019" y="94804"/>
                  </a:lnTo>
                  <a:lnTo>
                    <a:pt x="5146329" y="56729"/>
                  </a:lnTo>
                  <a:lnTo>
                    <a:pt x="5116306" y="26724"/>
                  </a:lnTo>
                  <a:lnTo>
                    <a:pt x="5078237" y="7059"/>
                  </a:lnTo>
                  <a:lnTo>
                    <a:pt x="50344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1990" y="1522729"/>
              <a:ext cx="5173345" cy="2191385"/>
            </a:xfrm>
            <a:custGeom>
              <a:avLst/>
              <a:gdLst/>
              <a:ahLst/>
              <a:cxnLst/>
              <a:rect l="l" t="t" r="r" b="b"/>
              <a:pathLst>
                <a:path w="5173345" h="2191385">
                  <a:moveTo>
                    <a:pt x="0" y="138684"/>
                  </a:moveTo>
                  <a:lnTo>
                    <a:pt x="7068" y="94804"/>
                  </a:lnTo>
                  <a:lnTo>
                    <a:pt x="26753" y="56729"/>
                  </a:lnTo>
                  <a:lnTo>
                    <a:pt x="56770" y="26724"/>
                  </a:lnTo>
                  <a:lnTo>
                    <a:pt x="94837" y="7059"/>
                  </a:lnTo>
                  <a:lnTo>
                    <a:pt x="138671" y="0"/>
                  </a:lnTo>
                  <a:lnTo>
                    <a:pt x="5034407" y="0"/>
                  </a:lnTo>
                  <a:lnTo>
                    <a:pt x="5078237" y="7059"/>
                  </a:lnTo>
                  <a:lnTo>
                    <a:pt x="5116306" y="26724"/>
                  </a:lnTo>
                  <a:lnTo>
                    <a:pt x="5146329" y="56729"/>
                  </a:lnTo>
                  <a:lnTo>
                    <a:pt x="5166019" y="94804"/>
                  </a:lnTo>
                  <a:lnTo>
                    <a:pt x="5173091" y="138684"/>
                  </a:lnTo>
                  <a:lnTo>
                    <a:pt x="5173091" y="2052701"/>
                  </a:lnTo>
                  <a:lnTo>
                    <a:pt x="5166019" y="2096518"/>
                  </a:lnTo>
                  <a:lnTo>
                    <a:pt x="5146329" y="2134556"/>
                  </a:lnTo>
                  <a:lnTo>
                    <a:pt x="5116306" y="2164541"/>
                  </a:lnTo>
                  <a:lnTo>
                    <a:pt x="5078237" y="2184199"/>
                  </a:lnTo>
                  <a:lnTo>
                    <a:pt x="5034407" y="2191258"/>
                  </a:lnTo>
                  <a:lnTo>
                    <a:pt x="138671" y="2191258"/>
                  </a:lnTo>
                  <a:lnTo>
                    <a:pt x="94837" y="2184199"/>
                  </a:lnTo>
                  <a:lnTo>
                    <a:pt x="56770" y="2164541"/>
                  </a:lnTo>
                  <a:lnTo>
                    <a:pt x="26753" y="2134556"/>
                  </a:lnTo>
                  <a:lnTo>
                    <a:pt x="7068" y="2096518"/>
                  </a:lnTo>
                  <a:lnTo>
                    <a:pt x="0" y="2052701"/>
                  </a:lnTo>
                  <a:lnTo>
                    <a:pt x="0" y="138684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180299" y="1894204"/>
              <a:ext cx="4312920" cy="1193165"/>
            </a:xfrm>
            <a:custGeom>
              <a:avLst/>
              <a:gdLst/>
              <a:ahLst/>
              <a:cxnLst/>
              <a:rect l="l" t="t" r="r" b="b"/>
              <a:pathLst>
                <a:path w="4312920" h="1193164">
                  <a:moveTo>
                    <a:pt x="0" y="1193165"/>
                  </a:moveTo>
                  <a:lnTo>
                    <a:pt x="4312704" y="1193165"/>
                  </a:lnTo>
                </a:path>
                <a:path w="4312920" h="1193164">
                  <a:moveTo>
                    <a:pt x="0" y="716407"/>
                  </a:moveTo>
                  <a:lnTo>
                    <a:pt x="293408" y="716407"/>
                  </a:lnTo>
                </a:path>
                <a:path w="4312920" h="1193164">
                  <a:moveTo>
                    <a:pt x="1078268" y="716407"/>
                  </a:moveTo>
                  <a:lnTo>
                    <a:pt x="2449868" y="716407"/>
                  </a:lnTo>
                </a:path>
                <a:path w="4312920" h="1193164">
                  <a:moveTo>
                    <a:pt x="3626396" y="716407"/>
                  </a:moveTo>
                  <a:lnTo>
                    <a:pt x="4312704" y="716407"/>
                  </a:lnTo>
                </a:path>
                <a:path w="4312920" h="1193164">
                  <a:moveTo>
                    <a:pt x="0" y="477139"/>
                  </a:moveTo>
                  <a:lnTo>
                    <a:pt x="293408" y="477139"/>
                  </a:lnTo>
                </a:path>
                <a:path w="4312920" h="1193164">
                  <a:moveTo>
                    <a:pt x="1078268" y="477139"/>
                  </a:moveTo>
                  <a:lnTo>
                    <a:pt x="2449868" y="477139"/>
                  </a:lnTo>
                </a:path>
                <a:path w="4312920" h="1193164">
                  <a:moveTo>
                    <a:pt x="3234728" y="477139"/>
                  </a:moveTo>
                  <a:lnTo>
                    <a:pt x="4312704" y="477139"/>
                  </a:lnTo>
                </a:path>
                <a:path w="4312920" h="1193164">
                  <a:moveTo>
                    <a:pt x="0" y="237871"/>
                  </a:moveTo>
                  <a:lnTo>
                    <a:pt x="293408" y="237871"/>
                  </a:lnTo>
                </a:path>
                <a:path w="4312920" h="1193164">
                  <a:moveTo>
                    <a:pt x="686600" y="237871"/>
                  </a:moveTo>
                  <a:lnTo>
                    <a:pt x="2449868" y="237871"/>
                  </a:lnTo>
                </a:path>
                <a:path w="4312920" h="1193164">
                  <a:moveTo>
                    <a:pt x="2843060" y="237871"/>
                  </a:moveTo>
                  <a:lnTo>
                    <a:pt x="4312704" y="237871"/>
                  </a:lnTo>
                </a:path>
                <a:path w="4312920" h="1193164">
                  <a:moveTo>
                    <a:pt x="0" y="0"/>
                  </a:moveTo>
                  <a:lnTo>
                    <a:pt x="4312704" y="0"/>
                  </a:lnTo>
                </a:path>
              </a:pathLst>
            </a:custGeom>
            <a:ln w="635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473708" y="2001011"/>
              <a:ext cx="2550160" cy="847725"/>
            </a:xfrm>
            <a:custGeom>
              <a:avLst/>
              <a:gdLst/>
              <a:ahLst/>
              <a:cxnLst/>
              <a:rect l="l" t="t" r="r" b="b"/>
              <a:pathLst>
                <a:path w="2550160" h="847725">
                  <a:moveTo>
                    <a:pt x="393192" y="0"/>
                  </a:moveTo>
                  <a:lnTo>
                    <a:pt x="0" y="0"/>
                  </a:lnTo>
                  <a:lnTo>
                    <a:pt x="0" y="847344"/>
                  </a:lnTo>
                  <a:lnTo>
                    <a:pt x="393192" y="847344"/>
                  </a:lnTo>
                  <a:lnTo>
                    <a:pt x="393192" y="0"/>
                  </a:lnTo>
                  <a:close/>
                </a:path>
                <a:path w="2550160" h="847725">
                  <a:moveTo>
                    <a:pt x="2549652" y="59436"/>
                  </a:moveTo>
                  <a:lnTo>
                    <a:pt x="2156460" y="59436"/>
                  </a:lnTo>
                  <a:lnTo>
                    <a:pt x="2156460" y="847344"/>
                  </a:lnTo>
                  <a:lnTo>
                    <a:pt x="2549652" y="847344"/>
                  </a:lnTo>
                  <a:lnTo>
                    <a:pt x="2549652" y="59436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866900" y="2193035"/>
              <a:ext cx="2548255" cy="655320"/>
            </a:xfrm>
            <a:custGeom>
              <a:avLst/>
              <a:gdLst/>
              <a:ahLst/>
              <a:cxnLst/>
              <a:rect l="l" t="t" r="r" b="b"/>
              <a:pathLst>
                <a:path w="2548254" h="655319">
                  <a:moveTo>
                    <a:pt x="391668" y="71628"/>
                  </a:moveTo>
                  <a:lnTo>
                    <a:pt x="0" y="71628"/>
                  </a:lnTo>
                  <a:lnTo>
                    <a:pt x="0" y="655320"/>
                  </a:lnTo>
                  <a:lnTo>
                    <a:pt x="391668" y="655320"/>
                  </a:lnTo>
                  <a:lnTo>
                    <a:pt x="391668" y="71628"/>
                  </a:lnTo>
                  <a:close/>
                </a:path>
                <a:path w="2548254" h="655319">
                  <a:moveTo>
                    <a:pt x="2548128" y="0"/>
                  </a:moveTo>
                  <a:lnTo>
                    <a:pt x="2156460" y="0"/>
                  </a:lnTo>
                  <a:lnTo>
                    <a:pt x="2156460" y="655320"/>
                  </a:lnTo>
                  <a:lnTo>
                    <a:pt x="2548128" y="655320"/>
                  </a:lnTo>
                  <a:lnTo>
                    <a:pt x="2548128" y="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258568" y="2586227"/>
              <a:ext cx="2548255" cy="262255"/>
            </a:xfrm>
            <a:custGeom>
              <a:avLst/>
              <a:gdLst/>
              <a:ahLst/>
              <a:cxnLst/>
              <a:rect l="l" t="t" r="r" b="b"/>
              <a:pathLst>
                <a:path w="2548254" h="262255">
                  <a:moveTo>
                    <a:pt x="391668" y="35052"/>
                  </a:moveTo>
                  <a:lnTo>
                    <a:pt x="0" y="35052"/>
                  </a:lnTo>
                  <a:lnTo>
                    <a:pt x="0" y="262128"/>
                  </a:lnTo>
                  <a:lnTo>
                    <a:pt x="391668" y="262128"/>
                  </a:lnTo>
                  <a:lnTo>
                    <a:pt x="391668" y="35052"/>
                  </a:lnTo>
                  <a:close/>
                </a:path>
                <a:path w="2548254" h="262255">
                  <a:moveTo>
                    <a:pt x="2548128" y="0"/>
                  </a:moveTo>
                  <a:lnTo>
                    <a:pt x="2156460" y="0"/>
                  </a:lnTo>
                  <a:lnTo>
                    <a:pt x="2156460" y="262128"/>
                  </a:lnTo>
                  <a:lnTo>
                    <a:pt x="2548128" y="262128"/>
                  </a:lnTo>
                  <a:lnTo>
                    <a:pt x="2548128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650236" y="2848355"/>
              <a:ext cx="2548255" cy="36830"/>
            </a:xfrm>
            <a:custGeom>
              <a:avLst/>
              <a:gdLst/>
              <a:ahLst/>
              <a:cxnLst/>
              <a:rect l="l" t="t" r="r" b="b"/>
              <a:pathLst>
                <a:path w="2548254" h="36830">
                  <a:moveTo>
                    <a:pt x="391668" y="0"/>
                  </a:moveTo>
                  <a:lnTo>
                    <a:pt x="0" y="0"/>
                  </a:lnTo>
                  <a:lnTo>
                    <a:pt x="0" y="36576"/>
                  </a:lnTo>
                  <a:lnTo>
                    <a:pt x="391668" y="36576"/>
                  </a:lnTo>
                  <a:lnTo>
                    <a:pt x="391668" y="0"/>
                  </a:lnTo>
                  <a:close/>
                </a:path>
                <a:path w="2548254" h="36830">
                  <a:moveTo>
                    <a:pt x="2548128" y="0"/>
                  </a:moveTo>
                  <a:lnTo>
                    <a:pt x="2156460" y="0"/>
                  </a:lnTo>
                  <a:lnTo>
                    <a:pt x="2156460" y="36576"/>
                  </a:lnTo>
                  <a:lnTo>
                    <a:pt x="2548128" y="36576"/>
                  </a:lnTo>
                  <a:lnTo>
                    <a:pt x="254812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152080" y="1894204"/>
              <a:ext cx="28575" cy="1193165"/>
            </a:xfrm>
            <a:custGeom>
              <a:avLst/>
              <a:gdLst/>
              <a:ahLst/>
              <a:cxnLst/>
              <a:rect l="l" t="t" r="r" b="b"/>
              <a:pathLst>
                <a:path w="28575" h="1193164">
                  <a:moveTo>
                    <a:pt x="28219" y="1193165"/>
                  </a:moveTo>
                  <a:lnTo>
                    <a:pt x="28219" y="0"/>
                  </a:lnTo>
                </a:path>
                <a:path w="28575" h="1193164">
                  <a:moveTo>
                    <a:pt x="0" y="1193165"/>
                  </a:moveTo>
                  <a:lnTo>
                    <a:pt x="28219" y="1193165"/>
                  </a:lnTo>
                </a:path>
                <a:path w="28575" h="1193164">
                  <a:moveTo>
                    <a:pt x="0" y="954151"/>
                  </a:moveTo>
                  <a:lnTo>
                    <a:pt x="28219" y="954151"/>
                  </a:lnTo>
                </a:path>
                <a:path w="28575" h="1193164">
                  <a:moveTo>
                    <a:pt x="0" y="716407"/>
                  </a:moveTo>
                  <a:lnTo>
                    <a:pt x="28219" y="716407"/>
                  </a:lnTo>
                </a:path>
                <a:path w="28575" h="1193164">
                  <a:moveTo>
                    <a:pt x="0" y="477139"/>
                  </a:moveTo>
                  <a:lnTo>
                    <a:pt x="28219" y="477139"/>
                  </a:lnTo>
                </a:path>
                <a:path w="28575" h="1193164">
                  <a:moveTo>
                    <a:pt x="0" y="237871"/>
                  </a:moveTo>
                  <a:lnTo>
                    <a:pt x="28219" y="237871"/>
                  </a:lnTo>
                </a:path>
                <a:path w="28575" h="1193164">
                  <a:moveTo>
                    <a:pt x="0" y="0"/>
                  </a:moveTo>
                  <a:lnTo>
                    <a:pt x="28219" y="0"/>
                  </a:lnTo>
                </a:path>
              </a:pathLst>
            </a:custGeom>
            <a:ln w="6350">
              <a:solidFill>
                <a:srgbClr val="010F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180299" y="2848736"/>
              <a:ext cx="4312920" cy="32384"/>
            </a:xfrm>
            <a:custGeom>
              <a:avLst/>
              <a:gdLst/>
              <a:ahLst/>
              <a:cxnLst/>
              <a:rect l="l" t="t" r="r" b="b"/>
              <a:pathLst>
                <a:path w="4312920" h="32385">
                  <a:moveTo>
                    <a:pt x="0" y="0"/>
                  </a:moveTo>
                  <a:lnTo>
                    <a:pt x="4312704" y="0"/>
                  </a:lnTo>
                </a:path>
                <a:path w="4312920" h="32385">
                  <a:moveTo>
                    <a:pt x="0" y="0"/>
                  </a:moveTo>
                  <a:lnTo>
                    <a:pt x="0" y="32258"/>
                  </a:lnTo>
                </a:path>
                <a:path w="4312920" h="32385">
                  <a:moveTo>
                    <a:pt x="2155736" y="0"/>
                  </a:moveTo>
                  <a:lnTo>
                    <a:pt x="2155736" y="32258"/>
                  </a:lnTo>
                </a:path>
                <a:path w="4312920" h="32385">
                  <a:moveTo>
                    <a:pt x="4312704" y="0"/>
                  </a:moveTo>
                  <a:lnTo>
                    <a:pt x="4312704" y="32258"/>
                  </a:lnTo>
                </a:path>
              </a:pathLst>
            </a:custGeom>
            <a:ln w="63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967841" y="3013074"/>
            <a:ext cx="14224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>
                <a:latin typeface="Calibri"/>
                <a:cs typeface="Calibri"/>
              </a:rPr>
              <a:t>-</a:t>
            </a:r>
            <a:r>
              <a:rPr dirty="0" sz="700" spc="-25">
                <a:latin typeface="Calibri"/>
                <a:cs typeface="Calibri"/>
              </a:rPr>
              <a:t>$2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4968" y="2774442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4968" y="2535681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4968" y="2297048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4968" y="2058416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4968" y="1819782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23313" y="2895092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latin typeface="Calibri"/>
                <a:cs typeface="Calibri"/>
              </a:rPr>
              <a:t>Q2'22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80153" y="2895092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latin typeface="Calibri"/>
                <a:cs typeface="Calibri"/>
              </a:rPr>
              <a:t>Q2'23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62452" y="1645666"/>
            <a:ext cx="65278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Arial Black"/>
                <a:cs typeface="Arial Black"/>
              </a:rPr>
              <a:t>Revenues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438783" y="3263982"/>
            <a:ext cx="1545590" cy="53975"/>
            <a:chOff x="1438783" y="3263982"/>
            <a:chExt cx="1545590" cy="53975"/>
          </a:xfrm>
        </p:grpSpPr>
        <p:sp>
          <p:nvSpPr>
            <p:cNvPr id="25" name="object 25"/>
            <p:cNvSpPr/>
            <p:nvPr/>
          </p:nvSpPr>
          <p:spPr>
            <a:xfrm>
              <a:off x="1438783" y="3263982"/>
              <a:ext cx="184150" cy="53975"/>
            </a:xfrm>
            <a:custGeom>
              <a:avLst/>
              <a:gdLst/>
              <a:ahLst/>
              <a:cxnLst/>
              <a:rect l="l" t="t" r="r" b="b"/>
              <a:pathLst>
                <a:path w="184150" h="53975">
                  <a:moveTo>
                    <a:pt x="184150" y="0"/>
                  </a:moveTo>
                  <a:lnTo>
                    <a:pt x="0" y="0"/>
                  </a:lnTo>
                  <a:lnTo>
                    <a:pt x="0" y="53384"/>
                  </a:lnTo>
                  <a:lnTo>
                    <a:pt x="184150" y="53384"/>
                  </a:lnTo>
                  <a:lnTo>
                    <a:pt x="184150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800096" y="3263982"/>
              <a:ext cx="184150" cy="53975"/>
            </a:xfrm>
            <a:custGeom>
              <a:avLst/>
              <a:gdLst/>
              <a:ahLst/>
              <a:cxnLst/>
              <a:rect l="l" t="t" r="r" b="b"/>
              <a:pathLst>
                <a:path w="184150" h="53975">
                  <a:moveTo>
                    <a:pt x="184150" y="0"/>
                  </a:moveTo>
                  <a:lnTo>
                    <a:pt x="0" y="0"/>
                  </a:lnTo>
                  <a:lnTo>
                    <a:pt x="0" y="53384"/>
                  </a:lnTo>
                  <a:lnTo>
                    <a:pt x="184150" y="53384"/>
                  </a:lnTo>
                  <a:lnTo>
                    <a:pt x="184150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4494657" y="3218180"/>
            <a:ext cx="23939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0" b="1">
                <a:latin typeface="Calibri"/>
                <a:cs typeface="Calibri"/>
              </a:rPr>
              <a:t>CSLO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273296" y="3263982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1BBED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634617" y="3218180"/>
            <a:ext cx="2278380" cy="3530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33020">
              <a:lnSpc>
                <a:spcPct val="100000"/>
              </a:lnSpc>
              <a:spcBef>
                <a:spcPts val="105"/>
              </a:spcBef>
              <a:tabLst>
                <a:tab pos="1360805" algn="l"/>
              </a:tabLst>
            </a:pPr>
            <a:r>
              <a:rPr dirty="0" sz="800" b="1">
                <a:latin typeface="Calibri"/>
                <a:cs typeface="Calibri"/>
              </a:rPr>
              <a:t>Linear</a:t>
            </a:r>
            <a:r>
              <a:rPr dirty="0" sz="800" spc="-45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Networks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-10" b="1">
                <a:latin typeface="Calibri"/>
                <a:cs typeface="Calibri"/>
              </a:rPr>
              <a:t>Direct-to-Consumer</a:t>
            </a:r>
            <a:endParaRPr sz="800">
              <a:latin typeface="Calibri"/>
              <a:cs typeface="Calibri"/>
            </a:endParaRPr>
          </a:p>
          <a:p>
            <a:pPr algn="r" marR="43180">
              <a:lnSpc>
                <a:spcPct val="100000"/>
              </a:lnSpc>
              <a:spcBef>
                <a:spcPts val="650"/>
              </a:spcBef>
            </a:pPr>
            <a:r>
              <a:rPr dirty="0" sz="800">
                <a:solidFill>
                  <a:srgbClr val="7E7E7E"/>
                </a:solidFill>
                <a:latin typeface="Calibri"/>
                <a:cs typeface="Calibri"/>
              </a:rPr>
              <a:t>Elimination</a:t>
            </a:r>
            <a:r>
              <a:rPr dirty="0" sz="800" spc="1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dirty="0" sz="800" spc="1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7E7E7E"/>
                </a:solidFill>
                <a:latin typeface="Calibri"/>
                <a:cs typeface="Calibri"/>
              </a:rPr>
              <a:t>intrasegment</a:t>
            </a:r>
            <a:r>
              <a:rPr dirty="0" sz="800" spc="-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7E7E7E"/>
                </a:solidFill>
                <a:latin typeface="Calibri"/>
                <a:cs typeface="Calibri"/>
              </a:rPr>
              <a:t>Revenues</a:t>
            </a:r>
            <a:r>
              <a:rPr dirty="0" baseline="27777" sz="750" spc="-15">
                <a:solidFill>
                  <a:srgbClr val="7E7E7E"/>
                </a:solidFill>
                <a:latin typeface="Calibri"/>
                <a:cs typeface="Calibri"/>
              </a:rPr>
              <a:t>(1)</a:t>
            </a:r>
            <a:endParaRPr baseline="27777" sz="7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82927" y="1803908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$7.1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12695" y="2100453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$4.9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72360" y="2464130"/>
            <a:ext cx="160020" cy="11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$1.9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760979" y="2887726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$0.3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687317" y="1909064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$6.6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16451" y="2047747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$5.5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474590" y="2464130"/>
            <a:ext cx="160020" cy="11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$2.2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944617" y="2887726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$0.3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01752" y="1129664"/>
            <a:ext cx="5892165" cy="5523865"/>
            <a:chOff x="301752" y="1129664"/>
            <a:chExt cx="5892165" cy="5523865"/>
          </a:xfrm>
        </p:grpSpPr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752" y="3445763"/>
              <a:ext cx="5891784" cy="320751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81990" y="3830573"/>
              <a:ext cx="5173345" cy="2191385"/>
            </a:xfrm>
            <a:custGeom>
              <a:avLst/>
              <a:gdLst/>
              <a:ahLst/>
              <a:cxnLst/>
              <a:rect l="l" t="t" r="r" b="b"/>
              <a:pathLst>
                <a:path w="5173345" h="2191385">
                  <a:moveTo>
                    <a:pt x="5034407" y="0"/>
                  </a:moveTo>
                  <a:lnTo>
                    <a:pt x="138671" y="0"/>
                  </a:lnTo>
                  <a:lnTo>
                    <a:pt x="94837" y="7058"/>
                  </a:lnTo>
                  <a:lnTo>
                    <a:pt x="56770" y="26716"/>
                  </a:lnTo>
                  <a:lnTo>
                    <a:pt x="26753" y="56701"/>
                  </a:lnTo>
                  <a:lnTo>
                    <a:pt x="7068" y="94739"/>
                  </a:lnTo>
                  <a:lnTo>
                    <a:pt x="0" y="138556"/>
                  </a:lnTo>
                  <a:lnTo>
                    <a:pt x="0" y="2052637"/>
                  </a:lnTo>
                  <a:lnTo>
                    <a:pt x="7068" y="2096466"/>
                  </a:lnTo>
                  <a:lnTo>
                    <a:pt x="26753" y="2134532"/>
                  </a:lnTo>
                  <a:lnTo>
                    <a:pt x="56770" y="2164551"/>
                  </a:lnTo>
                  <a:lnTo>
                    <a:pt x="94837" y="2184238"/>
                  </a:lnTo>
                  <a:lnTo>
                    <a:pt x="138671" y="2191308"/>
                  </a:lnTo>
                  <a:lnTo>
                    <a:pt x="5034407" y="2191308"/>
                  </a:lnTo>
                  <a:lnTo>
                    <a:pt x="5078237" y="2184238"/>
                  </a:lnTo>
                  <a:lnTo>
                    <a:pt x="5116306" y="2164551"/>
                  </a:lnTo>
                  <a:lnTo>
                    <a:pt x="5146329" y="2134532"/>
                  </a:lnTo>
                  <a:lnTo>
                    <a:pt x="5166019" y="2096466"/>
                  </a:lnTo>
                  <a:lnTo>
                    <a:pt x="5173091" y="2052637"/>
                  </a:lnTo>
                  <a:lnTo>
                    <a:pt x="5173091" y="138556"/>
                  </a:lnTo>
                  <a:lnTo>
                    <a:pt x="5166019" y="94739"/>
                  </a:lnTo>
                  <a:lnTo>
                    <a:pt x="5146329" y="56701"/>
                  </a:lnTo>
                  <a:lnTo>
                    <a:pt x="5116306" y="26716"/>
                  </a:lnTo>
                  <a:lnTo>
                    <a:pt x="5078237" y="7058"/>
                  </a:lnTo>
                  <a:lnTo>
                    <a:pt x="50344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681990" y="3830573"/>
              <a:ext cx="5173345" cy="2191385"/>
            </a:xfrm>
            <a:custGeom>
              <a:avLst/>
              <a:gdLst/>
              <a:ahLst/>
              <a:cxnLst/>
              <a:rect l="l" t="t" r="r" b="b"/>
              <a:pathLst>
                <a:path w="5173345" h="2191385">
                  <a:moveTo>
                    <a:pt x="0" y="138556"/>
                  </a:moveTo>
                  <a:lnTo>
                    <a:pt x="7068" y="94739"/>
                  </a:lnTo>
                  <a:lnTo>
                    <a:pt x="26753" y="56701"/>
                  </a:lnTo>
                  <a:lnTo>
                    <a:pt x="56770" y="26716"/>
                  </a:lnTo>
                  <a:lnTo>
                    <a:pt x="94837" y="7058"/>
                  </a:lnTo>
                  <a:lnTo>
                    <a:pt x="138671" y="0"/>
                  </a:lnTo>
                  <a:lnTo>
                    <a:pt x="5034407" y="0"/>
                  </a:lnTo>
                  <a:lnTo>
                    <a:pt x="5078237" y="7058"/>
                  </a:lnTo>
                  <a:lnTo>
                    <a:pt x="5116306" y="26716"/>
                  </a:lnTo>
                  <a:lnTo>
                    <a:pt x="5146329" y="56701"/>
                  </a:lnTo>
                  <a:lnTo>
                    <a:pt x="5166019" y="94739"/>
                  </a:lnTo>
                  <a:lnTo>
                    <a:pt x="5173091" y="138556"/>
                  </a:lnTo>
                  <a:lnTo>
                    <a:pt x="5173091" y="2052637"/>
                  </a:lnTo>
                  <a:lnTo>
                    <a:pt x="5166019" y="2096466"/>
                  </a:lnTo>
                  <a:lnTo>
                    <a:pt x="5146329" y="2134532"/>
                  </a:lnTo>
                  <a:lnTo>
                    <a:pt x="5116306" y="2164551"/>
                  </a:lnTo>
                  <a:lnTo>
                    <a:pt x="5078237" y="2184238"/>
                  </a:lnTo>
                  <a:lnTo>
                    <a:pt x="5034407" y="2191308"/>
                  </a:lnTo>
                  <a:lnTo>
                    <a:pt x="138671" y="2191308"/>
                  </a:lnTo>
                  <a:lnTo>
                    <a:pt x="94837" y="2184238"/>
                  </a:lnTo>
                  <a:lnTo>
                    <a:pt x="56770" y="2164551"/>
                  </a:lnTo>
                  <a:lnTo>
                    <a:pt x="26753" y="2134532"/>
                  </a:lnTo>
                  <a:lnTo>
                    <a:pt x="7068" y="2096466"/>
                  </a:lnTo>
                  <a:lnTo>
                    <a:pt x="0" y="2052637"/>
                  </a:lnTo>
                  <a:lnTo>
                    <a:pt x="0" y="138556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635457" y="1136014"/>
              <a:ext cx="0" cy="198120"/>
            </a:xfrm>
            <a:custGeom>
              <a:avLst/>
              <a:gdLst/>
              <a:ahLst/>
              <a:cxnLst/>
              <a:rect l="l" t="t" r="r" b="b"/>
              <a:pathLst>
                <a:path w="0" h="198119">
                  <a:moveTo>
                    <a:pt x="0" y="0"/>
                  </a:moveTo>
                  <a:lnTo>
                    <a:pt x="0" y="197993"/>
                  </a:lnTo>
                </a:path>
              </a:pathLst>
            </a:custGeom>
            <a:ln w="12700">
              <a:solidFill>
                <a:srgbClr val="1BBED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180299" y="4286376"/>
              <a:ext cx="4312920" cy="1250315"/>
            </a:xfrm>
            <a:custGeom>
              <a:avLst/>
              <a:gdLst/>
              <a:ahLst/>
              <a:cxnLst/>
              <a:rect l="l" t="t" r="r" b="b"/>
              <a:pathLst>
                <a:path w="4312920" h="1250314">
                  <a:moveTo>
                    <a:pt x="0" y="1250188"/>
                  </a:moveTo>
                  <a:lnTo>
                    <a:pt x="4312704" y="1250188"/>
                  </a:lnTo>
                </a:path>
                <a:path w="4312920" h="1250314">
                  <a:moveTo>
                    <a:pt x="0" y="1000379"/>
                  </a:moveTo>
                  <a:lnTo>
                    <a:pt x="4312704" y="1000379"/>
                  </a:lnTo>
                </a:path>
                <a:path w="4312920" h="1250314">
                  <a:moveTo>
                    <a:pt x="0" y="750443"/>
                  </a:moveTo>
                  <a:lnTo>
                    <a:pt x="4312704" y="750443"/>
                  </a:lnTo>
                </a:path>
                <a:path w="4312920" h="1250314">
                  <a:moveTo>
                    <a:pt x="0" y="500506"/>
                  </a:moveTo>
                  <a:lnTo>
                    <a:pt x="358940" y="500506"/>
                  </a:lnTo>
                </a:path>
                <a:path w="4312920" h="1250314">
                  <a:moveTo>
                    <a:pt x="839000" y="500506"/>
                  </a:moveTo>
                  <a:lnTo>
                    <a:pt x="2515400" y="500506"/>
                  </a:lnTo>
                </a:path>
                <a:path w="4312920" h="1250314">
                  <a:moveTo>
                    <a:pt x="2995460" y="500506"/>
                  </a:moveTo>
                  <a:lnTo>
                    <a:pt x="4312704" y="500506"/>
                  </a:lnTo>
                </a:path>
                <a:path w="4312920" h="1250314">
                  <a:moveTo>
                    <a:pt x="0" y="250571"/>
                  </a:moveTo>
                  <a:lnTo>
                    <a:pt x="358940" y="250571"/>
                  </a:lnTo>
                </a:path>
                <a:path w="4312920" h="1250314">
                  <a:moveTo>
                    <a:pt x="839000" y="250571"/>
                  </a:moveTo>
                  <a:lnTo>
                    <a:pt x="4312704" y="250571"/>
                  </a:lnTo>
                </a:path>
                <a:path w="4312920" h="1250314">
                  <a:moveTo>
                    <a:pt x="0" y="0"/>
                  </a:moveTo>
                  <a:lnTo>
                    <a:pt x="4312704" y="0"/>
                  </a:lnTo>
                </a:path>
              </a:pathLst>
            </a:custGeom>
            <a:ln w="635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539240" y="4335779"/>
              <a:ext cx="2636520" cy="701040"/>
            </a:xfrm>
            <a:custGeom>
              <a:avLst/>
              <a:gdLst/>
              <a:ahLst/>
              <a:cxnLst/>
              <a:rect l="l" t="t" r="r" b="b"/>
              <a:pathLst>
                <a:path w="2636520" h="701039">
                  <a:moveTo>
                    <a:pt x="480060" y="0"/>
                  </a:moveTo>
                  <a:lnTo>
                    <a:pt x="0" y="0"/>
                  </a:lnTo>
                  <a:lnTo>
                    <a:pt x="0" y="701040"/>
                  </a:lnTo>
                  <a:lnTo>
                    <a:pt x="480060" y="701040"/>
                  </a:lnTo>
                  <a:lnTo>
                    <a:pt x="480060" y="0"/>
                  </a:lnTo>
                  <a:close/>
                </a:path>
                <a:path w="2636520" h="701039">
                  <a:moveTo>
                    <a:pt x="2636520" y="249936"/>
                  </a:moveTo>
                  <a:lnTo>
                    <a:pt x="2156460" y="249936"/>
                  </a:lnTo>
                  <a:lnTo>
                    <a:pt x="2156460" y="701040"/>
                  </a:lnTo>
                  <a:lnTo>
                    <a:pt x="2636520" y="701040"/>
                  </a:lnTo>
                  <a:lnTo>
                    <a:pt x="2636520" y="249936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2019300" y="5036819"/>
              <a:ext cx="2635250" cy="224154"/>
            </a:xfrm>
            <a:custGeom>
              <a:avLst/>
              <a:gdLst/>
              <a:ahLst/>
              <a:cxnLst/>
              <a:rect l="l" t="t" r="r" b="b"/>
              <a:pathLst>
                <a:path w="2635250" h="224154">
                  <a:moveTo>
                    <a:pt x="478536" y="0"/>
                  </a:moveTo>
                  <a:lnTo>
                    <a:pt x="0" y="0"/>
                  </a:lnTo>
                  <a:lnTo>
                    <a:pt x="0" y="224028"/>
                  </a:lnTo>
                  <a:lnTo>
                    <a:pt x="478536" y="224028"/>
                  </a:lnTo>
                  <a:lnTo>
                    <a:pt x="478536" y="0"/>
                  </a:lnTo>
                  <a:close/>
                </a:path>
                <a:path w="2635250" h="224154">
                  <a:moveTo>
                    <a:pt x="2634996" y="0"/>
                  </a:moveTo>
                  <a:lnTo>
                    <a:pt x="2156460" y="0"/>
                  </a:lnTo>
                  <a:lnTo>
                    <a:pt x="2156460" y="175260"/>
                  </a:lnTo>
                  <a:lnTo>
                    <a:pt x="2634996" y="175260"/>
                  </a:lnTo>
                  <a:lnTo>
                    <a:pt x="2634996" y="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4654296" y="5036819"/>
              <a:ext cx="478790" cy="24765"/>
            </a:xfrm>
            <a:custGeom>
              <a:avLst/>
              <a:gdLst/>
              <a:ahLst/>
              <a:cxnLst/>
              <a:rect l="l" t="t" r="r" b="b"/>
              <a:pathLst>
                <a:path w="478789" h="24764">
                  <a:moveTo>
                    <a:pt x="478536" y="0"/>
                  </a:moveTo>
                  <a:lnTo>
                    <a:pt x="0" y="0"/>
                  </a:lnTo>
                  <a:lnTo>
                    <a:pt x="0" y="24383"/>
                  </a:lnTo>
                  <a:lnTo>
                    <a:pt x="478536" y="24383"/>
                  </a:lnTo>
                  <a:lnTo>
                    <a:pt x="478536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152080" y="4286376"/>
              <a:ext cx="28575" cy="1250315"/>
            </a:xfrm>
            <a:custGeom>
              <a:avLst/>
              <a:gdLst/>
              <a:ahLst/>
              <a:cxnLst/>
              <a:rect l="l" t="t" r="r" b="b"/>
              <a:pathLst>
                <a:path w="28575" h="1250314">
                  <a:moveTo>
                    <a:pt x="28219" y="1250188"/>
                  </a:moveTo>
                  <a:lnTo>
                    <a:pt x="28219" y="0"/>
                  </a:lnTo>
                </a:path>
                <a:path w="28575" h="1250314">
                  <a:moveTo>
                    <a:pt x="0" y="1250188"/>
                  </a:moveTo>
                  <a:lnTo>
                    <a:pt x="28219" y="1250188"/>
                  </a:lnTo>
                </a:path>
                <a:path w="28575" h="1250314">
                  <a:moveTo>
                    <a:pt x="0" y="1000379"/>
                  </a:moveTo>
                  <a:lnTo>
                    <a:pt x="28219" y="1000379"/>
                  </a:lnTo>
                </a:path>
                <a:path w="28575" h="1250314">
                  <a:moveTo>
                    <a:pt x="0" y="750443"/>
                  </a:moveTo>
                  <a:lnTo>
                    <a:pt x="28219" y="750443"/>
                  </a:lnTo>
                </a:path>
                <a:path w="28575" h="1250314">
                  <a:moveTo>
                    <a:pt x="0" y="500506"/>
                  </a:moveTo>
                  <a:lnTo>
                    <a:pt x="28219" y="500506"/>
                  </a:lnTo>
                </a:path>
                <a:path w="28575" h="1250314">
                  <a:moveTo>
                    <a:pt x="0" y="250571"/>
                  </a:moveTo>
                  <a:lnTo>
                    <a:pt x="28219" y="250571"/>
                  </a:lnTo>
                </a:path>
                <a:path w="28575" h="1250314">
                  <a:moveTo>
                    <a:pt x="0" y="0"/>
                  </a:moveTo>
                  <a:lnTo>
                    <a:pt x="28219" y="0"/>
                  </a:lnTo>
                </a:path>
              </a:pathLst>
            </a:custGeom>
            <a:ln w="6350">
              <a:solidFill>
                <a:srgbClr val="010F5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967841" y="5462777"/>
            <a:ext cx="14224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>
                <a:latin typeface="Calibri"/>
                <a:cs typeface="Calibri"/>
              </a:rPr>
              <a:t>-</a:t>
            </a:r>
            <a:r>
              <a:rPr dirty="0" sz="700" spc="-25">
                <a:latin typeface="Calibri"/>
                <a:cs typeface="Calibri"/>
              </a:rPr>
              <a:t>$2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67841" y="5212841"/>
            <a:ext cx="14224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>
                <a:latin typeface="Calibri"/>
                <a:cs typeface="Calibri"/>
              </a:rPr>
              <a:t>-</a:t>
            </a:r>
            <a:r>
              <a:rPr dirty="0" sz="700" spc="-25">
                <a:latin typeface="Calibri"/>
                <a:cs typeface="Calibri"/>
              </a:rPr>
              <a:t>$1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94968" y="4962525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94968" y="4712589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94968" y="4462398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94968" y="4212463"/>
            <a:ext cx="116839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latin typeface="Calibri"/>
                <a:cs typeface="Calibri"/>
              </a:rPr>
              <a:t>$3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373248" y="4021582"/>
            <a:ext cx="16294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40">
                <a:latin typeface="Arial Black"/>
                <a:cs typeface="Arial Black"/>
              </a:rPr>
              <a:t>Operating</a:t>
            </a:r>
            <a:r>
              <a:rPr dirty="0" sz="1000" spc="-25">
                <a:latin typeface="Arial Black"/>
                <a:cs typeface="Arial Black"/>
              </a:rPr>
              <a:t> </a:t>
            </a:r>
            <a:r>
              <a:rPr dirty="0" sz="1000" spc="-45">
                <a:latin typeface="Arial Black"/>
                <a:cs typeface="Arial Black"/>
              </a:rPr>
              <a:t>Income</a:t>
            </a:r>
            <a:r>
              <a:rPr dirty="0" sz="1000" spc="-20">
                <a:latin typeface="Arial Black"/>
                <a:cs typeface="Arial Black"/>
              </a:rPr>
              <a:t> (Loss)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236723" y="5329554"/>
            <a:ext cx="27559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Calibri"/>
                <a:cs typeface="Calibri"/>
              </a:rPr>
              <a:t>Q2’22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858259" y="5329554"/>
            <a:ext cx="27559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Calibri"/>
                <a:cs typeface="Calibri"/>
              </a:rPr>
              <a:t>Q2’23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660017" y="5697423"/>
            <a:ext cx="71882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latin typeface="Calibri"/>
                <a:cs typeface="Calibri"/>
              </a:rPr>
              <a:t>Linear</a:t>
            </a:r>
            <a:r>
              <a:rPr dirty="0" sz="800" spc="-45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Networks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438783" y="5742857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0C35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3021329" y="5697423"/>
            <a:ext cx="86360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latin typeface="Calibri"/>
                <a:cs typeface="Calibri"/>
              </a:rPr>
              <a:t>Direct-to-Consumer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800095" y="5742857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1BBED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4494657" y="5697423"/>
            <a:ext cx="23939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CSLO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4273296" y="1470609"/>
            <a:ext cx="2505710" cy="4417060"/>
            <a:chOff x="4273296" y="1470609"/>
            <a:chExt cx="2505710" cy="4417060"/>
          </a:xfrm>
        </p:grpSpPr>
        <p:sp>
          <p:nvSpPr>
            <p:cNvPr id="63" name="object 63"/>
            <p:cNvSpPr/>
            <p:nvPr/>
          </p:nvSpPr>
          <p:spPr>
            <a:xfrm>
              <a:off x="4273296" y="5742857"/>
              <a:ext cx="184150" cy="53975"/>
            </a:xfrm>
            <a:custGeom>
              <a:avLst/>
              <a:gdLst/>
              <a:ahLst/>
              <a:cxnLst/>
              <a:rect l="l" t="t" r="r" b="b"/>
              <a:pathLst>
                <a:path w="184150" h="53975">
                  <a:moveTo>
                    <a:pt x="184150" y="0"/>
                  </a:moveTo>
                  <a:lnTo>
                    <a:pt x="0" y="0"/>
                  </a:lnTo>
                  <a:lnTo>
                    <a:pt x="0" y="53384"/>
                  </a:lnTo>
                  <a:lnTo>
                    <a:pt x="184150" y="53384"/>
                  </a:lnTo>
                  <a:lnTo>
                    <a:pt x="184150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71032" y="1470609"/>
              <a:ext cx="807745" cy="80624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9561" y="1624329"/>
              <a:ext cx="484505" cy="48450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53861" y="1738642"/>
              <a:ext cx="255892" cy="25589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71032" y="4166565"/>
              <a:ext cx="807745" cy="80624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39561" y="4320921"/>
              <a:ext cx="484505" cy="48437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53988" y="4435271"/>
              <a:ext cx="255600" cy="25560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71032" y="5081015"/>
              <a:ext cx="807745" cy="806246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39561" y="5235447"/>
              <a:ext cx="484505" cy="484403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53988" y="5349824"/>
              <a:ext cx="255600" cy="255600"/>
            </a:xfrm>
            <a:prstGeom prst="rect">
              <a:avLst/>
            </a:prstGeom>
          </p:spPr>
        </p:pic>
      </p:grpSp>
      <p:sp>
        <p:nvSpPr>
          <p:cNvPr id="73" name="object 73"/>
          <p:cNvSpPr txBox="1"/>
          <p:nvPr/>
        </p:nvSpPr>
        <p:spPr>
          <a:xfrm>
            <a:off x="1683766" y="4186808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$2.8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3" name="object 8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3</a:t>
            </a:fld>
          </a:p>
        </p:txBody>
      </p:sp>
      <p:sp>
        <p:nvSpPr>
          <p:cNvPr id="84" name="object 8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152014" y="4832350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$0.9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643632" y="5020817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$0.0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868292" y="4357242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$1.8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353305" y="4832350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$0.7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770246" y="5078095"/>
            <a:ext cx="16002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0" b="1">
                <a:latin typeface="Calibri"/>
                <a:cs typeface="Calibri"/>
              </a:rPr>
              <a:t>$0.1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14248" y="6104635"/>
            <a:ext cx="428180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(1)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Reflects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fees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received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6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Linear</a:t>
            </a:r>
            <a:r>
              <a:rPr dirty="0" sz="6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Networks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other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DMED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businesses</a:t>
            </a:r>
            <a:r>
              <a:rPr dirty="0" sz="6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6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right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air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our</a:t>
            </a:r>
            <a:r>
              <a:rPr dirty="0" sz="6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Linear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Networks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related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services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811771" y="1519782"/>
            <a:ext cx="4625340" cy="2275205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1100" b="1">
                <a:solidFill>
                  <a:srgbClr val="0C35CD"/>
                </a:solidFill>
                <a:latin typeface="Calibri"/>
                <a:cs typeface="Calibri"/>
              </a:rPr>
              <a:t>Linear</a:t>
            </a:r>
            <a:r>
              <a:rPr dirty="0" sz="1100" spc="-3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0C35CD"/>
                </a:solidFill>
                <a:latin typeface="Calibri"/>
                <a:cs typeface="Calibri"/>
              </a:rPr>
              <a:t>Networks</a:t>
            </a:r>
            <a:endParaRPr sz="1100">
              <a:latin typeface="Calibri"/>
              <a:cs typeface="Calibri"/>
            </a:endParaRPr>
          </a:p>
          <a:p>
            <a:pPr marL="184150" indent="-171450">
              <a:lnSpc>
                <a:spcPct val="100000"/>
              </a:lnSpc>
              <a:spcBef>
                <a:spcPts val="540"/>
              </a:spcBef>
              <a:buFont typeface="Courier New"/>
              <a:buChar char="o"/>
              <a:tabLst>
                <a:tab pos="184150" algn="l"/>
              </a:tabLst>
            </a:pP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decline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operating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income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year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was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primarily</a:t>
            </a:r>
            <a:r>
              <a:rPr dirty="0" sz="10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driven</a:t>
            </a:r>
            <a:r>
              <a:rPr dirty="0" sz="10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decreases</a:t>
            </a:r>
            <a:r>
              <a:rPr dirty="0" sz="10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endParaRPr sz="1000">
              <a:latin typeface="Calibri"/>
              <a:cs typeface="Calibri"/>
            </a:endParaRPr>
          </a:p>
          <a:p>
            <a:pPr marL="184785" marR="75565">
              <a:lnSpc>
                <a:spcPct val="120000"/>
              </a:lnSpc>
            </a:pP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~$800 million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our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domestic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linear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networks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~$160 million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our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international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linear</a:t>
            </a:r>
            <a:r>
              <a:rPr dirty="0" sz="10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networks.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Domestic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results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decreased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both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Cable</a:t>
            </a:r>
            <a:r>
              <a:rPr dirty="0" sz="10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Broadcasting.</a:t>
            </a:r>
            <a:endParaRPr sz="1000">
              <a:latin typeface="Calibri"/>
              <a:cs typeface="Calibri"/>
            </a:endParaRPr>
          </a:p>
          <a:p>
            <a:pPr lvl="1" marL="372110" marR="91440" indent="-170815">
              <a:lnSpc>
                <a:spcPct val="120000"/>
              </a:lnSpc>
              <a:spcBef>
                <a:spcPts val="620"/>
              </a:spcBef>
              <a:buFont typeface="Arial MT"/>
              <a:buChar char="•"/>
              <a:tabLst>
                <a:tab pos="372110" algn="l"/>
              </a:tabLst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Lower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Cable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results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were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largely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due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higher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sports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programming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 and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production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costs,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which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were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driven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timing of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costs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for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College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Football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Playoffs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NFL,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addition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NBA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contractual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rate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increases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higher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sports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production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costs.</a:t>
            </a:r>
            <a:endParaRPr sz="900">
              <a:latin typeface="Calibri"/>
              <a:cs typeface="Calibri"/>
            </a:endParaRPr>
          </a:p>
          <a:p>
            <a:pPr lvl="1" marL="372110" marR="291465" indent="-170815">
              <a:lnSpc>
                <a:spcPct val="120000"/>
              </a:lnSpc>
              <a:spcBef>
                <a:spcPts val="600"/>
              </a:spcBef>
              <a:buFont typeface="Arial MT"/>
              <a:buChar char="•"/>
              <a:tabLst>
                <a:tab pos="372110" algn="l"/>
              </a:tabLst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Lower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Broadcasting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results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reflected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decreases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advertising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revenue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across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ABC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Network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our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owned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television</a:t>
            </a:r>
            <a:r>
              <a:rPr dirty="0" sz="900" spc="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stations.</a:t>
            </a:r>
            <a:endParaRPr sz="900">
              <a:latin typeface="Calibri"/>
              <a:cs typeface="Calibri"/>
            </a:endParaRPr>
          </a:p>
          <a:p>
            <a:pPr marL="183515" marR="5080" indent="-171450">
              <a:lnSpc>
                <a:spcPct val="120000"/>
              </a:lnSpc>
              <a:spcBef>
                <a:spcPts val="585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International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Channels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operating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income decreased</a:t>
            </a:r>
            <a:r>
              <a:rPr dirty="0" sz="1000" spc="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due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lower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advertising</a:t>
            </a:r>
            <a:r>
              <a:rPr dirty="0" sz="10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revenue,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partially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offset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decrease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programming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costs.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811771" y="4216740"/>
            <a:ext cx="4232275" cy="85725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1100" spc="-10" b="1">
                <a:solidFill>
                  <a:srgbClr val="7A49F4"/>
                </a:solidFill>
                <a:latin typeface="Calibri"/>
                <a:cs typeface="Calibri"/>
              </a:rPr>
              <a:t>Direct-to-Consumer</a:t>
            </a:r>
            <a:endParaRPr sz="1100">
              <a:latin typeface="Calibri"/>
              <a:cs typeface="Calibri"/>
            </a:endParaRPr>
          </a:p>
          <a:p>
            <a:pPr algn="just" marL="12700" marR="5080">
              <a:lnSpc>
                <a:spcPct val="120000"/>
              </a:lnSpc>
              <a:spcBef>
                <a:spcPts val="305"/>
              </a:spcBef>
            </a:pP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Revenues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increased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12%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operating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loss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decreased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~$200</a:t>
            </a:r>
            <a:r>
              <a:rPr dirty="0" sz="1000" spc="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million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the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 prior</a:t>
            </a:r>
            <a:r>
              <a:rPr dirty="0" sz="10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year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due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improved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results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Disney+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ESPN+,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partially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offset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lower operating</a:t>
            </a:r>
            <a:r>
              <a:rPr dirty="0" sz="10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income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Hulu.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811771" y="5131662"/>
            <a:ext cx="4315460" cy="67437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1100" b="1">
                <a:solidFill>
                  <a:srgbClr val="1BBED6"/>
                </a:solidFill>
                <a:latin typeface="Calibri"/>
                <a:cs typeface="Calibri"/>
              </a:rPr>
              <a:t>Content</a:t>
            </a:r>
            <a:r>
              <a:rPr dirty="0" sz="1100" spc="-20" b="1">
                <a:solidFill>
                  <a:srgbClr val="1BBED6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1BBED6"/>
                </a:solidFill>
                <a:latin typeface="Calibri"/>
                <a:cs typeface="Calibri"/>
              </a:rPr>
              <a:t>Sales</a:t>
            </a:r>
            <a:r>
              <a:rPr dirty="0" sz="1100" spc="-20" b="1">
                <a:solidFill>
                  <a:srgbClr val="1BBED6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1BBED6"/>
                </a:solidFill>
                <a:latin typeface="Calibri"/>
                <a:cs typeface="Calibri"/>
              </a:rPr>
              <a:t>/</a:t>
            </a:r>
            <a:r>
              <a:rPr dirty="0" sz="1100" spc="-25" b="1">
                <a:solidFill>
                  <a:srgbClr val="1BBED6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1BBED6"/>
                </a:solidFill>
                <a:latin typeface="Calibri"/>
                <a:cs typeface="Calibri"/>
              </a:rPr>
              <a:t>Licensing</a:t>
            </a:r>
            <a:r>
              <a:rPr dirty="0" sz="1100" spc="-40" b="1">
                <a:solidFill>
                  <a:srgbClr val="1BBED6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1BBED6"/>
                </a:solidFill>
                <a:latin typeface="Calibri"/>
                <a:cs typeface="Calibri"/>
              </a:rPr>
              <a:t>and</a:t>
            </a:r>
            <a:r>
              <a:rPr dirty="0" sz="1100" spc="-35" b="1">
                <a:solidFill>
                  <a:srgbClr val="1BBED6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1BBED6"/>
                </a:solidFill>
                <a:latin typeface="Calibri"/>
                <a:cs typeface="Calibri"/>
              </a:rPr>
              <a:t>Other</a:t>
            </a:r>
            <a:r>
              <a:rPr dirty="0" sz="1100" spc="-15" b="1">
                <a:solidFill>
                  <a:srgbClr val="1BBED6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1BBED6"/>
                </a:solidFill>
                <a:latin typeface="Calibri"/>
                <a:cs typeface="Calibri"/>
              </a:rPr>
              <a:t>(CSLO)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  <a:spcBef>
                <a:spcPts val="300"/>
              </a:spcBef>
            </a:pP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Operating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results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decreased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$66</a:t>
            </a:r>
            <a:r>
              <a:rPr dirty="0" sz="10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million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year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due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lower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TV/SVOD distribution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results,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partially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offset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an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improvement</a:t>
            </a:r>
            <a:r>
              <a:rPr dirty="0" sz="1000" spc="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theatrical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distribution.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21588" y="564845"/>
            <a:ext cx="713232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20"/>
              <a:t>DTC</a:t>
            </a:r>
            <a:r>
              <a:rPr dirty="0" spc="-235"/>
              <a:t> </a:t>
            </a:r>
            <a:r>
              <a:rPr dirty="0" spc="-110"/>
              <a:t>Quarterly</a:t>
            </a:r>
            <a:r>
              <a:rPr dirty="0" spc="-220"/>
              <a:t> </a:t>
            </a:r>
            <a:r>
              <a:rPr dirty="0" spc="-75"/>
              <a:t>Operating</a:t>
            </a:r>
            <a:r>
              <a:rPr dirty="0" spc="-229"/>
              <a:t> </a:t>
            </a:r>
            <a:r>
              <a:rPr dirty="0" spc="-120"/>
              <a:t>Income</a:t>
            </a:r>
            <a:r>
              <a:rPr dirty="0" spc="-235"/>
              <a:t> </a:t>
            </a:r>
            <a:r>
              <a:rPr dirty="0" spc="-35"/>
              <a:t>(Loss)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3450" y="1138809"/>
            <a:ext cx="59118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(In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Billions)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9372" y="1129664"/>
            <a:ext cx="11532235" cy="5173980"/>
            <a:chOff x="309372" y="1129664"/>
            <a:chExt cx="11532235" cy="5173980"/>
          </a:xfrm>
        </p:grpSpPr>
        <p:sp>
          <p:nvSpPr>
            <p:cNvPr id="5" name="object 5"/>
            <p:cNvSpPr/>
            <p:nvPr/>
          </p:nvSpPr>
          <p:spPr>
            <a:xfrm>
              <a:off x="635457" y="1136014"/>
              <a:ext cx="0" cy="198120"/>
            </a:xfrm>
            <a:custGeom>
              <a:avLst/>
              <a:gdLst/>
              <a:ahLst/>
              <a:cxnLst/>
              <a:rect l="l" t="t" r="r" b="b"/>
              <a:pathLst>
                <a:path w="0" h="198119">
                  <a:moveTo>
                    <a:pt x="0" y="0"/>
                  </a:moveTo>
                  <a:lnTo>
                    <a:pt x="0" y="197993"/>
                  </a:lnTo>
                </a:path>
              </a:pathLst>
            </a:custGeom>
            <a:ln w="12700">
              <a:solidFill>
                <a:srgbClr val="1BBED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372" y="1153617"/>
              <a:ext cx="6022975" cy="51495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1990" y="1538477"/>
              <a:ext cx="5318760" cy="4348480"/>
            </a:xfrm>
            <a:custGeom>
              <a:avLst/>
              <a:gdLst/>
              <a:ahLst/>
              <a:cxnLst/>
              <a:rect l="l" t="t" r="r" b="b"/>
              <a:pathLst>
                <a:path w="5318760" h="4348480">
                  <a:moveTo>
                    <a:pt x="5134102" y="0"/>
                  </a:moveTo>
                  <a:lnTo>
                    <a:pt x="184619" y="0"/>
                  </a:lnTo>
                  <a:lnTo>
                    <a:pt x="135538" y="6596"/>
                  </a:lnTo>
                  <a:lnTo>
                    <a:pt x="91436" y="25211"/>
                  </a:lnTo>
                  <a:lnTo>
                    <a:pt x="54071" y="54086"/>
                  </a:lnTo>
                  <a:lnTo>
                    <a:pt x="25204" y="91458"/>
                  </a:lnTo>
                  <a:lnTo>
                    <a:pt x="6594" y="135569"/>
                  </a:lnTo>
                  <a:lnTo>
                    <a:pt x="0" y="184658"/>
                  </a:lnTo>
                  <a:lnTo>
                    <a:pt x="0" y="4163390"/>
                  </a:lnTo>
                  <a:lnTo>
                    <a:pt x="6594" y="4212466"/>
                  </a:lnTo>
                  <a:lnTo>
                    <a:pt x="25204" y="4256568"/>
                  </a:lnTo>
                  <a:lnTo>
                    <a:pt x="54071" y="4293933"/>
                  </a:lnTo>
                  <a:lnTo>
                    <a:pt x="91436" y="4322802"/>
                  </a:lnTo>
                  <a:lnTo>
                    <a:pt x="135538" y="4341414"/>
                  </a:lnTo>
                  <a:lnTo>
                    <a:pt x="184619" y="4348010"/>
                  </a:lnTo>
                  <a:lnTo>
                    <a:pt x="5134102" y="4348010"/>
                  </a:lnTo>
                  <a:lnTo>
                    <a:pt x="5183190" y="4341414"/>
                  </a:lnTo>
                  <a:lnTo>
                    <a:pt x="5227301" y="4322802"/>
                  </a:lnTo>
                  <a:lnTo>
                    <a:pt x="5264673" y="4293933"/>
                  </a:lnTo>
                  <a:lnTo>
                    <a:pt x="5293548" y="4256568"/>
                  </a:lnTo>
                  <a:lnTo>
                    <a:pt x="5312163" y="4212466"/>
                  </a:lnTo>
                  <a:lnTo>
                    <a:pt x="5318760" y="4163390"/>
                  </a:lnTo>
                  <a:lnTo>
                    <a:pt x="5318760" y="184658"/>
                  </a:lnTo>
                  <a:lnTo>
                    <a:pt x="5312163" y="135569"/>
                  </a:lnTo>
                  <a:lnTo>
                    <a:pt x="5293548" y="91458"/>
                  </a:lnTo>
                  <a:lnTo>
                    <a:pt x="5264673" y="54086"/>
                  </a:lnTo>
                  <a:lnTo>
                    <a:pt x="5227301" y="25211"/>
                  </a:lnTo>
                  <a:lnTo>
                    <a:pt x="5183190" y="6596"/>
                  </a:lnTo>
                  <a:lnTo>
                    <a:pt x="51341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1990" y="1538477"/>
              <a:ext cx="5318760" cy="4348480"/>
            </a:xfrm>
            <a:custGeom>
              <a:avLst/>
              <a:gdLst/>
              <a:ahLst/>
              <a:cxnLst/>
              <a:rect l="l" t="t" r="r" b="b"/>
              <a:pathLst>
                <a:path w="5318760" h="4348480">
                  <a:moveTo>
                    <a:pt x="0" y="184658"/>
                  </a:moveTo>
                  <a:lnTo>
                    <a:pt x="6594" y="135569"/>
                  </a:lnTo>
                  <a:lnTo>
                    <a:pt x="25204" y="91458"/>
                  </a:lnTo>
                  <a:lnTo>
                    <a:pt x="54071" y="54086"/>
                  </a:lnTo>
                  <a:lnTo>
                    <a:pt x="91436" y="25211"/>
                  </a:lnTo>
                  <a:lnTo>
                    <a:pt x="135538" y="6596"/>
                  </a:lnTo>
                  <a:lnTo>
                    <a:pt x="184619" y="0"/>
                  </a:lnTo>
                  <a:lnTo>
                    <a:pt x="5134102" y="0"/>
                  </a:lnTo>
                  <a:lnTo>
                    <a:pt x="5183190" y="6596"/>
                  </a:lnTo>
                  <a:lnTo>
                    <a:pt x="5227301" y="25211"/>
                  </a:lnTo>
                  <a:lnTo>
                    <a:pt x="5264673" y="54086"/>
                  </a:lnTo>
                  <a:lnTo>
                    <a:pt x="5293548" y="91458"/>
                  </a:lnTo>
                  <a:lnTo>
                    <a:pt x="5312163" y="135569"/>
                  </a:lnTo>
                  <a:lnTo>
                    <a:pt x="5318760" y="184658"/>
                  </a:lnTo>
                  <a:lnTo>
                    <a:pt x="5318760" y="4163390"/>
                  </a:lnTo>
                  <a:lnTo>
                    <a:pt x="5312163" y="4212466"/>
                  </a:lnTo>
                  <a:lnTo>
                    <a:pt x="5293548" y="4256568"/>
                  </a:lnTo>
                  <a:lnTo>
                    <a:pt x="5264673" y="4293933"/>
                  </a:lnTo>
                  <a:lnTo>
                    <a:pt x="5227301" y="4322802"/>
                  </a:lnTo>
                  <a:lnTo>
                    <a:pt x="5183190" y="4341414"/>
                  </a:lnTo>
                  <a:lnTo>
                    <a:pt x="5134102" y="4348010"/>
                  </a:lnTo>
                  <a:lnTo>
                    <a:pt x="184619" y="4348010"/>
                  </a:lnTo>
                  <a:lnTo>
                    <a:pt x="135538" y="4341414"/>
                  </a:lnTo>
                  <a:lnTo>
                    <a:pt x="91436" y="4322802"/>
                  </a:lnTo>
                  <a:lnTo>
                    <a:pt x="54071" y="4293933"/>
                  </a:lnTo>
                  <a:lnTo>
                    <a:pt x="25204" y="4256568"/>
                  </a:lnTo>
                  <a:lnTo>
                    <a:pt x="6594" y="4212466"/>
                  </a:lnTo>
                  <a:lnTo>
                    <a:pt x="0" y="4163390"/>
                  </a:lnTo>
                  <a:lnTo>
                    <a:pt x="0" y="184658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8631" y="1153617"/>
              <a:ext cx="6022975" cy="514959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191250" y="1538477"/>
              <a:ext cx="5318760" cy="4348480"/>
            </a:xfrm>
            <a:custGeom>
              <a:avLst/>
              <a:gdLst/>
              <a:ahLst/>
              <a:cxnLst/>
              <a:rect l="l" t="t" r="r" b="b"/>
              <a:pathLst>
                <a:path w="5318759" h="4348480">
                  <a:moveTo>
                    <a:pt x="5162677" y="0"/>
                  </a:moveTo>
                  <a:lnTo>
                    <a:pt x="156083" y="0"/>
                  </a:lnTo>
                  <a:lnTo>
                    <a:pt x="106736" y="7954"/>
                  </a:lnTo>
                  <a:lnTo>
                    <a:pt x="63889" y="30106"/>
                  </a:lnTo>
                  <a:lnTo>
                    <a:pt x="30106" y="63889"/>
                  </a:lnTo>
                  <a:lnTo>
                    <a:pt x="7954" y="106736"/>
                  </a:lnTo>
                  <a:lnTo>
                    <a:pt x="0" y="156083"/>
                  </a:lnTo>
                  <a:lnTo>
                    <a:pt x="0" y="4191952"/>
                  </a:lnTo>
                  <a:lnTo>
                    <a:pt x="7954" y="4241276"/>
                  </a:lnTo>
                  <a:lnTo>
                    <a:pt x="30106" y="4284115"/>
                  </a:lnTo>
                  <a:lnTo>
                    <a:pt x="63889" y="4317898"/>
                  </a:lnTo>
                  <a:lnTo>
                    <a:pt x="106736" y="4340053"/>
                  </a:lnTo>
                  <a:lnTo>
                    <a:pt x="156083" y="4348010"/>
                  </a:lnTo>
                  <a:lnTo>
                    <a:pt x="5162677" y="4348010"/>
                  </a:lnTo>
                  <a:lnTo>
                    <a:pt x="5212023" y="4340053"/>
                  </a:lnTo>
                  <a:lnTo>
                    <a:pt x="5254870" y="4317898"/>
                  </a:lnTo>
                  <a:lnTo>
                    <a:pt x="5288653" y="4284115"/>
                  </a:lnTo>
                  <a:lnTo>
                    <a:pt x="5310805" y="4241276"/>
                  </a:lnTo>
                  <a:lnTo>
                    <a:pt x="5318759" y="4191952"/>
                  </a:lnTo>
                  <a:lnTo>
                    <a:pt x="5318759" y="156083"/>
                  </a:lnTo>
                  <a:lnTo>
                    <a:pt x="5310805" y="106736"/>
                  </a:lnTo>
                  <a:lnTo>
                    <a:pt x="5288653" y="63889"/>
                  </a:lnTo>
                  <a:lnTo>
                    <a:pt x="5254870" y="30106"/>
                  </a:lnTo>
                  <a:lnTo>
                    <a:pt x="5212023" y="7954"/>
                  </a:lnTo>
                  <a:lnTo>
                    <a:pt x="51626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6191250" y="1538477"/>
              <a:ext cx="5318760" cy="4348480"/>
            </a:xfrm>
            <a:custGeom>
              <a:avLst/>
              <a:gdLst/>
              <a:ahLst/>
              <a:cxnLst/>
              <a:rect l="l" t="t" r="r" b="b"/>
              <a:pathLst>
                <a:path w="5318759" h="4348480">
                  <a:moveTo>
                    <a:pt x="0" y="156083"/>
                  </a:moveTo>
                  <a:lnTo>
                    <a:pt x="7954" y="106736"/>
                  </a:lnTo>
                  <a:lnTo>
                    <a:pt x="30106" y="63889"/>
                  </a:lnTo>
                  <a:lnTo>
                    <a:pt x="63889" y="30106"/>
                  </a:lnTo>
                  <a:lnTo>
                    <a:pt x="106736" y="7954"/>
                  </a:lnTo>
                  <a:lnTo>
                    <a:pt x="156083" y="0"/>
                  </a:lnTo>
                  <a:lnTo>
                    <a:pt x="5162677" y="0"/>
                  </a:lnTo>
                  <a:lnTo>
                    <a:pt x="5212023" y="7954"/>
                  </a:lnTo>
                  <a:lnTo>
                    <a:pt x="5254870" y="30106"/>
                  </a:lnTo>
                  <a:lnTo>
                    <a:pt x="5288653" y="63889"/>
                  </a:lnTo>
                  <a:lnTo>
                    <a:pt x="5310805" y="106736"/>
                  </a:lnTo>
                  <a:lnTo>
                    <a:pt x="5318759" y="156083"/>
                  </a:lnTo>
                  <a:lnTo>
                    <a:pt x="5318759" y="4191952"/>
                  </a:lnTo>
                  <a:lnTo>
                    <a:pt x="5310805" y="4241276"/>
                  </a:lnTo>
                  <a:lnTo>
                    <a:pt x="5288653" y="4284115"/>
                  </a:lnTo>
                  <a:lnTo>
                    <a:pt x="5254870" y="4317898"/>
                  </a:lnTo>
                  <a:lnTo>
                    <a:pt x="5212023" y="4340053"/>
                  </a:lnTo>
                  <a:lnTo>
                    <a:pt x="5162677" y="4348010"/>
                  </a:lnTo>
                  <a:lnTo>
                    <a:pt x="156083" y="4348010"/>
                  </a:lnTo>
                  <a:lnTo>
                    <a:pt x="106736" y="4340053"/>
                  </a:lnTo>
                  <a:lnTo>
                    <a:pt x="63889" y="4317898"/>
                  </a:lnTo>
                  <a:lnTo>
                    <a:pt x="30106" y="4284115"/>
                  </a:lnTo>
                  <a:lnTo>
                    <a:pt x="7954" y="4241276"/>
                  </a:lnTo>
                  <a:lnTo>
                    <a:pt x="0" y="4191952"/>
                  </a:lnTo>
                  <a:lnTo>
                    <a:pt x="0" y="156083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864857" y="4988560"/>
              <a:ext cx="4953635" cy="714375"/>
            </a:xfrm>
            <a:custGeom>
              <a:avLst/>
              <a:gdLst/>
              <a:ahLst/>
              <a:cxnLst/>
              <a:rect l="l" t="t" r="r" b="b"/>
              <a:pathLst>
                <a:path w="4953635" h="714375">
                  <a:moveTo>
                    <a:pt x="4864493" y="0"/>
                  </a:moveTo>
                  <a:lnTo>
                    <a:pt x="88544" y="0"/>
                  </a:lnTo>
                  <a:lnTo>
                    <a:pt x="54076" y="6975"/>
                  </a:lnTo>
                  <a:lnTo>
                    <a:pt x="25931" y="25987"/>
                  </a:lnTo>
                  <a:lnTo>
                    <a:pt x="6957" y="54167"/>
                  </a:lnTo>
                  <a:lnTo>
                    <a:pt x="0" y="88645"/>
                  </a:lnTo>
                  <a:lnTo>
                    <a:pt x="0" y="625690"/>
                  </a:lnTo>
                  <a:lnTo>
                    <a:pt x="6957" y="660158"/>
                  </a:lnTo>
                  <a:lnTo>
                    <a:pt x="25931" y="688303"/>
                  </a:lnTo>
                  <a:lnTo>
                    <a:pt x="54076" y="707277"/>
                  </a:lnTo>
                  <a:lnTo>
                    <a:pt x="88544" y="714235"/>
                  </a:lnTo>
                  <a:lnTo>
                    <a:pt x="4864493" y="714235"/>
                  </a:lnTo>
                  <a:lnTo>
                    <a:pt x="4898952" y="707277"/>
                  </a:lnTo>
                  <a:lnTo>
                    <a:pt x="4927088" y="688303"/>
                  </a:lnTo>
                  <a:lnTo>
                    <a:pt x="4946057" y="660158"/>
                  </a:lnTo>
                  <a:lnTo>
                    <a:pt x="4953012" y="625690"/>
                  </a:lnTo>
                  <a:lnTo>
                    <a:pt x="4953012" y="88645"/>
                  </a:lnTo>
                  <a:lnTo>
                    <a:pt x="4946057" y="54167"/>
                  </a:lnTo>
                  <a:lnTo>
                    <a:pt x="4927088" y="25987"/>
                  </a:lnTo>
                  <a:lnTo>
                    <a:pt x="4898952" y="6975"/>
                  </a:lnTo>
                  <a:lnTo>
                    <a:pt x="4864493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1198575" y="5156072"/>
            <a:ext cx="4285615" cy="354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21105" marR="5080" indent="-1209040">
              <a:lnSpc>
                <a:spcPct val="120000"/>
              </a:lnSpc>
              <a:spcBef>
                <a:spcPts val="100"/>
              </a:spcBef>
            </a:pP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Q2</a:t>
            </a:r>
            <a:r>
              <a:rPr dirty="0" sz="9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DTC</a:t>
            </a:r>
            <a:r>
              <a:rPr dirty="0" sz="9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operating</a:t>
            </a:r>
            <a:r>
              <a:rPr dirty="0" sz="9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losses</a:t>
            </a:r>
            <a:r>
              <a:rPr dirty="0" sz="9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improved</a:t>
            </a:r>
            <a:r>
              <a:rPr dirty="0" sz="9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sequentially</a:t>
            </a:r>
            <a:r>
              <a:rPr dirty="0" sz="9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dirty="0" sz="9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~$400</a:t>
            </a:r>
            <a:r>
              <a:rPr dirty="0" sz="9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million</a:t>
            </a:r>
            <a:r>
              <a:rPr dirty="0" sz="9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vs.</a:t>
            </a:r>
            <a:r>
              <a:rPr dirty="0" sz="9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9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prior</a:t>
            </a:r>
            <a:r>
              <a:rPr dirty="0" sz="9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quarter</a:t>
            </a:r>
            <a:r>
              <a:rPr dirty="0" sz="9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Calibri"/>
                <a:cs typeface="Calibri"/>
              </a:rPr>
              <a:t>driven</a:t>
            </a:r>
            <a:r>
              <a:rPr dirty="0" sz="900" spc="5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dirty="0" sz="9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revenue</a:t>
            </a:r>
            <a:r>
              <a:rPr dirty="0" sz="9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growth</a:t>
            </a:r>
            <a:r>
              <a:rPr dirty="0" sz="9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9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cost</a:t>
            </a:r>
            <a:r>
              <a:rPr dirty="0" sz="9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Calibri"/>
                <a:cs typeface="Calibri"/>
              </a:rPr>
              <a:t>reductions.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35935" y="4696714"/>
            <a:ext cx="57721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latin typeface="Calibri"/>
                <a:cs typeface="Calibri"/>
              </a:rPr>
              <a:t>DTC</a:t>
            </a:r>
            <a:r>
              <a:rPr dirty="0" sz="800" spc="-20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OI</a:t>
            </a:r>
            <a:r>
              <a:rPr dirty="0" sz="800" spc="-20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(Loss)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814701" y="2174239"/>
            <a:ext cx="8326755" cy="3029585"/>
            <a:chOff x="2814701" y="2174239"/>
            <a:chExt cx="8326755" cy="3029585"/>
          </a:xfrm>
        </p:grpSpPr>
        <p:sp>
          <p:nvSpPr>
            <p:cNvPr id="16" name="object 16"/>
            <p:cNvSpPr/>
            <p:nvPr/>
          </p:nvSpPr>
          <p:spPr>
            <a:xfrm>
              <a:off x="2814701" y="4742389"/>
              <a:ext cx="184150" cy="53975"/>
            </a:xfrm>
            <a:custGeom>
              <a:avLst/>
              <a:gdLst/>
              <a:ahLst/>
              <a:cxnLst/>
              <a:rect l="l" t="t" r="r" b="b"/>
              <a:pathLst>
                <a:path w="184150" h="53975">
                  <a:moveTo>
                    <a:pt x="184150" y="0"/>
                  </a:moveTo>
                  <a:lnTo>
                    <a:pt x="0" y="0"/>
                  </a:lnTo>
                  <a:lnTo>
                    <a:pt x="0" y="53384"/>
                  </a:lnTo>
                  <a:lnTo>
                    <a:pt x="184150" y="53384"/>
                  </a:lnTo>
                  <a:lnTo>
                    <a:pt x="184150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786117" y="2177414"/>
              <a:ext cx="4351655" cy="1990725"/>
            </a:xfrm>
            <a:custGeom>
              <a:avLst/>
              <a:gdLst/>
              <a:ahLst/>
              <a:cxnLst/>
              <a:rect l="l" t="t" r="r" b="b"/>
              <a:pathLst>
                <a:path w="4351655" h="1990725">
                  <a:moveTo>
                    <a:pt x="0" y="1990725"/>
                  </a:moveTo>
                  <a:lnTo>
                    <a:pt x="245617" y="1990725"/>
                  </a:lnTo>
                </a:path>
                <a:path w="4351655" h="1990725">
                  <a:moveTo>
                    <a:pt x="625093" y="1990725"/>
                  </a:moveTo>
                  <a:lnTo>
                    <a:pt x="1115822" y="1990725"/>
                  </a:lnTo>
                </a:path>
                <a:path w="4351655" h="1990725">
                  <a:moveTo>
                    <a:pt x="1495298" y="1990725"/>
                  </a:moveTo>
                  <a:lnTo>
                    <a:pt x="1986026" y="1990725"/>
                  </a:lnTo>
                </a:path>
                <a:path w="4351655" h="1990725">
                  <a:moveTo>
                    <a:pt x="2365502" y="1990725"/>
                  </a:moveTo>
                  <a:lnTo>
                    <a:pt x="2856229" y="1990725"/>
                  </a:lnTo>
                </a:path>
                <a:path w="4351655" h="1990725">
                  <a:moveTo>
                    <a:pt x="3235705" y="1990725"/>
                  </a:moveTo>
                  <a:lnTo>
                    <a:pt x="3726433" y="1990725"/>
                  </a:lnTo>
                </a:path>
                <a:path w="4351655" h="1990725">
                  <a:moveTo>
                    <a:pt x="4105909" y="1990725"/>
                  </a:moveTo>
                  <a:lnTo>
                    <a:pt x="4351655" y="1990725"/>
                  </a:lnTo>
                </a:path>
                <a:path w="4351655" h="1990725">
                  <a:moveTo>
                    <a:pt x="0" y="995552"/>
                  </a:moveTo>
                  <a:lnTo>
                    <a:pt x="245617" y="995552"/>
                  </a:lnTo>
                </a:path>
                <a:path w="4351655" h="1990725">
                  <a:moveTo>
                    <a:pt x="625093" y="995552"/>
                  </a:moveTo>
                  <a:lnTo>
                    <a:pt x="1115822" y="995552"/>
                  </a:lnTo>
                </a:path>
                <a:path w="4351655" h="1990725">
                  <a:moveTo>
                    <a:pt x="1495298" y="995552"/>
                  </a:moveTo>
                  <a:lnTo>
                    <a:pt x="1986026" y="995552"/>
                  </a:lnTo>
                </a:path>
                <a:path w="4351655" h="1990725">
                  <a:moveTo>
                    <a:pt x="2365502" y="995552"/>
                  </a:moveTo>
                  <a:lnTo>
                    <a:pt x="2856229" y="995552"/>
                  </a:lnTo>
                </a:path>
                <a:path w="4351655" h="1990725">
                  <a:moveTo>
                    <a:pt x="3235705" y="995552"/>
                  </a:moveTo>
                  <a:lnTo>
                    <a:pt x="3726433" y="995552"/>
                  </a:lnTo>
                </a:path>
                <a:path w="4351655" h="1990725">
                  <a:moveTo>
                    <a:pt x="4105909" y="995552"/>
                  </a:moveTo>
                  <a:lnTo>
                    <a:pt x="4351655" y="995552"/>
                  </a:lnTo>
                </a:path>
                <a:path w="4351655" h="1990725">
                  <a:moveTo>
                    <a:pt x="0" y="0"/>
                  </a:moveTo>
                  <a:lnTo>
                    <a:pt x="4351655" y="0"/>
                  </a:lnTo>
                </a:path>
              </a:pathLst>
            </a:custGeom>
            <a:ln w="635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7031736" y="3889247"/>
              <a:ext cx="3860800" cy="1275080"/>
            </a:xfrm>
            <a:custGeom>
              <a:avLst/>
              <a:gdLst/>
              <a:ahLst/>
              <a:cxnLst/>
              <a:rect l="l" t="t" r="r" b="b"/>
              <a:pathLst>
                <a:path w="3860800" h="1275079">
                  <a:moveTo>
                    <a:pt x="379476" y="298704"/>
                  </a:moveTo>
                  <a:lnTo>
                    <a:pt x="0" y="298704"/>
                  </a:lnTo>
                  <a:lnTo>
                    <a:pt x="0" y="1274572"/>
                  </a:lnTo>
                  <a:lnTo>
                    <a:pt x="379476" y="1274572"/>
                  </a:lnTo>
                  <a:lnTo>
                    <a:pt x="379476" y="298704"/>
                  </a:lnTo>
                  <a:close/>
                </a:path>
                <a:path w="3860800" h="1275079">
                  <a:moveTo>
                    <a:pt x="1249680" y="259080"/>
                  </a:moveTo>
                  <a:lnTo>
                    <a:pt x="870204" y="259080"/>
                  </a:lnTo>
                  <a:lnTo>
                    <a:pt x="870204" y="1274572"/>
                  </a:lnTo>
                  <a:lnTo>
                    <a:pt x="1249680" y="1274572"/>
                  </a:lnTo>
                  <a:lnTo>
                    <a:pt x="1249680" y="259080"/>
                  </a:lnTo>
                  <a:close/>
                </a:path>
                <a:path w="3860800" h="1275079">
                  <a:moveTo>
                    <a:pt x="2119884" y="0"/>
                  </a:moveTo>
                  <a:lnTo>
                    <a:pt x="1740408" y="0"/>
                  </a:lnTo>
                  <a:lnTo>
                    <a:pt x="1740408" y="1274572"/>
                  </a:lnTo>
                  <a:lnTo>
                    <a:pt x="2119884" y="1274572"/>
                  </a:lnTo>
                  <a:lnTo>
                    <a:pt x="2119884" y="0"/>
                  </a:lnTo>
                  <a:close/>
                </a:path>
                <a:path w="3860800" h="1275079">
                  <a:moveTo>
                    <a:pt x="2990088" y="0"/>
                  </a:moveTo>
                  <a:lnTo>
                    <a:pt x="2610612" y="0"/>
                  </a:lnTo>
                  <a:lnTo>
                    <a:pt x="2610612" y="1274572"/>
                  </a:lnTo>
                  <a:lnTo>
                    <a:pt x="2990088" y="1274572"/>
                  </a:lnTo>
                  <a:lnTo>
                    <a:pt x="2990088" y="0"/>
                  </a:lnTo>
                  <a:close/>
                </a:path>
                <a:path w="3860800" h="1275079">
                  <a:moveTo>
                    <a:pt x="3860292" y="179832"/>
                  </a:moveTo>
                  <a:lnTo>
                    <a:pt x="3480816" y="179832"/>
                  </a:lnTo>
                  <a:lnTo>
                    <a:pt x="3480816" y="1274572"/>
                  </a:lnTo>
                  <a:lnTo>
                    <a:pt x="3860292" y="1274572"/>
                  </a:lnTo>
                  <a:lnTo>
                    <a:pt x="3860292" y="179832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31736" y="3054095"/>
              <a:ext cx="3860800" cy="1134110"/>
            </a:xfrm>
            <a:custGeom>
              <a:avLst/>
              <a:gdLst/>
              <a:ahLst/>
              <a:cxnLst/>
              <a:rect l="l" t="t" r="r" b="b"/>
              <a:pathLst>
                <a:path w="3860800" h="1134110">
                  <a:moveTo>
                    <a:pt x="379476" y="417576"/>
                  </a:moveTo>
                  <a:lnTo>
                    <a:pt x="0" y="417576"/>
                  </a:lnTo>
                  <a:lnTo>
                    <a:pt x="0" y="1133856"/>
                  </a:lnTo>
                  <a:lnTo>
                    <a:pt x="379476" y="1133856"/>
                  </a:lnTo>
                  <a:lnTo>
                    <a:pt x="379476" y="417576"/>
                  </a:lnTo>
                  <a:close/>
                </a:path>
                <a:path w="3860800" h="1134110">
                  <a:moveTo>
                    <a:pt x="1249680" y="358140"/>
                  </a:moveTo>
                  <a:lnTo>
                    <a:pt x="870204" y="358140"/>
                  </a:lnTo>
                  <a:lnTo>
                    <a:pt x="870204" y="1094232"/>
                  </a:lnTo>
                  <a:lnTo>
                    <a:pt x="1249680" y="1094232"/>
                  </a:lnTo>
                  <a:lnTo>
                    <a:pt x="1249680" y="358140"/>
                  </a:lnTo>
                  <a:close/>
                </a:path>
                <a:path w="3860800" h="1134110">
                  <a:moveTo>
                    <a:pt x="2119884" y="99060"/>
                  </a:moveTo>
                  <a:lnTo>
                    <a:pt x="1740408" y="99060"/>
                  </a:lnTo>
                  <a:lnTo>
                    <a:pt x="1740408" y="835152"/>
                  </a:lnTo>
                  <a:lnTo>
                    <a:pt x="2119884" y="835152"/>
                  </a:lnTo>
                  <a:lnTo>
                    <a:pt x="2119884" y="99060"/>
                  </a:lnTo>
                  <a:close/>
                </a:path>
                <a:path w="3860800" h="1134110">
                  <a:moveTo>
                    <a:pt x="2990088" y="0"/>
                  </a:moveTo>
                  <a:lnTo>
                    <a:pt x="2610612" y="0"/>
                  </a:lnTo>
                  <a:lnTo>
                    <a:pt x="2610612" y="835152"/>
                  </a:lnTo>
                  <a:lnTo>
                    <a:pt x="2990088" y="835152"/>
                  </a:lnTo>
                  <a:lnTo>
                    <a:pt x="2990088" y="0"/>
                  </a:lnTo>
                  <a:close/>
                </a:path>
                <a:path w="3860800" h="1134110">
                  <a:moveTo>
                    <a:pt x="3860292" y="198120"/>
                  </a:moveTo>
                  <a:lnTo>
                    <a:pt x="3480816" y="198120"/>
                  </a:lnTo>
                  <a:lnTo>
                    <a:pt x="3480816" y="1014984"/>
                  </a:lnTo>
                  <a:lnTo>
                    <a:pt x="3860292" y="1014984"/>
                  </a:lnTo>
                  <a:lnTo>
                    <a:pt x="3860292" y="19812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7031736" y="2814827"/>
              <a:ext cx="3860800" cy="657225"/>
            </a:xfrm>
            <a:custGeom>
              <a:avLst/>
              <a:gdLst/>
              <a:ahLst/>
              <a:cxnLst/>
              <a:rect l="l" t="t" r="r" b="b"/>
              <a:pathLst>
                <a:path w="3860800" h="657225">
                  <a:moveTo>
                    <a:pt x="379476" y="397764"/>
                  </a:moveTo>
                  <a:lnTo>
                    <a:pt x="0" y="397764"/>
                  </a:lnTo>
                  <a:lnTo>
                    <a:pt x="0" y="656844"/>
                  </a:lnTo>
                  <a:lnTo>
                    <a:pt x="379476" y="656844"/>
                  </a:lnTo>
                  <a:lnTo>
                    <a:pt x="379476" y="397764"/>
                  </a:lnTo>
                  <a:close/>
                </a:path>
                <a:path w="3860800" h="657225">
                  <a:moveTo>
                    <a:pt x="1249680" y="298704"/>
                  </a:moveTo>
                  <a:lnTo>
                    <a:pt x="870204" y="298704"/>
                  </a:lnTo>
                  <a:lnTo>
                    <a:pt x="870204" y="597408"/>
                  </a:lnTo>
                  <a:lnTo>
                    <a:pt x="1249680" y="597408"/>
                  </a:lnTo>
                  <a:lnTo>
                    <a:pt x="1249680" y="298704"/>
                  </a:lnTo>
                  <a:close/>
                </a:path>
                <a:path w="3860800" h="657225">
                  <a:moveTo>
                    <a:pt x="2119884" y="0"/>
                  </a:moveTo>
                  <a:lnTo>
                    <a:pt x="1740408" y="0"/>
                  </a:lnTo>
                  <a:lnTo>
                    <a:pt x="1740408" y="338328"/>
                  </a:lnTo>
                  <a:lnTo>
                    <a:pt x="2119884" y="338328"/>
                  </a:lnTo>
                  <a:lnTo>
                    <a:pt x="2119884" y="0"/>
                  </a:lnTo>
                  <a:close/>
                </a:path>
                <a:path w="3860800" h="657225">
                  <a:moveTo>
                    <a:pt x="2990088" y="0"/>
                  </a:moveTo>
                  <a:lnTo>
                    <a:pt x="2610612" y="0"/>
                  </a:lnTo>
                  <a:lnTo>
                    <a:pt x="2610612" y="239268"/>
                  </a:lnTo>
                  <a:lnTo>
                    <a:pt x="2990088" y="239268"/>
                  </a:lnTo>
                  <a:lnTo>
                    <a:pt x="2990088" y="0"/>
                  </a:lnTo>
                  <a:close/>
                </a:path>
                <a:path w="3860800" h="657225">
                  <a:moveTo>
                    <a:pt x="3860292" y="239268"/>
                  </a:moveTo>
                  <a:lnTo>
                    <a:pt x="3480816" y="239268"/>
                  </a:lnTo>
                  <a:lnTo>
                    <a:pt x="3480816" y="437388"/>
                  </a:lnTo>
                  <a:lnTo>
                    <a:pt x="3860292" y="437388"/>
                  </a:lnTo>
                  <a:lnTo>
                    <a:pt x="3860292" y="239268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031736" y="2634995"/>
              <a:ext cx="3860800" cy="577850"/>
            </a:xfrm>
            <a:custGeom>
              <a:avLst/>
              <a:gdLst/>
              <a:ahLst/>
              <a:cxnLst/>
              <a:rect l="l" t="t" r="r" b="b"/>
              <a:pathLst>
                <a:path w="3860800" h="577850">
                  <a:moveTo>
                    <a:pt x="379476" y="419100"/>
                  </a:moveTo>
                  <a:lnTo>
                    <a:pt x="0" y="419100"/>
                  </a:lnTo>
                  <a:lnTo>
                    <a:pt x="0" y="577596"/>
                  </a:lnTo>
                  <a:lnTo>
                    <a:pt x="379476" y="577596"/>
                  </a:lnTo>
                  <a:lnTo>
                    <a:pt x="379476" y="419100"/>
                  </a:lnTo>
                  <a:close/>
                </a:path>
                <a:path w="3860800" h="577850">
                  <a:moveTo>
                    <a:pt x="1249680" y="318516"/>
                  </a:moveTo>
                  <a:lnTo>
                    <a:pt x="870204" y="318516"/>
                  </a:lnTo>
                  <a:lnTo>
                    <a:pt x="870204" y="478536"/>
                  </a:lnTo>
                  <a:lnTo>
                    <a:pt x="1249680" y="478536"/>
                  </a:lnTo>
                  <a:lnTo>
                    <a:pt x="1249680" y="318516"/>
                  </a:lnTo>
                  <a:close/>
                </a:path>
                <a:path w="3860800" h="577850">
                  <a:moveTo>
                    <a:pt x="2119884" y="0"/>
                  </a:moveTo>
                  <a:lnTo>
                    <a:pt x="1740408" y="0"/>
                  </a:lnTo>
                  <a:lnTo>
                    <a:pt x="1740408" y="179832"/>
                  </a:lnTo>
                  <a:lnTo>
                    <a:pt x="2119884" y="179832"/>
                  </a:lnTo>
                  <a:lnTo>
                    <a:pt x="2119884" y="0"/>
                  </a:lnTo>
                  <a:close/>
                </a:path>
                <a:path w="3860800" h="577850">
                  <a:moveTo>
                    <a:pt x="2990088" y="0"/>
                  </a:moveTo>
                  <a:lnTo>
                    <a:pt x="2610612" y="0"/>
                  </a:lnTo>
                  <a:lnTo>
                    <a:pt x="2610612" y="179832"/>
                  </a:lnTo>
                  <a:lnTo>
                    <a:pt x="2990088" y="179832"/>
                  </a:lnTo>
                  <a:lnTo>
                    <a:pt x="2990088" y="0"/>
                  </a:lnTo>
                  <a:close/>
                </a:path>
                <a:path w="3860800" h="577850">
                  <a:moveTo>
                    <a:pt x="3860292" y="239268"/>
                  </a:moveTo>
                  <a:lnTo>
                    <a:pt x="3480816" y="239268"/>
                  </a:lnTo>
                  <a:lnTo>
                    <a:pt x="3480816" y="419100"/>
                  </a:lnTo>
                  <a:lnTo>
                    <a:pt x="3860292" y="419100"/>
                  </a:lnTo>
                  <a:lnTo>
                    <a:pt x="3860292" y="239268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31736" y="2615183"/>
              <a:ext cx="3860800" cy="439420"/>
            </a:xfrm>
            <a:custGeom>
              <a:avLst/>
              <a:gdLst/>
              <a:ahLst/>
              <a:cxnLst/>
              <a:rect l="l" t="t" r="r" b="b"/>
              <a:pathLst>
                <a:path w="3860800" h="439419">
                  <a:moveTo>
                    <a:pt x="379476" y="417576"/>
                  </a:moveTo>
                  <a:lnTo>
                    <a:pt x="0" y="417576"/>
                  </a:lnTo>
                  <a:lnTo>
                    <a:pt x="0" y="438912"/>
                  </a:lnTo>
                  <a:lnTo>
                    <a:pt x="379476" y="438912"/>
                  </a:lnTo>
                  <a:lnTo>
                    <a:pt x="379476" y="417576"/>
                  </a:lnTo>
                  <a:close/>
                </a:path>
                <a:path w="3860800" h="439419">
                  <a:moveTo>
                    <a:pt x="1249680" y="318516"/>
                  </a:moveTo>
                  <a:lnTo>
                    <a:pt x="870204" y="318516"/>
                  </a:lnTo>
                  <a:lnTo>
                    <a:pt x="870204" y="338328"/>
                  </a:lnTo>
                  <a:lnTo>
                    <a:pt x="1249680" y="338328"/>
                  </a:lnTo>
                  <a:lnTo>
                    <a:pt x="1249680" y="318516"/>
                  </a:lnTo>
                  <a:close/>
                </a:path>
                <a:path w="3860800" h="439419">
                  <a:moveTo>
                    <a:pt x="2119884" y="0"/>
                  </a:moveTo>
                  <a:lnTo>
                    <a:pt x="1740408" y="0"/>
                  </a:lnTo>
                  <a:lnTo>
                    <a:pt x="1740408" y="19812"/>
                  </a:lnTo>
                  <a:lnTo>
                    <a:pt x="2119884" y="19812"/>
                  </a:lnTo>
                  <a:lnTo>
                    <a:pt x="2119884" y="0"/>
                  </a:lnTo>
                  <a:close/>
                </a:path>
                <a:path w="3860800" h="439419">
                  <a:moveTo>
                    <a:pt x="2990088" y="0"/>
                  </a:moveTo>
                  <a:lnTo>
                    <a:pt x="2610612" y="0"/>
                  </a:lnTo>
                  <a:lnTo>
                    <a:pt x="2610612" y="19812"/>
                  </a:lnTo>
                  <a:lnTo>
                    <a:pt x="2990088" y="19812"/>
                  </a:lnTo>
                  <a:lnTo>
                    <a:pt x="2990088" y="0"/>
                  </a:lnTo>
                  <a:close/>
                </a:path>
                <a:path w="3860800" h="439419">
                  <a:moveTo>
                    <a:pt x="3860292" y="239268"/>
                  </a:moveTo>
                  <a:lnTo>
                    <a:pt x="3480816" y="239268"/>
                  </a:lnTo>
                  <a:lnTo>
                    <a:pt x="3480816" y="259080"/>
                  </a:lnTo>
                  <a:lnTo>
                    <a:pt x="3860292" y="259080"/>
                  </a:lnTo>
                  <a:lnTo>
                    <a:pt x="3860292" y="239268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6749796" y="2177414"/>
              <a:ext cx="36830" cy="2986405"/>
            </a:xfrm>
            <a:custGeom>
              <a:avLst/>
              <a:gdLst/>
              <a:ahLst/>
              <a:cxnLst/>
              <a:rect l="l" t="t" r="r" b="b"/>
              <a:pathLst>
                <a:path w="36829" h="2986404">
                  <a:moveTo>
                    <a:pt x="36322" y="2986405"/>
                  </a:moveTo>
                  <a:lnTo>
                    <a:pt x="36322" y="0"/>
                  </a:lnTo>
                </a:path>
                <a:path w="36829" h="2986404">
                  <a:moveTo>
                    <a:pt x="0" y="2986405"/>
                  </a:moveTo>
                  <a:lnTo>
                    <a:pt x="36322" y="2986405"/>
                  </a:lnTo>
                </a:path>
                <a:path w="36829" h="2986404">
                  <a:moveTo>
                    <a:pt x="0" y="1990725"/>
                  </a:moveTo>
                  <a:lnTo>
                    <a:pt x="36322" y="1990725"/>
                  </a:lnTo>
                </a:path>
                <a:path w="36829" h="2986404">
                  <a:moveTo>
                    <a:pt x="0" y="995552"/>
                  </a:moveTo>
                  <a:lnTo>
                    <a:pt x="36322" y="995552"/>
                  </a:lnTo>
                </a:path>
                <a:path w="36829" h="2986404">
                  <a:moveTo>
                    <a:pt x="0" y="0"/>
                  </a:moveTo>
                  <a:lnTo>
                    <a:pt x="36322" y="0"/>
                  </a:lnTo>
                </a:path>
              </a:pathLst>
            </a:custGeom>
            <a:ln w="635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6786117" y="5163819"/>
              <a:ext cx="4351655" cy="36830"/>
            </a:xfrm>
            <a:custGeom>
              <a:avLst/>
              <a:gdLst/>
              <a:ahLst/>
              <a:cxnLst/>
              <a:rect l="l" t="t" r="r" b="b"/>
              <a:pathLst>
                <a:path w="4351655" h="36829">
                  <a:moveTo>
                    <a:pt x="0" y="0"/>
                  </a:moveTo>
                  <a:lnTo>
                    <a:pt x="4351655" y="0"/>
                  </a:lnTo>
                </a:path>
                <a:path w="4351655" h="36829">
                  <a:moveTo>
                    <a:pt x="0" y="0"/>
                  </a:moveTo>
                  <a:lnTo>
                    <a:pt x="0" y="36321"/>
                  </a:lnTo>
                </a:path>
                <a:path w="4351655" h="36829">
                  <a:moveTo>
                    <a:pt x="870457" y="0"/>
                  </a:moveTo>
                  <a:lnTo>
                    <a:pt x="870457" y="36321"/>
                  </a:lnTo>
                </a:path>
                <a:path w="4351655" h="36829">
                  <a:moveTo>
                    <a:pt x="1740661" y="0"/>
                  </a:moveTo>
                  <a:lnTo>
                    <a:pt x="1740661" y="36321"/>
                  </a:lnTo>
                </a:path>
                <a:path w="4351655" h="36829">
                  <a:moveTo>
                    <a:pt x="2610865" y="0"/>
                  </a:moveTo>
                  <a:lnTo>
                    <a:pt x="2610865" y="36321"/>
                  </a:lnTo>
                </a:path>
                <a:path w="4351655" h="36829">
                  <a:moveTo>
                    <a:pt x="3481070" y="0"/>
                  </a:moveTo>
                  <a:lnTo>
                    <a:pt x="3481070" y="36321"/>
                  </a:lnTo>
                </a:path>
                <a:path w="4351655" h="36829">
                  <a:moveTo>
                    <a:pt x="4351655" y="0"/>
                  </a:moveTo>
                  <a:lnTo>
                    <a:pt x="4351655" y="36321"/>
                  </a:lnTo>
                </a:path>
              </a:pathLst>
            </a:custGeom>
            <a:ln w="63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4527930" y="6008319"/>
            <a:ext cx="313690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Note: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quarters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shown</a:t>
            </a:r>
            <a:r>
              <a:rPr dirty="0" sz="8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include</a:t>
            </a:r>
            <a:r>
              <a:rPr dirty="0" sz="8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$0.1</a:t>
            </a:r>
            <a:r>
              <a:rPr dirty="0" sz="800" spc="-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billion</a:t>
            </a:r>
            <a:r>
              <a:rPr dirty="0" sz="8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8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Depreciation</a:t>
            </a:r>
            <a:r>
              <a:rPr dirty="0" sz="800" spc="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404040"/>
                </a:solidFill>
                <a:latin typeface="Calibri"/>
                <a:cs typeface="Calibri"/>
              </a:rPr>
              <a:t>&amp;</a:t>
            </a:r>
            <a:r>
              <a:rPr dirty="0" sz="800" spc="-10" i="1">
                <a:solidFill>
                  <a:srgbClr val="404040"/>
                </a:solidFill>
                <a:latin typeface="Calibri"/>
                <a:cs typeface="Calibri"/>
              </a:rPr>
              <a:t> Amortization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53782" y="4606797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4,9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24241" y="4586985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5,1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894826" y="4457446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6,4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765283" y="4457446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6,4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635742" y="4547108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5,5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144639" y="3749802"/>
            <a:ext cx="15494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3,6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015096" y="3700017"/>
            <a:ext cx="15494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3,7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885681" y="3441319"/>
            <a:ext cx="15494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3,7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756140" y="3391280"/>
            <a:ext cx="15494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4,2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626597" y="3580638"/>
            <a:ext cx="15494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5">
                <a:solidFill>
                  <a:srgbClr val="FFFFFF"/>
                </a:solidFill>
                <a:latin typeface="Calibri"/>
                <a:cs typeface="Calibri"/>
              </a:rPr>
              <a:t>4,1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53782" y="3272790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1,3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024241" y="3193161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1,5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894826" y="2914268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1,7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765283" y="2864611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1,2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669269" y="3083432"/>
            <a:ext cx="70485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53782" y="3063620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0,8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024241" y="2963925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0,8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894826" y="2655569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0,9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765283" y="2655569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0,9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635742" y="2894456"/>
            <a:ext cx="1358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FFFFFF"/>
                </a:solidFill>
                <a:latin typeface="Calibri"/>
                <a:cs typeface="Calibri"/>
              </a:rPr>
              <a:t>0,9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552438" y="5070094"/>
            <a:ext cx="14160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>
                <a:latin typeface="Calibri"/>
                <a:cs typeface="Calibri"/>
              </a:rPr>
              <a:t>$0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52438" y="4074414"/>
            <a:ext cx="14160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>
                <a:latin typeface="Calibri"/>
                <a:cs typeface="Calibri"/>
              </a:rPr>
              <a:t>$5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494526" y="3078607"/>
            <a:ext cx="1993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>
                <a:latin typeface="Calibri"/>
                <a:cs typeface="Calibri"/>
              </a:rPr>
              <a:t>$10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94526" y="2082495"/>
            <a:ext cx="199390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>
                <a:latin typeface="Calibri"/>
                <a:cs typeface="Calibri"/>
              </a:rPr>
              <a:t>$15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069963" y="5218557"/>
            <a:ext cx="3041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latin typeface="Calibri"/>
                <a:cs typeface="Calibri"/>
              </a:rPr>
              <a:t>Q2’22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940420" y="5218557"/>
            <a:ext cx="3041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latin typeface="Calibri"/>
                <a:cs typeface="Calibri"/>
              </a:rPr>
              <a:t>Q3’22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811006" y="5218557"/>
            <a:ext cx="3041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latin typeface="Calibri"/>
                <a:cs typeface="Calibri"/>
              </a:rPr>
              <a:t>Q4’22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681464" y="5218557"/>
            <a:ext cx="3041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latin typeface="Calibri"/>
                <a:cs typeface="Calibri"/>
              </a:rPr>
              <a:t>Q1’23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551668" y="5218557"/>
            <a:ext cx="3048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latin typeface="Calibri"/>
                <a:cs typeface="Calibri"/>
              </a:rPr>
              <a:t>Q2’23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700518" y="1851786"/>
            <a:ext cx="23012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80">
                <a:latin typeface="Arial Black"/>
                <a:cs typeface="Arial Black"/>
              </a:rPr>
              <a:t>DTC</a:t>
            </a:r>
            <a:r>
              <a:rPr dirty="0" sz="900" spc="-55">
                <a:latin typeface="Arial Black"/>
                <a:cs typeface="Arial Black"/>
              </a:rPr>
              <a:t> Revenues</a:t>
            </a:r>
            <a:r>
              <a:rPr dirty="0" sz="900" spc="-35">
                <a:latin typeface="Arial Black"/>
                <a:cs typeface="Arial Black"/>
              </a:rPr>
              <a:t> </a:t>
            </a:r>
            <a:r>
              <a:rPr dirty="0" sz="900">
                <a:latin typeface="Arial Black"/>
                <a:cs typeface="Arial Black"/>
              </a:rPr>
              <a:t>and</a:t>
            </a:r>
            <a:r>
              <a:rPr dirty="0" sz="900" spc="-55">
                <a:latin typeface="Arial Black"/>
                <a:cs typeface="Arial Black"/>
              </a:rPr>
              <a:t> </a:t>
            </a:r>
            <a:r>
              <a:rPr dirty="0" sz="900" spc="-75">
                <a:latin typeface="Arial Black"/>
                <a:cs typeface="Arial Black"/>
              </a:rPr>
              <a:t>Expense</a:t>
            </a:r>
            <a:r>
              <a:rPr dirty="0" sz="900" spc="-45">
                <a:latin typeface="Arial Black"/>
                <a:cs typeface="Arial Black"/>
              </a:rPr>
              <a:t> </a:t>
            </a:r>
            <a:r>
              <a:rPr dirty="0" sz="900" spc="-35">
                <a:latin typeface="Arial Black"/>
                <a:cs typeface="Arial Black"/>
              </a:rPr>
              <a:t>Breakdown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051802" y="5517549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34890" y="0"/>
                </a:moveTo>
                <a:lnTo>
                  <a:pt x="0" y="0"/>
                </a:lnTo>
                <a:lnTo>
                  <a:pt x="0" y="34890"/>
                </a:lnTo>
                <a:lnTo>
                  <a:pt x="34890" y="34890"/>
                </a:lnTo>
                <a:lnTo>
                  <a:pt x="34890" y="0"/>
                </a:lnTo>
                <a:close/>
              </a:path>
            </a:pathLst>
          </a:custGeom>
          <a:solidFill>
            <a:srgbClr val="0C35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7087616" y="5478017"/>
            <a:ext cx="274955" cy="1022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00" spc="-10">
                <a:latin typeface="Calibri"/>
                <a:cs typeface="Calibri"/>
              </a:rPr>
              <a:t>Revenues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478648" y="5517549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34890" y="0"/>
                </a:moveTo>
                <a:lnTo>
                  <a:pt x="0" y="0"/>
                </a:lnTo>
                <a:lnTo>
                  <a:pt x="0" y="34890"/>
                </a:lnTo>
                <a:lnTo>
                  <a:pt x="34890" y="34890"/>
                </a:lnTo>
                <a:lnTo>
                  <a:pt x="34890" y="0"/>
                </a:lnTo>
                <a:close/>
              </a:path>
            </a:pathLst>
          </a:custGeom>
          <a:solidFill>
            <a:srgbClr val="1BBED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7514335" y="5478017"/>
            <a:ext cx="885825" cy="1022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00" spc="-10">
                <a:latin typeface="Calibri"/>
                <a:cs typeface="Calibri"/>
              </a:rPr>
              <a:t>Programming</a:t>
            </a:r>
            <a:r>
              <a:rPr dirty="0" sz="500" spc="4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&amp;</a:t>
            </a:r>
            <a:r>
              <a:rPr dirty="0" sz="500" spc="5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Production</a:t>
            </a:r>
            <a:r>
              <a:rPr dirty="0" sz="500" spc="4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Costs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515222" y="5517549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34890" y="0"/>
                </a:moveTo>
                <a:lnTo>
                  <a:pt x="0" y="0"/>
                </a:lnTo>
                <a:lnTo>
                  <a:pt x="0" y="34890"/>
                </a:lnTo>
                <a:lnTo>
                  <a:pt x="34890" y="34890"/>
                </a:lnTo>
                <a:lnTo>
                  <a:pt x="34890" y="0"/>
                </a:lnTo>
                <a:close/>
              </a:path>
            </a:pathLst>
          </a:custGeom>
          <a:solidFill>
            <a:srgbClr val="7A49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8551291" y="5478017"/>
            <a:ext cx="396875" cy="1022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00">
                <a:latin typeface="Calibri"/>
                <a:cs typeface="Calibri"/>
              </a:rPr>
              <a:t>SG&amp;A</a:t>
            </a:r>
            <a:r>
              <a:rPr dirty="0" sz="500" spc="-1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&amp;</a:t>
            </a:r>
            <a:r>
              <a:rPr dirty="0" sz="500" spc="-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Other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9064117" y="5517549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34890" y="0"/>
                </a:moveTo>
                <a:lnTo>
                  <a:pt x="0" y="0"/>
                </a:lnTo>
                <a:lnTo>
                  <a:pt x="0" y="34890"/>
                </a:lnTo>
                <a:lnTo>
                  <a:pt x="34890" y="34890"/>
                </a:lnTo>
                <a:lnTo>
                  <a:pt x="34890" y="0"/>
                </a:lnTo>
                <a:close/>
              </a:path>
            </a:pathLst>
          </a:custGeom>
          <a:solidFill>
            <a:srgbClr val="0C35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9100184" y="5478017"/>
            <a:ext cx="676275" cy="1022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00">
                <a:latin typeface="Calibri"/>
                <a:cs typeface="Calibri"/>
              </a:rPr>
              <a:t>Other</a:t>
            </a:r>
            <a:r>
              <a:rPr dirty="0" sz="500" spc="-1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Operating</a:t>
            </a:r>
            <a:r>
              <a:rPr dirty="0" sz="500" spc="-1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Expense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9892283" y="5517549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34890" y="0"/>
                </a:moveTo>
                <a:lnTo>
                  <a:pt x="0" y="0"/>
                </a:lnTo>
                <a:lnTo>
                  <a:pt x="0" y="34890"/>
                </a:lnTo>
                <a:lnTo>
                  <a:pt x="34890" y="34890"/>
                </a:lnTo>
                <a:lnTo>
                  <a:pt x="34890" y="0"/>
                </a:lnTo>
                <a:close/>
              </a:path>
            </a:pathLst>
          </a:custGeom>
          <a:solidFill>
            <a:srgbClr val="1BBED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9928352" y="5478017"/>
            <a:ext cx="767715" cy="1022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00" spc="-10">
                <a:latin typeface="Calibri"/>
                <a:cs typeface="Calibri"/>
              </a:rPr>
              <a:t>Depreciation</a:t>
            </a:r>
            <a:r>
              <a:rPr dirty="0" sz="500" spc="3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&amp;</a:t>
            </a:r>
            <a:r>
              <a:rPr dirty="0" sz="500" spc="4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Amortization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176007" y="2858261"/>
            <a:ext cx="17272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0" b="1">
                <a:solidFill>
                  <a:srgbClr val="575757"/>
                </a:solidFill>
                <a:latin typeface="Calibri"/>
                <a:cs typeface="Calibri"/>
              </a:rPr>
              <a:t>$5.8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020939" y="2733243"/>
            <a:ext cx="16891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0" b="1">
                <a:solidFill>
                  <a:srgbClr val="575757"/>
                </a:solidFill>
                <a:latin typeface="Calibri"/>
                <a:cs typeface="Calibri"/>
              </a:rPr>
              <a:t>$6.1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866123" y="2423922"/>
            <a:ext cx="17272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0" b="1">
                <a:solidFill>
                  <a:srgbClr val="575757"/>
                </a:solidFill>
                <a:latin typeface="Calibri"/>
                <a:cs typeface="Calibri"/>
              </a:rPr>
              <a:t>$6.4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711055" y="2423922"/>
            <a:ext cx="16891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0" b="1">
                <a:solidFill>
                  <a:srgbClr val="575757"/>
                </a:solidFill>
                <a:latin typeface="Calibri"/>
                <a:cs typeface="Calibri"/>
              </a:rPr>
              <a:t>$6.4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618978" y="2671317"/>
            <a:ext cx="192405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0" b="1">
                <a:solidFill>
                  <a:srgbClr val="575757"/>
                </a:solidFill>
                <a:latin typeface="Calibri"/>
                <a:cs typeface="Calibri"/>
              </a:rPr>
              <a:t>%6.2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71" name="object 7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4857" y="1751964"/>
            <a:ext cx="4950333" cy="2895854"/>
          </a:xfrm>
          <a:prstGeom prst="rect">
            <a:avLst/>
          </a:prstGeom>
        </p:spPr>
      </p:pic>
      <p:sp>
        <p:nvSpPr>
          <p:cNvPr id="72" name="object 72"/>
          <p:cNvSpPr txBox="1"/>
          <p:nvPr/>
        </p:nvSpPr>
        <p:spPr>
          <a:xfrm>
            <a:off x="1165047" y="3211195"/>
            <a:ext cx="343535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10" b="1">
                <a:solidFill>
                  <a:srgbClr val="575757"/>
                </a:solidFill>
                <a:latin typeface="Calibri"/>
                <a:cs typeface="Calibri"/>
              </a:rPr>
              <a:t>($0.9)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7" name="object 7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3</a:t>
            </a:fld>
          </a:p>
        </p:txBody>
      </p:sp>
      <p:sp>
        <p:nvSpPr>
          <p:cNvPr id="78" name="object 7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076704" y="3507485"/>
            <a:ext cx="343535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10" b="1">
                <a:solidFill>
                  <a:srgbClr val="575757"/>
                </a:solidFill>
                <a:latin typeface="Calibri"/>
                <a:cs typeface="Calibri"/>
              </a:rPr>
              <a:t>($1.1)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124326" y="4047235"/>
            <a:ext cx="343535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10" b="1">
                <a:solidFill>
                  <a:srgbClr val="575757"/>
                </a:solidFill>
                <a:latin typeface="Calibri"/>
                <a:cs typeface="Calibri"/>
              </a:rPr>
              <a:t>($1.5)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185030" y="3507485"/>
            <a:ext cx="343535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10" b="1">
                <a:solidFill>
                  <a:srgbClr val="575757"/>
                </a:solidFill>
                <a:latin typeface="Calibri"/>
                <a:cs typeface="Calibri"/>
              </a:rPr>
              <a:t>($1.1)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974082" y="3032886"/>
            <a:ext cx="343535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10" b="1">
                <a:solidFill>
                  <a:srgbClr val="575757"/>
                </a:solidFill>
                <a:latin typeface="Calibri"/>
                <a:cs typeface="Calibri"/>
              </a:rPr>
              <a:t>($0.7)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62254" y="1316318"/>
            <a:ext cx="5335270" cy="4797425"/>
            <a:chOff x="6362254" y="1316318"/>
            <a:chExt cx="5335270" cy="4797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2254" y="1316318"/>
              <a:ext cx="5334763" cy="479706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90030" y="1538477"/>
              <a:ext cx="4919980" cy="4318635"/>
            </a:xfrm>
            <a:custGeom>
              <a:avLst/>
              <a:gdLst/>
              <a:ahLst/>
              <a:cxnLst/>
              <a:rect l="l" t="t" r="r" b="b"/>
              <a:pathLst>
                <a:path w="4919980" h="4318635">
                  <a:moveTo>
                    <a:pt x="4765040" y="0"/>
                  </a:moveTo>
                  <a:lnTo>
                    <a:pt x="154940" y="0"/>
                  </a:lnTo>
                  <a:lnTo>
                    <a:pt x="105956" y="7909"/>
                  </a:lnTo>
                  <a:lnTo>
                    <a:pt x="63422" y="29931"/>
                  </a:lnTo>
                  <a:lnTo>
                    <a:pt x="29886" y="63505"/>
                  </a:lnTo>
                  <a:lnTo>
                    <a:pt x="7896" y="106070"/>
                  </a:lnTo>
                  <a:lnTo>
                    <a:pt x="0" y="155067"/>
                  </a:lnTo>
                  <a:lnTo>
                    <a:pt x="0" y="4163390"/>
                  </a:lnTo>
                  <a:lnTo>
                    <a:pt x="7896" y="4212378"/>
                  </a:lnTo>
                  <a:lnTo>
                    <a:pt x="29886" y="4254925"/>
                  </a:lnTo>
                  <a:lnTo>
                    <a:pt x="63422" y="4288476"/>
                  </a:lnTo>
                  <a:lnTo>
                    <a:pt x="105956" y="4310479"/>
                  </a:lnTo>
                  <a:lnTo>
                    <a:pt x="154940" y="4318381"/>
                  </a:lnTo>
                  <a:lnTo>
                    <a:pt x="4765040" y="4318381"/>
                  </a:lnTo>
                  <a:lnTo>
                    <a:pt x="4814023" y="4310479"/>
                  </a:lnTo>
                  <a:lnTo>
                    <a:pt x="4856557" y="4288476"/>
                  </a:lnTo>
                  <a:lnTo>
                    <a:pt x="4890093" y="4254925"/>
                  </a:lnTo>
                  <a:lnTo>
                    <a:pt x="4912083" y="4212378"/>
                  </a:lnTo>
                  <a:lnTo>
                    <a:pt x="4919980" y="4163390"/>
                  </a:lnTo>
                  <a:lnTo>
                    <a:pt x="4919980" y="155067"/>
                  </a:lnTo>
                  <a:lnTo>
                    <a:pt x="4912083" y="106070"/>
                  </a:lnTo>
                  <a:lnTo>
                    <a:pt x="4890093" y="63505"/>
                  </a:lnTo>
                  <a:lnTo>
                    <a:pt x="4856557" y="29931"/>
                  </a:lnTo>
                  <a:lnTo>
                    <a:pt x="4814023" y="7909"/>
                  </a:lnTo>
                  <a:lnTo>
                    <a:pt x="47650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590030" y="1538477"/>
              <a:ext cx="4919980" cy="4318635"/>
            </a:xfrm>
            <a:custGeom>
              <a:avLst/>
              <a:gdLst/>
              <a:ahLst/>
              <a:cxnLst/>
              <a:rect l="l" t="t" r="r" b="b"/>
              <a:pathLst>
                <a:path w="4919980" h="4318635">
                  <a:moveTo>
                    <a:pt x="0" y="155067"/>
                  </a:moveTo>
                  <a:lnTo>
                    <a:pt x="7896" y="106070"/>
                  </a:lnTo>
                  <a:lnTo>
                    <a:pt x="29886" y="63505"/>
                  </a:lnTo>
                  <a:lnTo>
                    <a:pt x="63422" y="29931"/>
                  </a:lnTo>
                  <a:lnTo>
                    <a:pt x="105956" y="7909"/>
                  </a:lnTo>
                  <a:lnTo>
                    <a:pt x="154940" y="0"/>
                  </a:lnTo>
                  <a:lnTo>
                    <a:pt x="4765040" y="0"/>
                  </a:lnTo>
                  <a:lnTo>
                    <a:pt x="4814023" y="7909"/>
                  </a:lnTo>
                  <a:lnTo>
                    <a:pt x="4856557" y="29931"/>
                  </a:lnTo>
                  <a:lnTo>
                    <a:pt x="4890093" y="63505"/>
                  </a:lnTo>
                  <a:lnTo>
                    <a:pt x="4912083" y="106070"/>
                  </a:lnTo>
                  <a:lnTo>
                    <a:pt x="4919980" y="155067"/>
                  </a:lnTo>
                  <a:lnTo>
                    <a:pt x="4919980" y="4163390"/>
                  </a:lnTo>
                  <a:lnTo>
                    <a:pt x="4912083" y="4212378"/>
                  </a:lnTo>
                  <a:lnTo>
                    <a:pt x="4890093" y="4254925"/>
                  </a:lnTo>
                  <a:lnTo>
                    <a:pt x="4856557" y="4288476"/>
                  </a:lnTo>
                  <a:lnTo>
                    <a:pt x="4814023" y="4310479"/>
                  </a:lnTo>
                  <a:lnTo>
                    <a:pt x="4765040" y="4318381"/>
                  </a:lnTo>
                  <a:lnTo>
                    <a:pt x="154940" y="4318381"/>
                  </a:lnTo>
                  <a:lnTo>
                    <a:pt x="105956" y="4310479"/>
                  </a:lnTo>
                  <a:lnTo>
                    <a:pt x="63422" y="4288476"/>
                  </a:lnTo>
                  <a:lnTo>
                    <a:pt x="29886" y="4254925"/>
                  </a:lnTo>
                  <a:lnTo>
                    <a:pt x="7896" y="4212378"/>
                  </a:lnTo>
                  <a:lnTo>
                    <a:pt x="0" y="4163390"/>
                  </a:lnTo>
                  <a:lnTo>
                    <a:pt x="0" y="155067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880" y="1664157"/>
              <a:ext cx="806246" cy="8062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27012" y="1818639"/>
              <a:ext cx="484505" cy="484377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10"/>
              <a:t>Q2</a:t>
            </a:r>
            <a:r>
              <a:rPr dirty="0" spc="-240"/>
              <a:t> </a:t>
            </a:r>
            <a:r>
              <a:rPr dirty="0" spc="-110"/>
              <a:t>Disney+</a:t>
            </a:r>
            <a:r>
              <a:rPr dirty="0" spc="-240"/>
              <a:t> </a:t>
            </a:r>
            <a:r>
              <a:rPr dirty="0" spc="-140"/>
              <a:t>Subscribers</a:t>
            </a:r>
            <a:r>
              <a:rPr dirty="0" spc="-240"/>
              <a:t> </a:t>
            </a:r>
            <a:r>
              <a:rPr dirty="0" spc="-325"/>
              <a:t>&amp;</a:t>
            </a:r>
            <a:r>
              <a:rPr dirty="0" spc="-240"/>
              <a:t> </a:t>
            </a:r>
            <a:r>
              <a:rPr dirty="0" spc="-355"/>
              <a:t>ARPU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243840" y="1239011"/>
            <a:ext cx="4853940" cy="2489200"/>
            <a:chOff x="243840" y="1239011"/>
            <a:chExt cx="4853940" cy="248920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840" y="1239011"/>
              <a:ext cx="4853559" cy="248907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81990" y="1624329"/>
              <a:ext cx="4019550" cy="1391285"/>
            </a:xfrm>
            <a:custGeom>
              <a:avLst/>
              <a:gdLst/>
              <a:ahLst/>
              <a:cxnLst/>
              <a:rect l="l" t="t" r="r" b="b"/>
              <a:pathLst>
                <a:path w="4019550" h="1391285">
                  <a:moveTo>
                    <a:pt x="3931539" y="0"/>
                  </a:moveTo>
                  <a:lnTo>
                    <a:pt x="88023" y="0"/>
                  </a:lnTo>
                  <a:lnTo>
                    <a:pt x="53760" y="6929"/>
                  </a:lnTo>
                  <a:lnTo>
                    <a:pt x="25781" y="25812"/>
                  </a:lnTo>
                  <a:lnTo>
                    <a:pt x="6917" y="53792"/>
                  </a:lnTo>
                  <a:lnTo>
                    <a:pt x="0" y="88011"/>
                  </a:lnTo>
                  <a:lnTo>
                    <a:pt x="0" y="1303020"/>
                  </a:lnTo>
                  <a:lnTo>
                    <a:pt x="6917" y="1337238"/>
                  </a:lnTo>
                  <a:lnTo>
                    <a:pt x="25780" y="1365218"/>
                  </a:lnTo>
                  <a:lnTo>
                    <a:pt x="53760" y="1384101"/>
                  </a:lnTo>
                  <a:lnTo>
                    <a:pt x="88023" y="1391031"/>
                  </a:lnTo>
                  <a:lnTo>
                    <a:pt x="3931539" y="1391031"/>
                  </a:lnTo>
                  <a:lnTo>
                    <a:pt x="3965811" y="1384101"/>
                  </a:lnTo>
                  <a:lnTo>
                    <a:pt x="3993784" y="1365218"/>
                  </a:lnTo>
                  <a:lnTo>
                    <a:pt x="4012638" y="1337238"/>
                  </a:lnTo>
                  <a:lnTo>
                    <a:pt x="4019550" y="1303020"/>
                  </a:lnTo>
                  <a:lnTo>
                    <a:pt x="4019550" y="88011"/>
                  </a:lnTo>
                  <a:lnTo>
                    <a:pt x="4012638" y="53792"/>
                  </a:lnTo>
                  <a:lnTo>
                    <a:pt x="3993784" y="25812"/>
                  </a:lnTo>
                  <a:lnTo>
                    <a:pt x="3965811" y="6929"/>
                  </a:lnTo>
                  <a:lnTo>
                    <a:pt x="3931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681990" y="1624329"/>
              <a:ext cx="4019550" cy="1391285"/>
            </a:xfrm>
            <a:custGeom>
              <a:avLst/>
              <a:gdLst/>
              <a:ahLst/>
              <a:cxnLst/>
              <a:rect l="l" t="t" r="r" b="b"/>
              <a:pathLst>
                <a:path w="4019550" h="1391285">
                  <a:moveTo>
                    <a:pt x="0" y="88011"/>
                  </a:moveTo>
                  <a:lnTo>
                    <a:pt x="6917" y="53792"/>
                  </a:lnTo>
                  <a:lnTo>
                    <a:pt x="25781" y="25812"/>
                  </a:lnTo>
                  <a:lnTo>
                    <a:pt x="53760" y="6929"/>
                  </a:lnTo>
                  <a:lnTo>
                    <a:pt x="88023" y="0"/>
                  </a:lnTo>
                  <a:lnTo>
                    <a:pt x="3931539" y="0"/>
                  </a:lnTo>
                  <a:lnTo>
                    <a:pt x="3965811" y="6929"/>
                  </a:lnTo>
                  <a:lnTo>
                    <a:pt x="3993784" y="25812"/>
                  </a:lnTo>
                  <a:lnTo>
                    <a:pt x="4012638" y="53792"/>
                  </a:lnTo>
                  <a:lnTo>
                    <a:pt x="4019550" y="88011"/>
                  </a:lnTo>
                  <a:lnTo>
                    <a:pt x="4019550" y="1303020"/>
                  </a:lnTo>
                  <a:lnTo>
                    <a:pt x="4012638" y="1337238"/>
                  </a:lnTo>
                  <a:lnTo>
                    <a:pt x="3993784" y="1365218"/>
                  </a:lnTo>
                  <a:lnTo>
                    <a:pt x="3965811" y="1384101"/>
                  </a:lnTo>
                  <a:lnTo>
                    <a:pt x="3931539" y="1391031"/>
                  </a:lnTo>
                  <a:lnTo>
                    <a:pt x="88023" y="1391031"/>
                  </a:lnTo>
                  <a:lnTo>
                    <a:pt x="53760" y="1384101"/>
                  </a:lnTo>
                  <a:lnTo>
                    <a:pt x="25780" y="1365218"/>
                  </a:lnTo>
                  <a:lnTo>
                    <a:pt x="6917" y="1337238"/>
                  </a:lnTo>
                  <a:lnTo>
                    <a:pt x="0" y="1303020"/>
                  </a:lnTo>
                  <a:lnTo>
                    <a:pt x="0" y="88011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276476" y="2480970"/>
              <a:ext cx="473709" cy="228600"/>
            </a:xfrm>
            <a:custGeom>
              <a:avLst/>
              <a:gdLst/>
              <a:ahLst/>
              <a:cxnLst/>
              <a:rect l="l" t="t" r="r" b="b"/>
              <a:pathLst>
                <a:path w="473710" h="228600">
                  <a:moveTo>
                    <a:pt x="473379" y="0"/>
                  </a:moveTo>
                  <a:lnTo>
                    <a:pt x="0" y="0"/>
                  </a:lnTo>
                  <a:lnTo>
                    <a:pt x="0" y="228320"/>
                  </a:lnTo>
                  <a:lnTo>
                    <a:pt x="473379" y="228320"/>
                  </a:lnTo>
                  <a:lnTo>
                    <a:pt x="473379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459990" y="2342819"/>
              <a:ext cx="473709" cy="367030"/>
            </a:xfrm>
            <a:custGeom>
              <a:avLst/>
              <a:gdLst/>
              <a:ahLst/>
              <a:cxnLst/>
              <a:rect l="l" t="t" r="r" b="b"/>
              <a:pathLst>
                <a:path w="473710" h="367030">
                  <a:moveTo>
                    <a:pt x="473379" y="0"/>
                  </a:moveTo>
                  <a:lnTo>
                    <a:pt x="0" y="0"/>
                  </a:lnTo>
                  <a:lnTo>
                    <a:pt x="0" y="366471"/>
                  </a:lnTo>
                  <a:lnTo>
                    <a:pt x="473379" y="366471"/>
                  </a:lnTo>
                  <a:lnTo>
                    <a:pt x="473379" y="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3503" y="2337854"/>
              <a:ext cx="473709" cy="371475"/>
            </a:xfrm>
            <a:custGeom>
              <a:avLst/>
              <a:gdLst/>
              <a:ahLst/>
              <a:cxnLst/>
              <a:rect l="l" t="t" r="r" b="b"/>
              <a:pathLst>
                <a:path w="473710" h="371475">
                  <a:moveTo>
                    <a:pt x="473379" y="0"/>
                  </a:moveTo>
                  <a:lnTo>
                    <a:pt x="0" y="0"/>
                  </a:lnTo>
                  <a:lnTo>
                    <a:pt x="0" y="371436"/>
                  </a:lnTo>
                  <a:lnTo>
                    <a:pt x="473379" y="371436"/>
                  </a:lnTo>
                  <a:lnTo>
                    <a:pt x="473379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921499" y="2709290"/>
              <a:ext cx="3550920" cy="32384"/>
            </a:xfrm>
            <a:custGeom>
              <a:avLst/>
              <a:gdLst/>
              <a:ahLst/>
              <a:cxnLst/>
              <a:rect l="l" t="t" r="r" b="b"/>
              <a:pathLst>
                <a:path w="3550920" h="32385">
                  <a:moveTo>
                    <a:pt x="0" y="0"/>
                  </a:moveTo>
                  <a:lnTo>
                    <a:pt x="3550424" y="0"/>
                  </a:lnTo>
                </a:path>
                <a:path w="3550920" h="32385">
                  <a:moveTo>
                    <a:pt x="0" y="0"/>
                  </a:moveTo>
                  <a:lnTo>
                    <a:pt x="0" y="32131"/>
                  </a:lnTo>
                </a:path>
                <a:path w="3550920" h="32385">
                  <a:moveTo>
                    <a:pt x="1183144" y="0"/>
                  </a:moveTo>
                  <a:lnTo>
                    <a:pt x="1183144" y="32131"/>
                  </a:lnTo>
                </a:path>
                <a:path w="3550920" h="32385">
                  <a:moveTo>
                    <a:pt x="2367292" y="0"/>
                  </a:moveTo>
                  <a:lnTo>
                    <a:pt x="2367292" y="32131"/>
                  </a:lnTo>
                </a:path>
                <a:path w="3550920" h="32385">
                  <a:moveTo>
                    <a:pt x="3550424" y="0"/>
                  </a:moveTo>
                  <a:lnTo>
                    <a:pt x="3550424" y="32131"/>
                  </a:lnTo>
                </a:path>
              </a:pathLst>
            </a:custGeom>
            <a:ln w="63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1399413" y="2265934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latin typeface="Calibri"/>
                <a:cs typeface="Calibri"/>
              </a:rPr>
              <a:t>87,6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53970" y="2127326"/>
            <a:ext cx="28638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104,3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37609" y="2122678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latin typeface="Calibri"/>
                <a:cs typeface="Calibri"/>
              </a:rPr>
              <a:t>104,9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78077" y="2755519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latin typeface="Calibri"/>
                <a:cs typeface="Calibri"/>
              </a:rPr>
              <a:t>Q2'22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61589" y="2755519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latin typeface="Calibri"/>
                <a:cs typeface="Calibri"/>
              </a:rPr>
              <a:t>Q1'23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45229" y="2755519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latin typeface="Calibri"/>
                <a:cs typeface="Calibri"/>
              </a:rPr>
              <a:t>Q2'23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43840" y="1129664"/>
            <a:ext cx="4853940" cy="4079875"/>
            <a:chOff x="243840" y="1129664"/>
            <a:chExt cx="4853940" cy="4079875"/>
          </a:xfrm>
        </p:grpSpPr>
        <p:sp>
          <p:nvSpPr>
            <p:cNvPr id="24" name="object 24"/>
            <p:cNvSpPr/>
            <p:nvPr/>
          </p:nvSpPr>
          <p:spPr>
            <a:xfrm>
              <a:off x="635457" y="1136014"/>
              <a:ext cx="0" cy="198120"/>
            </a:xfrm>
            <a:custGeom>
              <a:avLst/>
              <a:gdLst/>
              <a:ahLst/>
              <a:cxnLst/>
              <a:rect l="l" t="t" r="r" b="b"/>
              <a:pathLst>
                <a:path w="0" h="198119">
                  <a:moveTo>
                    <a:pt x="0" y="0"/>
                  </a:moveTo>
                  <a:lnTo>
                    <a:pt x="0" y="197993"/>
                  </a:lnTo>
                </a:path>
              </a:pathLst>
            </a:custGeom>
            <a:ln w="12700">
              <a:solidFill>
                <a:srgbClr val="1BBED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73960" y="1757032"/>
              <a:ext cx="493750" cy="26798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3840" y="2721863"/>
              <a:ext cx="4853559" cy="248754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81990" y="3106419"/>
              <a:ext cx="4019550" cy="1391285"/>
            </a:xfrm>
            <a:custGeom>
              <a:avLst/>
              <a:gdLst/>
              <a:ahLst/>
              <a:cxnLst/>
              <a:rect l="l" t="t" r="r" b="b"/>
              <a:pathLst>
                <a:path w="4019550" h="1391285">
                  <a:moveTo>
                    <a:pt x="3931539" y="0"/>
                  </a:moveTo>
                  <a:lnTo>
                    <a:pt x="88023" y="0"/>
                  </a:lnTo>
                  <a:lnTo>
                    <a:pt x="53760" y="6911"/>
                  </a:lnTo>
                  <a:lnTo>
                    <a:pt x="25781" y="25765"/>
                  </a:lnTo>
                  <a:lnTo>
                    <a:pt x="6917" y="53738"/>
                  </a:lnTo>
                  <a:lnTo>
                    <a:pt x="0" y="88010"/>
                  </a:lnTo>
                  <a:lnTo>
                    <a:pt x="0" y="1302892"/>
                  </a:lnTo>
                  <a:lnTo>
                    <a:pt x="6917" y="1337165"/>
                  </a:lnTo>
                  <a:lnTo>
                    <a:pt x="25780" y="1365138"/>
                  </a:lnTo>
                  <a:lnTo>
                    <a:pt x="53760" y="1383992"/>
                  </a:lnTo>
                  <a:lnTo>
                    <a:pt x="88023" y="1390903"/>
                  </a:lnTo>
                  <a:lnTo>
                    <a:pt x="3931539" y="1390903"/>
                  </a:lnTo>
                  <a:lnTo>
                    <a:pt x="3965811" y="1383992"/>
                  </a:lnTo>
                  <a:lnTo>
                    <a:pt x="3993784" y="1365138"/>
                  </a:lnTo>
                  <a:lnTo>
                    <a:pt x="4012638" y="1337165"/>
                  </a:lnTo>
                  <a:lnTo>
                    <a:pt x="4019550" y="1302892"/>
                  </a:lnTo>
                  <a:lnTo>
                    <a:pt x="4019550" y="88010"/>
                  </a:lnTo>
                  <a:lnTo>
                    <a:pt x="4012638" y="53738"/>
                  </a:lnTo>
                  <a:lnTo>
                    <a:pt x="3993784" y="25765"/>
                  </a:lnTo>
                  <a:lnTo>
                    <a:pt x="3965811" y="6911"/>
                  </a:lnTo>
                  <a:lnTo>
                    <a:pt x="3931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81990" y="3106419"/>
              <a:ext cx="4019550" cy="1391285"/>
            </a:xfrm>
            <a:custGeom>
              <a:avLst/>
              <a:gdLst/>
              <a:ahLst/>
              <a:cxnLst/>
              <a:rect l="l" t="t" r="r" b="b"/>
              <a:pathLst>
                <a:path w="4019550" h="1391285">
                  <a:moveTo>
                    <a:pt x="0" y="88010"/>
                  </a:moveTo>
                  <a:lnTo>
                    <a:pt x="6917" y="53738"/>
                  </a:lnTo>
                  <a:lnTo>
                    <a:pt x="25781" y="25765"/>
                  </a:lnTo>
                  <a:lnTo>
                    <a:pt x="53760" y="6911"/>
                  </a:lnTo>
                  <a:lnTo>
                    <a:pt x="88023" y="0"/>
                  </a:lnTo>
                  <a:lnTo>
                    <a:pt x="3931539" y="0"/>
                  </a:lnTo>
                  <a:lnTo>
                    <a:pt x="3965811" y="6911"/>
                  </a:lnTo>
                  <a:lnTo>
                    <a:pt x="3993784" y="25765"/>
                  </a:lnTo>
                  <a:lnTo>
                    <a:pt x="4012638" y="53738"/>
                  </a:lnTo>
                  <a:lnTo>
                    <a:pt x="4019550" y="88010"/>
                  </a:lnTo>
                  <a:lnTo>
                    <a:pt x="4019550" y="1302892"/>
                  </a:lnTo>
                  <a:lnTo>
                    <a:pt x="4012638" y="1337165"/>
                  </a:lnTo>
                  <a:lnTo>
                    <a:pt x="3993784" y="1365138"/>
                  </a:lnTo>
                  <a:lnTo>
                    <a:pt x="3965811" y="1383992"/>
                  </a:lnTo>
                  <a:lnTo>
                    <a:pt x="3931539" y="1390903"/>
                  </a:lnTo>
                  <a:lnTo>
                    <a:pt x="88023" y="1390903"/>
                  </a:lnTo>
                  <a:lnTo>
                    <a:pt x="53760" y="1383992"/>
                  </a:lnTo>
                  <a:lnTo>
                    <a:pt x="25780" y="1365138"/>
                  </a:lnTo>
                  <a:lnTo>
                    <a:pt x="6917" y="1337165"/>
                  </a:lnTo>
                  <a:lnTo>
                    <a:pt x="0" y="1302892"/>
                  </a:lnTo>
                  <a:lnTo>
                    <a:pt x="0" y="88010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276476" y="3972661"/>
              <a:ext cx="473709" cy="219075"/>
            </a:xfrm>
            <a:custGeom>
              <a:avLst/>
              <a:gdLst/>
              <a:ahLst/>
              <a:cxnLst/>
              <a:rect l="l" t="t" r="r" b="b"/>
              <a:pathLst>
                <a:path w="473710" h="219075">
                  <a:moveTo>
                    <a:pt x="473379" y="0"/>
                  </a:moveTo>
                  <a:lnTo>
                    <a:pt x="0" y="0"/>
                  </a:lnTo>
                  <a:lnTo>
                    <a:pt x="0" y="218592"/>
                  </a:lnTo>
                  <a:lnTo>
                    <a:pt x="473379" y="218592"/>
                  </a:lnTo>
                  <a:lnTo>
                    <a:pt x="473379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2459990" y="3812501"/>
              <a:ext cx="473709" cy="379095"/>
            </a:xfrm>
            <a:custGeom>
              <a:avLst/>
              <a:gdLst/>
              <a:ahLst/>
              <a:cxnLst/>
              <a:rect l="l" t="t" r="r" b="b"/>
              <a:pathLst>
                <a:path w="473710" h="379095">
                  <a:moveTo>
                    <a:pt x="473379" y="0"/>
                  </a:moveTo>
                  <a:lnTo>
                    <a:pt x="0" y="0"/>
                  </a:lnTo>
                  <a:lnTo>
                    <a:pt x="0" y="378752"/>
                  </a:lnTo>
                  <a:lnTo>
                    <a:pt x="473379" y="378752"/>
                  </a:lnTo>
                  <a:lnTo>
                    <a:pt x="473379" y="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3643503" y="3912057"/>
              <a:ext cx="473709" cy="279400"/>
            </a:xfrm>
            <a:custGeom>
              <a:avLst/>
              <a:gdLst/>
              <a:ahLst/>
              <a:cxnLst/>
              <a:rect l="l" t="t" r="r" b="b"/>
              <a:pathLst>
                <a:path w="473710" h="279400">
                  <a:moveTo>
                    <a:pt x="473379" y="0"/>
                  </a:moveTo>
                  <a:lnTo>
                    <a:pt x="0" y="0"/>
                  </a:lnTo>
                  <a:lnTo>
                    <a:pt x="0" y="279196"/>
                  </a:lnTo>
                  <a:lnTo>
                    <a:pt x="473379" y="279196"/>
                  </a:lnTo>
                  <a:lnTo>
                    <a:pt x="473379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921499" y="4191254"/>
              <a:ext cx="3550920" cy="32384"/>
            </a:xfrm>
            <a:custGeom>
              <a:avLst/>
              <a:gdLst/>
              <a:ahLst/>
              <a:cxnLst/>
              <a:rect l="l" t="t" r="r" b="b"/>
              <a:pathLst>
                <a:path w="3550920" h="32385">
                  <a:moveTo>
                    <a:pt x="0" y="0"/>
                  </a:moveTo>
                  <a:lnTo>
                    <a:pt x="3550424" y="0"/>
                  </a:lnTo>
                </a:path>
                <a:path w="3550920" h="32385">
                  <a:moveTo>
                    <a:pt x="0" y="0"/>
                  </a:moveTo>
                  <a:lnTo>
                    <a:pt x="0" y="32258"/>
                  </a:lnTo>
                </a:path>
                <a:path w="3550920" h="32385">
                  <a:moveTo>
                    <a:pt x="1183144" y="0"/>
                  </a:moveTo>
                  <a:lnTo>
                    <a:pt x="1183144" y="32258"/>
                  </a:lnTo>
                </a:path>
                <a:path w="3550920" h="32385">
                  <a:moveTo>
                    <a:pt x="2367292" y="0"/>
                  </a:moveTo>
                  <a:lnTo>
                    <a:pt x="2367292" y="32258"/>
                  </a:lnTo>
                </a:path>
                <a:path w="3550920" h="32385">
                  <a:moveTo>
                    <a:pt x="3550424" y="0"/>
                  </a:moveTo>
                  <a:lnTo>
                    <a:pt x="3550424" y="32258"/>
                  </a:lnTo>
                </a:path>
              </a:pathLst>
            </a:custGeom>
            <a:ln w="63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2607691" y="1792350"/>
            <a:ext cx="65278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Arial Black"/>
                <a:cs typeface="Arial Black"/>
              </a:rPr>
              <a:t>Revenues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99413" y="3757929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latin typeface="Calibri"/>
                <a:cs typeface="Calibri"/>
              </a:rPr>
              <a:t>50,1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582926" y="3597655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latin typeface="Calibri"/>
                <a:cs typeface="Calibri"/>
              </a:rPr>
              <a:t>57,5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766565" y="3697351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latin typeface="Calibri"/>
                <a:cs typeface="Calibri"/>
              </a:rPr>
              <a:t>52,9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78077" y="4237735"/>
            <a:ext cx="27114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Calibri"/>
                <a:cs typeface="Calibri"/>
              </a:rPr>
              <a:t>Q2'22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561589" y="4237735"/>
            <a:ext cx="27114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Calibri"/>
                <a:cs typeface="Calibri"/>
              </a:rPr>
              <a:t>Q1'23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745229" y="4237735"/>
            <a:ext cx="27114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Calibri"/>
                <a:cs typeface="Calibri"/>
              </a:rPr>
              <a:t>Q2'23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803017" y="3269107"/>
            <a:ext cx="65278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Arial Black"/>
                <a:cs typeface="Arial Black"/>
              </a:rPr>
              <a:t>Revenues</a:t>
            </a:r>
            <a:endParaRPr sz="1000">
              <a:latin typeface="Arial Black"/>
              <a:cs typeface="Arial Black"/>
            </a:endParaRPr>
          </a:p>
        </p:txBody>
      </p:sp>
      <p:pic>
        <p:nvPicPr>
          <p:cNvPr id="41" name="object 4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78635" y="3242627"/>
            <a:ext cx="864844" cy="249999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733450" y="1138809"/>
            <a:ext cx="5168265" cy="6902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(Paid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Subscribers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Millions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Average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Monthly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Revenue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per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Paid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Subscriber</a:t>
            </a:r>
            <a:r>
              <a:rPr dirty="0" sz="1000" spc="-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(ARPU)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USD)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0"/>
              </a:spcBef>
            </a:pPr>
            <a:endParaRPr sz="10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1000" b="1" i="1">
                <a:solidFill>
                  <a:srgbClr val="404040"/>
                </a:solidFill>
                <a:latin typeface="Calibri"/>
                <a:cs typeface="Calibri"/>
              </a:rPr>
              <a:t>Q2’23</a:t>
            </a:r>
            <a:r>
              <a:rPr dirty="0" sz="1000" spc="-20" b="1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25" b="1" i="1">
                <a:solidFill>
                  <a:srgbClr val="404040"/>
                </a:solidFill>
                <a:latin typeface="Calibri"/>
                <a:cs typeface="Calibri"/>
              </a:rPr>
              <a:t>vs.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104003" y="1918208"/>
            <a:ext cx="3060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 i="1">
                <a:solidFill>
                  <a:srgbClr val="404040"/>
                </a:solidFill>
                <a:latin typeface="Calibri"/>
                <a:cs typeface="Calibri"/>
              </a:rPr>
              <a:t>Q2’22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088001" y="2108454"/>
            <a:ext cx="336550" cy="0"/>
          </a:xfrm>
          <a:custGeom>
            <a:avLst/>
            <a:gdLst/>
            <a:ahLst/>
            <a:cxnLst/>
            <a:rect l="l" t="t" r="r" b="b"/>
            <a:pathLst>
              <a:path w="336550" h="0">
                <a:moveTo>
                  <a:pt x="0" y="0"/>
                </a:moveTo>
                <a:lnTo>
                  <a:pt x="3365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5883021" y="1918208"/>
            <a:ext cx="3060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 i="1">
                <a:solidFill>
                  <a:srgbClr val="404040"/>
                </a:solidFill>
                <a:latin typeface="Calibri"/>
                <a:cs typeface="Calibri"/>
              </a:rPr>
              <a:t>Q1’23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867019" y="2108454"/>
            <a:ext cx="336550" cy="0"/>
          </a:xfrm>
          <a:custGeom>
            <a:avLst/>
            <a:gdLst/>
            <a:ahLst/>
            <a:cxnLst/>
            <a:rect l="l" t="t" r="r" b="b"/>
            <a:pathLst>
              <a:path w="336550" h="0">
                <a:moveTo>
                  <a:pt x="0" y="0"/>
                </a:moveTo>
                <a:lnTo>
                  <a:pt x="3365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5113146" y="2231516"/>
            <a:ext cx="286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 i="1">
                <a:solidFill>
                  <a:srgbClr val="404040"/>
                </a:solidFill>
                <a:latin typeface="Calibri"/>
                <a:cs typeface="Calibri"/>
              </a:rPr>
              <a:t>+17.3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921121" y="2231516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 i="1">
                <a:solidFill>
                  <a:srgbClr val="404040"/>
                </a:solidFill>
                <a:latin typeface="Calibri"/>
                <a:cs typeface="Calibri"/>
              </a:rPr>
              <a:t>+0.6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142103" y="3133471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 i="1">
                <a:solidFill>
                  <a:srgbClr val="404040"/>
                </a:solidFill>
                <a:latin typeface="Calibri"/>
                <a:cs typeface="Calibri"/>
              </a:rPr>
              <a:t>+2.8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915025" y="3133471"/>
            <a:ext cx="243204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 i="1">
                <a:solidFill>
                  <a:srgbClr val="404040"/>
                </a:solidFill>
                <a:latin typeface="Calibri"/>
                <a:cs typeface="Calibri"/>
              </a:rPr>
              <a:t>(4.6)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741832" y="4736210"/>
          <a:ext cx="3782695" cy="1049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2220"/>
                <a:gridCol w="1027430"/>
                <a:gridCol w="848360"/>
                <a:gridCol w="578485"/>
              </a:tblGrid>
              <a:tr h="319405">
                <a:tc>
                  <a:txBody>
                    <a:bodyPr/>
                    <a:lstStyle/>
                    <a:p>
                      <a:pPr marL="31750">
                        <a:lnSpc>
                          <a:spcPts val="855"/>
                        </a:lnSpc>
                      </a:pPr>
                      <a:r>
                        <a:rPr dirty="0" sz="900" b="1" i="1">
                          <a:latin typeface="Calibri"/>
                          <a:cs typeface="Calibri"/>
                        </a:rPr>
                        <a:t>Total</a:t>
                      </a:r>
                      <a:r>
                        <a:rPr dirty="0" sz="900" spc="-40" b="1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 b="1" i="1">
                          <a:latin typeface="Calibri"/>
                          <a:cs typeface="Calibri"/>
                        </a:rPr>
                        <a:t>Disney+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dirty="0" sz="900" spc="-10" b="1" i="1">
                          <a:latin typeface="Calibri"/>
                          <a:cs typeface="Calibri"/>
                        </a:rPr>
                        <a:t>Subscribers</a:t>
                      </a:r>
                      <a:r>
                        <a:rPr dirty="0" baseline="27777" sz="900" spc="-15" b="1" i="1">
                          <a:latin typeface="Calibri"/>
                          <a:cs typeface="Calibri"/>
                        </a:rPr>
                        <a:t>(1)</a:t>
                      </a:r>
                      <a:endParaRPr baseline="27777" sz="9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93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900" spc="-10" b="1">
                          <a:latin typeface="Calibri"/>
                          <a:cs typeface="Calibri"/>
                        </a:rPr>
                        <a:t>137.7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0005"/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900" spc="-10" b="1">
                          <a:latin typeface="Calibri"/>
                          <a:cs typeface="Calibri"/>
                        </a:rPr>
                        <a:t>161.8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000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900" spc="-10" b="1">
                          <a:latin typeface="Calibri"/>
                          <a:cs typeface="Calibri"/>
                        </a:rPr>
                        <a:t>157.8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0005"/>
                </a:tc>
              </a:tr>
              <a:tr h="2628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900" b="1">
                          <a:latin typeface="Calibri"/>
                          <a:cs typeface="Calibri"/>
                        </a:rPr>
                        <a:t>Global</a:t>
                      </a:r>
                      <a:r>
                        <a:rPr dirty="0" sz="900" spc="-20" b="1">
                          <a:latin typeface="Calibri"/>
                          <a:cs typeface="Calibri"/>
                        </a:rPr>
                        <a:t> ARPU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0005"/>
                </a:tc>
                <a:tc>
                  <a:txBody>
                    <a:bodyPr/>
                    <a:lstStyle/>
                    <a:p>
                      <a:pPr algn="r" marR="293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900" spc="-10" b="1">
                          <a:latin typeface="Calibri"/>
                          <a:cs typeface="Calibri"/>
                        </a:rPr>
                        <a:t>$4.35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0005"/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900" spc="-10" b="1">
                          <a:latin typeface="Calibri"/>
                          <a:cs typeface="Calibri"/>
                        </a:rPr>
                        <a:t>$3.93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000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900" spc="-10" b="1">
                          <a:latin typeface="Calibri"/>
                          <a:cs typeface="Calibri"/>
                        </a:rPr>
                        <a:t>$4.44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0005"/>
                </a:tc>
              </a:tr>
              <a:tr h="27368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00" b="1">
                          <a:solidFill>
                            <a:srgbClr val="09289A"/>
                          </a:solidFill>
                          <a:latin typeface="Calibri"/>
                          <a:cs typeface="Calibri"/>
                        </a:rPr>
                        <a:t>Disney+</a:t>
                      </a:r>
                      <a:r>
                        <a:rPr dirty="0" sz="900" spc="-30" b="1">
                          <a:solidFill>
                            <a:srgbClr val="09289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09289A"/>
                          </a:solidFill>
                          <a:latin typeface="Calibri"/>
                          <a:cs typeface="Calibri"/>
                        </a:rPr>
                        <a:t>Core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 algn="r" marR="29337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00" spc="-10" b="1">
                          <a:solidFill>
                            <a:srgbClr val="09289A"/>
                          </a:solidFill>
                          <a:latin typeface="Calibri"/>
                          <a:cs typeface="Calibri"/>
                        </a:rPr>
                        <a:t>$6.33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00" spc="-10" b="1">
                          <a:solidFill>
                            <a:srgbClr val="09289A"/>
                          </a:solidFill>
                          <a:latin typeface="Calibri"/>
                          <a:cs typeface="Calibri"/>
                        </a:rPr>
                        <a:t>$5.77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00" spc="-10" b="1">
                          <a:solidFill>
                            <a:srgbClr val="09289A"/>
                          </a:solidFill>
                          <a:latin typeface="Calibri"/>
                          <a:cs typeface="Calibri"/>
                        </a:rPr>
                        <a:t>$6.47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1435"/>
                </a:tc>
              </a:tr>
              <a:tr h="193675">
                <a:tc>
                  <a:txBody>
                    <a:bodyPr/>
                    <a:lstStyle/>
                    <a:p>
                      <a:pPr marL="31750">
                        <a:lnSpc>
                          <a:spcPts val="1025"/>
                        </a:lnSpc>
                        <a:spcBef>
                          <a:spcPts val="400"/>
                        </a:spcBef>
                      </a:pPr>
                      <a:r>
                        <a:rPr dirty="0" sz="900" b="1">
                          <a:solidFill>
                            <a:srgbClr val="051A67"/>
                          </a:solidFill>
                          <a:latin typeface="Calibri"/>
                          <a:cs typeface="Calibri"/>
                        </a:rPr>
                        <a:t>Disney+</a:t>
                      </a:r>
                      <a:r>
                        <a:rPr dirty="0" sz="900" spc="-30" b="1">
                          <a:solidFill>
                            <a:srgbClr val="051A6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051A67"/>
                          </a:solidFill>
                          <a:latin typeface="Calibri"/>
                          <a:cs typeface="Calibri"/>
                        </a:rPr>
                        <a:t>Hotstar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0800"/>
                </a:tc>
                <a:tc>
                  <a:txBody>
                    <a:bodyPr/>
                    <a:lstStyle/>
                    <a:p>
                      <a:pPr algn="r" marR="293370">
                        <a:lnSpc>
                          <a:spcPts val="1025"/>
                        </a:lnSpc>
                        <a:spcBef>
                          <a:spcPts val="400"/>
                        </a:spcBef>
                      </a:pPr>
                      <a:r>
                        <a:rPr dirty="0" sz="900" spc="-10" b="1">
                          <a:solidFill>
                            <a:srgbClr val="051A67"/>
                          </a:solidFill>
                          <a:latin typeface="Calibri"/>
                          <a:cs typeface="Calibri"/>
                        </a:rPr>
                        <a:t>$0.76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0800"/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ts val="1025"/>
                        </a:lnSpc>
                        <a:spcBef>
                          <a:spcPts val="400"/>
                        </a:spcBef>
                      </a:pPr>
                      <a:r>
                        <a:rPr dirty="0" sz="900" spc="-10" b="1">
                          <a:solidFill>
                            <a:srgbClr val="051A67"/>
                          </a:solidFill>
                          <a:latin typeface="Calibri"/>
                          <a:cs typeface="Calibri"/>
                        </a:rPr>
                        <a:t>$0.74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080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1025"/>
                        </a:lnSpc>
                        <a:spcBef>
                          <a:spcPts val="400"/>
                        </a:spcBef>
                      </a:pPr>
                      <a:r>
                        <a:rPr dirty="0" sz="900" spc="-10" b="1">
                          <a:solidFill>
                            <a:srgbClr val="051A67"/>
                          </a:solidFill>
                          <a:latin typeface="Calibri"/>
                          <a:cs typeface="Calibri"/>
                        </a:rPr>
                        <a:t>$0.59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0800"/>
                </a:tc>
              </a:tr>
            </a:tbl>
          </a:graphicData>
        </a:graphic>
      </p:graphicFrame>
      <p:graphicFrame>
        <p:nvGraphicFramePr>
          <p:cNvPr id="52" name="object 52"/>
          <p:cNvGraphicFramePr>
            <a:graphicFrameLocks noGrp="1"/>
          </p:cNvGraphicFramePr>
          <p:nvPr/>
        </p:nvGraphicFramePr>
        <p:xfrm>
          <a:off x="5229352" y="4790821"/>
          <a:ext cx="1124585" cy="991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875"/>
                <a:gridCol w="523875"/>
              </a:tblGrid>
              <a:tr h="212090">
                <a:tc>
                  <a:txBody>
                    <a:bodyPr/>
                    <a:lstStyle/>
                    <a:p>
                      <a:pPr marL="66675">
                        <a:lnSpc>
                          <a:spcPts val="855"/>
                        </a:lnSpc>
                      </a:pPr>
                      <a:r>
                        <a:rPr dirty="0" sz="900" spc="-10" b="1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+20.1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00">
                        <a:lnSpc>
                          <a:spcPts val="855"/>
                        </a:lnSpc>
                      </a:pPr>
                      <a:r>
                        <a:rPr dirty="0" sz="900" spc="-10" b="1" i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(4.0)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29718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00" spc="-10" b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+$0.09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 marL="127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00" spc="-10" b="1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+$0.51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</a:tr>
              <a:tr h="28321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900" spc="-10" b="1">
                          <a:solidFill>
                            <a:srgbClr val="09289A"/>
                          </a:solidFill>
                          <a:latin typeface="Calibri"/>
                          <a:cs typeface="Calibri"/>
                        </a:rPr>
                        <a:t>+$0.14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algn="ctr" marL="12763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900" spc="-10" b="1">
                          <a:solidFill>
                            <a:srgbClr val="09289A"/>
                          </a:solidFill>
                          <a:latin typeface="Calibri"/>
                          <a:cs typeface="Calibri"/>
                        </a:rPr>
                        <a:t>+$0.70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</a:tr>
              <a:tr h="198755">
                <a:tc>
                  <a:txBody>
                    <a:bodyPr/>
                    <a:lstStyle/>
                    <a:p>
                      <a:pPr marL="31750">
                        <a:lnSpc>
                          <a:spcPts val="1025"/>
                        </a:lnSpc>
                        <a:spcBef>
                          <a:spcPts val="440"/>
                        </a:spcBef>
                      </a:pPr>
                      <a:r>
                        <a:rPr dirty="0" sz="900" spc="-10" b="1">
                          <a:solidFill>
                            <a:srgbClr val="051A67"/>
                          </a:solidFill>
                          <a:latin typeface="Calibri"/>
                          <a:cs typeface="Calibri"/>
                        </a:rPr>
                        <a:t>($0.17)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algn="ctr" marL="127000">
                        <a:lnSpc>
                          <a:spcPts val="1025"/>
                        </a:lnSpc>
                        <a:spcBef>
                          <a:spcPts val="440"/>
                        </a:spcBef>
                      </a:pPr>
                      <a:r>
                        <a:rPr dirty="0" sz="900" spc="-10" b="1">
                          <a:solidFill>
                            <a:srgbClr val="051A67"/>
                          </a:solidFill>
                          <a:latin typeface="Calibri"/>
                          <a:cs typeface="Calibri"/>
                        </a:rPr>
                        <a:t>($0.15)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</a:tr>
            </a:tbl>
          </a:graphicData>
        </a:graphic>
      </p:graphicFrame>
      <p:sp>
        <p:nvSpPr>
          <p:cNvPr id="53" name="object 53"/>
          <p:cNvSpPr txBox="1"/>
          <p:nvPr/>
        </p:nvSpPr>
        <p:spPr>
          <a:xfrm>
            <a:off x="7499350" y="1792351"/>
            <a:ext cx="3675379" cy="1163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0C35CD"/>
                </a:solidFill>
                <a:latin typeface="Calibri"/>
                <a:cs typeface="Calibri"/>
              </a:rPr>
              <a:t>Disney+</a:t>
            </a:r>
            <a:r>
              <a:rPr dirty="0" sz="1200" spc="-5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0C35CD"/>
                </a:solidFill>
                <a:latin typeface="Calibri"/>
                <a:cs typeface="Calibri"/>
              </a:rPr>
              <a:t>Core</a:t>
            </a:r>
            <a:endParaRPr sz="120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844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Disney+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core</a:t>
            </a:r>
            <a:r>
              <a:rPr dirty="0" sz="11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subscribers</a:t>
            </a:r>
            <a:r>
              <a:rPr dirty="0" sz="11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grew</a:t>
            </a:r>
            <a:r>
              <a:rPr dirty="0" sz="11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modestly</a:t>
            </a:r>
            <a:r>
              <a:rPr dirty="0" sz="11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1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1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quarter.</a:t>
            </a:r>
            <a:endParaRPr sz="1100">
              <a:latin typeface="Calibri"/>
              <a:cs typeface="Calibri"/>
            </a:endParaRPr>
          </a:p>
          <a:p>
            <a:pPr marL="184785" marR="34290" indent="-172720">
              <a:lnSpc>
                <a:spcPct val="120100"/>
              </a:lnSpc>
              <a:spcBef>
                <a:spcPts val="600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Disney+</a:t>
            </a:r>
            <a:r>
              <a:rPr dirty="0" sz="11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core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ARPU</a:t>
            </a:r>
            <a:r>
              <a:rPr dirty="0" sz="11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increased</a:t>
            </a:r>
            <a:r>
              <a:rPr dirty="0" sz="11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1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$0.70</a:t>
            </a:r>
            <a:r>
              <a:rPr dirty="0" sz="11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1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quarter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driven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primarily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an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increase</a:t>
            </a:r>
            <a:r>
              <a:rPr dirty="0" sz="11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11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average</a:t>
            </a:r>
            <a:r>
              <a:rPr dirty="0" sz="11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retail</a:t>
            </a:r>
            <a:r>
              <a:rPr dirty="0" sz="11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pricing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11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5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 favorable</a:t>
            </a:r>
            <a:r>
              <a:rPr dirty="0" sz="11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foreign</a:t>
            </a:r>
            <a:r>
              <a:rPr dirty="0" sz="11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exchange</a:t>
            </a:r>
            <a:r>
              <a:rPr dirty="0" sz="11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impact.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6659880" y="3409137"/>
            <a:ext cx="806450" cy="806450"/>
            <a:chOff x="6659880" y="3409137"/>
            <a:chExt cx="806450" cy="806450"/>
          </a:xfrm>
        </p:grpSpPr>
        <p:pic>
          <p:nvPicPr>
            <p:cNvPr id="55" name="object 5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59880" y="3409137"/>
              <a:ext cx="806246" cy="80624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27012" y="3562731"/>
              <a:ext cx="484505" cy="484378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7499350" y="3536695"/>
            <a:ext cx="3587115" cy="688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7A49F4"/>
                </a:solidFill>
                <a:latin typeface="Calibri"/>
                <a:cs typeface="Calibri"/>
              </a:rPr>
              <a:t>Disney+</a:t>
            </a:r>
            <a:r>
              <a:rPr dirty="0" sz="1200" spc="-55" b="1">
                <a:solidFill>
                  <a:srgbClr val="7A49F4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7A49F4"/>
                </a:solidFill>
                <a:latin typeface="Calibri"/>
                <a:cs typeface="Calibri"/>
              </a:rPr>
              <a:t>Hotstar</a:t>
            </a:r>
            <a:endParaRPr sz="1200">
              <a:latin typeface="Calibri"/>
              <a:cs typeface="Calibri"/>
            </a:endParaRPr>
          </a:p>
          <a:p>
            <a:pPr marL="184785" marR="5080" indent="-172720">
              <a:lnSpc>
                <a:spcPct val="120000"/>
              </a:lnSpc>
              <a:spcBef>
                <a:spcPts val="610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Disney+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Hotstar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subscribers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decreased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by 4.6</a:t>
            </a:r>
            <a:r>
              <a:rPr dirty="0" sz="11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million</a:t>
            </a:r>
            <a:r>
              <a:rPr dirty="0" sz="11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the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quarter.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499350" y="4274986"/>
            <a:ext cx="3756660" cy="42862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365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Disney+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Hotstar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ARPU</a:t>
            </a:r>
            <a:r>
              <a:rPr dirty="0" sz="11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decreased</a:t>
            </a:r>
            <a:r>
              <a:rPr dirty="0" sz="11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1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$0.15</a:t>
            </a:r>
            <a:r>
              <a:rPr dirty="0" sz="11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1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1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 quarter</a:t>
            </a:r>
            <a:endParaRPr sz="11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265"/>
              </a:spcBef>
            </a:pP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due</a:t>
            </a:r>
            <a:r>
              <a:rPr dirty="0" sz="1100" spc="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1100" spc="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D0D"/>
                </a:solidFill>
                <a:latin typeface="Calibri"/>
                <a:cs typeface="Calibri"/>
              </a:rPr>
              <a:t>lower</a:t>
            </a:r>
            <a:r>
              <a:rPr dirty="0" sz="1100" spc="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per-subscriber</a:t>
            </a:r>
            <a:r>
              <a:rPr dirty="0" sz="11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advertising</a:t>
            </a:r>
            <a:r>
              <a:rPr dirty="0" sz="11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D0D"/>
                </a:solidFill>
                <a:latin typeface="Calibri"/>
                <a:cs typeface="Calibri"/>
              </a:rPr>
              <a:t>revenue.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6943343" y="1934819"/>
            <a:ext cx="4429760" cy="3439160"/>
            <a:chOff x="6943343" y="1934819"/>
            <a:chExt cx="4429760" cy="3439160"/>
          </a:xfrm>
        </p:grpSpPr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55662" y="5354320"/>
              <a:ext cx="4417186" cy="1905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43343" y="1934819"/>
              <a:ext cx="251993" cy="25199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43343" y="3678910"/>
              <a:ext cx="251993" cy="251993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714248" y="6077965"/>
            <a:ext cx="2097405" cy="193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Note: See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DTC</a:t>
            </a:r>
            <a:r>
              <a:rPr dirty="0" sz="6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Product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Descriptions</a:t>
            </a:r>
            <a:r>
              <a:rPr dirty="0" sz="6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6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Key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Definitions</a:t>
            </a:r>
            <a:r>
              <a:rPr dirty="0" sz="6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6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page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25" i="1">
                <a:solidFill>
                  <a:srgbClr val="404040"/>
                </a:solidFill>
                <a:latin typeface="Calibri"/>
                <a:cs typeface="Calibri"/>
              </a:rPr>
              <a:t>17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1)</a:t>
            </a:r>
            <a:r>
              <a:rPr dirty="0" sz="600" spc="48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equal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sum due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rounding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7</a:t>
            </a:fld>
          </a:p>
        </p:txBody>
      </p:sp>
      <p:sp>
        <p:nvSpPr>
          <p:cNvPr id="65" name="object 6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3840" y="1400157"/>
            <a:ext cx="4853940" cy="4993005"/>
            <a:chOff x="243840" y="1400157"/>
            <a:chExt cx="4853940" cy="49930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367" y="1400157"/>
              <a:ext cx="4524504" cy="265890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1990" y="1624330"/>
              <a:ext cx="4019550" cy="1938655"/>
            </a:xfrm>
            <a:custGeom>
              <a:avLst/>
              <a:gdLst/>
              <a:ahLst/>
              <a:cxnLst/>
              <a:rect l="l" t="t" r="r" b="b"/>
              <a:pathLst>
                <a:path w="4019550" h="1938654">
                  <a:moveTo>
                    <a:pt x="3896868" y="0"/>
                  </a:moveTo>
                  <a:lnTo>
                    <a:pt x="122656" y="0"/>
                  </a:lnTo>
                  <a:lnTo>
                    <a:pt x="74912" y="9650"/>
                  </a:lnTo>
                  <a:lnTo>
                    <a:pt x="35925" y="35956"/>
                  </a:lnTo>
                  <a:lnTo>
                    <a:pt x="9638" y="74955"/>
                  </a:lnTo>
                  <a:lnTo>
                    <a:pt x="0" y="122682"/>
                  </a:lnTo>
                  <a:lnTo>
                    <a:pt x="0" y="1815719"/>
                  </a:lnTo>
                  <a:lnTo>
                    <a:pt x="9638" y="1863445"/>
                  </a:lnTo>
                  <a:lnTo>
                    <a:pt x="35925" y="1902444"/>
                  </a:lnTo>
                  <a:lnTo>
                    <a:pt x="74912" y="1928750"/>
                  </a:lnTo>
                  <a:lnTo>
                    <a:pt x="122656" y="1938401"/>
                  </a:lnTo>
                  <a:lnTo>
                    <a:pt x="3896868" y="1938401"/>
                  </a:lnTo>
                  <a:lnTo>
                    <a:pt x="3944647" y="1928750"/>
                  </a:lnTo>
                  <a:lnTo>
                    <a:pt x="3983640" y="1902444"/>
                  </a:lnTo>
                  <a:lnTo>
                    <a:pt x="4009917" y="1863445"/>
                  </a:lnTo>
                  <a:lnTo>
                    <a:pt x="4019550" y="1815719"/>
                  </a:lnTo>
                  <a:lnTo>
                    <a:pt x="4019550" y="122682"/>
                  </a:lnTo>
                  <a:lnTo>
                    <a:pt x="4009917" y="74955"/>
                  </a:lnTo>
                  <a:lnTo>
                    <a:pt x="3983640" y="35956"/>
                  </a:lnTo>
                  <a:lnTo>
                    <a:pt x="3944647" y="9650"/>
                  </a:lnTo>
                  <a:lnTo>
                    <a:pt x="38968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81990" y="1624330"/>
              <a:ext cx="4019550" cy="1938655"/>
            </a:xfrm>
            <a:custGeom>
              <a:avLst/>
              <a:gdLst/>
              <a:ahLst/>
              <a:cxnLst/>
              <a:rect l="l" t="t" r="r" b="b"/>
              <a:pathLst>
                <a:path w="4019550" h="1938654">
                  <a:moveTo>
                    <a:pt x="0" y="122682"/>
                  </a:moveTo>
                  <a:lnTo>
                    <a:pt x="9638" y="74955"/>
                  </a:lnTo>
                  <a:lnTo>
                    <a:pt x="35925" y="35956"/>
                  </a:lnTo>
                  <a:lnTo>
                    <a:pt x="74912" y="9650"/>
                  </a:lnTo>
                  <a:lnTo>
                    <a:pt x="122656" y="0"/>
                  </a:lnTo>
                  <a:lnTo>
                    <a:pt x="3896868" y="0"/>
                  </a:lnTo>
                  <a:lnTo>
                    <a:pt x="3944647" y="9650"/>
                  </a:lnTo>
                  <a:lnTo>
                    <a:pt x="3983640" y="35956"/>
                  </a:lnTo>
                  <a:lnTo>
                    <a:pt x="4009917" y="74955"/>
                  </a:lnTo>
                  <a:lnTo>
                    <a:pt x="4019550" y="122682"/>
                  </a:lnTo>
                  <a:lnTo>
                    <a:pt x="4019550" y="1815719"/>
                  </a:lnTo>
                  <a:lnTo>
                    <a:pt x="4009917" y="1863445"/>
                  </a:lnTo>
                  <a:lnTo>
                    <a:pt x="3983640" y="1902444"/>
                  </a:lnTo>
                  <a:lnTo>
                    <a:pt x="3944647" y="1928750"/>
                  </a:lnTo>
                  <a:lnTo>
                    <a:pt x="3896868" y="1938401"/>
                  </a:lnTo>
                  <a:lnTo>
                    <a:pt x="122656" y="1938401"/>
                  </a:lnTo>
                  <a:lnTo>
                    <a:pt x="74912" y="1928750"/>
                  </a:lnTo>
                  <a:lnTo>
                    <a:pt x="35925" y="1902444"/>
                  </a:lnTo>
                  <a:lnTo>
                    <a:pt x="9638" y="1863445"/>
                  </a:lnTo>
                  <a:lnTo>
                    <a:pt x="0" y="1815719"/>
                  </a:lnTo>
                  <a:lnTo>
                    <a:pt x="0" y="122682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774922"/>
              <a:ext cx="4853559" cy="261785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1990" y="4160265"/>
              <a:ext cx="4019550" cy="1536065"/>
            </a:xfrm>
            <a:custGeom>
              <a:avLst/>
              <a:gdLst/>
              <a:ahLst/>
              <a:cxnLst/>
              <a:rect l="l" t="t" r="r" b="b"/>
              <a:pathLst>
                <a:path w="4019550" h="1536064">
                  <a:moveTo>
                    <a:pt x="3922395" y="0"/>
                  </a:moveTo>
                  <a:lnTo>
                    <a:pt x="97167" y="0"/>
                  </a:lnTo>
                  <a:lnTo>
                    <a:pt x="59343" y="7643"/>
                  </a:lnTo>
                  <a:lnTo>
                    <a:pt x="28457" y="28479"/>
                  </a:lnTo>
                  <a:lnTo>
                    <a:pt x="7635" y="59364"/>
                  </a:lnTo>
                  <a:lnTo>
                    <a:pt x="0" y="97154"/>
                  </a:lnTo>
                  <a:lnTo>
                    <a:pt x="0" y="1438440"/>
                  </a:lnTo>
                  <a:lnTo>
                    <a:pt x="7635" y="1476266"/>
                  </a:lnTo>
                  <a:lnTo>
                    <a:pt x="28457" y="1507156"/>
                  </a:lnTo>
                  <a:lnTo>
                    <a:pt x="59343" y="1527983"/>
                  </a:lnTo>
                  <a:lnTo>
                    <a:pt x="97167" y="1535620"/>
                  </a:lnTo>
                  <a:lnTo>
                    <a:pt x="3922395" y="1535620"/>
                  </a:lnTo>
                  <a:lnTo>
                    <a:pt x="3960185" y="1527983"/>
                  </a:lnTo>
                  <a:lnTo>
                    <a:pt x="3991070" y="1507156"/>
                  </a:lnTo>
                  <a:lnTo>
                    <a:pt x="4011906" y="1476266"/>
                  </a:lnTo>
                  <a:lnTo>
                    <a:pt x="4019550" y="1438440"/>
                  </a:lnTo>
                  <a:lnTo>
                    <a:pt x="4019550" y="97154"/>
                  </a:lnTo>
                  <a:lnTo>
                    <a:pt x="4011906" y="59364"/>
                  </a:lnTo>
                  <a:lnTo>
                    <a:pt x="3991070" y="28479"/>
                  </a:lnTo>
                  <a:lnTo>
                    <a:pt x="3960185" y="7643"/>
                  </a:lnTo>
                  <a:lnTo>
                    <a:pt x="3922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1990" y="4160265"/>
              <a:ext cx="4019550" cy="1536065"/>
            </a:xfrm>
            <a:custGeom>
              <a:avLst/>
              <a:gdLst/>
              <a:ahLst/>
              <a:cxnLst/>
              <a:rect l="l" t="t" r="r" b="b"/>
              <a:pathLst>
                <a:path w="4019550" h="1536064">
                  <a:moveTo>
                    <a:pt x="0" y="97154"/>
                  </a:moveTo>
                  <a:lnTo>
                    <a:pt x="7635" y="59364"/>
                  </a:lnTo>
                  <a:lnTo>
                    <a:pt x="28457" y="28479"/>
                  </a:lnTo>
                  <a:lnTo>
                    <a:pt x="59343" y="7643"/>
                  </a:lnTo>
                  <a:lnTo>
                    <a:pt x="97167" y="0"/>
                  </a:lnTo>
                  <a:lnTo>
                    <a:pt x="3922395" y="0"/>
                  </a:lnTo>
                  <a:lnTo>
                    <a:pt x="3960185" y="7643"/>
                  </a:lnTo>
                  <a:lnTo>
                    <a:pt x="3991070" y="28479"/>
                  </a:lnTo>
                  <a:lnTo>
                    <a:pt x="4011906" y="59364"/>
                  </a:lnTo>
                  <a:lnTo>
                    <a:pt x="4019550" y="97154"/>
                  </a:lnTo>
                  <a:lnTo>
                    <a:pt x="4019550" y="1438440"/>
                  </a:lnTo>
                  <a:lnTo>
                    <a:pt x="4011906" y="1476266"/>
                  </a:lnTo>
                  <a:lnTo>
                    <a:pt x="3991070" y="1507156"/>
                  </a:lnTo>
                  <a:lnTo>
                    <a:pt x="3960185" y="1527983"/>
                  </a:lnTo>
                  <a:lnTo>
                    <a:pt x="3922395" y="1535620"/>
                  </a:lnTo>
                  <a:lnTo>
                    <a:pt x="97167" y="1535620"/>
                  </a:lnTo>
                  <a:lnTo>
                    <a:pt x="59343" y="1527983"/>
                  </a:lnTo>
                  <a:lnTo>
                    <a:pt x="28457" y="1507156"/>
                  </a:lnTo>
                  <a:lnTo>
                    <a:pt x="7635" y="1476266"/>
                  </a:lnTo>
                  <a:lnTo>
                    <a:pt x="0" y="1438440"/>
                  </a:lnTo>
                  <a:lnTo>
                    <a:pt x="0" y="97154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6198108" y="1153693"/>
            <a:ext cx="5663565" cy="5222875"/>
            <a:chOff x="6198108" y="1153693"/>
            <a:chExt cx="5663565" cy="522287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98108" y="1153693"/>
              <a:ext cx="5663057" cy="52227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590030" y="1538478"/>
              <a:ext cx="4919980" cy="4430395"/>
            </a:xfrm>
            <a:custGeom>
              <a:avLst/>
              <a:gdLst/>
              <a:ahLst/>
              <a:cxnLst/>
              <a:rect l="l" t="t" r="r" b="b"/>
              <a:pathLst>
                <a:path w="4919980" h="4430395">
                  <a:moveTo>
                    <a:pt x="4760976" y="0"/>
                  </a:moveTo>
                  <a:lnTo>
                    <a:pt x="159003" y="0"/>
                  </a:lnTo>
                  <a:lnTo>
                    <a:pt x="108768" y="8111"/>
                  </a:lnTo>
                  <a:lnTo>
                    <a:pt x="65123" y="30695"/>
                  </a:lnTo>
                  <a:lnTo>
                    <a:pt x="30695" y="65123"/>
                  </a:lnTo>
                  <a:lnTo>
                    <a:pt x="8111" y="108768"/>
                  </a:lnTo>
                  <a:lnTo>
                    <a:pt x="0" y="159004"/>
                  </a:lnTo>
                  <a:lnTo>
                    <a:pt x="0" y="4271149"/>
                  </a:lnTo>
                  <a:lnTo>
                    <a:pt x="8111" y="4321402"/>
                  </a:lnTo>
                  <a:lnTo>
                    <a:pt x="30695" y="4365047"/>
                  </a:lnTo>
                  <a:lnTo>
                    <a:pt x="65123" y="4399464"/>
                  </a:lnTo>
                  <a:lnTo>
                    <a:pt x="108768" y="4422035"/>
                  </a:lnTo>
                  <a:lnTo>
                    <a:pt x="159003" y="4430141"/>
                  </a:lnTo>
                  <a:lnTo>
                    <a:pt x="4760976" y="4430141"/>
                  </a:lnTo>
                  <a:lnTo>
                    <a:pt x="4811211" y="4422035"/>
                  </a:lnTo>
                  <a:lnTo>
                    <a:pt x="4854856" y="4399464"/>
                  </a:lnTo>
                  <a:lnTo>
                    <a:pt x="4889284" y="4365047"/>
                  </a:lnTo>
                  <a:lnTo>
                    <a:pt x="4911868" y="4321402"/>
                  </a:lnTo>
                  <a:lnTo>
                    <a:pt x="4919980" y="4271149"/>
                  </a:lnTo>
                  <a:lnTo>
                    <a:pt x="4919980" y="159004"/>
                  </a:lnTo>
                  <a:lnTo>
                    <a:pt x="4911868" y="108768"/>
                  </a:lnTo>
                  <a:lnTo>
                    <a:pt x="4889284" y="65123"/>
                  </a:lnTo>
                  <a:lnTo>
                    <a:pt x="4854856" y="30695"/>
                  </a:lnTo>
                  <a:lnTo>
                    <a:pt x="4811211" y="8111"/>
                  </a:lnTo>
                  <a:lnTo>
                    <a:pt x="4760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6590030" y="1538478"/>
              <a:ext cx="4919980" cy="4430395"/>
            </a:xfrm>
            <a:custGeom>
              <a:avLst/>
              <a:gdLst/>
              <a:ahLst/>
              <a:cxnLst/>
              <a:rect l="l" t="t" r="r" b="b"/>
              <a:pathLst>
                <a:path w="4919980" h="4430395">
                  <a:moveTo>
                    <a:pt x="0" y="159004"/>
                  </a:moveTo>
                  <a:lnTo>
                    <a:pt x="8111" y="108768"/>
                  </a:lnTo>
                  <a:lnTo>
                    <a:pt x="30695" y="65123"/>
                  </a:lnTo>
                  <a:lnTo>
                    <a:pt x="65123" y="30695"/>
                  </a:lnTo>
                  <a:lnTo>
                    <a:pt x="108768" y="8111"/>
                  </a:lnTo>
                  <a:lnTo>
                    <a:pt x="159003" y="0"/>
                  </a:lnTo>
                  <a:lnTo>
                    <a:pt x="4760976" y="0"/>
                  </a:lnTo>
                  <a:lnTo>
                    <a:pt x="4811211" y="8111"/>
                  </a:lnTo>
                  <a:lnTo>
                    <a:pt x="4854856" y="30695"/>
                  </a:lnTo>
                  <a:lnTo>
                    <a:pt x="4889284" y="65123"/>
                  </a:lnTo>
                  <a:lnTo>
                    <a:pt x="4911868" y="108768"/>
                  </a:lnTo>
                  <a:lnTo>
                    <a:pt x="4919980" y="159004"/>
                  </a:lnTo>
                  <a:lnTo>
                    <a:pt x="4919980" y="4271149"/>
                  </a:lnTo>
                  <a:lnTo>
                    <a:pt x="4911868" y="4321402"/>
                  </a:lnTo>
                  <a:lnTo>
                    <a:pt x="4889284" y="4365047"/>
                  </a:lnTo>
                  <a:lnTo>
                    <a:pt x="4854856" y="4399464"/>
                  </a:lnTo>
                  <a:lnTo>
                    <a:pt x="4811211" y="4422035"/>
                  </a:lnTo>
                  <a:lnTo>
                    <a:pt x="4760976" y="4430141"/>
                  </a:lnTo>
                  <a:lnTo>
                    <a:pt x="159003" y="4430141"/>
                  </a:lnTo>
                  <a:lnTo>
                    <a:pt x="108768" y="4422035"/>
                  </a:lnTo>
                  <a:lnTo>
                    <a:pt x="65123" y="4399464"/>
                  </a:lnTo>
                  <a:lnTo>
                    <a:pt x="30695" y="4365047"/>
                  </a:lnTo>
                  <a:lnTo>
                    <a:pt x="8111" y="4321402"/>
                  </a:lnTo>
                  <a:lnTo>
                    <a:pt x="0" y="4271149"/>
                  </a:lnTo>
                  <a:lnTo>
                    <a:pt x="0" y="159004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10"/>
              <a:t>Q2</a:t>
            </a:r>
            <a:r>
              <a:rPr dirty="0" spc="-250"/>
              <a:t> </a:t>
            </a:r>
            <a:r>
              <a:rPr dirty="0" spc="-140"/>
              <a:t>Hulu</a:t>
            </a:r>
            <a:r>
              <a:rPr dirty="0" spc="-245"/>
              <a:t> </a:t>
            </a:r>
            <a:r>
              <a:rPr dirty="0"/>
              <a:t>and</a:t>
            </a:r>
            <a:r>
              <a:rPr dirty="0" spc="-245"/>
              <a:t> </a:t>
            </a:r>
            <a:r>
              <a:rPr dirty="0" spc="-290"/>
              <a:t>ESPN+</a:t>
            </a:r>
            <a:r>
              <a:rPr dirty="0" spc="-245"/>
              <a:t> </a:t>
            </a:r>
            <a:r>
              <a:rPr dirty="0" spc="-135"/>
              <a:t>Subscribers</a:t>
            </a:r>
            <a:r>
              <a:rPr dirty="0" spc="-245"/>
              <a:t> </a:t>
            </a:r>
            <a:r>
              <a:rPr dirty="0" spc="-325"/>
              <a:t>&amp;</a:t>
            </a:r>
            <a:r>
              <a:rPr dirty="0" spc="-245"/>
              <a:t> </a:t>
            </a:r>
            <a:r>
              <a:rPr dirty="0" spc="-355"/>
              <a:t>ARPU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33450" y="1138809"/>
            <a:ext cx="5168265" cy="6902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(Paid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Subscribers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Millions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Average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Monthly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Revenue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per</a:t>
            </a:r>
            <a:r>
              <a:rPr dirty="0" sz="1000" spc="-3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Paid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Subscriber</a:t>
            </a:r>
            <a:r>
              <a:rPr dirty="0" sz="1000" spc="-4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(ARPU)</a:t>
            </a:r>
            <a:r>
              <a:rPr dirty="0" sz="1000" spc="-3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000" spc="-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USD)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0"/>
              </a:spcBef>
            </a:pPr>
            <a:endParaRPr sz="10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1000" b="1" i="1">
                <a:solidFill>
                  <a:srgbClr val="404040"/>
                </a:solidFill>
                <a:latin typeface="Calibri"/>
                <a:cs typeface="Calibri"/>
              </a:rPr>
              <a:t>Q2’23</a:t>
            </a:r>
            <a:r>
              <a:rPr dirty="0" sz="1000" spc="-20" b="1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25" b="1" i="1">
                <a:solidFill>
                  <a:srgbClr val="404040"/>
                </a:solidFill>
                <a:latin typeface="Calibri"/>
                <a:cs typeface="Calibri"/>
              </a:rPr>
              <a:t>vs.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5457" y="1136014"/>
            <a:ext cx="0" cy="198120"/>
          </a:xfrm>
          <a:custGeom>
            <a:avLst/>
            <a:gdLst/>
            <a:ahLst/>
            <a:cxnLst/>
            <a:rect l="l" t="t" r="r" b="b"/>
            <a:pathLst>
              <a:path w="0" h="198119">
                <a:moveTo>
                  <a:pt x="0" y="0"/>
                </a:moveTo>
                <a:lnTo>
                  <a:pt x="0" y="197993"/>
                </a:lnTo>
              </a:path>
            </a:pathLst>
          </a:custGeom>
          <a:ln w="12700">
            <a:solidFill>
              <a:srgbClr val="1BBE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104003" y="1918208"/>
            <a:ext cx="3060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 i="1">
                <a:solidFill>
                  <a:srgbClr val="404040"/>
                </a:solidFill>
                <a:latin typeface="Calibri"/>
                <a:cs typeface="Calibri"/>
              </a:rPr>
              <a:t>Q2’22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019807" y="1789156"/>
            <a:ext cx="3411220" cy="325755"/>
            <a:chOff x="2019807" y="1789156"/>
            <a:chExt cx="3411220" cy="325755"/>
          </a:xfrm>
        </p:grpSpPr>
        <p:sp>
          <p:nvSpPr>
            <p:cNvPr id="18" name="object 18"/>
            <p:cNvSpPr/>
            <p:nvPr/>
          </p:nvSpPr>
          <p:spPr>
            <a:xfrm>
              <a:off x="5088000" y="2108453"/>
              <a:ext cx="336550" cy="0"/>
            </a:xfrm>
            <a:custGeom>
              <a:avLst/>
              <a:gdLst/>
              <a:ahLst/>
              <a:cxnLst/>
              <a:rect l="l" t="t" r="r" b="b"/>
              <a:pathLst>
                <a:path w="336550" h="0">
                  <a:moveTo>
                    <a:pt x="0" y="0"/>
                  </a:moveTo>
                  <a:lnTo>
                    <a:pt x="33655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9807" y="1789156"/>
              <a:ext cx="381444" cy="12587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883021" y="1918208"/>
            <a:ext cx="3060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 i="1">
                <a:solidFill>
                  <a:srgbClr val="404040"/>
                </a:solidFill>
                <a:latin typeface="Calibri"/>
                <a:cs typeface="Calibri"/>
              </a:rPr>
              <a:t>Q1’23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860669" y="1717522"/>
            <a:ext cx="1605915" cy="808355"/>
            <a:chOff x="5860669" y="1717522"/>
            <a:chExt cx="1605915" cy="808355"/>
          </a:xfrm>
        </p:grpSpPr>
        <p:sp>
          <p:nvSpPr>
            <p:cNvPr id="22" name="object 22"/>
            <p:cNvSpPr/>
            <p:nvPr/>
          </p:nvSpPr>
          <p:spPr>
            <a:xfrm>
              <a:off x="5867019" y="2108454"/>
              <a:ext cx="336550" cy="0"/>
            </a:xfrm>
            <a:custGeom>
              <a:avLst/>
              <a:gdLst/>
              <a:ahLst/>
              <a:cxnLst/>
              <a:rect l="l" t="t" r="r" b="b"/>
              <a:pathLst>
                <a:path w="336550" h="0">
                  <a:moveTo>
                    <a:pt x="0" y="0"/>
                  </a:moveTo>
                  <a:lnTo>
                    <a:pt x="33655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59880" y="1717522"/>
              <a:ext cx="806246" cy="80774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27011" y="1872107"/>
              <a:ext cx="484505" cy="484377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142103" y="2231516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+2.6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21121" y="2231516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+0.2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142103" y="3133471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+2.3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921121" y="3133471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+0.2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99350" y="1845690"/>
            <a:ext cx="3238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0C35CD"/>
                </a:solidFill>
                <a:latin typeface="Calibri"/>
                <a:cs typeface="Calibri"/>
              </a:rPr>
              <a:t>Hulu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99350" y="2135886"/>
            <a:ext cx="3801110" cy="1610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95"/>
              </a:spcBef>
              <a:buFont typeface="Courier New"/>
              <a:buChar char="o"/>
              <a:tabLst>
                <a:tab pos="184150" algn="l"/>
              </a:tabLst>
            </a:pP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Total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Hulu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subscribers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increased slightly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quarter.</a:t>
            </a:r>
            <a:endParaRPr sz="1000">
              <a:latin typeface="Calibri"/>
              <a:cs typeface="Calibri"/>
            </a:endParaRPr>
          </a:p>
          <a:p>
            <a:pPr marL="183515" marR="5080" indent="-171450">
              <a:lnSpc>
                <a:spcPct val="120000"/>
              </a:lnSpc>
              <a:spcBef>
                <a:spcPts val="600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Hulu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SVOD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Only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ARPU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decreased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$0.73 vs.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quarter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due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to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 	lower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per-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subscriber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advertising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revenue and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higher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mix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	subscribers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multi-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product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offerings,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partially</a:t>
            </a:r>
            <a:r>
              <a:rPr dirty="0" sz="10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offset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an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increase</a:t>
            </a:r>
            <a:r>
              <a:rPr dirty="0" sz="10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50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average retail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pricing.</a:t>
            </a:r>
            <a:endParaRPr sz="1000">
              <a:latin typeface="Calibri"/>
              <a:cs typeface="Calibri"/>
            </a:endParaRPr>
          </a:p>
          <a:p>
            <a:pPr marL="183515" marR="132080" indent="-171450">
              <a:lnSpc>
                <a:spcPct val="120100"/>
              </a:lnSpc>
              <a:spcBef>
                <a:spcPts val="600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Hulu</a:t>
            </a:r>
            <a:r>
              <a:rPr dirty="0" sz="10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Live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TV+SVOD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ARPU</a:t>
            </a:r>
            <a:r>
              <a:rPr dirty="0" sz="10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increased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$4.42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quarter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primarily</a:t>
            </a:r>
            <a:r>
              <a:rPr dirty="0" sz="10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due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an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increase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average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retail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pricing,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partially</a:t>
            </a:r>
            <a:r>
              <a:rPr dirty="0" sz="10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offset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lower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per-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subscriber</a:t>
            </a:r>
            <a:r>
              <a:rPr dirty="0" sz="10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advertising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revenue.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659880" y="4253433"/>
            <a:ext cx="806450" cy="806450"/>
            <a:chOff x="6659880" y="4253433"/>
            <a:chExt cx="806450" cy="806450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59880" y="4253433"/>
              <a:ext cx="806246" cy="80624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27012" y="4407534"/>
              <a:ext cx="484505" cy="484504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7499350" y="4381322"/>
            <a:ext cx="3772535" cy="1096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1BBED6"/>
                </a:solidFill>
                <a:latin typeface="Calibri"/>
                <a:cs typeface="Calibri"/>
              </a:rPr>
              <a:t>ESPN+</a:t>
            </a:r>
            <a:endParaRPr sz="1200">
              <a:latin typeface="Calibri"/>
              <a:cs typeface="Calibri"/>
            </a:endParaRPr>
          </a:p>
          <a:p>
            <a:pPr algn="just" marL="184150" indent="-171450">
              <a:lnSpc>
                <a:spcPct val="100000"/>
              </a:lnSpc>
              <a:spcBef>
                <a:spcPts val="870"/>
              </a:spcBef>
              <a:buFont typeface="Courier New"/>
              <a:buChar char="o"/>
              <a:tabLst>
                <a:tab pos="184150" algn="l"/>
              </a:tabLst>
            </a:pP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Both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subscribers</a:t>
            </a:r>
            <a:r>
              <a:rPr dirty="0" sz="10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ARPU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grew</a:t>
            </a:r>
            <a:r>
              <a:rPr dirty="0" sz="10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quarter.</a:t>
            </a:r>
            <a:endParaRPr sz="1000">
              <a:latin typeface="Calibri"/>
              <a:cs typeface="Calibri"/>
            </a:endParaRPr>
          </a:p>
          <a:p>
            <a:pPr algn="just" marL="183515" marR="5080" indent="-171450">
              <a:lnSpc>
                <a:spcPct val="120000"/>
              </a:lnSpc>
              <a:spcBef>
                <a:spcPts val="600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ESPN+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ARPU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increased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$0.11</a:t>
            </a:r>
            <a:r>
              <a:rPr dirty="0" sz="10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quarter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driven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higher 	per-subscriber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advertising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 revenue,</a:t>
            </a:r>
            <a:r>
              <a:rPr dirty="0" sz="1000" spc="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partially</a:t>
            </a:r>
            <a:r>
              <a:rPr dirty="0" sz="10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offset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z="10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higher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mix</a:t>
            </a:r>
            <a:r>
              <a:rPr dirty="0" sz="10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 	subscribers</a:t>
            </a:r>
            <a:r>
              <a:rPr dirty="0" sz="10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1000" spc="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multi-</a:t>
            </a:r>
            <a:r>
              <a:rPr dirty="0" sz="1000">
                <a:solidFill>
                  <a:srgbClr val="0D0D0D"/>
                </a:solidFill>
                <a:latin typeface="Calibri"/>
                <a:cs typeface="Calibri"/>
              </a:rPr>
              <a:t>product</a:t>
            </a:r>
            <a:r>
              <a:rPr dirty="0" sz="10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0D0D0D"/>
                </a:solidFill>
                <a:latin typeface="Calibri"/>
                <a:cs typeface="Calibri"/>
              </a:rPr>
              <a:t>offerings.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873123" y="3041142"/>
            <a:ext cx="48387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b="1">
                <a:latin typeface="Calibri"/>
                <a:cs typeface="Calibri"/>
              </a:rPr>
              <a:t>SVOD</a:t>
            </a:r>
            <a:r>
              <a:rPr dirty="0" sz="800" spc="-25" b="1">
                <a:latin typeface="Calibri"/>
                <a:cs typeface="Calibri"/>
              </a:rPr>
              <a:t> </a:t>
            </a:r>
            <a:r>
              <a:rPr dirty="0" sz="800" spc="-20" b="1">
                <a:latin typeface="Calibri"/>
                <a:cs typeface="Calibri"/>
              </a:rPr>
              <a:t>Only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652016" y="3087071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0C35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2960242" y="3041142"/>
            <a:ext cx="58801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800" b="1">
                <a:latin typeface="Calibri"/>
                <a:cs typeface="Calibri"/>
              </a:rPr>
              <a:t>Total</a:t>
            </a:r>
            <a:r>
              <a:rPr dirty="0" sz="800" spc="-25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Hulu</a:t>
            </a:r>
            <a:r>
              <a:rPr dirty="0" baseline="27777" sz="750" spc="-15" b="1">
                <a:latin typeface="Calibri"/>
                <a:cs typeface="Calibri"/>
              </a:rPr>
              <a:t>(1)</a:t>
            </a:r>
            <a:endParaRPr baseline="27777" sz="75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932751" y="2240470"/>
            <a:ext cx="3518535" cy="900430"/>
            <a:chOff x="932751" y="2240470"/>
            <a:chExt cx="3518535" cy="900430"/>
          </a:xfrm>
        </p:grpSpPr>
        <p:sp>
          <p:nvSpPr>
            <p:cNvPr id="39" name="object 39"/>
            <p:cNvSpPr/>
            <p:nvPr/>
          </p:nvSpPr>
          <p:spPr>
            <a:xfrm>
              <a:off x="2764409" y="3087071"/>
              <a:ext cx="184150" cy="53975"/>
            </a:xfrm>
            <a:custGeom>
              <a:avLst/>
              <a:gdLst/>
              <a:ahLst/>
              <a:cxnLst/>
              <a:rect l="l" t="t" r="r" b="b"/>
              <a:pathLst>
                <a:path w="184150" h="53975">
                  <a:moveTo>
                    <a:pt x="184150" y="0"/>
                  </a:moveTo>
                  <a:lnTo>
                    <a:pt x="0" y="0"/>
                  </a:lnTo>
                  <a:lnTo>
                    <a:pt x="0" y="53384"/>
                  </a:lnTo>
                  <a:lnTo>
                    <a:pt x="184150" y="53384"/>
                  </a:lnTo>
                  <a:lnTo>
                    <a:pt x="184150" y="0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937513" y="2245232"/>
              <a:ext cx="3509010" cy="243840"/>
            </a:xfrm>
            <a:custGeom>
              <a:avLst/>
              <a:gdLst/>
              <a:ahLst/>
              <a:cxnLst/>
              <a:rect l="l" t="t" r="r" b="b"/>
              <a:pathLst>
                <a:path w="3509010" h="243839">
                  <a:moveTo>
                    <a:pt x="0" y="243458"/>
                  </a:moveTo>
                  <a:lnTo>
                    <a:pt x="350266" y="243458"/>
                  </a:lnTo>
                </a:path>
                <a:path w="3509010" h="243839">
                  <a:moveTo>
                    <a:pt x="818134" y="243458"/>
                  </a:moveTo>
                  <a:lnTo>
                    <a:pt x="1520698" y="243458"/>
                  </a:lnTo>
                </a:path>
                <a:path w="3509010" h="243839">
                  <a:moveTo>
                    <a:pt x="1988566" y="243458"/>
                  </a:moveTo>
                  <a:lnTo>
                    <a:pt x="2689606" y="243458"/>
                  </a:lnTo>
                </a:path>
                <a:path w="3509010" h="243839">
                  <a:moveTo>
                    <a:pt x="3157474" y="243458"/>
                  </a:moveTo>
                  <a:lnTo>
                    <a:pt x="3508502" y="243458"/>
                  </a:lnTo>
                </a:path>
                <a:path w="3509010" h="243839">
                  <a:moveTo>
                    <a:pt x="0" y="0"/>
                  </a:moveTo>
                  <a:lnTo>
                    <a:pt x="350850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2458212" y="2398775"/>
              <a:ext cx="1637030" cy="332105"/>
            </a:xfrm>
            <a:custGeom>
              <a:avLst/>
              <a:gdLst/>
              <a:ahLst/>
              <a:cxnLst/>
              <a:rect l="l" t="t" r="r" b="b"/>
              <a:pathLst>
                <a:path w="1637029" h="332105">
                  <a:moveTo>
                    <a:pt x="467868" y="4572"/>
                  </a:moveTo>
                  <a:lnTo>
                    <a:pt x="0" y="4572"/>
                  </a:lnTo>
                  <a:lnTo>
                    <a:pt x="0" y="331851"/>
                  </a:lnTo>
                  <a:lnTo>
                    <a:pt x="467868" y="331851"/>
                  </a:lnTo>
                  <a:lnTo>
                    <a:pt x="467868" y="4572"/>
                  </a:lnTo>
                  <a:close/>
                </a:path>
                <a:path w="1637029" h="332105">
                  <a:moveTo>
                    <a:pt x="1636776" y="0"/>
                  </a:moveTo>
                  <a:lnTo>
                    <a:pt x="1168908" y="0"/>
                  </a:lnTo>
                  <a:lnTo>
                    <a:pt x="1168908" y="331851"/>
                  </a:lnTo>
                  <a:lnTo>
                    <a:pt x="1636776" y="33185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937513" y="2730626"/>
              <a:ext cx="3509010" cy="0"/>
            </a:xfrm>
            <a:custGeom>
              <a:avLst/>
              <a:gdLst/>
              <a:ahLst/>
              <a:cxnLst/>
              <a:rect l="l" t="t" r="r" b="b"/>
              <a:pathLst>
                <a:path w="3509010" h="0">
                  <a:moveTo>
                    <a:pt x="0" y="0"/>
                  </a:moveTo>
                  <a:lnTo>
                    <a:pt x="350850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2378455" y="3245866"/>
            <a:ext cx="6267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>
                <a:solidFill>
                  <a:srgbClr val="7E7E7E"/>
                </a:solidFill>
                <a:latin typeface="Calibri"/>
                <a:cs typeface="Calibri"/>
              </a:rPr>
              <a:t>LiveTV</a:t>
            </a:r>
            <a:r>
              <a:rPr dirty="0" sz="800" spc="-1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7E7E7E"/>
                </a:solidFill>
                <a:latin typeface="Calibri"/>
                <a:cs typeface="Calibri"/>
              </a:rPr>
              <a:t>+</a:t>
            </a:r>
            <a:r>
              <a:rPr dirty="0" sz="800" spc="-1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800" spc="-20">
                <a:solidFill>
                  <a:srgbClr val="7E7E7E"/>
                </a:solidFill>
                <a:latin typeface="Calibri"/>
                <a:cs typeface="Calibri"/>
              </a:rPr>
              <a:t>SVOD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287780" y="2488692"/>
            <a:ext cx="467995" cy="237490"/>
          </a:xfrm>
          <a:prstGeom prst="rect">
            <a:avLst/>
          </a:prstGeom>
          <a:solidFill>
            <a:srgbClr val="0C35CD"/>
          </a:solidFill>
        </p:spPr>
        <p:txBody>
          <a:bodyPr wrap="square" lIns="0" tIns="46355" rIns="0" bIns="0" rtlCol="0" vert="horz">
            <a:spAutoFit/>
          </a:bodyPr>
          <a:lstStyle/>
          <a:p>
            <a:pPr marL="155575">
              <a:lnSpc>
                <a:spcPct val="100000"/>
              </a:lnSpc>
              <a:spcBef>
                <a:spcPts val="365"/>
              </a:spcBef>
            </a:pPr>
            <a:r>
              <a:rPr dirty="0" sz="700" spc="-20" b="1">
                <a:solidFill>
                  <a:srgbClr val="FFFFFF"/>
                </a:solidFill>
                <a:latin typeface="Calibri"/>
                <a:cs typeface="Calibri"/>
              </a:rPr>
              <a:t>41,4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613660" y="2497327"/>
            <a:ext cx="16891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700" spc="-20" b="1">
                <a:solidFill>
                  <a:srgbClr val="FFFFFF"/>
                </a:solidFill>
                <a:latin typeface="Calibri"/>
                <a:cs typeface="Calibri"/>
              </a:rPr>
              <a:t>43,5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83203" y="2494914"/>
            <a:ext cx="16891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700" spc="-20" b="1">
                <a:solidFill>
                  <a:srgbClr val="FFFFFF"/>
                </a:solidFill>
                <a:latin typeface="Calibri"/>
                <a:cs typeface="Calibri"/>
              </a:rPr>
              <a:t>43,7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287780" y="2378964"/>
            <a:ext cx="467995" cy="109855"/>
          </a:xfrm>
          <a:prstGeom prst="rect">
            <a:avLst/>
          </a:prstGeom>
          <a:solidFill>
            <a:srgbClr val="7A49F4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L="1270">
              <a:lnSpc>
                <a:spcPts val="585"/>
              </a:lnSpc>
            </a:pPr>
            <a:r>
              <a:rPr dirty="0" sz="700" spc="-25" b="1">
                <a:solidFill>
                  <a:srgbClr val="FFFFFF"/>
                </a:solidFill>
                <a:latin typeface="Calibri"/>
                <a:cs typeface="Calibri"/>
              </a:rPr>
              <a:t>4,1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58211" y="2292857"/>
            <a:ext cx="467995" cy="96520"/>
          </a:xfrm>
          <a:prstGeom prst="rect">
            <a:avLst/>
          </a:prstGeom>
          <a:solidFill>
            <a:srgbClr val="7A49F4"/>
          </a:solidFill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755"/>
              </a:lnSpc>
            </a:pPr>
            <a:r>
              <a:rPr dirty="0" sz="700" spc="-25" b="1">
                <a:solidFill>
                  <a:srgbClr val="FFFFFF"/>
                </a:solidFill>
                <a:latin typeface="Calibri"/>
                <a:cs typeface="Calibri"/>
              </a:rPr>
              <a:t>4,5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627120" y="2292857"/>
            <a:ext cx="467995" cy="96520"/>
          </a:xfrm>
          <a:prstGeom prst="rect">
            <a:avLst/>
          </a:prstGeom>
          <a:solidFill>
            <a:srgbClr val="7A49F4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L="1270">
              <a:lnSpc>
                <a:spcPts val="755"/>
              </a:lnSpc>
            </a:pPr>
            <a:r>
              <a:rPr dirty="0" sz="700" spc="-25" b="1">
                <a:solidFill>
                  <a:srgbClr val="FFFFFF"/>
                </a:solidFill>
                <a:latin typeface="Calibri"/>
                <a:cs typeface="Calibri"/>
              </a:rPr>
              <a:t>4,4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387221" y="2776855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solidFill>
                  <a:srgbClr val="585858"/>
                </a:solidFill>
                <a:latin typeface="Calibri"/>
                <a:cs typeface="Calibri"/>
              </a:rPr>
              <a:t>Q2'22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556764" y="2776855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solidFill>
                  <a:srgbClr val="585858"/>
                </a:solidFill>
                <a:latin typeface="Calibri"/>
                <a:cs typeface="Calibri"/>
              </a:rPr>
              <a:t>Q1'23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726307" y="2776855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solidFill>
                  <a:srgbClr val="585858"/>
                </a:solidFill>
                <a:latin typeface="Calibri"/>
                <a:cs typeface="Calibri"/>
              </a:rPr>
              <a:t>Q2'23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757421" y="2018741"/>
            <a:ext cx="208915" cy="1485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0" b="1">
                <a:latin typeface="Calibri"/>
                <a:cs typeface="Calibri"/>
              </a:rPr>
              <a:t>48.2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490597" y="1762760"/>
            <a:ext cx="787400" cy="4044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Arial Black"/>
                <a:cs typeface="Arial Black"/>
              </a:rPr>
              <a:t>Subscribers</a:t>
            </a:r>
            <a:endParaRPr sz="1000">
              <a:latin typeface="Arial Black"/>
              <a:cs typeface="Arial Black"/>
            </a:endParaRPr>
          </a:p>
          <a:p>
            <a:pPr marL="110489">
              <a:lnSpc>
                <a:spcPct val="100000"/>
              </a:lnSpc>
              <a:spcBef>
                <a:spcPts val="825"/>
              </a:spcBef>
            </a:pPr>
            <a:r>
              <a:rPr dirty="0" sz="800" spc="-20" b="1">
                <a:latin typeface="Calibri"/>
                <a:cs typeface="Calibri"/>
              </a:rPr>
              <a:t>48.0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413763" y="2018741"/>
            <a:ext cx="208915" cy="1485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0" b="1">
                <a:latin typeface="Calibri"/>
                <a:cs typeface="Calibri"/>
              </a:rPr>
              <a:t>45.6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937513" y="4302914"/>
            <a:ext cx="3509010" cy="1091565"/>
            <a:chOff x="937513" y="4302914"/>
            <a:chExt cx="3509010" cy="1091565"/>
          </a:xfrm>
        </p:grpSpPr>
        <p:pic>
          <p:nvPicPr>
            <p:cNvPr id="57" name="object 5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90216" y="4302914"/>
              <a:ext cx="481545" cy="96873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937513" y="4546091"/>
              <a:ext cx="3509010" cy="562610"/>
            </a:xfrm>
            <a:custGeom>
              <a:avLst/>
              <a:gdLst/>
              <a:ahLst/>
              <a:cxnLst/>
              <a:rect l="l" t="t" r="r" b="b"/>
              <a:pathLst>
                <a:path w="3509010" h="562610">
                  <a:moveTo>
                    <a:pt x="0" y="562355"/>
                  </a:moveTo>
                  <a:lnTo>
                    <a:pt x="350266" y="562355"/>
                  </a:lnTo>
                </a:path>
                <a:path w="3509010" h="562610">
                  <a:moveTo>
                    <a:pt x="818134" y="562355"/>
                  </a:moveTo>
                  <a:lnTo>
                    <a:pt x="1520698" y="562355"/>
                  </a:lnTo>
                </a:path>
                <a:path w="3509010" h="562610">
                  <a:moveTo>
                    <a:pt x="1988566" y="562355"/>
                  </a:moveTo>
                  <a:lnTo>
                    <a:pt x="2689606" y="562355"/>
                  </a:lnTo>
                </a:path>
                <a:path w="3509010" h="562610">
                  <a:moveTo>
                    <a:pt x="3157474" y="562355"/>
                  </a:moveTo>
                  <a:lnTo>
                    <a:pt x="3508502" y="562355"/>
                  </a:lnTo>
                </a:path>
                <a:path w="3509010" h="562610">
                  <a:moveTo>
                    <a:pt x="0" y="280415"/>
                  </a:moveTo>
                  <a:lnTo>
                    <a:pt x="1520698" y="280415"/>
                  </a:lnTo>
                </a:path>
                <a:path w="3509010" h="562610">
                  <a:moveTo>
                    <a:pt x="1988566" y="280415"/>
                  </a:moveTo>
                  <a:lnTo>
                    <a:pt x="2689606" y="280415"/>
                  </a:lnTo>
                </a:path>
                <a:path w="3509010" h="562610">
                  <a:moveTo>
                    <a:pt x="3157474" y="280415"/>
                  </a:moveTo>
                  <a:lnTo>
                    <a:pt x="3508502" y="280415"/>
                  </a:lnTo>
                </a:path>
                <a:path w="3509010" h="562610">
                  <a:moveTo>
                    <a:pt x="0" y="0"/>
                  </a:moveTo>
                  <a:lnTo>
                    <a:pt x="350850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287780" y="4645151"/>
              <a:ext cx="2807335" cy="744220"/>
            </a:xfrm>
            <a:custGeom>
              <a:avLst/>
              <a:gdLst/>
              <a:ahLst/>
              <a:cxnLst/>
              <a:rect l="l" t="t" r="r" b="b"/>
              <a:pathLst>
                <a:path w="2807335" h="744220">
                  <a:moveTo>
                    <a:pt x="467868" y="420624"/>
                  </a:moveTo>
                  <a:lnTo>
                    <a:pt x="0" y="420624"/>
                  </a:lnTo>
                  <a:lnTo>
                    <a:pt x="0" y="743966"/>
                  </a:lnTo>
                  <a:lnTo>
                    <a:pt x="467868" y="743966"/>
                  </a:lnTo>
                  <a:lnTo>
                    <a:pt x="467868" y="420624"/>
                  </a:lnTo>
                  <a:close/>
                </a:path>
                <a:path w="2807335" h="744220">
                  <a:moveTo>
                    <a:pt x="1638300" y="54864"/>
                  </a:moveTo>
                  <a:lnTo>
                    <a:pt x="1170432" y="54864"/>
                  </a:lnTo>
                  <a:lnTo>
                    <a:pt x="1170432" y="743966"/>
                  </a:lnTo>
                  <a:lnTo>
                    <a:pt x="1638300" y="743966"/>
                  </a:lnTo>
                  <a:lnTo>
                    <a:pt x="1638300" y="54864"/>
                  </a:lnTo>
                  <a:close/>
                </a:path>
                <a:path w="2807335" h="744220">
                  <a:moveTo>
                    <a:pt x="2807208" y="0"/>
                  </a:moveTo>
                  <a:lnTo>
                    <a:pt x="2339340" y="0"/>
                  </a:lnTo>
                  <a:lnTo>
                    <a:pt x="2339340" y="743966"/>
                  </a:lnTo>
                  <a:lnTo>
                    <a:pt x="2807208" y="743966"/>
                  </a:lnTo>
                  <a:lnTo>
                    <a:pt x="2807208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937513" y="5389117"/>
              <a:ext cx="3509010" cy="0"/>
            </a:xfrm>
            <a:custGeom>
              <a:avLst/>
              <a:gdLst/>
              <a:ahLst/>
              <a:cxnLst/>
              <a:rect l="l" t="t" r="r" b="b"/>
              <a:pathLst>
                <a:path w="3509010" h="0">
                  <a:moveTo>
                    <a:pt x="0" y="0"/>
                  </a:moveTo>
                  <a:lnTo>
                    <a:pt x="350850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1" name="object 61"/>
          <p:cNvSpPr txBox="1"/>
          <p:nvPr/>
        </p:nvSpPr>
        <p:spPr>
          <a:xfrm>
            <a:off x="2520188" y="4252976"/>
            <a:ext cx="78740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Arial Black"/>
                <a:cs typeface="Arial Black"/>
              </a:rPr>
              <a:t>Subscribers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387221" y="5435853"/>
            <a:ext cx="27114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solidFill>
                  <a:srgbClr val="585858"/>
                </a:solidFill>
                <a:latin typeface="Calibri"/>
                <a:cs typeface="Calibri"/>
              </a:rPr>
              <a:t>Q2'22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556764" y="5435853"/>
            <a:ext cx="27114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solidFill>
                  <a:srgbClr val="585858"/>
                </a:solidFill>
                <a:latin typeface="Calibri"/>
                <a:cs typeface="Calibri"/>
              </a:rPr>
              <a:t>Q1'23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26307" y="5435853"/>
            <a:ext cx="27114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solidFill>
                  <a:srgbClr val="585858"/>
                </a:solidFill>
                <a:latin typeface="Calibri"/>
                <a:cs typeface="Calibri"/>
              </a:rPr>
              <a:t>Q2'23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65" name="object 65"/>
          <p:cNvGraphicFramePr>
            <a:graphicFrameLocks noGrp="1"/>
          </p:cNvGraphicFramePr>
          <p:nvPr/>
        </p:nvGraphicFramePr>
        <p:xfrm>
          <a:off x="645515" y="3712336"/>
          <a:ext cx="4063365" cy="31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6520"/>
                <a:gridCol w="1088390"/>
                <a:gridCol w="911225"/>
                <a:gridCol w="621664"/>
              </a:tblGrid>
              <a:tr h="157480">
                <a:tc>
                  <a:txBody>
                    <a:bodyPr/>
                    <a:lstStyle/>
                    <a:p>
                      <a:pPr marL="31750">
                        <a:lnSpc>
                          <a:spcPts val="765"/>
                        </a:lnSpc>
                      </a:pPr>
                      <a:r>
                        <a:rPr dirty="0" sz="80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SVOD</a:t>
                      </a:r>
                      <a:r>
                        <a:rPr dirty="0" sz="800" spc="-3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Only</a:t>
                      </a:r>
                      <a:r>
                        <a:rPr dirty="0" sz="800" spc="-15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ARPU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313055">
                        <a:lnSpc>
                          <a:spcPts val="76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$12.77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76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$12.46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76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$11.73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57480">
                <a:tc>
                  <a:txBody>
                    <a:bodyPr/>
                    <a:lstStyle/>
                    <a:p>
                      <a:pPr marL="31750">
                        <a:lnSpc>
                          <a:spcPts val="900"/>
                        </a:lnSpc>
                        <a:spcBef>
                          <a:spcPts val="240"/>
                        </a:spcBef>
                      </a:pPr>
                      <a:r>
                        <a:rPr dirty="0" sz="80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Live</a:t>
                      </a:r>
                      <a:r>
                        <a:rPr dirty="0" sz="800" spc="-3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TV+SVOD</a:t>
                      </a:r>
                      <a:r>
                        <a:rPr dirty="0" sz="800" spc="-4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ARPU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  <a:tc>
                  <a:txBody>
                    <a:bodyPr/>
                    <a:lstStyle/>
                    <a:p>
                      <a:pPr algn="r" marR="313055">
                        <a:lnSpc>
                          <a:spcPts val="900"/>
                        </a:lnSpc>
                        <a:spcBef>
                          <a:spcPts val="240"/>
                        </a:spcBef>
                      </a:pPr>
                      <a:r>
                        <a:rPr dirty="0" sz="800" spc="-1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$88.77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900"/>
                        </a:lnSpc>
                        <a:spcBef>
                          <a:spcPts val="240"/>
                        </a:spcBef>
                      </a:pPr>
                      <a:r>
                        <a:rPr dirty="0" sz="800" spc="-1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$87.90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900"/>
                        </a:lnSpc>
                        <a:spcBef>
                          <a:spcPts val="240"/>
                        </a:spcBef>
                      </a:pPr>
                      <a:r>
                        <a:rPr dirty="0" sz="800" spc="-1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$92.32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</a:tr>
            </a:tbl>
          </a:graphicData>
        </a:graphic>
      </p:graphicFrame>
      <p:sp>
        <p:nvSpPr>
          <p:cNvPr id="66" name="object 66"/>
          <p:cNvSpPr txBox="1"/>
          <p:nvPr/>
        </p:nvSpPr>
        <p:spPr>
          <a:xfrm>
            <a:off x="3757421" y="4467605"/>
            <a:ext cx="20701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25,3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585466" y="4515739"/>
            <a:ext cx="20701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24,9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414652" y="4882641"/>
            <a:ext cx="20701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22,3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69" name="object 69"/>
          <p:cNvGraphicFramePr>
            <a:graphicFrameLocks noGrp="1"/>
          </p:cNvGraphicFramePr>
          <p:nvPr/>
        </p:nvGraphicFramePr>
        <p:xfrm>
          <a:off x="645515" y="5820079"/>
          <a:ext cx="4037329" cy="10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2515"/>
                <a:gridCol w="1381760"/>
                <a:gridCol w="911860"/>
                <a:gridCol w="595629"/>
              </a:tblGrid>
              <a:tr h="101600">
                <a:tc>
                  <a:txBody>
                    <a:bodyPr/>
                    <a:lstStyle/>
                    <a:p>
                      <a:pPr marL="31750">
                        <a:lnSpc>
                          <a:spcPts val="705"/>
                        </a:lnSpc>
                      </a:pPr>
                      <a:r>
                        <a:rPr dirty="0" sz="800" spc="-2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ARPU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98830">
                        <a:lnSpc>
                          <a:spcPts val="70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$4.73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8415">
                        <a:lnSpc>
                          <a:spcPts val="70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$5.53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28930">
                        <a:lnSpc>
                          <a:spcPts val="70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$5.64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70" name="object 70"/>
          <p:cNvGraphicFramePr>
            <a:graphicFrameLocks noGrp="1"/>
          </p:cNvGraphicFramePr>
          <p:nvPr/>
        </p:nvGraphicFramePr>
        <p:xfrm>
          <a:off x="5121147" y="3712336"/>
          <a:ext cx="1165225" cy="31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4195"/>
                <a:gridCol w="544195"/>
              </a:tblGrid>
              <a:tr h="157480">
                <a:tc>
                  <a:txBody>
                    <a:bodyPr/>
                    <a:lstStyle/>
                    <a:p>
                      <a:pPr marL="31750">
                        <a:lnSpc>
                          <a:spcPts val="76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($1.04)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76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($0.73)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57480">
                <a:tc>
                  <a:txBody>
                    <a:bodyPr/>
                    <a:lstStyle/>
                    <a:p>
                      <a:pPr marL="37465">
                        <a:lnSpc>
                          <a:spcPts val="900"/>
                        </a:lnSpc>
                        <a:spcBef>
                          <a:spcPts val="240"/>
                        </a:spcBef>
                      </a:pPr>
                      <a:r>
                        <a:rPr dirty="0" sz="800" spc="-1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+$3.55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  <a:tc>
                  <a:txBody>
                    <a:bodyPr/>
                    <a:lstStyle/>
                    <a:p>
                      <a:pPr algn="r" marR="31115">
                        <a:lnSpc>
                          <a:spcPts val="900"/>
                        </a:lnSpc>
                        <a:spcBef>
                          <a:spcPts val="240"/>
                        </a:spcBef>
                      </a:pPr>
                      <a:r>
                        <a:rPr dirty="0" sz="800" spc="-10" b="1">
                          <a:solidFill>
                            <a:srgbClr val="1BBED6"/>
                          </a:solidFill>
                          <a:latin typeface="Calibri"/>
                          <a:cs typeface="Calibri"/>
                        </a:rPr>
                        <a:t>+$4.42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</a:tr>
            </a:tbl>
          </a:graphicData>
        </a:graphic>
      </p:graphicFrame>
      <p:sp>
        <p:nvSpPr>
          <p:cNvPr id="71" name="object 71"/>
          <p:cNvSpPr txBox="1"/>
          <p:nvPr/>
        </p:nvSpPr>
        <p:spPr>
          <a:xfrm>
            <a:off x="5142103" y="2453385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+0.3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950077" y="2453385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404040"/>
                </a:solidFill>
                <a:latin typeface="Calibri"/>
                <a:cs typeface="Calibri"/>
              </a:rPr>
              <a:t>0.1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73" name="object 73"/>
          <p:cNvGraphicFramePr>
            <a:graphicFrameLocks noGrp="1"/>
          </p:cNvGraphicFramePr>
          <p:nvPr/>
        </p:nvGraphicFramePr>
        <p:xfrm>
          <a:off x="5101082" y="5820079"/>
          <a:ext cx="1169035" cy="10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100"/>
                <a:gridCol w="546100"/>
              </a:tblGrid>
              <a:tr h="101600">
                <a:tc>
                  <a:txBody>
                    <a:bodyPr/>
                    <a:lstStyle/>
                    <a:p>
                      <a:pPr marL="31750">
                        <a:lnSpc>
                          <a:spcPts val="70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+$0.91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ts val="705"/>
                        </a:lnSpc>
                      </a:pPr>
                      <a:r>
                        <a:rPr dirty="0" sz="800" spc="-10" b="1">
                          <a:solidFill>
                            <a:srgbClr val="0C35CD"/>
                          </a:solidFill>
                          <a:latin typeface="Calibri"/>
                          <a:cs typeface="Calibri"/>
                        </a:rPr>
                        <a:t>+$0.11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74" name="object 74"/>
          <p:cNvSpPr txBox="1"/>
          <p:nvPr/>
        </p:nvSpPr>
        <p:spPr>
          <a:xfrm>
            <a:off x="5142103" y="4501388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+3.0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921121" y="4501388"/>
            <a:ext cx="228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+0.4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6943343" y="2006371"/>
            <a:ext cx="252095" cy="2769870"/>
            <a:chOff x="6943343" y="2006371"/>
            <a:chExt cx="252095" cy="2769870"/>
          </a:xfrm>
        </p:grpSpPr>
        <p:pic>
          <p:nvPicPr>
            <p:cNvPr id="77" name="object 7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61250" y="2006371"/>
              <a:ext cx="216001" cy="216001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43343" y="4523841"/>
              <a:ext cx="251993" cy="251993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714248" y="6077965"/>
            <a:ext cx="2097405" cy="193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Note: See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DTC</a:t>
            </a:r>
            <a:r>
              <a:rPr dirty="0" sz="6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Product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Descriptions</a:t>
            </a:r>
            <a:r>
              <a:rPr dirty="0" sz="600" spc="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6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Key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Definitions</a:t>
            </a:r>
            <a:r>
              <a:rPr dirty="0" sz="600" spc="2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600" spc="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page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25" i="1">
                <a:solidFill>
                  <a:srgbClr val="404040"/>
                </a:solidFill>
                <a:latin typeface="Calibri"/>
                <a:cs typeface="Calibri"/>
              </a:rPr>
              <a:t>17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1)</a:t>
            </a:r>
            <a:r>
              <a:rPr dirty="0" sz="600" spc="48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equal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sum due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rounding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0" name="object 8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74295">
              <a:lnSpc>
                <a:spcPts val="1150"/>
              </a:lnSpc>
            </a:pPr>
            <a:fld id="{81D60167-4931-47E6-BA6A-407CBD079E47}" type="slidenum">
              <a:rPr dirty="0" spc="-50"/>
              <a:t>7</a:t>
            </a:fld>
          </a:p>
        </p:txBody>
      </p:sp>
      <p:sp>
        <p:nvSpPr>
          <p:cNvPr id="81" name="object 8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10"/>
              <a:t>Q2</a:t>
            </a:r>
            <a:r>
              <a:rPr dirty="0" spc="-250"/>
              <a:t> </a:t>
            </a:r>
            <a:r>
              <a:rPr dirty="0" spc="-185"/>
              <a:t>Parks,</a:t>
            </a:r>
            <a:r>
              <a:rPr dirty="0" spc="-250"/>
              <a:t> </a:t>
            </a:r>
            <a:r>
              <a:rPr dirty="0" spc="-195"/>
              <a:t>Experiences</a:t>
            </a:r>
            <a:r>
              <a:rPr dirty="0" spc="-254"/>
              <a:t> </a:t>
            </a:r>
            <a:r>
              <a:rPr dirty="0" spc="-325"/>
              <a:t>&amp;</a:t>
            </a:r>
            <a:r>
              <a:rPr dirty="0" spc="-260"/>
              <a:t> </a:t>
            </a:r>
            <a:r>
              <a:rPr dirty="0" spc="-130"/>
              <a:t>Products</a:t>
            </a:r>
            <a:r>
              <a:rPr dirty="0" spc="-229"/>
              <a:t> </a:t>
            </a:r>
            <a:r>
              <a:rPr dirty="0" spc="-140"/>
              <a:t>Results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3450" y="1138809"/>
            <a:ext cx="59118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i="1">
                <a:solidFill>
                  <a:srgbClr val="404040"/>
                </a:solidFill>
                <a:latin typeface="Calibri"/>
                <a:cs typeface="Calibri"/>
              </a:rPr>
              <a:t>(In</a:t>
            </a:r>
            <a:r>
              <a:rPr dirty="0" sz="10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 i="1">
                <a:solidFill>
                  <a:srgbClr val="404040"/>
                </a:solidFill>
                <a:latin typeface="Calibri"/>
                <a:cs typeface="Calibri"/>
              </a:rPr>
              <a:t>Billions)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2231" y="1138427"/>
            <a:ext cx="6419850" cy="3208020"/>
            <a:chOff x="332231" y="1138427"/>
            <a:chExt cx="6419850" cy="32080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231" y="1138427"/>
              <a:ext cx="6419342" cy="32075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1990" y="1522729"/>
              <a:ext cx="5760720" cy="2191385"/>
            </a:xfrm>
            <a:custGeom>
              <a:avLst/>
              <a:gdLst/>
              <a:ahLst/>
              <a:cxnLst/>
              <a:rect l="l" t="t" r="r" b="b"/>
              <a:pathLst>
                <a:path w="5760720" h="2191385">
                  <a:moveTo>
                    <a:pt x="5621909" y="0"/>
                  </a:moveTo>
                  <a:lnTo>
                    <a:pt x="138671" y="0"/>
                  </a:lnTo>
                  <a:lnTo>
                    <a:pt x="94837" y="7059"/>
                  </a:lnTo>
                  <a:lnTo>
                    <a:pt x="56770" y="26724"/>
                  </a:lnTo>
                  <a:lnTo>
                    <a:pt x="26753" y="56729"/>
                  </a:lnTo>
                  <a:lnTo>
                    <a:pt x="7068" y="94804"/>
                  </a:lnTo>
                  <a:lnTo>
                    <a:pt x="0" y="138684"/>
                  </a:lnTo>
                  <a:lnTo>
                    <a:pt x="0" y="2052701"/>
                  </a:lnTo>
                  <a:lnTo>
                    <a:pt x="7068" y="2096518"/>
                  </a:lnTo>
                  <a:lnTo>
                    <a:pt x="26753" y="2134556"/>
                  </a:lnTo>
                  <a:lnTo>
                    <a:pt x="56770" y="2164541"/>
                  </a:lnTo>
                  <a:lnTo>
                    <a:pt x="94837" y="2184199"/>
                  </a:lnTo>
                  <a:lnTo>
                    <a:pt x="138671" y="2191258"/>
                  </a:lnTo>
                  <a:lnTo>
                    <a:pt x="5621909" y="2191258"/>
                  </a:lnTo>
                  <a:lnTo>
                    <a:pt x="5665739" y="2184199"/>
                  </a:lnTo>
                  <a:lnTo>
                    <a:pt x="5703808" y="2164541"/>
                  </a:lnTo>
                  <a:lnTo>
                    <a:pt x="5733831" y="2134556"/>
                  </a:lnTo>
                  <a:lnTo>
                    <a:pt x="5753521" y="2096518"/>
                  </a:lnTo>
                  <a:lnTo>
                    <a:pt x="5760593" y="2052701"/>
                  </a:lnTo>
                  <a:lnTo>
                    <a:pt x="5760593" y="138684"/>
                  </a:lnTo>
                  <a:lnTo>
                    <a:pt x="5753521" y="94804"/>
                  </a:lnTo>
                  <a:lnTo>
                    <a:pt x="5733831" y="56729"/>
                  </a:lnTo>
                  <a:lnTo>
                    <a:pt x="5703808" y="26724"/>
                  </a:lnTo>
                  <a:lnTo>
                    <a:pt x="5665739" y="7059"/>
                  </a:lnTo>
                  <a:lnTo>
                    <a:pt x="5621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1990" y="1522729"/>
              <a:ext cx="5760720" cy="2191385"/>
            </a:xfrm>
            <a:custGeom>
              <a:avLst/>
              <a:gdLst/>
              <a:ahLst/>
              <a:cxnLst/>
              <a:rect l="l" t="t" r="r" b="b"/>
              <a:pathLst>
                <a:path w="5760720" h="2191385">
                  <a:moveTo>
                    <a:pt x="0" y="138684"/>
                  </a:moveTo>
                  <a:lnTo>
                    <a:pt x="7068" y="94804"/>
                  </a:lnTo>
                  <a:lnTo>
                    <a:pt x="26753" y="56729"/>
                  </a:lnTo>
                  <a:lnTo>
                    <a:pt x="56770" y="26724"/>
                  </a:lnTo>
                  <a:lnTo>
                    <a:pt x="94837" y="7059"/>
                  </a:lnTo>
                  <a:lnTo>
                    <a:pt x="138671" y="0"/>
                  </a:lnTo>
                  <a:lnTo>
                    <a:pt x="5621909" y="0"/>
                  </a:lnTo>
                  <a:lnTo>
                    <a:pt x="5665739" y="7059"/>
                  </a:lnTo>
                  <a:lnTo>
                    <a:pt x="5703808" y="26724"/>
                  </a:lnTo>
                  <a:lnTo>
                    <a:pt x="5733831" y="56729"/>
                  </a:lnTo>
                  <a:lnTo>
                    <a:pt x="5753521" y="94804"/>
                  </a:lnTo>
                  <a:lnTo>
                    <a:pt x="5760593" y="138684"/>
                  </a:lnTo>
                  <a:lnTo>
                    <a:pt x="5760593" y="2052701"/>
                  </a:lnTo>
                  <a:lnTo>
                    <a:pt x="5753521" y="2096518"/>
                  </a:lnTo>
                  <a:lnTo>
                    <a:pt x="5733831" y="2134556"/>
                  </a:lnTo>
                  <a:lnTo>
                    <a:pt x="5703808" y="2164541"/>
                  </a:lnTo>
                  <a:lnTo>
                    <a:pt x="5665739" y="2184199"/>
                  </a:lnTo>
                  <a:lnTo>
                    <a:pt x="5621909" y="2191258"/>
                  </a:lnTo>
                  <a:lnTo>
                    <a:pt x="138671" y="2191258"/>
                  </a:lnTo>
                  <a:lnTo>
                    <a:pt x="94837" y="2184199"/>
                  </a:lnTo>
                  <a:lnTo>
                    <a:pt x="56770" y="2164541"/>
                  </a:lnTo>
                  <a:lnTo>
                    <a:pt x="26753" y="2134556"/>
                  </a:lnTo>
                  <a:lnTo>
                    <a:pt x="7068" y="2096518"/>
                  </a:lnTo>
                  <a:lnTo>
                    <a:pt x="0" y="2052701"/>
                  </a:lnTo>
                  <a:lnTo>
                    <a:pt x="0" y="138684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16317" y="2096388"/>
              <a:ext cx="5297805" cy="0"/>
            </a:xfrm>
            <a:custGeom>
              <a:avLst/>
              <a:gdLst/>
              <a:ahLst/>
              <a:cxnLst/>
              <a:rect l="l" t="t" r="r" b="b"/>
              <a:pathLst>
                <a:path w="5297805" h="0">
                  <a:moveTo>
                    <a:pt x="0" y="0"/>
                  </a:moveTo>
                  <a:lnTo>
                    <a:pt x="5297665" y="0"/>
                  </a:lnTo>
                </a:path>
              </a:pathLst>
            </a:custGeom>
            <a:ln w="635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357884" y="2526791"/>
              <a:ext cx="3237230" cy="547370"/>
            </a:xfrm>
            <a:custGeom>
              <a:avLst/>
              <a:gdLst/>
              <a:ahLst/>
              <a:cxnLst/>
              <a:rect l="l" t="t" r="r" b="b"/>
              <a:pathLst>
                <a:path w="3237229" h="547369">
                  <a:moveTo>
                    <a:pt x="588264" y="68580"/>
                  </a:moveTo>
                  <a:lnTo>
                    <a:pt x="0" y="68580"/>
                  </a:lnTo>
                  <a:lnTo>
                    <a:pt x="0" y="546989"/>
                  </a:lnTo>
                  <a:lnTo>
                    <a:pt x="588264" y="546989"/>
                  </a:lnTo>
                  <a:lnTo>
                    <a:pt x="588264" y="68580"/>
                  </a:lnTo>
                  <a:close/>
                </a:path>
                <a:path w="3237229" h="547369">
                  <a:moveTo>
                    <a:pt x="3236976" y="0"/>
                  </a:moveTo>
                  <a:lnTo>
                    <a:pt x="2648712" y="0"/>
                  </a:lnTo>
                  <a:lnTo>
                    <a:pt x="2648712" y="546989"/>
                  </a:lnTo>
                  <a:lnTo>
                    <a:pt x="3236976" y="546989"/>
                  </a:lnTo>
                  <a:lnTo>
                    <a:pt x="3236976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946148" y="2956559"/>
              <a:ext cx="3238500" cy="117475"/>
            </a:xfrm>
            <a:custGeom>
              <a:avLst/>
              <a:gdLst/>
              <a:ahLst/>
              <a:cxnLst/>
              <a:rect l="l" t="t" r="r" b="b"/>
              <a:pathLst>
                <a:path w="3238500" h="117475">
                  <a:moveTo>
                    <a:pt x="588264" y="57912"/>
                  </a:moveTo>
                  <a:lnTo>
                    <a:pt x="0" y="57912"/>
                  </a:lnTo>
                  <a:lnTo>
                    <a:pt x="0" y="117221"/>
                  </a:lnTo>
                  <a:lnTo>
                    <a:pt x="588264" y="117221"/>
                  </a:lnTo>
                  <a:lnTo>
                    <a:pt x="588264" y="57912"/>
                  </a:lnTo>
                  <a:close/>
                </a:path>
                <a:path w="3238500" h="117475">
                  <a:moveTo>
                    <a:pt x="3238500" y="0"/>
                  </a:moveTo>
                  <a:lnTo>
                    <a:pt x="2648712" y="0"/>
                  </a:lnTo>
                  <a:lnTo>
                    <a:pt x="2648712" y="117221"/>
                  </a:lnTo>
                  <a:lnTo>
                    <a:pt x="3238500" y="117221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534412" y="2956559"/>
              <a:ext cx="3238500" cy="117475"/>
            </a:xfrm>
            <a:custGeom>
              <a:avLst/>
              <a:gdLst/>
              <a:ahLst/>
              <a:cxnLst/>
              <a:rect l="l" t="t" r="r" b="b"/>
              <a:pathLst>
                <a:path w="3238500" h="117475">
                  <a:moveTo>
                    <a:pt x="589788" y="0"/>
                  </a:moveTo>
                  <a:lnTo>
                    <a:pt x="0" y="0"/>
                  </a:lnTo>
                  <a:lnTo>
                    <a:pt x="0" y="117221"/>
                  </a:lnTo>
                  <a:lnTo>
                    <a:pt x="589788" y="117221"/>
                  </a:lnTo>
                  <a:lnTo>
                    <a:pt x="589788" y="0"/>
                  </a:lnTo>
                  <a:close/>
                </a:path>
                <a:path w="3238500" h="117475">
                  <a:moveTo>
                    <a:pt x="3238500" y="19812"/>
                  </a:moveTo>
                  <a:lnTo>
                    <a:pt x="2650236" y="19812"/>
                  </a:lnTo>
                  <a:lnTo>
                    <a:pt x="2650236" y="117221"/>
                  </a:lnTo>
                  <a:lnTo>
                    <a:pt x="3238500" y="117221"/>
                  </a:lnTo>
                  <a:lnTo>
                    <a:pt x="3238500" y="19812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916317" y="3073780"/>
              <a:ext cx="5297805" cy="32384"/>
            </a:xfrm>
            <a:custGeom>
              <a:avLst/>
              <a:gdLst/>
              <a:ahLst/>
              <a:cxnLst/>
              <a:rect l="l" t="t" r="r" b="b"/>
              <a:pathLst>
                <a:path w="5297805" h="32385">
                  <a:moveTo>
                    <a:pt x="0" y="0"/>
                  </a:moveTo>
                  <a:lnTo>
                    <a:pt x="5297665" y="0"/>
                  </a:lnTo>
                </a:path>
                <a:path w="5297805" h="32385">
                  <a:moveTo>
                    <a:pt x="0" y="0"/>
                  </a:moveTo>
                  <a:lnTo>
                    <a:pt x="0" y="32258"/>
                  </a:lnTo>
                </a:path>
                <a:path w="5297805" h="32385">
                  <a:moveTo>
                    <a:pt x="2648318" y="0"/>
                  </a:moveTo>
                  <a:lnTo>
                    <a:pt x="2648318" y="32258"/>
                  </a:lnTo>
                </a:path>
                <a:path w="5297805" h="32385">
                  <a:moveTo>
                    <a:pt x="5297665" y="0"/>
                  </a:moveTo>
                  <a:lnTo>
                    <a:pt x="5297665" y="32258"/>
                  </a:lnTo>
                </a:path>
              </a:pathLst>
            </a:custGeom>
            <a:ln w="6350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1534160" y="2395474"/>
            <a:ext cx="259079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 b="1">
                <a:latin typeface="Calibri"/>
                <a:cs typeface="Calibri"/>
              </a:rPr>
              <a:t>$4,90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83507" y="2326894"/>
            <a:ext cx="259079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 b="1">
                <a:latin typeface="Calibri"/>
                <a:cs typeface="Calibri"/>
              </a:rPr>
              <a:t>$5,60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3058" y="2815844"/>
            <a:ext cx="259079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 b="1">
                <a:latin typeface="Calibri"/>
                <a:cs typeface="Calibri"/>
              </a:rPr>
              <a:t>$0,60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72025" y="2757043"/>
            <a:ext cx="259079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 b="1">
                <a:latin typeface="Calibri"/>
                <a:cs typeface="Calibri"/>
              </a:rPr>
              <a:t>$1,20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11576" y="2757043"/>
            <a:ext cx="259079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 b="1">
                <a:latin typeface="Calibri"/>
                <a:cs typeface="Calibri"/>
              </a:rPr>
              <a:t>$1,20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60923" y="2776474"/>
            <a:ext cx="259079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 b="1">
                <a:latin typeface="Calibri"/>
                <a:cs typeface="Calibri"/>
              </a:rPr>
              <a:t>$1,00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05660" y="3120008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latin typeface="Calibri"/>
                <a:cs typeface="Calibri"/>
              </a:rPr>
              <a:t>Q2'22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55007" y="3120008"/>
            <a:ext cx="27114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latin typeface="Calibri"/>
                <a:cs typeface="Calibri"/>
              </a:rPr>
              <a:t>Q2'23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92017" y="1670430"/>
            <a:ext cx="65278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Arial Black"/>
                <a:cs typeface="Arial Black"/>
              </a:rPr>
              <a:t>Revenues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43025" y="3400805"/>
            <a:ext cx="125539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 b="1">
                <a:latin typeface="Calibri"/>
                <a:cs typeface="Calibri"/>
              </a:rPr>
              <a:t>Domestic</a:t>
            </a:r>
            <a:r>
              <a:rPr dirty="0" sz="800" spc="-15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Parks</a:t>
            </a:r>
            <a:r>
              <a:rPr dirty="0" sz="800" spc="15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&amp;</a:t>
            </a:r>
            <a:r>
              <a:rPr dirty="0" sz="800" spc="-5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Experience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22032" y="3446354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0C35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291078" y="3400805"/>
            <a:ext cx="1029969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b="1">
                <a:latin typeface="Calibri"/>
                <a:cs typeface="Calibri"/>
              </a:rPr>
              <a:t>Int’I</a:t>
            </a:r>
            <a:r>
              <a:rPr dirty="0" sz="800" spc="-25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Parks</a:t>
            </a:r>
            <a:r>
              <a:rPr dirty="0" sz="800" spc="-5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&amp;</a:t>
            </a:r>
            <a:r>
              <a:rPr dirty="0" sz="800" spc="-25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Experience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069589" y="3446354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7A49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4948809" y="3400805"/>
            <a:ext cx="80835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10" b="1">
                <a:latin typeface="Calibri"/>
                <a:cs typeface="Calibri"/>
              </a:rPr>
              <a:t>Consumer</a:t>
            </a:r>
            <a:r>
              <a:rPr dirty="0" sz="800" spc="30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Product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32231" y="1129664"/>
            <a:ext cx="6419850" cy="5523865"/>
            <a:chOff x="332231" y="1129664"/>
            <a:chExt cx="6419850" cy="5523865"/>
          </a:xfrm>
        </p:grpSpPr>
        <p:sp>
          <p:nvSpPr>
            <p:cNvPr id="28" name="object 28"/>
            <p:cNvSpPr/>
            <p:nvPr/>
          </p:nvSpPr>
          <p:spPr>
            <a:xfrm>
              <a:off x="4727447" y="3446354"/>
              <a:ext cx="184150" cy="53975"/>
            </a:xfrm>
            <a:custGeom>
              <a:avLst/>
              <a:gdLst/>
              <a:ahLst/>
              <a:cxnLst/>
              <a:rect l="l" t="t" r="r" b="b"/>
              <a:pathLst>
                <a:path w="184150" h="53975">
                  <a:moveTo>
                    <a:pt x="184150" y="0"/>
                  </a:moveTo>
                  <a:lnTo>
                    <a:pt x="0" y="0"/>
                  </a:lnTo>
                  <a:lnTo>
                    <a:pt x="0" y="53384"/>
                  </a:lnTo>
                  <a:lnTo>
                    <a:pt x="184150" y="53384"/>
                  </a:lnTo>
                  <a:lnTo>
                    <a:pt x="184150" y="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231" y="3445763"/>
              <a:ext cx="6419342" cy="320751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81990" y="3830573"/>
              <a:ext cx="5760720" cy="2191385"/>
            </a:xfrm>
            <a:custGeom>
              <a:avLst/>
              <a:gdLst/>
              <a:ahLst/>
              <a:cxnLst/>
              <a:rect l="l" t="t" r="r" b="b"/>
              <a:pathLst>
                <a:path w="5760720" h="2191385">
                  <a:moveTo>
                    <a:pt x="5621909" y="0"/>
                  </a:moveTo>
                  <a:lnTo>
                    <a:pt x="138671" y="0"/>
                  </a:lnTo>
                  <a:lnTo>
                    <a:pt x="94837" y="7058"/>
                  </a:lnTo>
                  <a:lnTo>
                    <a:pt x="56770" y="26716"/>
                  </a:lnTo>
                  <a:lnTo>
                    <a:pt x="26753" y="56701"/>
                  </a:lnTo>
                  <a:lnTo>
                    <a:pt x="7068" y="94739"/>
                  </a:lnTo>
                  <a:lnTo>
                    <a:pt x="0" y="138556"/>
                  </a:lnTo>
                  <a:lnTo>
                    <a:pt x="0" y="2052637"/>
                  </a:lnTo>
                  <a:lnTo>
                    <a:pt x="7068" y="2096466"/>
                  </a:lnTo>
                  <a:lnTo>
                    <a:pt x="26753" y="2134532"/>
                  </a:lnTo>
                  <a:lnTo>
                    <a:pt x="56770" y="2164551"/>
                  </a:lnTo>
                  <a:lnTo>
                    <a:pt x="94837" y="2184238"/>
                  </a:lnTo>
                  <a:lnTo>
                    <a:pt x="138671" y="2191308"/>
                  </a:lnTo>
                  <a:lnTo>
                    <a:pt x="5621909" y="2191308"/>
                  </a:lnTo>
                  <a:lnTo>
                    <a:pt x="5665739" y="2184238"/>
                  </a:lnTo>
                  <a:lnTo>
                    <a:pt x="5703808" y="2164551"/>
                  </a:lnTo>
                  <a:lnTo>
                    <a:pt x="5733831" y="2134532"/>
                  </a:lnTo>
                  <a:lnTo>
                    <a:pt x="5753521" y="2096466"/>
                  </a:lnTo>
                  <a:lnTo>
                    <a:pt x="5760593" y="2052637"/>
                  </a:lnTo>
                  <a:lnTo>
                    <a:pt x="5760593" y="138556"/>
                  </a:lnTo>
                  <a:lnTo>
                    <a:pt x="5753521" y="94739"/>
                  </a:lnTo>
                  <a:lnTo>
                    <a:pt x="5733831" y="56701"/>
                  </a:lnTo>
                  <a:lnTo>
                    <a:pt x="5703808" y="26716"/>
                  </a:lnTo>
                  <a:lnTo>
                    <a:pt x="5665739" y="7058"/>
                  </a:lnTo>
                  <a:lnTo>
                    <a:pt x="5621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681990" y="3830573"/>
              <a:ext cx="5760720" cy="2191385"/>
            </a:xfrm>
            <a:custGeom>
              <a:avLst/>
              <a:gdLst/>
              <a:ahLst/>
              <a:cxnLst/>
              <a:rect l="l" t="t" r="r" b="b"/>
              <a:pathLst>
                <a:path w="5760720" h="2191385">
                  <a:moveTo>
                    <a:pt x="0" y="138556"/>
                  </a:moveTo>
                  <a:lnTo>
                    <a:pt x="7068" y="94739"/>
                  </a:lnTo>
                  <a:lnTo>
                    <a:pt x="26753" y="56701"/>
                  </a:lnTo>
                  <a:lnTo>
                    <a:pt x="56770" y="26716"/>
                  </a:lnTo>
                  <a:lnTo>
                    <a:pt x="94837" y="7058"/>
                  </a:lnTo>
                  <a:lnTo>
                    <a:pt x="138671" y="0"/>
                  </a:lnTo>
                  <a:lnTo>
                    <a:pt x="5621909" y="0"/>
                  </a:lnTo>
                  <a:lnTo>
                    <a:pt x="5665739" y="7058"/>
                  </a:lnTo>
                  <a:lnTo>
                    <a:pt x="5703808" y="26716"/>
                  </a:lnTo>
                  <a:lnTo>
                    <a:pt x="5733831" y="56701"/>
                  </a:lnTo>
                  <a:lnTo>
                    <a:pt x="5753521" y="94739"/>
                  </a:lnTo>
                  <a:lnTo>
                    <a:pt x="5760593" y="138556"/>
                  </a:lnTo>
                  <a:lnTo>
                    <a:pt x="5760593" y="2052637"/>
                  </a:lnTo>
                  <a:lnTo>
                    <a:pt x="5753521" y="2096466"/>
                  </a:lnTo>
                  <a:lnTo>
                    <a:pt x="5733831" y="2134532"/>
                  </a:lnTo>
                  <a:lnTo>
                    <a:pt x="5703808" y="2164551"/>
                  </a:lnTo>
                  <a:lnTo>
                    <a:pt x="5665739" y="2184238"/>
                  </a:lnTo>
                  <a:lnTo>
                    <a:pt x="5621909" y="2191308"/>
                  </a:lnTo>
                  <a:lnTo>
                    <a:pt x="138671" y="2191308"/>
                  </a:lnTo>
                  <a:lnTo>
                    <a:pt x="94837" y="2184238"/>
                  </a:lnTo>
                  <a:lnTo>
                    <a:pt x="56770" y="2164551"/>
                  </a:lnTo>
                  <a:lnTo>
                    <a:pt x="26753" y="2134532"/>
                  </a:lnTo>
                  <a:lnTo>
                    <a:pt x="7068" y="2096466"/>
                  </a:lnTo>
                  <a:lnTo>
                    <a:pt x="0" y="2052637"/>
                  </a:lnTo>
                  <a:lnTo>
                    <a:pt x="0" y="138556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635457" y="1136014"/>
              <a:ext cx="0" cy="198120"/>
            </a:xfrm>
            <a:custGeom>
              <a:avLst/>
              <a:gdLst/>
              <a:ahLst/>
              <a:cxnLst/>
              <a:rect l="l" t="t" r="r" b="b"/>
              <a:pathLst>
                <a:path w="0" h="198119">
                  <a:moveTo>
                    <a:pt x="0" y="0"/>
                  </a:moveTo>
                  <a:lnTo>
                    <a:pt x="0" y="197993"/>
                  </a:lnTo>
                </a:path>
              </a:pathLst>
            </a:custGeom>
            <a:ln w="12700">
              <a:solidFill>
                <a:srgbClr val="1BBED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714248" y="6104635"/>
            <a:ext cx="205993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Note: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600" spc="-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equal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sum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column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due</a:t>
            </a:r>
            <a:r>
              <a:rPr dirty="0" sz="600" spc="-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i="1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6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600" spc="-10" i="1">
                <a:solidFill>
                  <a:srgbClr val="404040"/>
                </a:solidFill>
                <a:latin typeface="Calibri"/>
                <a:cs typeface="Calibri"/>
              </a:rPr>
              <a:t>rounding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198108" y="1138478"/>
            <a:ext cx="5663565" cy="5285740"/>
            <a:chOff x="6198108" y="1138478"/>
            <a:chExt cx="5663565" cy="5285740"/>
          </a:xfrm>
        </p:grpSpPr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98108" y="1138478"/>
              <a:ext cx="5663057" cy="528535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590030" y="1522729"/>
              <a:ext cx="4919980" cy="4499610"/>
            </a:xfrm>
            <a:custGeom>
              <a:avLst/>
              <a:gdLst/>
              <a:ahLst/>
              <a:cxnLst/>
              <a:rect l="l" t="t" r="r" b="b"/>
              <a:pathLst>
                <a:path w="4919980" h="4499610">
                  <a:moveTo>
                    <a:pt x="4781677" y="0"/>
                  </a:moveTo>
                  <a:lnTo>
                    <a:pt x="138302" y="0"/>
                  </a:lnTo>
                  <a:lnTo>
                    <a:pt x="94561" y="7042"/>
                  </a:lnTo>
                  <a:lnTo>
                    <a:pt x="56592" y="26655"/>
                  </a:lnTo>
                  <a:lnTo>
                    <a:pt x="26663" y="56564"/>
                  </a:lnTo>
                  <a:lnTo>
                    <a:pt x="7043" y="94496"/>
                  </a:lnTo>
                  <a:lnTo>
                    <a:pt x="0" y="138175"/>
                  </a:lnTo>
                  <a:lnTo>
                    <a:pt x="0" y="4360887"/>
                  </a:lnTo>
                  <a:lnTo>
                    <a:pt x="7043" y="4404591"/>
                  </a:lnTo>
                  <a:lnTo>
                    <a:pt x="26663" y="4442546"/>
                  </a:lnTo>
                  <a:lnTo>
                    <a:pt x="56592" y="4472476"/>
                  </a:lnTo>
                  <a:lnTo>
                    <a:pt x="94561" y="4492104"/>
                  </a:lnTo>
                  <a:lnTo>
                    <a:pt x="138302" y="4499152"/>
                  </a:lnTo>
                  <a:lnTo>
                    <a:pt x="4781677" y="4499152"/>
                  </a:lnTo>
                  <a:lnTo>
                    <a:pt x="4825418" y="4492104"/>
                  </a:lnTo>
                  <a:lnTo>
                    <a:pt x="4863387" y="4472476"/>
                  </a:lnTo>
                  <a:lnTo>
                    <a:pt x="4893316" y="4442546"/>
                  </a:lnTo>
                  <a:lnTo>
                    <a:pt x="4912936" y="4404591"/>
                  </a:lnTo>
                  <a:lnTo>
                    <a:pt x="4919980" y="4360887"/>
                  </a:lnTo>
                  <a:lnTo>
                    <a:pt x="4919980" y="138175"/>
                  </a:lnTo>
                  <a:lnTo>
                    <a:pt x="4912936" y="94496"/>
                  </a:lnTo>
                  <a:lnTo>
                    <a:pt x="4893316" y="56564"/>
                  </a:lnTo>
                  <a:lnTo>
                    <a:pt x="4863387" y="26655"/>
                  </a:lnTo>
                  <a:lnTo>
                    <a:pt x="4825418" y="7042"/>
                  </a:lnTo>
                  <a:lnTo>
                    <a:pt x="47816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6590030" y="1522729"/>
              <a:ext cx="4919980" cy="4499610"/>
            </a:xfrm>
            <a:custGeom>
              <a:avLst/>
              <a:gdLst/>
              <a:ahLst/>
              <a:cxnLst/>
              <a:rect l="l" t="t" r="r" b="b"/>
              <a:pathLst>
                <a:path w="4919980" h="4499610">
                  <a:moveTo>
                    <a:pt x="0" y="138175"/>
                  </a:moveTo>
                  <a:lnTo>
                    <a:pt x="7043" y="94496"/>
                  </a:lnTo>
                  <a:lnTo>
                    <a:pt x="26663" y="56564"/>
                  </a:lnTo>
                  <a:lnTo>
                    <a:pt x="56592" y="26655"/>
                  </a:lnTo>
                  <a:lnTo>
                    <a:pt x="94561" y="7042"/>
                  </a:lnTo>
                  <a:lnTo>
                    <a:pt x="138302" y="0"/>
                  </a:lnTo>
                  <a:lnTo>
                    <a:pt x="4781677" y="0"/>
                  </a:lnTo>
                  <a:lnTo>
                    <a:pt x="4825418" y="7042"/>
                  </a:lnTo>
                  <a:lnTo>
                    <a:pt x="4863387" y="26655"/>
                  </a:lnTo>
                  <a:lnTo>
                    <a:pt x="4893316" y="56564"/>
                  </a:lnTo>
                  <a:lnTo>
                    <a:pt x="4912936" y="94496"/>
                  </a:lnTo>
                  <a:lnTo>
                    <a:pt x="4919980" y="138175"/>
                  </a:lnTo>
                  <a:lnTo>
                    <a:pt x="4919980" y="4360887"/>
                  </a:lnTo>
                  <a:lnTo>
                    <a:pt x="4912936" y="4404591"/>
                  </a:lnTo>
                  <a:lnTo>
                    <a:pt x="4893316" y="4442546"/>
                  </a:lnTo>
                  <a:lnTo>
                    <a:pt x="4863387" y="4472476"/>
                  </a:lnTo>
                  <a:lnTo>
                    <a:pt x="4825418" y="4492104"/>
                  </a:lnTo>
                  <a:lnTo>
                    <a:pt x="4781677" y="4499152"/>
                  </a:lnTo>
                  <a:lnTo>
                    <a:pt x="138302" y="4499152"/>
                  </a:lnTo>
                  <a:lnTo>
                    <a:pt x="94561" y="4492104"/>
                  </a:lnTo>
                  <a:lnTo>
                    <a:pt x="56592" y="4472476"/>
                  </a:lnTo>
                  <a:lnTo>
                    <a:pt x="26663" y="4442546"/>
                  </a:lnTo>
                  <a:lnTo>
                    <a:pt x="7043" y="4404591"/>
                  </a:lnTo>
                  <a:lnTo>
                    <a:pt x="0" y="4360887"/>
                  </a:lnTo>
                  <a:lnTo>
                    <a:pt x="0" y="138175"/>
                  </a:lnTo>
                  <a:close/>
                </a:path>
              </a:pathLst>
            </a:custGeom>
            <a:ln w="317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5558154" y="1885569"/>
            <a:ext cx="5524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404040"/>
                </a:solidFill>
                <a:latin typeface="Calibri"/>
                <a:cs typeface="Calibri"/>
              </a:rPr>
              <a:t>+11</a:t>
            </a: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dirty="0" sz="900" spc="-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+17%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43025" y="5721197"/>
            <a:ext cx="125539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latin typeface="Calibri"/>
                <a:cs typeface="Calibri"/>
              </a:rPr>
              <a:t>Domestic</a:t>
            </a:r>
            <a:r>
              <a:rPr dirty="0" sz="800" spc="-15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Parks</a:t>
            </a:r>
            <a:r>
              <a:rPr dirty="0" sz="800" spc="15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&amp;</a:t>
            </a:r>
            <a:r>
              <a:rPr dirty="0" sz="800" spc="-5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Experience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22032" y="5766237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0C35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3291078" y="5721197"/>
            <a:ext cx="1029969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latin typeface="Calibri"/>
                <a:cs typeface="Calibri"/>
              </a:rPr>
              <a:t>Int’I</a:t>
            </a:r>
            <a:r>
              <a:rPr dirty="0" sz="800" spc="-25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Parks</a:t>
            </a:r>
            <a:r>
              <a:rPr dirty="0" sz="800" spc="-5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&amp;</a:t>
            </a:r>
            <a:r>
              <a:rPr dirty="0" sz="800" spc="-25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Experience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069589" y="5766237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7A49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4948809" y="5721197"/>
            <a:ext cx="80835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latin typeface="Calibri"/>
                <a:cs typeface="Calibri"/>
              </a:rPr>
              <a:t>Consumer</a:t>
            </a:r>
            <a:r>
              <a:rPr dirty="0" sz="800" spc="30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Product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727447" y="5766237"/>
            <a:ext cx="184150" cy="53975"/>
          </a:xfrm>
          <a:custGeom>
            <a:avLst/>
            <a:gdLst/>
            <a:ahLst/>
            <a:cxnLst/>
            <a:rect l="l" t="t" r="r" b="b"/>
            <a:pathLst>
              <a:path w="184150" h="53975">
                <a:moveTo>
                  <a:pt x="184150" y="0"/>
                </a:moveTo>
                <a:lnTo>
                  <a:pt x="0" y="0"/>
                </a:lnTo>
                <a:lnTo>
                  <a:pt x="0" y="53384"/>
                </a:lnTo>
                <a:lnTo>
                  <a:pt x="184150" y="53384"/>
                </a:lnTo>
                <a:lnTo>
                  <a:pt x="184150" y="0"/>
                </a:lnTo>
                <a:close/>
              </a:path>
            </a:pathLst>
          </a:custGeom>
          <a:solidFill>
            <a:srgbClr val="1BBED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5558154" y="4181602"/>
            <a:ext cx="5524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404040"/>
                </a:solidFill>
                <a:latin typeface="Calibri"/>
                <a:cs typeface="Calibri"/>
              </a:rPr>
              <a:t>+11</a:t>
            </a: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dirty="0" sz="900" spc="-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900" spc="-20" b="1">
                <a:solidFill>
                  <a:srgbClr val="404040"/>
                </a:solidFill>
                <a:latin typeface="Calibri"/>
                <a:cs typeface="Calibri"/>
              </a:rPr>
              <a:t>+17%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738466" y="4283202"/>
            <a:ext cx="5503545" cy="939165"/>
            <a:chOff x="738466" y="4283202"/>
            <a:chExt cx="5503545" cy="939165"/>
          </a:xfrm>
        </p:grpSpPr>
        <p:sp>
          <p:nvSpPr>
            <p:cNvPr id="47" name="object 47"/>
            <p:cNvSpPr/>
            <p:nvPr/>
          </p:nvSpPr>
          <p:spPr>
            <a:xfrm>
              <a:off x="741641" y="4286377"/>
              <a:ext cx="5497195" cy="932815"/>
            </a:xfrm>
            <a:custGeom>
              <a:avLst/>
              <a:gdLst/>
              <a:ahLst/>
              <a:cxnLst/>
              <a:rect l="l" t="t" r="r" b="b"/>
              <a:pathLst>
                <a:path w="5497195" h="932814">
                  <a:moveTo>
                    <a:pt x="0" y="932688"/>
                  </a:moveTo>
                  <a:lnTo>
                    <a:pt x="5496979" y="932688"/>
                  </a:lnTo>
                </a:path>
                <a:path w="5497195" h="932814">
                  <a:moveTo>
                    <a:pt x="0" y="622427"/>
                  </a:moveTo>
                  <a:lnTo>
                    <a:pt x="5496979" y="622427"/>
                  </a:lnTo>
                </a:path>
                <a:path w="5497195" h="932814">
                  <a:moveTo>
                    <a:pt x="0" y="311531"/>
                  </a:moveTo>
                  <a:lnTo>
                    <a:pt x="457746" y="311531"/>
                  </a:lnTo>
                </a:path>
                <a:path w="5497195" h="932814">
                  <a:moveTo>
                    <a:pt x="1068870" y="311531"/>
                  </a:moveTo>
                  <a:lnTo>
                    <a:pt x="3207042" y="311531"/>
                  </a:lnTo>
                </a:path>
                <a:path w="5497195" h="932814">
                  <a:moveTo>
                    <a:pt x="3816642" y="311531"/>
                  </a:moveTo>
                  <a:lnTo>
                    <a:pt x="5496979" y="311531"/>
                  </a:lnTo>
                </a:path>
                <a:path w="5497195" h="932814">
                  <a:moveTo>
                    <a:pt x="0" y="0"/>
                  </a:moveTo>
                  <a:lnTo>
                    <a:pt x="5496979" y="0"/>
                  </a:lnTo>
                </a:path>
              </a:pathLst>
            </a:custGeom>
            <a:ln w="635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199388" y="4442460"/>
              <a:ext cx="3359150" cy="466725"/>
            </a:xfrm>
            <a:custGeom>
              <a:avLst/>
              <a:gdLst/>
              <a:ahLst/>
              <a:cxnLst/>
              <a:rect l="l" t="t" r="r" b="b"/>
              <a:pathLst>
                <a:path w="3359150" h="466725">
                  <a:moveTo>
                    <a:pt x="611124" y="30480"/>
                  </a:moveTo>
                  <a:lnTo>
                    <a:pt x="0" y="30480"/>
                  </a:lnTo>
                  <a:lnTo>
                    <a:pt x="0" y="466344"/>
                  </a:lnTo>
                  <a:lnTo>
                    <a:pt x="611124" y="466344"/>
                  </a:lnTo>
                  <a:lnTo>
                    <a:pt x="611124" y="30480"/>
                  </a:lnTo>
                  <a:close/>
                </a:path>
                <a:path w="3359150" h="466725">
                  <a:moveTo>
                    <a:pt x="3358896" y="0"/>
                  </a:moveTo>
                  <a:lnTo>
                    <a:pt x="2749296" y="0"/>
                  </a:lnTo>
                  <a:lnTo>
                    <a:pt x="2749296" y="466344"/>
                  </a:lnTo>
                  <a:lnTo>
                    <a:pt x="3358896" y="466344"/>
                  </a:lnTo>
                  <a:lnTo>
                    <a:pt x="3358896" y="0"/>
                  </a:lnTo>
                  <a:close/>
                </a:path>
              </a:pathLst>
            </a:custGeom>
            <a:solidFill>
              <a:srgbClr val="0C3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810512" y="4846320"/>
              <a:ext cx="3359150" cy="155575"/>
            </a:xfrm>
            <a:custGeom>
              <a:avLst/>
              <a:gdLst/>
              <a:ahLst/>
              <a:cxnLst/>
              <a:rect l="l" t="t" r="r" b="b"/>
              <a:pathLst>
                <a:path w="3359150" h="155575">
                  <a:moveTo>
                    <a:pt x="611124" y="62484"/>
                  </a:moveTo>
                  <a:lnTo>
                    <a:pt x="0" y="62484"/>
                  </a:lnTo>
                  <a:lnTo>
                    <a:pt x="0" y="155448"/>
                  </a:lnTo>
                  <a:lnTo>
                    <a:pt x="611124" y="155448"/>
                  </a:lnTo>
                  <a:lnTo>
                    <a:pt x="611124" y="62484"/>
                  </a:lnTo>
                  <a:close/>
                </a:path>
                <a:path w="3359150" h="155575">
                  <a:moveTo>
                    <a:pt x="3358896" y="0"/>
                  </a:moveTo>
                  <a:lnTo>
                    <a:pt x="2747772" y="0"/>
                  </a:lnTo>
                  <a:lnTo>
                    <a:pt x="2747772" y="62484"/>
                  </a:lnTo>
                  <a:lnTo>
                    <a:pt x="3358896" y="62484"/>
                  </a:lnTo>
                  <a:lnTo>
                    <a:pt x="3358896" y="0"/>
                  </a:lnTo>
                  <a:close/>
                </a:path>
              </a:pathLst>
            </a:custGeom>
            <a:solidFill>
              <a:srgbClr val="1BB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2421636" y="4721352"/>
              <a:ext cx="3359150" cy="187960"/>
            </a:xfrm>
            <a:custGeom>
              <a:avLst/>
              <a:gdLst/>
              <a:ahLst/>
              <a:cxnLst/>
              <a:rect l="l" t="t" r="r" b="b"/>
              <a:pathLst>
                <a:path w="3359150" h="187960">
                  <a:moveTo>
                    <a:pt x="611124" y="0"/>
                  </a:moveTo>
                  <a:lnTo>
                    <a:pt x="0" y="0"/>
                  </a:lnTo>
                  <a:lnTo>
                    <a:pt x="0" y="187452"/>
                  </a:lnTo>
                  <a:lnTo>
                    <a:pt x="611124" y="187452"/>
                  </a:lnTo>
                  <a:lnTo>
                    <a:pt x="611124" y="0"/>
                  </a:lnTo>
                  <a:close/>
                </a:path>
                <a:path w="3359150" h="187960">
                  <a:moveTo>
                    <a:pt x="3358896" y="32004"/>
                  </a:moveTo>
                  <a:lnTo>
                    <a:pt x="2747772" y="32004"/>
                  </a:lnTo>
                  <a:lnTo>
                    <a:pt x="2747772" y="187452"/>
                  </a:lnTo>
                  <a:lnTo>
                    <a:pt x="3358896" y="187452"/>
                  </a:lnTo>
                  <a:lnTo>
                    <a:pt x="3358896" y="32004"/>
                  </a:lnTo>
                  <a:close/>
                </a:path>
              </a:pathLst>
            </a:custGeom>
            <a:solidFill>
              <a:srgbClr val="7A49F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/>
          <p:cNvSpPr txBox="1"/>
          <p:nvPr/>
        </p:nvSpPr>
        <p:spPr>
          <a:xfrm>
            <a:off x="2862198" y="4021582"/>
            <a:ext cx="11976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40">
                <a:latin typeface="Arial Black"/>
                <a:cs typeface="Arial Black"/>
              </a:rPr>
              <a:t>Operating</a:t>
            </a:r>
            <a:r>
              <a:rPr dirty="0" sz="1000" spc="5">
                <a:latin typeface="Arial Black"/>
                <a:cs typeface="Arial Black"/>
              </a:rPr>
              <a:t> </a:t>
            </a:r>
            <a:r>
              <a:rPr dirty="0" sz="1000" spc="-30">
                <a:latin typeface="Arial Black"/>
                <a:cs typeface="Arial Black"/>
              </a:rPr>
              <a:t>Income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402207" y="4295902"/>
            <a:ext cx="208279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$1.4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810511" y="4580382"/>
            <a:ext cx="213868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315595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$0.6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959991" y="5043677"/>
            <a:ext cx="27305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latin typeface="Calibri"/>
                <a:cs typeface="Calibri"/>
              </a:rPr>
              <a:t>($0.3)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148454" y="4295902"/>
            <a:ext cx="208279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$1.5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373115" y="4580382"/>
            <a:ext cx="208279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$0.5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761991" y="4920488"/>
            <a:ext cx="208279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latin typeface="Calibri"/>
                <a:cs typeface="Calibri"/>
              </a:rPr>
              <a:t>$0.2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957197" y="5404484"/>
            <a:ext cx="27686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latin typeface="Calibri"/>
                <a:cs typeface="Calibri"/>
              </a:rPr>
              <a:t>Q2’22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727194" y="5404484"/>
            <a:ext cx="27686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latin typeface="Calibri"/>
                <a:cs typeface="Calibri"/>
              </a:rPr>
              <a:t>Q2’23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6675119" y="1694637"/>
            <a:ext cx="806450" cy="806450"/>
            <a:chOff x="6675119" y="1694637"/>
            <a:chExt cx="806450" cy="806450"/>
          </a:xfrm>
        </p:grpSpPr>
        <p:pic>
          <p:nvPicPr>
            <p:cNvPr id="61" name="object 6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5119" y="1694637"/>
              <a:ext cx="806246" cy="80624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42632" y="1848485"/>
              <a:ext cx="484505" cy="484504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7514970" y="1822196"/>
            <a:ext cx="3790950" cy="1350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0C35CD"/>
                </a:solidFill>
                <a:latin typeface="Calibri"/>
                <a:cs typeface="Calibri"/>
              </a:rPr>
              <a:t>Domestic</a:t>
            </a:r>
            <a:r>
              <a:rPr dirty="0" sz="1200" spc="-3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0C35CD"/>
                </a:solidFill>
                <a:latin typeface="Calibri"/>
                <a:cs typeface="Calibri"/>
              </a:rPr>
              <a:t>Parks</a:t>
            </a:r>
            <a:r>
              <a:rPr dirty="0" sz="1200" spc="-2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0C35CD"/>
                </a:solidFill>
                <a:latin typeface="Calibri"/>
                <a:cs typeface="Calibri"/>
              </a:rPr>
              <a:t>&amp;</a:t>
            </a:r>
            <a:r>
              <a:rPr dirty="0" sz="1200" spc="-10" b="1">
                <a:solidFill>
                  <a:srgbClr val="0C35CD"/>
                </a:solidFill>
                <a:latin typeface="Calibri"/>
                <a:cs typeface="Calibri"/>
              </a:rPr>
              <a:t> Experiences</a:t>
            </a:r>
            <a:endParaRPr sz="1200">
              <a:latin typeface="Calibri"/>
              <a:cs typeface="Calibri"/>
            </a:endParaRPr>
          </a:p>
          <a:p>
            <a:pPr marL="183515" marR="40640" indent="-171450">
              <a:lnSpc>
                <a:spcPct val="120000"/>
              </a:lnSpc>
              <a:spcBef>
                <a:spcPts val="610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Operating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income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increased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10%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versus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year,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driven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primarily 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continued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post-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pandemic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recovery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dirty="0" sz="9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our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cruise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line,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partially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offset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comparison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real estate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gain in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year.</a:t>
            </a:r>
            <a:endParaRPr sz="900">
              <a:latin typeface="Calibri"/>
              <a:cs typeface="Calibri"/>
            </a:endParaRPr>
          </a:p>
          <a:p>
            <a:pPr marL="183515" marR="5080" indent="-171450">
              <a:lnSpc>
                <a:spcPct val="120000"/>
              </a:lnSpc>
              <a:spcBef>
                <a:spcPts val="605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Domestic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Parks</a:t>
            </a:r>
            <a:r>
              <a:rPr dirty="0" sz="9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growth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attendance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guest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spending</a:t>
            </a:r>
            <a:r>
              <a:rPr dirty="0" sz="9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was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more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than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offset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9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higher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costs,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reflecting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cost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pressures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including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wage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increases,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costs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associated</a:t>
            </a:r>
            <a:r>
              <a:rPr dirty="0" sz="9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with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new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guest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offerings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other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inflationary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cost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impacts.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6675119" y="3710889"/>
            <a:ext cx="806450" cy="806450"/>
            <a:chOff x="6675119" y="3710889"/>
            <a:chExt cx="806450" cy="806450"/>
          </a:xfrm>
        </p:grpSpPr>
        <p:pic>
          <p:nvPicPr>
            <p:cNvPr id="65" name="object 6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5119" y="3710889"/>
              <a:ext cx="806246" cy="80624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42632" y="3864229"/>
              <a:ext cx="484505" cy="484504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7514970" y="3837889"/>
            <a:ext cx="3744595" cy="9455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0C35CD"/>
                </a:solidFill>
                <a:latin typeface="Calibri"/>
                <a:cs typeface="Calibri"/>
              </a:rPr>
              <a:t>International</a:t>
            </a:r>
            <a:r>
              <a:rPr dirty="0" sz="1200" spc="-1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0C35CD"/>
                </a:solidFill>
                <a:latin typeface="Calibri"/>
                <a:cs typeface="Calibri"/>
              </a:rPr>
              <a:t>Parks</a:t>
            </a:r>
            <a:r>
              <a:rPr dirty="0" sz="1200" spc="-1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0C35CD"/>
                </a:solidFill>
                <a:latin typeface="Calibri"/>
                <a:cs typeface="Calibri"/>
              </a:rPr>
              <a:t>&amp; </a:t>
            </a:r>
            <a:r>
              <a:rPr dirty="0" sz="1200" spc="-10" b="1">
                <a:solidFill>
                  <a:srgbClr val="0C35CD"/>
                </a:solidFill>
                <a:latin typeface="Calibri"/>
                <a:cs typeface="Calibri"/>
              </a:rPr>
              <a:t>Experiences</a:t>
            </a:r>
            <a:endParaRPr sz="1200">
              <a:latin typeface="Calibri"/>
              <a:cs typeface="Calibri"/>
            </a:endParaRPr>
          </a:p>
          <a:p>
            <a:pPr marL="183515" marR="5080" indent="-171450">
              <a:lnSpc>
                <a:spcPct val="120000"/>
              </a:lnSpc>
              <a:spcBef>
                <a:spcPts val="615"/>
              </a:spcBef>
              <a:buFont typeface="Courier New"/>
              <a:buChar char="o"/>
              <a:tabLst>
                <a:tab pos="184785" algn="l"/>
              </a:tabLst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Strong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year-over-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year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operating income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growth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was</a:t>
            </a:r>
            <a:r>
              <a:rPr dirty="0" sz="9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driven</a:t>
            </a:r>
            <a:r>
              <a:rPr dirty="0" sz="9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higher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volumes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guest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spending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Shanghai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Disney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Resort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Disneyland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Paris,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as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well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as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favorable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comparison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Hong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Kong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Disneyland</a:t>
            </a:r>
            <a:r>
              <a:rPr dirty="0" sz="9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Resort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due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50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closure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900" spc="-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0D0D0D"/>
                </a:solidFill>
                <a:latin typeface="Calibri"/>
                <a:cs typeface="Calibri"/>
              </a:rPr>
              <a:t>year.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6675119" y="4985003"/>
            <a:ext cx="806450" cy="806450"/>
            <a:chOff x="6675119" y="4985003"/>
            <a:chExt cx="806450" cy="806450"/>
          </a:xfrm>
        </p:grpSpPr>
        <p:pic>
          <p:nvPicPr>
            <p:cNvPr id="69" name="object 6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75119" y="4985003"/>
              <a:ext cx="806246" cy="80624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42632" y="5138165"/>
              <a:ext cx="484505" cy="484517"/>
            </a:xfrm>
            <a:prstGeom prst="rect">
              <a:avLst/>
            </a:prstGeom>
          </p:spPr>
        </p:pic>
      </p:grpSp>
      <p:sp>
        <p:nvSpPr>
          <p:cNvPr id="71" name="object 71"/>
          <p:cNvSpPr txBox="1"/>
          <p:nvPr/>
        </p:nvSpPr>
        <p:spPr>
          <a:xfrm>
            <a:off x="7514970" y="5112511"/>
            <a:ext cx="3732529" cy="615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0C35CD"/>
                </a:solidFill>
                <a:latin typeface="Calibri"/>
                <a:cs typeface="Calibri"/>
              </a:rPr>
              <a:t>Consumer</a:t>
            </a:r>
            <a:r>
              <a:rPr dirty="0" sz="1200" spc="-4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0C35CD"/>
                </a:solidFill>
                <a:latin typeface="Calibri"/>
                <a:cs typeface="Calibri"/>
              </a:rPr>
              <a:t>Products</a:t>
            </a:r>
            <a:endParaRPr sz="1200">
              <a:latin typeface="Calibri"/>
              <a:cs typeface="Calibri"/>
            </a:endParaRPr>
          </a:p>
          <a:p>
            <a:pPr marL="184150" indent="-171450">
              <a:lnSpc>
                <a:spcPct val="100000"/>
              </a:lnSpc>
              <a:spcBef>
                <a:spcPts val="830"/>
              </a:spcBef>
              <a:buFont typeface="Courier New"/>
              <a:buChar char="o"/>
              <a:tabLst>
                <a:tab pos="184150" algn="l"/>
              </a:tabLst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Decrease</a:t>
            </a:r>
            <a:r>
              <a:rPr dirty="0" sz="900" spc="-3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operating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income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vs.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prior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year</a:t>
            </a:r>
            <a:r>
              <a:rPr dirty="0" sz="9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included</a:t>
            </a:r>
            <a:r>
              <a:rPr dirty="0" sz="900" spc="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lower</a:t>
            </a:r>
            <a:r>
              <a:rPr dirty="0" sz="900" spc="-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merchandise</a:t>
            </a:r>
            <a:endParaRPr sz="9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215"/>
              </a:spcBef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revenue</a:t>
            </a:r>
            <a:r>
              <a:rPr dirty="0" sz="900" spc="-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on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certain</a:t>
            </a:r>
            <a:r>
              <a:rPr dirty="0" sz="9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franchises.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6940931" y="1946694"/>
            <a:ext cx="288290" cy="3559810"/>
            <a:chOff x="6940931" y="1946694"/>
            <a:chExt cx="288290" cy="3559810"/>
          </a:xfrm>
        </p:grpSpPr>
        <p:pic>
          <p:nvPicPr>
            <p:cNvPr id="73" name="object 7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40931" y="1946694"/>
              <a:ext cx="287997" cy="28799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58838" y="3980408"/>
              <a:ext cx="251993" cy="25199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58838" y="5254472"/>
              <a:ext cx="251993" cy="251993"/>
            </a:xfrm>
            <a:prstGeom prst="rect">
              <a:avLst/>
            </a:prstGeom>
          </p:spPr>
        </p:pic>
      </p:grpSp>
      <p:sp>
        <p:nvSpPr>
          <p:cNvPr id="76" name="object 7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77" name="object 7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55"/>
              </a:lnSpc>
            </a:pP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©Disney</a:t>
            </a:r>
            <a:r>
              <a:rPr dirty="0" sz="900" spc="-20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 sz="900" b="1">
                <a:solidFill>
                  <a:srgbClr val="0C35CD"/>
                </a:solidFill>
                <a:latin typeface="Calibri"/>
                <a:cs typeface="Calibri"/>
              </a:rPr>
              <a:t>|</a:t>
            </a:r>
            <a:r>
              <a:rPr dirty="0" sz="900" spc="-35" b="1">
                <a:solidFill>
                  <a:srgbClr val="0C35CD"/>
                </a:solidFill>
                <a:latin typeface="Calibri"/>
                <a:cs typeface="Calibri"/>
              </a:rPr>
              <a:t> </a:t>
            </a:r>
            <a:r>
              <a:rPr dirty="0"/>
              <a:t>Second</a:t>
            </a:r>
            <a:r>
              <a:rPr dirty="0" spc="-25"/>
              <a:t> </a:t>
            </a:r>
            <a:r>
              <a:rPr dirty="0"/>
              <a:t>Fiscal</a:t>
            </a:r>
            <a:r>
              <a:rPr dirty="0" spc="-20"/>
              <a:t> </a:t>
            </a:r>
            <a:r>
              <a:rPr dirty="0"/>
              <a:t>Quarter</a:t>
            </a:r>
            <a:r>
              <a:rPr dirty="0" spc="-25"/>
              <a:t> </a:t>
            </a:r>
            <a:r>
              <a:rPr dirty="0"/>
              <a:t>Ended</a:t>
            </a:r>
            <a:r>
              <a:rPr dirty="0" spc="-25"/>
              <a:t> </a:t>
            </a:r>
            <a:r>
              <a:rPr dirty="0"/>
              <a:t>April</a:t>
            </a:r>
            <a:r>
              <a:rPr dirty="0" spc="-15"/>
              <a:t> </a:t>
            </a:r>
            <a:r>
              <a:rPr dirty="0"/>
              <a:t>1,</a:t>
            </a:r>
            <a:r>
              <a:rPr dirty="0" spc="-30"/>
              <a:t> </a:t>
            </a:r>
            <a:r>
              <a:rPr dirty="0" spc="-20"/>
              <a:t>2023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Bagas Maulana Pratama</dc:creator>
  <dc:title>PowerPoint Presentation</dc:title>
  <dcterms:created xsi:type="dcterms:W3CDTF">2026-07-17T11:22:14Z</dcterms:created>
  <dcterms:modified xsi:type="dcterms:W3CDTF">2026-07-17T11:22:14Z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2025-10-29T00:00:00Z</vt:filetime>
  </property>
  <property fmtid="{D5CDD505-2E9C-101B-9397-08002B2CF9AE}" pid="4" name="Creator">
    <vt:lpwstr>Microsoft® PowerPoint® LTSC</vt:lpwstr>
  </property>
  <property fmtid="{D5CDD505-2E9C-101B-9397-08002B2CF9AE}" pid="5" name="LastSaved">
    <vt:filetime>2026-07-17T00:00:00Z</vt:filetime>
  </property>
  <property fmtid="{D5CDD505-2E9C-101B-9397-08002B2CF9AE}" pid="6" name="Producer">
    <vt:lpwstr>Microsoft® PowerPoint® LTSC</vt:lpwstr>
  </property>
</Properties>
</file>