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jpg" ContentType="image/jp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8E02D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8E02D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4" y="-49"/>
            <a:ext cx="9144024" cy="514354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18803" y="182039"/>
            <a:ext cx="887109" cy="23397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821426"/>
            <a:ext cx="4891533" cy="322073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4475" y="587650"/>
            <a:ext cx="4143000" cy="854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36982" y="4821426"/>
            <a:ext cx="4507425" cy="32207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5275" y="231028"/>
            <a:ext cx="557276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9875" y="920378"/>
            <a:ext cx="8343265" cy="1430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8E02D7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87150" y="4949165"/>
            <a:ext cx="672465" cy="118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04506" y="4857934"/>
            <a:ext cx="207009" cy="1803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D9D9D9"/>
                </a:solidFill>
                <a:latin typeface="Verdana"/>
                <a:cs typeface="Verdana"/>
              </a:defRPr>
            </a:lvl1pPr>
          </a:lstStyle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Relationship Id="rId18" Type="http://schemas.openxmlformats.org/officeDocument/2006/relationships/image" Target="../media/image90.png"/><Relationship Id="rId19" Type="http://schemas.openxmlformats.org/officeDocument/2006/relationships/image" Target="../media/image91.png"/><Relationship Id="rId20" Type="http://schemas.openxmlformats.org/officeDocument/2006/relationships/image" Target="../media/image92.png"/><Relationship Id="rId21" Type="http://schemas.openxmlformats.org/officeDocument/2006/relationships/image" Target="../media/image93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94.png"/><Relationship Id="rId7" Type="http://schemas.openxmlformats.org/officeDocument/2006/relationships/image" Target="../media/image95.png"/><Relationship Id="rId8" Type="http://schemas.openxmlformats.org/officeDocument/2006/relationships/image" Target="../media/image96.png"/><Relationship Id="rId9" Type="http://schemas.openxmlformats.org/officeDocument/2006/relationships/image" Target="../media/image97.png"/><Relationship Id="rId10" Type="http://schemas.openxmlformats.org/officeDocument/2006/relationships/image" Target="../media/image9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100.png"/><Relationship Id="rId6" Type="http://schemas.openxmlformats.org/officeDocument/2006/relationships/image" Target="../media/image3.png"/><Relationship Id="rId7" Type="http://schemas.openxmlformats.org/officeDocument/2006/relationships/image" Target="../media/image101.png"/><Relationship Id="rId8" Type="http://schemas.openxmlformats.org/officeDocument/2006/relationships/image" Target="../media/image6.png"/><Relationship Id="rId9" Type="http://schemas.openxmlformats.org/officeDocument/2006/relationships/image" Target="../media/image102.pn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2" Type="http://schemas.openxmlformats.org/officeDocument/2006/relationships/image" Target="../media/image105.png"/><Relationship Id="rId13" Type="http://schemas.openxmlformats.org/officeDocument/2006/relationships/image" Target="../media/image106.png"/><Relationship Id="rId14" Type="http://schemas.openxmlformats.org/officeDocument/2006/relationships/image" Target="../media/image107.png"/><Relationship Id="rId15" Type="http://schemas.openxmlformats.org/officeDocument/2006/relationships/image" Target="../media/image10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Relationship Id="rId11" Type="http://schemas.openxmlformats.org/officeDocument/2006/relationships/image" Target="../media/image116.png"/><Relationship Id="rId12" Type="http://schemas.openxmlformats.org/officeDocument/2006/relationships/image" Target="../media/image117.png"/><Relationship Id="rId13" Type="http://schemas.openxmlformats.org/officeDocument/2006/relationships/image" Target="../media/image118.png"/><Relationship Id="rId14" Type="http://schemas.openxmlformats.org/officeDocument/2006/relationships/image" Target="../media/image119.png"/><Relationship Id="rId15" Type="http://schemas.openxmlformats.org/officeDocument/2006/relationships/image" Target="../media/image120.png"/><Relationship Id="rId16" Type="http://schemas.openxmlformats.org/officeDocument/2006/relationships/image" Target="../media/image121.png"/><Relationship Id="rId17" Type="http://schemas.openxmlformats.org/officeDocument/2006/relationships/image" Target="../media/image122.png"/><Relationship Id="rId18" Type="http://schemas.openxmlformats.org/officeDocument/2006/relationships/image" Target="../media/image123.png"/><Relationship Id="rId19" Type="http://schemas.openxmlformats.org/officeDocument/2006/relationships/image" Target="../media/image124.png"/><Relationship Id="rId20" Type="http://schemas.openxmlformats.org/officeDocument/2006/relationships/image" Target="../media/image125.png"/><Relationship Id="rId21" Type="http://schemas.openxmlformats.org/officeDocument/2006/relationships/image" Target="../media/image126.png"/><Relationship Id="rId22" Type="http://schemas.openxmlformats.org/officeDocument/2006/relationships/image" Target="../media/image127.png"/><Relationship Id="rId23" Type="http://schemas.openxmlformats.org/officeDocument/2006/relationships/image" Target="../media/image3.png"/><Relationship Id="rId24" Type="http://schemas.openxmlformats.org/officeDocument/2006/relationships/image" Target="../media/image128.png"/><Relationship Id="rId25" Type="http://schemas.openxmlformats.org/officeDocument/2006/relationships/image" Target="../media/image6.png"/><Relationship Id="rId26" Type="http://schemas.openxmlformats.org/officeDocument/2006/relationships/image" Target="../media/image129.png"/><Relationship Id="rId27" Type="http://schemas.openxmlformats.org/officeDocument/2006/relationships/image" Target="../media/image130.png"/><Relationship Id="rId28" Type="http://schemas.openxmlformats.org/officeDocument/2006/relationships/image" Target="../media/image131.png"/><Relationship Id="rId29" Type="http://schemas.openxmlformats.org/officeDocument/2006/relationships/image" Target="../media/image132.png"/><Relationship Id="rId30" Type="http://schemas.openxmlformats.org/officeDocument/2006/relationships/image" Target="../media/image13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image" Target="../media/image3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0" Type="http://schemas.openxmlformats.org/officeDocument/2006/relationships/image" Target="../media/image29.png"/><Relationship Id="rId11" Type="http://schemas.openxmlformats.org/officeDocument/2006/relationships/image" Target="../media/image30.png"/><Relationship Id="rId12" Type="http://schemas.openxmlformats.org/officeDocument/2006/relationships/image" Target="../media/image31.png"/><Relationship Id="rId13" Type="http://schemas.openxmlformats.org/officeDocument/2006/relationships/image" Target="../media/image32.png"/><Relationship Id="rId14" Type="http://schemas.openxmlformats.org/officeDocument/2006/relationships/image" Target="../media/image33.png"/><Relationship Id="rId15" Type="http://schemas.openxmlformats.org/officeDocument/2006/relationships/image" Target="../media/image34.png"/><Relationship Id="rId16" Type="http://schemas.openxmlformats.org/officeDocument/2006/relationships/image" Target="../media/image35.png"/><Relationship Id="rId17" Type="http://schemas.openxmlformats.org/officeDocument/2006/relationships/image" Target="../media/image36.png"/><Relationship Id="rId18" Type="http://schemas.openxmlformats.org/officeDocument/2006/relationships/image" Target="../media/image37.png"/><Relationship Id="rId19" Type="http://schemas.openxmlformats.org/officeDocument/2006/relationships/image" Target="../media/image38.png"/><Relationship Id="rId20" Type="http://schemas.openxmlformats.org/officeDocument/2006/relationships/image" Target="../media/image39.png"/><Relationship Id="rId21" Type="http://schemas.openxmlformats.org/officeDocument/2006/relationships/image" Target="../media/image4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18.png"/><Relationship Id="rId4" Type="http://schemas.openxmlformats.org/officeDocument/2006/relationships/image" Target="../media/image51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5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g"/><Relationship Id="rId3" Type="http://schemas.openxmlformats.org/officeDocument/2006/relationships/image" Target="../media/image3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0" Type="http://schemas.openxmlformats.org/officeDocument/2006/relationships/image" Target="../media/image58.png"/><Relationship Id="rId11" Type="http://schemas.openxmlformats.org/officeDocument/2006/relationships/image" Target="../media/image59.png"/><Relationship Id="rId12" Type="http://schemas.openxmlformats.org/officeDocument/2006/relationships/image" Target="../media/image60.png"/><Relationship Id="rId13" Type="http://schemas.openxmlformats.org/officeDocument/2006/relationships/image" Target="../media/image61.png"/><Relationship Id="rId14" Type="http://schemas.openxmlformats.org/officeDocument/2006/relationships/image" Target="../media/image62.png"/><Relationship Id="rId15" Type="http://schemas.openxmlformats.org/officeDocument/2006/relationships/image" Target="../media/image63.png"/><Relationship Id="rId16" Type="http://schemas.openxmlformats.org/officeDocument/2006/relationships/image" Target="../media/image64.png"/><Relationship Id="rId17" Type="http://schemas.openxmlformats.org/officeDocument/2006/relationships/image" Target="../media/image65.png"/><Relationship Id="rId18" Type="http://schemas.openxmlformats.org/officeDocument/2006/relationships/image" Target="../media/image66.png"/><Relationship Id="rId19" Type="http://schemas.openxmlformats.org/officeDocument/2006/relationships/image" Target="../media/image67.png"/><Relationship Id="rId20" Type="http://schemas.openxmlformats.org/officeDocument/2006/relationships/image" Target="../media/image68.png"/><Relationship Id="rId21" Type="http://schemas.openxmlformats.org/officeDocument/2006/relationships/image" Target="../media/image69.png"/><Relationship Id="rId22" Type="http://schemas.openxmlformats.org/officeDocument/2006/relationships/image" Target="../media/image70.png"/><Relationship Id="rId23" Type="http://schemas.openxmlformats.org/officeDocument/2006/relationships/image" Target="../media/image71.png"/><Relationship Id="rId24" Type="http://schemas.openxmlformats.org/officeDocument/2006/relationships/image" Target="../media/image72.png"/><Relationship Id="rId25" Type="http://schemas.openxmlformats.org/officeDocument/2006/relationships/image" Target="../media/image73.png"/><Relationship Id="rId26" Type="http://schemas.openxmlformats.org/officeDocument/2006/relationships/image" Target="../media/image74.png"/><Relationship Id="rId27" Type="http://schemas.openxmlformats.org/officeDocument/2006/relationships/image" Target="../media/image75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7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675" y="835962"/>
              <a:ext cx="3996600" cy="22413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743849" y="891082"/>
            <a:ext cx="2649855" cy="1971039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3700" spc="-265"/>
              <a:t>RETHINK, </a:t>
            </a:r>
            <a:r>
              <a:rPr dirty="0" sz="3700" spc="-285"/>
              <a:t>REINVENT, </a:t>
            </a:r>
            <a:r>
              <a:rPr dirty="0" sz="3700" spc="-95">
                <a:solidFill>
                  <a:srgbClr val="A800FF"/>
                </a:solidFill>
              </a:rPr>
              <a:t>REALIZE.</a:t>
            </a:r>
            <a:endParaRPr sz="37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40875" y="4458325"/>
            <a:ext cx="1003124" cy="6597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271050" y="4598944"/>
            <a:ext cx="66230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-20" b="1">
                <a:solidFill>
                  <a:srgbClr val="FFFFFF"/>
                </a:solidFill>
                <a:latin typeface="Verdana"/>
                <a:cs typeface="Verdana"/>
              </a:rPr>
              <a:t>INTO</a:t>
            </a:r>
            <a:r>
              <a:rPr dirty="0" sz="1000" spc="-2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000" spc="-45" b="1">
                <a:solidFill>
                  <a:srgbClr val="A800FF"/>
                </a:solidFill>
                <a:latin typeface="Verdana"/>
                <a:cs typeface="Verdana"/>
              </a:rPr>
              <a:t>THE</a:t>
            </a:r>
            <a:r>
              <a:rPr dirty="0" sz="1000" spc="-60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000" spc="-25" b="1">
                <a:solidFill>
                  <a:srgbClr val="A800FF"/>
                </a:solidFill>
                <a:latin typeface="Verdana"/>
                <a:cs typeface="Verdana"/>
              </a:rPr>
              <a:t>NEW</a:t>
            </a:r>
            <a:endParaRPr sz="10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2129" y="134799"/>
            <a:ext cx="8143240" cy="4925695"/>
            <a:chOff x="112129" y="134799"/>
            <a:chExt cx="8143240" cy="492569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34449" y="4516334"/>
              <a:ext cx="520725" cy="5436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91599" y="4554434"/>
              <a:ext cx="406425" cy="42938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129" y="134799"/>
              <a:ext cx="946125" cy="3482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9279" y="172899"/>
              <a:ext cx="831825" cy="2339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3675" y="3685912"/>
              <a:ext cx="4569600" cy="6597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43849" y="2974001"/>
            <a:ext cx="2477770" cy="1156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How</a:t>
            </a:r>
            <a:r>
              <a:rPr dirty="0" sz="12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2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successfully</a:t>
            </a:r>
            <a:r>
              <a:rPr dirty="0" sz="12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55">
                <a:solidFill>
                  <a:srgbClr val="FFFFFF"/>
                </a:solidFill>
                <a:latin typeface="Lucida Sans Unicode"/>
                <a:cs typeface="Lucida Sans Unicode"/>
              </a:rPr>
              <a:t>scale</a:t>
            </a:r>
            <a:r>
              <a:rPr dirty="0" sz="12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digital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innovation</a:t>
            </a:r>
            <a:r>
              <a:rPr dirty="0" sz="12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2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drive</a:t>
            </a:r>
            <a:r>
              <a:rPr dirty="0" sz="12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growth</a:t>
            </a:r>
            <a:endParaRPr sz="12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1705"/>
              </a:spcBef>
            </a:pPr>
            <a:endParaRPr sz="12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dirty="0" sz="1700" spc="-95" b="1">
                <a:solidFill>
                  <a:srgbClr val="A800FF"/>
                </a:solidFill>
                <a:latin typeface="Verdana"/>
                <a:cs typeface="Verdana"/>
              </a:rPr>
              <a:t>AUTOMOTIVE</a:t>
            </a:r>
            <a:r>
              <a:rPr dirty="0" sz="1700" spc="-80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170" b="1">
                <a:solidFill>
                  <a:srgbClr val="A800FF"/>
                </a:solidFill>
                <a:latin typeface="Verdana"/>
                <a:cs typeface="Verdana"/>
              </a:rPr>
              <a:t>-</a:t>
            </a:r>
            <a:r>
              <a:rPr dirty="0" sz="1700" spc="-7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25" b="1">
                <a:solidFill>
                  <a:srgbClr val="A800FF"/>
                </a:solidFill>
                <a:latin typeface="Verdana"/>
                <a:cs typeface="Verdana"/>
              </a:rPr>
              <a:t>EOS</a:t>
            </a:r>
            <a:endParaRPr sz="1700">
              <a:latin typeface="Verdana"/>
              <a:cs typeface="Verdan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20151" y="3600162"/>
            <a:ext cx="2329815" cy="141605"/>
            <a:chOff x="720151" y="3600162"/>
            <a:chExt cx="2329815" cy="141605"/>
          </a:xfrm>
        </p:grpSpPr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0151" y="3600162"/>
              <a:ext cx="2329800" cy="1416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77301" y="3638262"/>
              <a:ext cx="2215515" cy="27305"/>
            </a:xfrm>
            <a:custGeom>
              <a:avLst/>
              <a:gdLst/>
              <a:ahLst/>
              <a:cxnLst/>
              <a:rect l="l" t="t" r="r" b="b"/>
              <a:pathLst>
                <a:path w="2215515" h="27304">
                  <a:moveTo>
                    <a:pt x="2213462" y="27299"/>
                  </a:moveTo>
                  <a:lnTo>
                    <a:pt x="2037" y="27299"/>
                  </a:lnTo>
                  <a:lnTo>
                    <a:pt x="0" y="25262"/>
                  </a:lnTo>
                  <a:lnTo>
                    <a:pt x="0" y="4549"/>
                  </a:lnTo>
                  <a:lnTo>
                    <a:pt x="0" y="2036"/>
                  </a:lnTo>
                  <a:lnTo>
                    <a:pt x="2037" y="0"/>
                  </a:lnTo>
                  <a:lnTo>
                    <a:pt x="2212156" y="0"/>
                  </a:lnTo>
                  <a:lnTo>
                    <a:pt x="2213313" y="479"/>
                  </a:lnTo>
                  <a:lnTo>
                    <a:pt x="2215020" y="2185"/>
                  </a:lnTo>
                  <a:lnTo>
                    <a:pt x="2215499" y="3343"/>
                  </a:lnTo>
                  <a:lnTo>
                    <a:pt x="2215499" y="25262"/>
                  </a:lnTo>
                  <a:lnTo>
                    <a:pt x="2213462" y="272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38285" cy="5144135"/>
            <a:chOff x="0" y="0"/>
            <a:chExt cx="9138285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38274" cy="51435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8802" y="182039"/>
              <a:ext cx="887109" cy="233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…AND</a:t>
            </a:r>
            <a:r>
              <a:rPr dirty="0" spc="-70"/>
              <a:t> </a:t>
            </a:r>
            <a:r>
              <a:rPr dirty="0" spc="-65"/>
              <a:t>THEY</a:t>
            </a:r>
            <a:r>
              <a:rPr dirty="0" spc="-70"/>
              <a:t> </a:t>
            </a:r>
            <a:r>
              <a:rPr dirty="0" spc="-50"/>
              <a:t>ARE</a:t>
            </a:r>
            <a:r>
              <a:rPr dirty="0" spc="-70"/>
              <a:t> </a:t>
            </a:r>
            <a:r>
              <a:rPr dirty="0" spc="-80"/>
              <a:t>CHOOSING</a:t>
            </a:r>
            <a:r>
              <a:rPr dirty="0" spc="-70"/>
              <a:t> </a:t>
            </a:r>
            <a:r>
              <a:rPr dirty="0" spc="-125"/>
              <a:t>BIG</a:t>
            </a:r>
            <a:r>
              <a:rPr dirty="0" spc="-70"/>
              <a:t> </a:t>
            </a:r>
            <a:r>
              <a:rPr dirty="0" spc="-65"/>
              <a:t>DATA</a:t>
            </a:r>
            <a:r>
              <a:rPr dirty="0" spc="-70"/>
              <a:t> </a:t>
            </a:r>
            <a:r>
              <a:rPr dirty="0" spc="-105"/>
              <a:t>ANALYTICS,</a:t>
            </a:r>
            <a:r>
              <a:rPr dirty="0" spc="-70"/>
              <a:t> </a:t>
            </a:r>
            <a:r>
              <a:rPr dirty="0" spc="-120"/>
              <a:t>AR/VR</a:t>
            </a:r>
            <a:r>
              <a:rPr dirty="0" spc="-70"/>
              <a:t> </a:t>
            </a:r>
            <a:r>
              <a:rPr dirty="0" spc="-50"/>
              <a:t>&amp; </a:t>
            </a:r>
            <a:r>
              <a:rPr dirty="0" spc="-30"/>
              <a:t>CLOUD</a:t>
            </a:r>
            <a:r>
              <a:rPr dirty="0" spc="-70"/>
              <a:t> </a:t>
            </a:r>
            <a:r>
              <a:rPr dirty="0" spc="-65"/>
              <a:t>TO </a:t>
            </a:r>
            <a:r>
              <a:rPr dirty="0" spc="-100"/>
              <a:t>DRIVE</a:t>
            </a:r>
            <a:r>
              <a:rPr dirty="0" spc="-65"/>
              <a:t> </a:t>
            </a:r>
            <a:r>
              <a:rPr dirty="0" spc="-70"/>
              <a:t>THESE </a:t>
            </a:r>
            <a:r>
              <a:rPr dirty="0" spc="-10"/>
              <a:t>OUTCOMES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9875" y="814994"/>
            <a:ext cx="40290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5">
                <a:solidFill>
                  <a:srgbClr val="8E02D7"/>
                </a:solidFill>
                <a:latin typeface="Arial Black"/>
                <a:cs typeface="Arial Black"/>
              </a:rPr>
              <a:t>Top</a:t>
            </a:r>
            <a:r>
              <a:rPr dirty="0" sz="10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65">
                <a:solidFill>
                  <a:srgbClr val="8E02D7"/>
                </a:solidFill>
                <a:latin typeface="Arial Black"/>
                <a:cs typeface="Arial Black"/>
              </a:rPr>
              <a:t>3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35">
                <a:solidFill>
                  <a:srgbClr val="8E02D7"/>
                </a:solidFill>
                <a:latin typeface="Arial Black"/>
                <a:cs typeface="Arial Black"/>
              </a:rPr>
              <a:t>technologies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25">
                <a:solidFill>
                  <a:srgbClr val="8E02D7"/>
                </a:solidFill>
                <a:latin typeface="Arial Black"/>
                <a:cs typeface="Arial Black"/>
              </a:rPr>
              <a:t>leveraged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45">
                <a:solidFill>
                  <a:srgbClr val="8E02D7"/>
                </a:solidFill>
                <a:latin typeface="Arial Black"/>
                <a:cs typeface="Arial Black"/>
              </a:rPr>
              <a:t>to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40">
                <a:solidFill>
                  <a:srgbClr val="8E02D7"/>
                </a:solidFill>
                <a:latin typeface="Arial Black"/>
                <a:cs typeface="Arial Black"/>
              </a:rPr>
              <a:t>facilitate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35">
                <a:solidFill>
                  <a:srgbClr val="8E02D7"/>
                </a:solidFill>
                <a:latin typeface="Arial Black"/>
                <a:cs typeface="Arial Black"/>
              </a:rPr>
              <a:t>scaling,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>
                <a:solidFill>
                  <a:srgbClr val="8E02D7"/>
                </a:solidFill>
                <a:latin typeface="Arial Black"/>
                <a:cs typeface="Arial Black"/>
              </a:rPr>
              <a:t>by</a:t>
            </a:r>
            <a:r>
              <a:rPr dirty="0" sz="10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8E02D7"/>
                </a:solidFill>
                <a:latin typeface="Arial Black"/>
                <a:cs typeface="Arial Black"/>
              </a:rPr>
              <a:t>function</a:t>
            </a:r>
            <a:endParaRPr sz="1000">
              <a:latin typeface="Arial Black"/>
              <a:cs typeface="Arial Black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47012" y="3509750"/>
            <a:ext cx="871200" cy="3315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547012" y="3966950"/>
            <a:ext cx="871219" cy="555625"/>
            <a:chOff x="2547012" y="3966950"/>
            <a:chExt cx="871219" cy="555625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47012" y="3966950"/>
              <a:ext cx="871200" cy="3315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47012" y="4190575"/>
              <a:ext cx="871200" cy="331500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67012" y="1452350"/>
            <a:ext cx="871200" cy="3597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567012" y="3057750"/>
            <a:ext cx="871200" cy="3315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587012" y="2604350"/>
            <a:ext cx="871200" cy="33150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4587012" y="3966950"/>
            <a:ext cx="871219" cy="555625"/>
            <a:chOff x="4587012" y="3966950"/>
            <a:chExt cx="871219" cy="555625"/>
          </a:xfrm>
        </p:grpSpPr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87012" y="3966950"/>
              <a:ext cx="871200" cy="3315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87012" y="4190575"/>
              <a:ext cx="871200" cy="331500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07012" y="3057750"/>
            <a:ext cx="871200" cy="3315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607012" y="3738350"/>
            <a:ext cx="871200" cy="33150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607012" y="4418950"/>
            <a:ext cx="871200" cy="33150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3567012" y="4652750"/>
            <a:ext cx="3931285" cy="332105"/>
            <a:chOff x="3567012" y="4652750"/>
            <a:chExt cx="3931285" cy="332105"/>
          </a:xfrm>
        </p:grpSpPr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67012" y="4652750"/>
              <a:ext cx="871200" cy="33150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27012" y="4652750"/>
              <a:ext cx="871200" cy="331500"/>
            </a:xfrm>
            <a:prstGeom prst="rect">
              <a:avLst/>
            </a:prstGeom>
          </p:spPr>
        </p:pic>
      </p:grpSp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627012" y="3738350"/>
            <a:ext cx="871200" cy="3315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627012" y="3057750"/>
            <a:ext cx="871200" cy="3315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647013" y="3057750"/>
            <a:ext cx="871200" cy="3315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647013" y="3509750"/>
            <a:ext cx="871200" cy="33150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647013" y="2605750"/>
            <a:ext cx="871200" cy="331500"/>
          </a:xfrm>
          <a:prstGeom prst="rect">
            <a:avLst/>
          </a:prstGeom>
        </p:spPr>
      </p:pic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605362" y="1044113"/>
          <a:ext cx="8063865" cy="3864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7535"/>
                <a:gridCol w="1020444"/>
                <a:gridCol w="1020444"/>
                <a:gridCol w="1020445"/>
                <a:gridCol w="1020445"/>
                <a:gridCol w="1020445"/>
                <a:gridCol w="1020445"/>
              </a:tblGrid>
              <a:tr h="445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01600" marR="93345" indent="110489">
                        <a:lnSpc>
                          <a:spcPct val="114999"/>
                        </a:lnSpc>
                        <a:spcBef>
                          <a:spcPts val="445"/>
                        </a:spcBef>
                      </a:pPr>
                      <a:r>
                        <a:rPr dirty="0" sz="800" spc="-7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PRODUCT</a:t>
                      </a:r>
                      <a:r>
                        <a:rPr dirty="0" sz="800" spc="-5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5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&amp; </a:t>
                      </a:r>
                      <a:r>
                        <a:rPr dirty="0" sz="800" spc="-9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SERVICE</a:t>
                      </a:r>
                      <a:r>
                        <a:rPr dirty="0" sz="800" spc="-6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8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DESIGN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6515"/>
                </a:tc>
                <a:tc>
                  <a:txBody>
                    <a:bodyPr/>
                    <a:lstStyle/>
                    <a:p>
                      <a:pPr marL="186055" marR="111125" indent="-66675">
                        <a:lnSpc>
                          <a:spcPct val="114999"/>
                        </a:lnSpc>
                        <a:spcBef>
                          <a:spcPts val="445"/>
                        </a:spcBef>
                      </a:pPr>
                      <a:r>
                        <a:rPr dirty="0" sz="800" spc="-7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PRODUCTION</a:t>
                      </a:r>
                      <a:r>
                        <a:rPr dirty="0" sz="800" spc="-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9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&amp;</a:t>
                      </a:r>
                      <a:r>
                        <a:rPr dirty="0" sz="800" spc="-3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OPERATIONS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6515"/>
                </a:tc>
                <a:tc>
                  <a:txBody>
                    <a:bodyPr/>
                    <a:lstStyle/>
                    <a:p>
                      <a:pPr marL="245745" marR="84455" indent="-153670">
                        <a:lnSpc>
                          <a:spcPct val="114999"/>
                        </a:lnSpc>
                        <a:spcBef>
                          <a:spcPts val="445"/>
                        </a:spcBef>
                      </a:pPr>
                      <a:r>
                        <a:rPr dirty="0" sz="800" spc="-1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SUPPLY</a:t>
                      </a:r>
                      <a:r>
                        <a:rPr dirty="0" sz="800" spc="-5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6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CHAIN</a:t>
                      </a:r>
                      <a:r>
                        <a:rPr dirty="0" sz="800" spc="-5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5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&amp; </a:t>
                      </a:r>
                      <a:r>
                        <a:rPr dirty="0" sz="800" spc="-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LOGISTICS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651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SALES</a:t>
                      </a:r>
                      <a:r>
                        <a:rPr dirty="0" sz="800" spc="-7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6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&amp;</a:t>
                      </a:r>
                      <a:endParaRPr sz="800">
                        <a:latin typeface="Arial Black"/>
                        <a:cs typeface="Arial Black"/>
                      </a:endParaRPr>
                    </a:p>
                    <a:p>
                      <a:pPr algn="ctr" marL="202565" marR="194310">
                        <a:lnSpc>
                          <a:spcPct val="114999"/>
                        </a:lnSpc>
                      </a:pPr>
                      <a:r>
                        <a:rPr dirty="0" sz="800" spc="-1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AFTERSALES</a:t>
                      </a:r>
                      <a:r>
                        <a:rPr dirty="0" sz="800" spc="-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SERVICE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DIGITAL/</a:t>
                      </a:r>
                      <a:endParaRPr sz="800">
                        <a:latin typeface="Arial Black"/>
                        <a:cs typeface="Arial Black"/>
                      </a:endParaRPr>
                    </a:p>
                    <a:p>
                      <a:pPr marL="264160" marR="252095" indent="-4445">
                        <a:lnSpc>
                          <a:spcPct val="114999"/>
                        </a:lnSpc>
                      </a:pPr>
                      <a:r>
                        <a:rPr dirty="0" sz="800" spc="-8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PHYSICAL</a:t>
                      </a:r>
                      <a:r>
                        <a:rPr dirty="0" sz="800" spc="50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800" spc="-95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SECURITY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marL="167005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800" spc="-1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CONTINUOUS</a:t>
                      </a:r>
                      <a:endParaRPr sz="800">
                        <a:latin typeface="Arial Black"/>
                        <a:cs typeface="Arial Black"/>
                      </a:endParaRPr>
                    </a:p>
                    <a:p>
                      <a:pPr marL="159385" marR="151130" indent="67310">
                        <a:lnSpc>
                          <a:spcPct val="114999"/>
                        </a:lnSpc>
                      </a:pPr>
                      <a:r>
                        <a:rPr dirty="0" sz="800" spc="-2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CUSTOMER </a:t>
                      </a:r>
                      <a:r>
                        <a:rPr dirty="0" sz="800" spc="-90">
                          <a:solidFill>
                            <a:srgbClr val="8E02D7"/>
                          </a:solidFill>
                          <a:latin typeface="Arial Black"/>
                          <a:cs typeface="Arial Black"/>
                        </a:rPr>
                        <a:t>ENGAGEMENT</a:t>
                      </a:r>
                      <a:endParaRPr sz="800">
                        <a:latin typeface="Arial Black"/>
                        <a:cs typeface="Arial Black"/>
                      </a:endParaRPr>
                    </a:p>
                  </a:txBody>
                  <a:tcPr marL="0" marR="0" marB="0" marT="5080"/>
                </a:tc>
              </a:tr>
              <a:tr h="24511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AI/AI-powered</a:t>
                      </a:r>
                      <a:r>
                        <a:rPr dirty="0" sz="800" spc="1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Automation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31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B50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35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41275">
                    <a:solidFill>
                      <a:srgbClr val="3E00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D7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B7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55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dirty="0" sz="800" spc="-30">
                          <a:latin typeface="Lucida Sans Unicode"/>
                          <a:cs typeface="Lucida Sans Unicode"/>
                        </a:rPr>
                        <a:t>AI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Assistants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66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833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D7AE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800" spc="-40">
                          <a:latin typeface="Lucida Sans Unicode"/>
                          <a:cs typeface="Lucida Sans Unicode"/>
                        </a:rPr>
                        <a:t>3D</a:t>
                      </a:r>
                      <a:r>
                        <a:rPr dirty="0" sz="800" spc="-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printing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285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18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B7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367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558F3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Mobility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304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E7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558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833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D7AE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66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6C27B3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 spc="-35">
                          <a:latin typeface="Lucida Sans Unicode"/>
                          <a:cs typeface="Lucida Sans Unicode"/>
                        </a:rPr>
                        <a:t>IIOT</a:t>
                      </a:r>
                      <a:r>
                        <a:rPr dirty="0" sz="800">
                          <a:latin typeface="Lucida Sans Unicode"/>
                          <a:cs typeface="Lucida Sans Unicode"/>
                        </a:rPr>
                        <a:t> Sensors</a:t>
                      </a:r>
                      <a:r>
                        <a:rPr dirty="0" sz="800" spc="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>
                          <a:latin typeface="Lucida Sans Unicode"/>
                          <a:cs typeface="Lucida Sans Unicode"/>
                        </a:rPr>
                        <a:t>&amp;</a:t>
                      </a:r>
                      <a:r>
                        <a:rPr dirty="0" sz="800" spc="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Transmitters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32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E7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8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18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66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A95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Immersive</a:t>
                      </a:r>
                      <a:r>
                        <a:rPr dirty="0" sz="800" spc="1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Experience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7D35C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305">
                    <a:solidFill>
                      <a:srgbClr val="6C27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833B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558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35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8575">
                    <a:solidFill>
                      <a:srgbClr val="3E007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Industrial</a:t>
                      </a:r>
                      <a:r>
                        <a:rPr dirty="0" sz="800" spc="-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Robotics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3619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659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8E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66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97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A95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Big</a:t>
                      </a:r>
                      <a:r>
                        <a:rPr dirty="0" sz="800" spc="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>
                          <a:latin typeface="Lucida Sans Unicode"/>
                          <a:cs typeface="Lucida Sans Unicode"/>
                        </a:rPr>
                        <a:t>Data</a:t>
                      </a:r>
                      <a:r>
                        <a:rPr dirty="0" sz="800" spc="5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Analytics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305">
                    <a:solidFill>
                      <a:srgbClr val="7831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833B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35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305">
                    <a:solidFill>
                      <a:srgbClr val="3E00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305">
                    <a:solidFill>
                      <a:srgbClr val="833B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305">
                    <a:solidFill>
                      <a:srgbClr val="611EA6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Digital</a:t>
                      </a:r>
                      <a:r>
                        <a:rPr dirty="0" sz="80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20">
                          <a:latin typeface="Lucida Sans Unicode"/>
                          <a:cs typeface="Lucida Sans Unicode"/>
                        </a:rPr>
                        <a:t>Twin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367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18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D7AE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D7AE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A95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Cloud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19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35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6034">
                    <a:solidFill>
                      <a:srgbClr val="3E00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B7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6C27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18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6034">
                    <a:solidFill>
                      <a:srgbClr val="6C27B3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Blockchain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381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183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66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A9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939">
                    <a:solidFill>
                      <a:srgbClr val="611E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9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939">
                    <a:solidFill>
                      <a:srgbClr val="8F44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A95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Autonomous</a:t>
                      </a:r>
                      <a:r>
                        <a:rPr dirty="0" sz="800" spc="10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Vehicles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572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9844">
                    <a:solidFill>
                      <a:srgbClr val="873ED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D7A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4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35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9844">
                    <a:solidFill>
                      <a:srgbClr val="3E00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B7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D7A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Machine</a:t>
                      </a:r>
                      <a:r>
                        <a:rPr dirty="0" sz="800" spc="11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>
                          <a:latin typeface="Lucida Sans Unicode"/>
                          <a:cs typeface="Lucida Sans Unicode"/>
                        </a:rPr>
                        <a:t>Learning/Deep</a:t>
                      </a:r>
                      <a:r>
                        <a:rPr dirty="0" sz="800" spc="114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Learning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6669">
                    <a:solidFill>
                      <a:srgbClr val="54129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B78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6669">
                    <a:solidFill>
                      <a:srgbClr val="5514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8E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A4E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A95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Quantum</a:t>
                      </a:r>
                      <a:r>
                        <a:rPr dirty="0" sz="800" spc="14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Computing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495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9247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061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78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3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27940">
                    <a:solidFill>
                      <a:srgbClr val="7831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66C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558F3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800">
                          <a:latin typeface="Lucida Sans Unicode"/>
                          <a:cs typeface="Lucida Sans Unicode"/>
                        </a:rPr>
                        <a:t>Cyber</a:t>
                      </a:r>
                      <a:r>
                        <a:rPr dirty="0" sz="800" spc="9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>
                          <a:latin typeface="Lucida Sans Unicode"/>
                          <a:cs typeface="Lucida Sans Unicode"/>
                        </a:rPr>
                        <a:t>Security</a:t>
                      </a:r>
                      <a:r>
                        <a:rPr dirty="0" sz="800" spc="10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800" spc="-10">
                          <a:latin typeface="Lucida Sans Unicode"/>
                          <a:cs typeface="Lucida Sans Unicode"/>
                        </a:rPr>
                        <a:t>Protocols</a:t>
                      </a:r>
                      <a:endParaRPr sz="8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D7AE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5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2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34925">
                    <a:solidFill>
                      <a:srgbClr val="611EA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C488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A558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1000" spc="-10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RANK</a:t>
                      </a:r>
                      <a:r>
                        <a:rPr dirty="0" sz="1000" spc="-9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1000" spc="-35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1</a:t>
                      </a:r>
                      <a:endParaRPr sz="1000">
                        <a:latin typeface="Arial Black"/>
                        <a:cs typeface="Arial Black"/>
                      </a:endParaRPr>
                    </a:p>
                  </a:txBody>
                  <a:tcPr marL="0" marR="0" marB="0" marT="34925">
                    <a:solidFill>
                      <a:srgbClr val="3E007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8F44D9"/>
                    </a:solidFill>
                  </a:tcPr>
                </a:tc>
              </a:tr>
            </a:tbl>
          </a:graphicData>
        </a:graphic>
      </p:graphicFrame>
      <p:sp>
        <p:nvSpPr>
          <p:cNvPr id="31" name="object 31"/>
          <p:cNvSpPr txBox="1"/>
          <p:nvPr/>
        </p:nvSpPr>
        <p:spPr>
          <a:xfrm>
            <a:off x="8823940" y="4857934"/>
            <a:ext cx="155575" cy="18034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z="1000" spc="-100">
                <a:solidFill>
                  <a:srgbClr val="666666"/>
                </a:solidFill>
                <a:latin typeface="Verdana"/>
                <a:cs typeface="Verdana"/>
              </a:rPr>
              <a:t>10</a:t>
            </a:fld>
            <a:endParaRPr sz="1000">
              <a:latin typeface="Verdana"/>
              <a:cs typeface="Verdana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>
                <a:solidFill>
                  <a:srgbClr val="666666"/>
                </a:solidFill>
              </a:rPr>
              <a:t>Copyright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114">
                <a:solidFill>
                  <a:srgbClr val="666666"/>
                </a:solidFill>
              </a:rPr>
              <a:t>©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30">
                <a:solidFill>
                  <a:srgbClr val="666666"/>
                </a:solidFill>
              </a:rPr>
              <a:t>2025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73093" y="4949165"/>
            <a:ext cx="1613535" cy="1187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4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666666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666666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666666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666666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666666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21426"/>
            <a:ext cx="4891533" cy="32207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7150" y="4946727"/>
            <a:ext cx="67246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10">
                <a:solidFill>
                  <a:srgbClr val="D9D9D9"/>
                </a:solidFill>
                <a:latin typeface="Verdana"/>
                <a:cs typeface="Verdana"/>
              </a:rPr>
              <a:t>Copyright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114">
                <a:solidFill>
                  <a:srgbClr val="D9D9D9"/>
                </a:solidFill>
                <a:latin typeface="Verdana"/>
                <a:cs typeface="Verdana"/>
              </a:rPr>
              <a:t>©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2025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089303" y="143949"/>
            <a:ext cx="946150" cy="348615"/>
            <a:chOff x="8089303" y="143949"/>
            <a:chExt cx="946150" cy="3486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89303" y="143949"/>
              <a:ext cx="946125" cy="3482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6453" y="182049"/>
              <a:ext cx="831825" cy="23397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37812" y="1015687"/>
            <a:ext cx="8668385" cy="1455420"/>
            <a:chOff x="237812" y="1015687"/>
            <a:chExt cx="8668385" cy="145542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7812" y="1015687"/>
              <a:ext cx="1289100" cy="14550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9587" y="1015687"/>
              <a:ext cx="7746600" cy="1455000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44047" y="1221471"/>
            <a:ext cx="755015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6111" sz="4500" spc="-450" b="0">
                <a:latin typeface="Verdana"/>
                <a:cs typeface="Verdana"/>
              </a:rPr>
              <a:t>Q:</a:t>
            </a:r>
            <a:r>
              <a:rPr dirty="0" baseline="-36111" sz="4500" spc="1095" b="0">
                <a:latin typeface="Verdana"/>
                <a:cs typeface="Verdana"/>
              </a:rPr>
              <a:t> </a:t>
            </a:r>
            <a:r>
              <a:rPr dirty="0" sz="2600" spc="70" b="0">
                <a:latin typeface="Verdana"/>
                <a:cs typeface="Verdana"/>
              </a:rPr>
              <a:t>WHAT</a:t>
            </a:r>
            <a:r>
              <a:rPr dirty="0" sz="2600" spc="-210" b="0">
                <a:latin typeface="Verdana"/>
                <a:cs typeface="Verdana"/>
              </a:rPr>
              <a:t> </a:t>
            </a:r>
            <a:r>
              <a:rPr dirty="0" sz="2600" spc="70" b="0">
                <a:latin typeface="Verdana"/>
                <a:cs typeface="Verdana"/>
              </a:rPr>
              <a:t>ABOUT</a:t>
            </a:r>
            <a:r>
              <a:rPr dirty="0" sz="2600" spc="-220" b="0">
                <a:latin typeface="Verdana"/>
                <a:cs typeface="Verdana"/>
              </a:rPr>
              <a:t> </a:t>
            </a:r>
            <a:r>
              <a:rPr dirty="0" sz="2600" spc="-180"/>
              <a:t>SCALING</a:t>
            </a:r>
            <a:r>
              <a:rPr dirty="0" sz="2600" spc="-130"/>
              <a:t> </a:t>
            </a:r>
            <a:r>
              <a:rPr dirty="0" sz="2600" spc="-125"/>
              <a:t>SUCCESS</a:t>
            </a:r>
            <a:r>
              <a:rPr dirty="0" sz="2600" spc="-195"/>
              <a:t> </a:t>
            </a:r>
            <a:r>
              <a:rPr dirty="0" sz="2600" spc="-40" b="0">
                <a:latin typeface="Verdana"/>
                <a:cs typeface="Verdana"/>
              </a:rPr>
              <a:t>–</a:t>
            </a:r>
            <a:r>
              <a:rPr dirty="0" sz="2600" spc="-20" b="0">
                <a:latin typeface="Verdana"/>
                <a:cs typeface="Verdana"/>
              </a:rPr>
              <a:t>DOES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89762" y="1727947"/>
            <a:ext cx="318897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55">
                <a:solidFill>
                  <a:srgbClr val="FFFFFF"/>
                </a:solidFill>
                <a:latin typeface="Verdana"/>
                <a:cs typeface="Verdana"/>
              </a:rPr>
              <a:t>EVERYONE</a:t>
            </a:r>
            <a:r>
              <a:rPr dirty="0" sz="2600" spc="-2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600">
                <a:solidFill>
                  <a:srgbClr val="FFFFFF"/>
                </a:solidFill>
                <a:latin typeface="Verdana"/>
                <a:cs typeface="Verdana"/>
              </a:rPr>
              <a:t>SEE</a:t>
            </a:r>
            <a:r>
              <a:rPr dirty="0" sz="2600" spc="-22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600" spc="-70">
                <a:solidFill>
                  <a:srgbClr val="FFFFFF"/>
                </a:solidFill>
                <a:latin typeface="Verdana"/>
                <a:cs typeface="Verdana"/>
              </a:rPr>
              <a:t>IT?</a:t>
            </a:r>
            <a:endParaRPr sz="26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7799" y="2710912"/>
            <a:ext cx="1289100" cy="14550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90770" y="3162822"/>
            <a:ext cx="38290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40">
                <a:solidFill>
                  <a:srgbClr val="A800FF"/>
                </a:solidFill>
                <a:latin typeface="Verdana"/>
                <a:cs typeface="Verdana"/>
              </a:rPr>
              <a:t>A:</a:t>
            </a:r>
            <a:endParaRPr sz="30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59575" y="2710912"/>
            <a:ext cx="7746600" cy="14550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289750" y="2908060"/>
            <a:ext cx="6297295" cy="937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2600" spc="-185" b="1">
                <a:solidFill>
                  <a:srgbClr val="A800FF"/>
                </a:solidFill>
                <a:latin typeface="Verdana"/>
                <a:cs typeface="Verdana"/>
              </a:rPr>
              <a:t>NO</a:t>
            </a:r>
            <a:r>
              <a:rPr dirty="0" sz="2600" spc="-185">
                <a:solidFill>
                  <a:srgbClr val="A800FF"/>
                </a:solidFill>
                <a:latin typeface="Verdana"/>
                <a:cs typeface="Verdana"/>
              </a:rPr>
              <a:t>.</a:t>
            </a:r>
            <a:r>
              <a:rPr dirty="0" sz="2600" spc="-140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75">
                <a:solidFill>
                  <a:srgbClr val="A800FF"/>
                </a:solidFill>
                <a:latin typeface="Verdana"/>
                <a:cs typeface="Verdana"/>
              </a:rPr>
              <a:t>SOME</a:t>
            </a:r>
            <a:r>
              <a:rPr dirty="0" sz="2600" spc="-135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>
                <a:solidFill>
                  <a:srgbClr val="A800FF"/>
                </a:solidFill>
                <a:latin typeface="Verdana"/>
                <a:cs typeface="Verdana"/>
              </a:rPr>
              <a:t>COMPANIES</a:t>
            </a:r>
            <a:r>
              <a:rPr dirty="0" sz="2600" spc="-140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55">
                <a:solidFill>
                  <a:srgbClr val="A800FF"/>
                </a:solidFill>
                <a:latin typeface="Verdana"/>
                <a:cs typeface="Verdana"/>
              </a:rPr>
              <a:t>RACE</a:t>
            </a:r>
            <a:r>
              <a:rPr dirty="0" sz="2600" spc="-135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-10">
                <a:solidFill>
                  <a:srgbClr val="A800FF"/>
                </a:solidFill>
                <a:latin typeface="Verdana"/>
                <a:cs typeface="Verdana"/>
              </a:rPr>
              <a:t>AHEAD, </a:t>
            </a:r>
            <a:r>
              <a:rPr dirty="0" sz="2600">
                <a:solidFill>
                  <a:srgbClr val="A800FF"/>
                </a:solidFill>
                <a:latin typeface="Verdana"/>
                <a:cs typeface="Verdana"/>
              </a:rPr>
              <a:t>OTHERS</a:t>
            </a:r>
            <a:r>
              <a:rPr dirty="0" sz="2600" spc="-140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-10">
                <a:solidFill>
                  <a:srgbClr val="A800FF"/>
                </a:solidFill>
                <a:latin typeface="Verdana"/>
                <a:cs typeface="Verdana"/>
              </a:rPr>
              <a:t>STRUGGLE.</a:t>
            </a:r>
            <a:endParaRPr sz="2600">
              <a:latin typeface="Verdana"/>
              <a:cs typeface="Verdan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02025" y="4714150"/>
            <a:ext cx="541974" cy="429349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843046" y="4853870"/>
            <a:ext cx="11747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310">
                <a:solidFill>
                  <a:srgbClr val="D9D9D9"/>
                </a:solidFill>
                <a:latin typeface="Verdana"/>
                <a:cs typeface="Verdana"/>
              </a:rPr>
              <a:t>11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635" cy="5144135"/>
            <a:chOff x="0" y="0"/>
            <a:chExt cx="9144635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174" cy="51435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8802" y="182039"/>
              <a:ext cx="887109" cy="233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85275" y="321452"/>
            <a:ext cx="3391535" cy="269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25"/>
              <a:t>SO,</a:t>
            </a:r>
            <a:r>
              <a:rPr dirty="0" sz="1600" spc="-60"/>
              <a:t> </a:t>
            </a:r>
            <a:r>
              <a:rPr dirty="0" sz="1600" spc="-70"/>
              <a:t>WHO’S</a:t>
            </a:r>
            <a:r>
              <a:rPr dirty="0" sz="1600" spc="-60"/>
              <a:t> </a:t>
            </a:r>
            <a:r>
              <a:rPr dirty="0" sz="1600" spc="-114"/>
              <a:t>SCALING</a:t>
            </a:r>
            <a:r>
              <a:rPr dirty="0" sz="1600" spc="-60"/>
              <a:t> </a:t>
            </a:r>
            <a:r>
              <a:rPr dirty="0" sz="1600" spc="-65"/>
              <a:t>THE</a:t>
            </a:r>
            <a:r>
              <a:rPr dirty="0" sz="1600" spc="-55"/>
              <a:t> </a:t>
            </a:r>
            <a:r>
              <a:rPr dirty="0" sz="1600" spc="-20"/>
              <a:t>BEST?</a:t>
            </a:r>
            <a:endParaRPr sz="1600"/>
          </a:p>
        </p:txBody>
      </p:sp>
      <p:sp>
        <p:nvSpPr>
          <p:cNvPr id="8" name="object 8"/>
          <p:cNvSpPr txBox="1"/>
          <p:nvPr/>
        </p:nvSpPr>
        <p:spPr>
          <a:xfrm>
            <a:off x="399875" y="869841"/>
            <a:ext cx="7330440" cy="58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The</a:t>
            </a:r>
            <a:r>
              <a:rPr dirty="0" sz="1100" spc="-10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Automotive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210">
                <a:solidFill>
                  <a:srgbClr val="8E02D7"/>
                </a:solidFill>
                <a:latin typeface="Arial Black"/>
                <a:cs typeface="Arial Black"/>
              </a:rPr>
              <a:t>–</a:t>
            </a:r>
            <a:r>
              <a:rPr dirty="0" sz="1100" spc="-10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35">
                <a:solidFill>
                  <a:srgbClr val="8E02D7"/>
                </a:solidFill>
                <a:latin typeface="Arial Black"/>
                <a:cs typeface="Arial Black"/>
              </a:rPr>
              <a:t>OES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5">
                <a:solidFill>
                  <a:srgbClr val="8E02D7"/>
                </a:solidFill>
                <a:latin typeface="Arial Black"/>
                <a:cs typeface="Arial Black"/>
              </a:rPr>
              <a:t>industry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has</a:t>
            </a:r>
            <a:r>
              <a:rPr dirty="0" sz="1100" spc="-10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>
                <a:solidFill>
                  <a:srgbClr val="8E02D7"/>
                </a:solidFill>
                <a:latin typeface="Arial Black"/>
                <a:cs typeface="Arial Black"/>
              </a:rPr>
              <a:t>a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60">
                <a:solidFill>
                  <a:srgbClr val="8E02D7"/>
                </a:solidFill>
                <a:latin typeface="Arial Black"/>
                <a:cs typeface="Arial Black"/>
              </a:rPr>
              <a:t>lower</a:t>
            </a:r>
            <a:r>
              <a:rPr dirty="0" sz="1100" spc="-10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percentage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of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8E02D7"/>
                </a:solidFill>
                <a:latin typeface="Arial Black"/>
                <a:cs typeface="Arial Black"/>
              </a:rPr>
              <a:t>Champions</a:t>
            </a:r>
            <a:r>
              <a:rPr dirty="0" sz="1100" spc="-10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5">
                <a:solidFill>
                  <a:srgbClr val="8E02D7"/>
                </a:solidFill>
                <a:latin typeface="Arial Black"/>
                <a:cs typeface="Arial Black"/>
              </a:rPr>
              <a:t>compared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50">
                <a:solidFill>
                  <a:srgbClr val="8E02D7"/>
                </a:solidFill>
                <a:latin typeface="Arial Black"/>
                <a:cs typeface="Arial Black"/>
              </a:rPr>
              <a:t>to</a:t>
            </a:r>
            <a:r>
              <a:rPr dirty="0" sz="1100" spc="-10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the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5">
                <a:solidFill>
                  <a:srgbClr val="8E02D7"/>
                </a:solidFill>
                <a:latin typeface="Arial Black"/>
                <a:cs typeface="Arial Black"/>
              </a:rPr>
              <a:t>global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8E02D7"/>
                </a:solidFill>
                <a:latin typeface="Arial Black"/>
                <a:cs typeface="Arial Black"/>
              </a:rPr>
              <a:t>average</a:t>
            </a:r>
            <a:endParaRPr sz="11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1100">
              <a:latin typeface="Arial Black"/>
              <a:cs typeface="Arial Black"/>
            </a:endParaRPr>
          </a:p>
          <a:p>
            <a:pPr marL="2228215">
              <a:lnSpc>
                <a:spcPct val="100000"/>
              </a:lnSpc>
              <a:tabLst>
                <a:tab pos="4798060" algn="l"/>
              </a:tabLst>
            </a:pPr>
            <a:r>
              <a:rPr dirty="0" sz="1100" spc="-105">
                <a:latin typeface="Arial Black"/>
                <a:cs typeface="Arial Black"/>
              </a:rPr>
              <a:t>AUTOMOTIVE</a:t>
            </a:r>
            <a:r>
              <a:rPr dirty="0" sz="1100" spc="-110">
                <a:latin typeface="Arial Black"/>
                <a:cs typeface="Arial Black"/>
              </a:rPr>
              <a:t> </a:t>
            </a:r>
            <a:r>
              <a:rPr dirty="0" sz="1100" spc="275">
                <a:latin typeface="Arial Black"/>
                <a:cs typeface="Arial Black"/>
              </a:rPr>
              <a:t>-</a:t>
            </a:r>
            <a:r>
              <a:rPr dirty="0" sz="1100" spc="-110">
                <a:latin typeface="Arial Black"/>
                <a:cs typeface="Arial Black"/>
              </a:rPr>
              <a:t> </a:t>
            </a:r>
            <a:r>
              <a:rPr dirty="0" sz="1100" spc="-25">
                <a:latin typeface="Arial Black"/>
                <a:cs typeface="Arial Black"/>
              </a:rPr>
              <a:t>OES</a:t>
            </a:r>
            <a:r>
              <a:rPr dirty="0" sz="1100">
                <a:latin typeface="Arial Black"/>
                <a:cs typeface="Arial Black"/>
              </a:rPr>
              <a:t>	</a:t>
            </a:r>
            <a:r>
              <a:rPr dirty="0" sz="1100" spc="-85">
                <a:latin typeface="Arial Black"/>
                <a:cs typeface="Arial Black"/>
              </a:rPr>
              <a:t>CROSS-</a:t>
            </a:r>
            <a:r>
              <a:rPr dirty="0" sz="1100" spc="-10">
                <a:latin typeface="Arial Black"/>
                <a:cs typeface="Arial Black"/>
              </a:rPr>
              <a:t>INDUSTRY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3441975"/>
            <a:ext cx="9144000" cy="1701800"/>
            <a:chOff x="0" y="3441975"/>
            <a:chExt cx="9144000" cy="170180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4821426"/>
              <a:ext cx="4891533" cy="3220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02025" y="4714150"/>
              <a:ext cx="541974" cy="4293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6982" y="4821426"/>
              <a:ext cx="4507425" cy="3220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45950" y="3441975"/>
              <a:ext cx="2852100" cy="11991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315318" y="3519292"/>
            <a:ext cx="2514600" cy="74993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dirty="0" sz="1100" spc="-20">
                <a:solidFill>
                  <a:srgbClr val="A800FF"/>
                </a:solidFill>
                <a:latin typeface="Arial Black"/>
                <a:cs typeface="Arial Black"/>
              </a:rPr>
              <a:t>CONTENDERS</a:t>
            </a:r>
            <a:endParaRPr sz="1100">
              <a:latin typeface="Arial Black"/>
              <a:cs typeface="Arial Black"/>
            </a:endParaRPr>
          </a:p>
          <a:p>
            <a:pPr algn="ctr" marL="12700" marR="5080">
              <a:lnSpc>
                <a:spcPct val="114999"/>
              </a:lnSpc>
              <a:spcBef>
                <a:spcPts val="25"/>
              </a:spcBef>
            </a:pP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Earn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40">
                <a:solidFill>
                  <a:srgbClr val="FFFFFF"/>
                </a:solidFill>
                <a:latin typeface="Lucida Sans Unicode"/>
                <a:cs typeface="Lucida Sans Unicode"/>
              </a:rPr>
              <a:t>RODI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lower than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industry ROIC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35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lower</a:t>
            </a:r>
            <a:r>
              <a:rPr dirty="0" sz="1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than</a:t>
            </a:r>
            <a:r>
              <a:rPr dirty="0" sz="1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industry</a:t>
            </a:r>
            <a:r>
              <a:rPr dirty="0" sz="10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35">
                <a:solidFill>
                  <a:srgbClr val="FFFFFF"/>
                </a:solidFill>
                <a:latin typeface="Lucida Sans Unicode"/>
                <a:cs typeface="Lucida Sans Unicode"/>
              </a:rPr>
              <a:t>RODI;</a:t>
            </a:r>
            <a:r>
              <a:rPr dirty="0" sz="1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scale</a:t>
            </a:r>
            <a:r>
              <a:rPr dirty="0" sz="10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more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than</a:t>
            </a:r>
            <a:r>
              <a:rPr dirty="0" sz="1000" spc="-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50%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their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PoCs</a:t>
            </a:r>
            <a:endParaRPr sz="1000">
              <a:latin typeface="Lucida Sans Unicode"/>
              <a:cs typeface="Lucida Sans Unicode"/>
            </a:endParaRPr>
          </a:p>
        </p:txBody>
      </p:sp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9700" y="3441960"/>
            <a:ext cx="2852100" cy="119910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07584" y="3519278"/>
            <a:ext cx="2577465" cy="74993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dirty="0" sz="1100" spc="-10">
                <a:solidFill>
                  <a:srgbClr val="D7AEFF"/>
                </a:solidFill>
                <a:latin typeface="Arial Black"/>
                <a:cs typeface="Arial Black"/>
              </a:rPr>
              <a:t>CHAMPIONS</a:t>
            </a:r>
            <a:endParaRPr sz="1100">
              <a:latin typeface="Arial Black"/>
              <a:cs typeface="Arial Black"/>
            </a:endParaRPr>
          </a:p>
          <a:p>
            <a:pPr algn="ctr" marL="12700" marR="5080">
              <a:lnSpc>
                <a:spcPct val="114999"/>
              </a:lnSpc>
              <a:spcBef>
                <a:spcPts val="25"/>
              </a:spcBef>
            </a:pP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Earn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40">
                <a:solidFill>
                  <a:srgbClr val="FFFFFF"/>
                </a:solidFill>
                <a:latin typeface="Lucida Sans Unicode"/>
                <a:cs typeface="Lucida Sans Unicode"/>
              </a:rPr>
              <a:t>RODI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 higher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than industry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ROIC </a:t>
            </a:r>
            <a:r>
              <a:rPr dirty="0" sz="1000" spc="35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industry</a:t>
            </a:r>
            <a:r>
              <a:rPr dirty="0" sz="10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35">
                <a:solidFill>
                  <a:srgbClr val="FFFFFF"/>
                </a:solidFill>
                <a:latin typeface="Lucida Sans Unicode"/>
                <a:cs typeface="Lucida Sans Unicode"/>
              </a:rPr>
              <a:t>RODI;</a:t>
            </a:r>
            <a:r>
              <a:rPr dirty="0" sz="1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scale</a:t>
            </a:r>
            <a:r>
              <a:rPr dirty="0" sz="10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more</a:t>
            </a:r>
            <a:r>
              <a:rPr dirty="0" sz="1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than</a:t>
            </a:r>
            <a:r>
              <a:rPr dirty="0" sz="10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50%</a:t>
            </a:r>
            <a:r>
              <a:rPr dirty="0" sz="1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25">
                <a:solidFill>
                  <a:srgbClr val="FFFFFF"/>
                </a:solidFill>
                <a:latin typeface="Lucida Sans Unicode"/>
                <a:cs typeface="Lucida Sans Unicode"/>
              </a:rPr>
              <a:t>of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their</a:t>
            </a:r>
            <a:r>
              <a:rPr dirty="0" sz="10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digital</a:t>
            </a:r>
            <a:r>
              <a:rPr dirty="0" sz="1000" spc="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Proof-of-</a:t>
            </a:r>
            <a:r>
              <a:rPr dirty="0" sz="1000" spc="-10">
                <a:solidFill>
                  <a:srgbClr val="FFFFFF"/>
                </a:solidFill>
                <a:latin typeface="Lucida Sans Unicode"/>
                <a:cs typeface="Lucida Sans Unicode"/>
              </a:rPr>
              <a:t>Concepts</a:t>
            </a:r>
            <a:endParaRPr sz="1000">
              <a:latin typeface="Lucida Sans Unicode"/>
              <a:cs typeface="Lucida Sans Unicode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22200" y="3441960"/>
            <a:ext cx="2852100" cy="119910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156085" y="3519278"/>
            <a:ext cx="2585720" cy="74993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dirty="0" sz="1100" spc="-10">
                <a:solidFill>
                  <a:srgbClr val="00DCFF"/>
                </a:solidFill>
                <a:latin typeface="Arial Black"/>
                <a:cs typeface="Arial Black"/>
              </a:rPr>
              <a:t>CADETS</a:t>
            </a:r>
            <a:endParaRPr sz="1100">
              <a:latin typeface="Arial Black"/>
              <a:cs typeface="Arial Black"/>
            </a:endParaRPr>
          </a:p>
          <a:p>
            <a:pPr algn="ctr" marL="12065" marR="5080" indent="-635">
              <a:lnSpc>
                <a:spcPct val="114999"/>
              </a:lnSpc>
              <a:spcBef>
                <a:spcPts val="25"/>
              </a:spcBef>
            </a:pP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Earn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40">
                <a:solidFill>
                  <a:srgbClr val="FFFFFF"/>
                </a:solidFill>
                <a:latin typeface="Lucida Sans Unicode"/>
                <a:cs typeface="Lucida Sans Unicode"/>
              </a:rPr>
              <a:t>RODI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lower than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industry ROIC</a:t>
            </a:r>
            <a:r>
              <a:rPr dirty="0" sz="10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35">
                <a:solidFill>
                  <a:srgbClr val="FFFFFF"/>
                </a:solidFill>
                <a:latin typeface="Lucida Sans Unicode"/>
                <a:cs typeface="Lucida Sans Unicode"/>
              </a:rPr>
              <a:t>and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lower</a:t>
            </a:r>
            <a:r>
              <a:rPr dirty="0" sz="10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than</a:t>
            </a:r>
            <a:r>
              <a:rPr dirty="0" sz="10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industry</a:t>
            </a:r>
            <a:r>
              <a:rPr dirty="0" sz="10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35">
                <a:solidFill>
                  <a:srgbClr val="FFFFFF"/>
                </a:solidFill>
                <a:latin typeface="Lucida Sans Unicode"/>
                <a:cs typeface="Lucida Sans Unicode"/>
              </a:rPr>
              <a:t>RODI;</a:t>
            </a:r>
            <a:r>
              <a:rPr dirty="0" sz="1000" spc="2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scale</a:t>
            </a:r>
            <a:r>
              <a:rPr dirty="0" sz="10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less</a:t>
            </a:r>
            <a:r>
              <a:rPr dirty="0" sz="1000" spc="2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than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50%</a:t>
            </a:r>
            <a:r>
              <a:rPr dirty="0" sz="10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of</a:t>
            </a:r>
            <a:r>
              <a:rPr dirty="0" sz="10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>
                <a:solidFill>
                  <a:srgbClr val="FFFFFF"/>
                </a:solidFill>
                <a:latin typeface="Lucida Sans Unicode"/>
                <a:cs typeface="Lucida Sans Unicode"/>
              </a:rPr>
              <a:t>their</a:t>
            </a:r>
            <a:r>
              <a:rPr dirty="0" sz="10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000" spc="-20">
                <a:solidFill>
                  <a:srgbClr val="FFFFFF"/>
                </a:solidFill>
                <a:latin typeface="Lucida Sans Unicode"/>
                <a:cs typeface="Lucida Sans Unicode"/>
              </a:rPr>
              <a:t>PoCs</a:t>
            </a:r>
            <a:endParaRPr sz="1000">
              <a:latin typeface="Lucida Sans Unicode"/>
              <a:cs typeface="Lucida Sans Unicode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69875" y="3371383"/>
            <a:ext cx="8604885" cy="1614805"/>
            <a:chOff x="269875" y="3371383"/>
            <a:chExt cx="8604885" cy="1614805"/>
          </a:xfrm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77700" y="3371383"/>
              <a:ext cx="236100" cy="2196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634850" y="3409483"/>
              <a:ext cx="121920" cy="105410"/>
            </a:xfrm>
            <a:custGeom>
              <a:avLst/>
              <a:gdLst/>
              <a:ahLst/>
              <a:cxnLst/>
              <a:rect l="l" t="t" r="r" b="b"/>
              <a:pathLst>
                <a:path w="121919" h="105410">
                  <a:moveTo>
                    <a:pt x="121799" y="105299"/>
                  </a:moveTo>
                  <a:lnTo>
                    <a:pt x="0" y="105299"/>
                  </a:lnTo>
                  <a:lnTo>
                    <a:pt x="0" y="0"/>
                  </a:lnTo>
                  <a:lnTo>
                    <a:pt x="121799" y="0"/>
                  </a:lnTo>
                  <a:lnTo>
                    <a:pt x="121799" y="105299"/>
                  </a:lnTo>
                  <a:close/>
                </a:path>
              </a:pathLst>
            </a:custGeom>
            <a:solidFill>
              <a:srgbClr val="D7AE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53950" y="3371383"/>
              <a:ext cx="236100" cy="21960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11099" y="3409483"/>
              <a:ext cx="121920" cy="105410"/>
            </a:xfrm>
            <a:custGeom>
              <a:avLst/>
              <a:gdLst/>
              <a:ahLst/>
              <a:cxnLst/>
              <a:rect l="l" t="t" r="r" b="b"/>
              <a:pathLst>
                <a:path w="121920" h="105410">
                  <a:moveTo>
                    <a:pt x="121799" y="105299"/>
                  </a:moveTo>
                  <a:lnTo>
                    <a:pt x="0" y="105299"/>
                  </a:lnTo>
                  <a:lnTo>
                    <a:pt x="0" y="0"/>
                  </a:lnTo>
                  <a:lnTo>
                    <a:pt x="121799" y="0"/>
                  </a:lnTo>
                  <a:lnTo>
                    <a:pt x="121799" y="1052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30199" y="3371383"/>
              <a:ext cx="236100" cy="21960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387349" y="3409483"/>
              <a:ext cx="121920" cy="105410"/>
            </a:xfrm>
            <a:custGeom>
              <a:avLst/>
              <a:gdLst/>
              <a:ahLst/>
              <a:cxnLst/>
              <a:rect l="l" t="t" r="r" b="b"/>
              <a:pathLst>
                <a:path w="121920" h="105410">
                  <a:moveTo>
                    <a:pt x="121799" y="105299"/>
                  </a:moveTo>
                  <a:lnTo>
                    <a:pt x="0" y="105299"/>
                  </a:lnTo>
                  <a:lnTo>
                    <a:pt x="0" y="0"/>
                  </a:lnTo>
                  <a:lnTo>
                    <a:pt x="121799" y="0"/>
                  </a:lnTo>
                  <a:lnTo>
                    <a:pt x="121799" y="105299"/>
                  </a:lnTo>
                  <a:close/>
                </a:path>
              </a:pathLst>
            </a:custGeom>
            <a:solidFill>
              <a:srgbClr val="00DC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9875" y="4440625"/>
              <a:ext cx="8604600" cy="545100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16605" y="4547186"/>
            <a:ext cx="7915909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*Percentage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of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champions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each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geography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70">
                <a:solidFill>
                  <a:srgbClr val="B7B7B7"/>
                </a:solidFill>
                <a:latin typeface="Lucida Sans Unicode"/>
                <a:cs typeface="Lucida Sans Unicode"/>
              </a:rPr>
              <a:t>=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70">
                <a:solidFill>
                  <a:srgbClr val="B7B7B7"/>
                </a:solidFill>
                <a:latin typeface="Lucida Sans Unicode"/>
                <a:cs typeface="Lucida Sans Unicode"/>
              </a:rPr>
              <a:t>100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100">
                <a:solidFill>
                  <a:srgbClr val="B7B7B7"/>
                </a:solidFill>
                <a:latin typeface="Lucida Sans Unicode"/>
                <a:cs typeface="Lucida Sans Unicode"/>
              </a:rPr>
              <a:t>x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(The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number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of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champions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85">
                <a:solidFill>
                  <a:srgbClr val="B7B7B7"/>
                </a:solidFill>
                <a:latin typeface="Lucida Sans Unicode"/>
                <a:cs typeface="Lucida Sans Unicode"/>
              </a:rPr>
              <a:t>a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particular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geography)/(Total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number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of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companies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surveyed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that</a:t>
            </a:r>
            <a:r>
              <a:rPr dirty="0" sz="700" spc="7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particular</a:t>
            </a:r>
            <a:r>
              <a:rPr dirty="0" sz="700" spc="7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10">
                <a:solidFill>
                  <a:srgbClr val="B7B7B7"/>
                </a:solidFill>
                <a:latin typeface="Lucida Sans Unicode"/>
                <a:cs typeface="Lucida Sans Unicode"/>
              </a:rPr>
              <a:t>geography)</a:t>
            </a:r>
            <a:endParaRPr sz="7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**Percentage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of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champions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each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industry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70">
                <a:solidFill>
                  <a:srgbClr val="B7B7B7"/>
                </a:solidFill>
                <a:latin typeface="Lucida Sans Unicode"/>
                <a:cs typeface="Lucida Sans Unicode"/>
              </a:rPr>
              <a:t>=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70">
                <a:solidFill>
                  <a:srgbClr val="B7B7B7"/>
                </a:solidFill>
                <a:latin typeface="Lucida Sans Unicode"/>
                <a:cs typeface="Lucida Sans Unicode"/>
              </a:rPr>
              <a:t>100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100">
                <a:solidFill>
                  <a:srgbClr val="B7B7B7"/>
                </a:solidFill>
                <a:latin typeface="Lucida Sans Unicode"/>
                <a:cs typeface="Lucida Sans Unicode"/>
              </a:rPr>
              <a:t>x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(The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number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of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champions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85">
                <a:solidFill>
                  <a:srgbClr val="B7B7B7"/>
                </a:solidFill>
                <a:latin typeface="Lucida Sans Unicode"/>
                <a:cs typeface="Lucida Sans Unicode"/>
              </a:rPr>
              <a:t>a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particular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industry)/(Total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number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of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companies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surveyed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in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that</a:t>
            </a:r>
            <a:r>
              <a:rPr dirty="0" sz="700" spc="50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>
                <a:solidFill>
                  <a:srgbClr val="B7B7B7"/>
                </a:solidFill>
                <a:latin typeface="Lucida Sans Unicode"/>
                <a:cs typeface="Lucida Sans Unicode"/>
              </a:rPr>
              <a:t>particular</a:t>
            </a:r>
            <a:r>
              <a:rPr dirty="0" sz="700" spc="55">
                <a:solidFill>
                  <a:srgbClr val="B7B7B7"/>
                </a:solidFill>
                <a:latin typeface="Lucida Sans Unicode"/>
                <a:cs typeface="Lucida Sans Unicode"/>
              </a:rPr>
              <a:t> </a:t>
            </a:r>
            <a:r>
              <a:rPr dirty="0" sz="700" spc="-10">
                <a:solidFill>
                  <a:srgbClr val="B7B7B7"/>
                </a:solidFill>
                <a:latin typeface="Lucida Sans Unicode"/>
                <a:cs typeface="Lucida Sans Unicode"/>
              </a:rPr>
              <a:t>industry)</a:t>
            </a:r>
            <a:endParaRPr sz="700">
              <a:latin typeface="Lucida Sans Unicode"/>
              <a:cs typeface="Lucida Sans Unicode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489600" y="1545646"/>
            <a:ext cx="4216400" cy="1379220"/>
            <a:chOff x="2489600" y="1545646"/>
            <a:chExt cx="4216400" cy="1379220"/>
          </a:xfrm>
        </p:grpSpPr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89600" y="1545646"/>
              <a:ext cx="1755724" cy="13791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50012" y="1548837"/>
              <a:ext cx="1755724" cy="1366664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25"/>
              <a:t>12</a:t>
            </a:fld>
          </a:p>
        </p:txBody>
      </p:sp>
      <p:sp>
        <p:nvSpPr>
          <p:cNvPr id="32" name="object 3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73093" y="4949165"/>
            <a:ext cx="1613535" cy="1187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40">
                <a:solidFill>
                  <a:srgbClr val="D9D9D9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D9D9D9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D9D9D9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D9D9D9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D9D9D9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D9D9D9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4135"/>
            <a:chOff x="0" y="0"/>
            <a:chExt cx="9144000" cy="51441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8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8802" y="182039"/>
              <a:ext cx="887109" cy="233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85275" y="231028"/>
            <a:ext cx="535686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-80"/>
              <a:t>AUTO-</a:t>
            </a:r>
            <a:r>
              <a:rPr dirty="0" spc="-70"/>
              <a:t>OESCHAMPIONS</a:t>
            </a:r>
            <a:r>
              <a:rPr dirty="0" spc="-45"/>
              <a:t> </a:t>
            </a:r>
            <a:r>
              <a:rPr dirty="0" spc="-85"/>
              <a:t>SET</a:t>
            </a:r>
            <a:r>
              <a:rPr dirty="0" spc="-45"/>
              <a:t> </a:t>
            </a:r>
            <a:r>
              <a:rPr dirty="0" spc="-65"/>
              <a:t>THEMSELVES</a:t>
            </a:r>
            <a:r>
              <a:rPr dirty="0" spc="-45"/>
              <a:t> </a:t>
            </a:r>
            <a:r>
              <a:rPr dirty="0" spc="-95"/>
              <a:t>HIGHER</a:t>
            </a:r>
            <a:r>
              <a:rPr dirty="0" spc="-45"/>
              <a:t> </a:t>
            </a:r>
            <a:r>
              <a:rPr dirty="0" spc="-75"/>
              <a:t>“RODI” TARGETS</a:t>
            </a:r>
            <a:r>
              <a:rPr dirty="0" spc="-70"/>
              <a:t> </a:t>
            </a:r>
            <a:r>
              <a:rPr dirty="0" spc="-40"/>
              <a:t>AND</a:t>
            </a:r>
            <a:r>
              <a:rPr dirty="0" spc="-70"/>
              <a:t> </a:t>
            </a:r>
            <a:r>
              <a:rPr dirty="0" spc="-80"/>
              <a:t>ACHIEVE</a:t>
            </a:r>
            <a:r>
              <a:rPr dirty="0" spc="-70"/>
              <a:t> </a:t>
            </a:r>
            <a:r>
              <a:rPr dirty="0" spc="-45"/>
              <a:t>THEM</a:t>
            </a:r>
            <a:r>
              <a:rPr dirty="0" spc="-70"/>
              <a:t> </a:t>
            </a:r>
            <a:r>
              <a:rPr dirty="0" spc="-20"/>
              <a:t>TOO.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pc="-35"/>
              <a:t>Automotive</a:t>
            </a:r>
            <a:r>
              <a:rPr dirty="0" spc="-100"/>
              <a:t> </a:t>
            </a:r>
            <a:r>
              <a:rPr dirty="0" spc="210"/>
              <a:t>–</a:t>
            </a:r>
            <a:r>
              <a:rPr dirty="0" spc="-100"/>
              <a:t> </a:t>
            </a:r>
            <a:r>
              <a:rPr dirty="0" spc="-135"/>
              <a:t>OES</a:t>
            </a:r>
            <a:r>
              <a:rPr dirty="0" spc="-100"/>
              <a:t> </a:t>
            </a:r>
            <a:r>
              <a:rPr dirty="0" spc="-10"/>
              <a:t>Champions</a:t>
            </a:r>
            <a:r>
              <a:rPr dirty="0" spc="-100"/>
              <a:t> </a:t>
            </a:r>
            <a:r>
              <a:rPr dirty="0" spc="-35"/>
              <a:t>achieved</a:t>
            </a:r>
            <a:r>
              <a:rPr dirty="0" spc="-100"/>
              <a:t> </a:t>
            </a:r>
            <a:r>
              <a:rPr dirty="0" spc="-35"/>
              <a:t>over</a:t>
            </a:r>
            <a:r>
              <a:rPr dirty="0" spc="-100"/>
              <a:t> </a:t>
            </a:r>
            <a:r>
              <a:rPr dirty="0"/>
              <a:t>4</a:t>
            </a:r>
            <a:r>
              <a:rPr dirty="0" spc="-100"/>
              <a:t> </a:t>
            </a:r>
            <a:r>
              <a:rPr dirty="0" spc="-40"/>
              <a:t>times</a:t>
            </a:r>
            <a:r>
              <a:rPr dirty="0" spc="-100"/>
              <a:t> </a:t>
            </a:r>
            <a:r>
              <a:rPr dirty="0" spc="-40"/>
              <a:t>the</a:t>
            </a:r>
            <a:r>
              <a:rPr dirty="0" spc="-100"/>
              <a:t> </a:t>
            </a:r>
            <a:r>
              <a:rPr dirty="0" spc="-90"/>
              <a:t>RODI</a:t>
            </a:r>
            <a:r>
              <a:rPr dirty="0" spc="-100"/>
              <a:t> </a:t>
            </a:r>
            <a:r>
              <a:rPr dirty="0" spc="-55"/>
              <a:t>clocked</a:t>
            </a:r>
            <a:r>
              <a:rPr dirty="0" spc="-100"/>
              <a:t> </a:t>
            </a:r>
            <a:r>
              <a:rPr dirty="0"/>
              <a:t>by</a:t>
            </a:r>
            <a:r>
              <a:rPr dirty="0" spc="-100"/>
              <a:t> </a:t>
            </a:r>
            <a:r>
              <a:rPr dirty="0" spc="-35"/>
              <a:t>Contenders;</a:t>
            </a:r>
            <a:r>
              <a:rPr dirty="0" spc="-100"/>
              <a:t> </a:t>
            </a:r>
            <a:r>
              <a:rPr dirty="0" spc="-20"/>
              <a:t>proving</a:t>
            </a:r>
            <a:r>
              <a:rPr dirty="0" spc="-100"/>
              <a:t> </a:t>
            </a:r>
            <a:r>
              <a:rPr dirty="0" spc="-25"/>
              <a:t>that</a:t>
            </a:r>
            <a:r>
              <a:rPr dirty="0" spc="-100"/>
              <a:t> </a:t>
            </a:r>
            <a:r>
              <a:rPr dirty="0" spc="-60"/>
              <a:t>its</a:t>
            </a:r>
            <a:r>
              <a:rPr dirty="0" spc="-100"/>
              <a:t> </a:t>
            </a:r>
            <a:r>
              <a:rPr dirty="0" spc="-35"/>
              <a:t>not</a:t>
            </a:r>
            <a:r>
              <a:rPr dirty="0" spc="-100"/>
              <a:t> </a:t>
            </a:r>
            <a:r>
              <a:rPr dirty="0" spc="-50"/>
              <a:t>how</a:t>
            </a:r>
            <a:r>
              <a:rPr dirty="0" spc="-100"/>
              <a:t> </a:t>
            </a:r>
            <a:r>
              <a:rPr dirty="0" spc="-20"/>
              <a:t>much </a:t>
            </a:r>
            <a:r>
              <a:rPr dirty="0" spc="-10"/>
              <a:t>you</a:t>
            </a:r>
            <a:r>
              <a:rPr dirty="0" spc="-110"/>
              <a:t> </a:t>
            </a:r>
            <a:r>
              <a:rPr dirty="0" spc="-55"/>
              <a:t>scale,</a:t>
            </a:r>
            <a:r>
              <a:rPr dirty="0" spc="-110"/>
              <a:t> </a:t>
            </a:r>
            <a:r>
              <a:rPr dirty="0" spc="-20"/>
              <a:t>but</a:t>
            </a:r>
            <a:r>
              <a:rPr dirty="0" spc="-110"/>
              <a:t> </a:t>
            </a:r>
            <a:r>
              <a:rPr dirty="0" spc="-50"/>
              <a:t>how</a:t>
            </a:r>
            <a:r>
              <a:rPr dirty="0" spc="-110"/>
              <a:t> </a:t>
            </a:r>
            <a:r>
              <a:rPr dirty="0" spc="-10"/>
              <a:t>you</a:t>
            </a:r>
            <a:r>
              <a:rPr dirty="0" spc="-110"/>
              <a:t> </a:t>
            </a:r>
            <a:r>
              <a:rPr dirty="0" spc="-55"/>
              <a:t>scale</a:t>
            </a:r>
            <a:r>
              <a:rPr dirty="0" spc="-110"/>
              <a:t> </a:t>
            </a:r>
            <a:r>
              <a:rPr dirty="0" spc="-25"/>
              <a:t>that</a:t>
            </a:r>
            <a:r>
              <a:rPr dirty="0" spc="-110"/>
              <a:t> </a:t>
            </a:r>
            <a:r>
              <a:rPr dirty="0" spc="-10"/>
              <a:t>matters</a:t>
            </a:r>
          </a:p>
          <a:p>
            <a:pPr>
              <a:lnSpc>
                <a:spcPct val="100000"/>
              </a:lnSpc>
              <a:spcBef>
                <a:spcPts val="310"/>
              </a:spcBef>
            </a:pPr>
          </a:p>
          <a:p>
            <a:pPr marL="12700">
              <a:lnSpc>
                <a:spcPct val="100000"/>
              </a:lnSpc>
            </a:pPr>
            <a:r>
              <a:rPr dirty="0" sz="1300" spc="-65">
                <a:solidFill>
                  <a:srgbClr val="000000"/>
                </a:solidFill>
              </a:rPr>
              <a:t>Returns</a:t>
            </a:r>
            <a:r>
              <a:rPr dirty="0" sz="1300" spc="-114">
                <a:solidFill>
                  <a:srgbClr val="000000"/>
                </a:solidFill>
              </a:rPr>
              <a:t> </a:t>
            </a:r>
            <a:r>
              <a:rPr dirty="0" sz="1300" spc="-25">
                <a:solidFill>
                  <a:srgbClr val="000000"/>
                </a:solidFill>
              </a:rPr>
              <a:t>on</a:t>
            </a:r>
            <a:r>
              <a:rPr dirty="0" sz="1300" spc="-110">
                <a:solidFill>
                  <a:srgbClr val="000000"/>
                </a:solidFill>
              </a:rPr>
              <a:t> </a:t>
            </a:r>
            <a:r>
              <a:rPr dirty="0" sz="1300" spc="-45">
                <a:solidFill>
                  <a:srgbClr val="000000"/>
                </a:solidFill>
              </a:rPr>
              <a:t>Digital</a:t>
            </a:r>
            <a:r>
              <a:rPr dirty="0" sz="1300" spc="-110">
                <a:solidFill>
                  <a:srgbClr val="000000"/>
                </a:solidFill>
              </a:rPr>
              <a:t> </a:t>
            </a:r>
            <a:r>
              <a:rPr dirty="0" sz="1300" spc="-40">
                <a:solidFill>
                  <a:srgbClr val="000000"/>
                </a:solidFill>
              </a:rPr>
              <a:t>Investment</a:t>
            </a:r>
            <a:r>
              <a:rPr dirty="0" sz="1300" spc="-110">
                <a:solidFill>
                  <a:srgbClr val="000000"/>
                </a:solidFill>
              </a:rPr>
              <a:t> </a:t>
            </a:r>
            <a:r>
              <a:rPr dirty="0" sz="1300" spc="-10">
                <a:solidFill>
                  <a:srgbClr val="000000"/>
                </a:solidFill>
              </a:rPr>
              <a:t>(RODI)</a:t>
            </a:r>
            <a:endParaRPr sz="1300"/>
          </a:p>
          <a:p>
            <a:pPr marL="12700" marR="200025">
              <a:lnSpc>
                <a:spcPct val="114999"/>
              </a:lnSpc>
              <a:spcBef>
                <a:spcPts val="45"/>
              </a:spcBef>
            </a:pPr>
            <a:r>
              <a:rPr dirty="0" spc="-25">
                <a:solidFill>
                  <a:srgbClr val="000000"/>
                </a:solidFill>
                <a:latin typeface="Lucida Sans Unicode"/>
                <a:cs typeface="Lucida Sans Unicode"/>
              </a:rPr>
              <a:t>RODI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95">
                <a:solidFill>
                  <a:srgbClr val="000000"/>
                </a:solidFill>
                <a:latin typeface="Lucida Sans Unicode"/>
                <a:cs typeface="Lucida Sans Unicode"/>
              </a:rPr>
              <a:t>=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Returns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on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Investment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(Net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Gain/Total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Investment)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from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50">
                <a:solidFill>
                  <a:srgbClr val="000000"/>
                </a:solidFill>
                <a:latin typeface="Lucida Sans Unicode"/>
                <a:cs typeface="Lucida Sans Unicode"/>
              </a:rPr>
              <a:t>scaled</a:t>
            </a:r>
            <a:r>
              <a:rPr dirty="0" spc="4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digital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PoCs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across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all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the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key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>
                <a:solidFill>
                  <a:srgbClr val="000000"/>
                </a:solidFill>
                <a:latin typeface="Lucida Sans Unicode"/>
                <a:cs typeface="Lucida Sans Unicode"/>
              </a:rPr>
              <a:t>business functions.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100">
                <a:solidFill>
                  <a:srgbClr val="000000"/>
                </a:solidFill>
                <a:latin typeface="Lucida Sans Unicode"/>
                <a:cs typeface="Lucida Sans Unicode"/>
              </a:rPr>
              <a:t>We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asked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executives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about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the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65">
                <a:solidFill>
                  <a:srgbClr val="000000"/>
                </a:solidFill>
                <a:latin typeface="Lucida Sans Unicode"/>
                <a:cs typeface="Lucida Sans Unicode"/>
              </a:rPr>
              <a:t>average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5">
                <a:solidFill>
                  <a:srgbClr val="000000"/>
                </a:solidFill>
                <a:latin typeface="Lucida Sans Unicode"/>
                <a:cs typeface="Lucida Sans Unicode"/>
              </a:rPr>
              <a:t>RODI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they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expected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before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scaling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digital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PoCs,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65">
                <a:solidFill>
                  <a:srgbClr val="000000"/>
                </a:solidFill>
                <a:latin typeface="Lucida Sans Unicode"/>
                <a:cs typeface="Lucida Sans Unicode"/>
              </a:rPr>
              <a:t>and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the</a:t>
            </a:r>
            <a:r>
              <a:rPr dirty="0" spc="3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5">
                <a:solidFill>
                  <a:srgbClr val="000000"/>
                </a:solidFill>
                <a:latin typeface="Lucida Sans Unicode"/>
                <a:cs typeface="Lucida Sans Unicode"/>
              </a:rPr>
              <a:t>RODI</a:t>
            </a:r>
            <a:r>
              <a:rPr dirty="0" spc="40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20">
                <a:solidFill>
                  <a:srgbClr val="000000"/>
                </a:solidFill>
                <a:latin typeface="Lucida Sans Unicode"/>
                <a:cs typeface="Lucida Sans Unicode"/>
              </a:rPr>
              <a:t>they </a:t>
            </a:r>
            <a:r>
              <a:rPr dirty="0">
                <a:solidFill>
                  <a:srgbClr val="000000"/>
                </a:solidFill>
                <a:latin typeface="Lucida Sans Unicode"/>
                <a:cs typeface="Lucida Sans Unicode"/>
              </a:rPr>
              <a:t>finally</a:t>
            </a:r>
            <a:r>
              <a:rPr dirty="0" spc="-55">
                <a:solidFill>
                  <a:srgbClr val="000000"/>
                </a:solidFill>
                <a:latin typeface="Lucida Sans Unicode"/>
                <a:cs typeface="Lucida Sans Unicode"/>
              </a:rPr>
              <a:t> </a:t>
            </a:r>
            <a:r>
              <a:rPr dirty="0" spc="-10">
                <a:solidFill>
                  <a:srgbClr val="000000"/>
                </a:solidFill>
                <a:latin typeface="Lucida Sans Unicode"/>
                <a:cs typeface="Lucida Sans Unicode"/>
              </a:rPr>
              <a:t>achieved.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96074" y="2743542"/>
            <a:ext cx="137033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5">
                <a:solidFill>
                  <a:srgbClr val="FFFFFF"/>
                </a:solidFill>
                <a:latin typeface="Arial Black"/>
                <a:cs typeface="Arial Black"/>
              </a:rPr>
              <a:t>AUTOMOTIVE</a:t>
            </a:r>
            <a:r>
              <a:rPr dirty="0" sz="1100" spc="-1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100" spc="275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dirty="0" sz="1100" spc="-11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100" spc="-95">
                <a:solidFill>
                  <a:srgbClr val="FFFFFF"/>
                </a:solidFill>
                <a:latin typeface="Arial Black"/>
                <a:cs typeface="Arial Black"/>
              </a:rPr>
              <a:t>OES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07700" y="2743542"/>
            <a:ext cx="128524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85">
                <a:solidFill>
                  <a:srgbClr val="FFFFFF"/>
                </a:solidFill>
                <a:latin typeface="Arial Black"/>
                <a:cs typeface="Arial Black"/>
              </a:rPr>
              <a:t>CROSS-</a:t>
            </a:r>
            <a:r>
              <a:rPr dirty="0" sz="1100" spc="-75">
                <a:solidFill>
                  <a:srgbClr val="FFFFFF"/>
                </a:solidFill>
                <a:latin typeface="Arial Black"/>
                <a:cs typeface="Arial Black"/>
              </a:rPr>
              <a:t>INDUSTRY</a:t>
            </a:r>
            <a:endParaRPr sz="1100">
              <a:latin typeface="Arial Black"/>
              <a:cs typeface="Arial Blac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359112" y="3051050"/>
            <a:ext cx="6306185" cy="1860550"/>
            <a:chOff x="1359112" y="3051050"/>
            <a:chExt cx="6306185" cy="1860550"/>
          </a:xfrm>
        </p:grpSpPr>
        <p:sp>
          <p:nvSpPr>
            <p:cNvPr id="12" name="object 12"/>
            <p:cNvSpPr/>
            <p:nvPr/>
          </p:nvSpPr>
          <p:spPr>
            <a:xfrm>
              <a:off x="2732224" y="3051050"/>
              <a:ext cx="1938655" cy="190500"/>
            </a:xfrm>
            <a:custGeom>
              <a:avLst/>
              <a:gdLst/>
              <a:ahLst/>
              <a:cxnLst/>
              <a:rect l="l" t="t" r="r" b="b"/>
              <a:pathLst>
                <a:path w="1938654" h="190500">
                  <a:moveTo>
                    <a:pt x="19382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1938299" y="0"/>
                  </a:lnTo>
                  <a:lnTo>
                    <a:pt x="1938299" y="190499"/>
                  </a:lnTo>
                  <a:close/>
                </a:path>
              </a:pathLst>
            </a:custGeom>
            <a:solidFill>
              <a:srgbClr val="D7AE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75075" y="3289600"/>
              <a:ext cx="2211300" cy="3048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732224" y="3327700"/>
              <a:ext cx="2097405" cy="190500"/>
            </a:xfrm>
            <a:custGeom>
              <a:avLst/>
              <a:gdLst/>
              <a:ahLst/>
              <a:cxnLst/>
              <a:rect l="l" t="t" r="r" b="b"/>
              <a:pathLst>
                <a:path w="2097404" h="190500">
                  <a:moveTo>
                    <a:pt x="20969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2096999" y="0"/>
                  </a:lnTo>
                  <a:lnTo>
                    <a:pt x="2096999" y="190499"/>
                  </a:lnTo>
                  <a:close/>
                </a:path>
              </a:pathLst>
            </a:custGeom>
            <a:solidFill>
              <a:srgbClr val="D7AE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1363874" y="3604350"/>
              <a:ext cx="6296660" cy="10160"/>
            </a:xfrm>
            <a:custGeom>
              <a:avLst/>
              <a:gdLst/>
              <a:ahLst/>
              <a:cxnLst/>
              <a:rect l="l" t="t" r="r" b="b"/>
              <a:pathLst>
                <a:path w="6296659" h="10160">
                  <a:moveTo>
                    <a:pt x="0" y="0"/>
                  </a:moveTo>
                  <a:lnTo>
                    <a:pt x="6296399" y="9899"/>
                  </a:lnTo>
                </a:path>
              </a:pathLst>
            </a:custGeom>
            <a:ln w="9524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75079" y="3662300"/>
              <a:ext cx="773100" cy="3048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732229" y="3700400"/>
              <a:ext cx="659130" cy="190500"/>
            </a:xfrm>
            <a:custGeom>
              <a:avLst/>
              <a:gdLst/>
              <a:ahLst/>
              <a:cxnLst/>
              <a:rect l="l" t="t" r="r" b="b"/>
              <a:pathLst>
                <a:path w="659129" h="190500">
                  <a:moveTo>
                    <a:pt x="6587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658799" y="0"/>
                  </a:lnTo>
                  <a:lnTo>
                    <a:pt x="658799" y="1904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75085" y="3938950"/>
              <a:ext cx="640800" cy="3048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732235" y="3977049"/>
              <a:ext cx="527050" cy="190500"/>
            </a:xfrm>
            <a:custGeom>
              <a:avLst/>
              <a:gdLst/>
              <a:ahLst/>
              <a:cxnLst/>
              <a:rect l="l" t="t" r="r" b="b"/>
              <a:pathLst>
                <a:path w="527050" h="190500">
                  <a:moveTo>
                    <a:pt x="5264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526499" y="0"/>
                  </a:lnTo>
                  <a:lnTo>
                    <a:pt x="526499" y="1904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1363874" y="4253700"/>
              <a:ext cx="6296660" cy="10160"/>
            </a:xfrm>
            <a:custGeom>
              <a:avLst/>
              <a:gdLst/>
              <a:ahLst/>
              <a:cxnLst/>
              <a:rect l="l" t="t" r="r" b="b"/>
              <a:pathLst>
                <a:path w="6296659" h="10160">
                  <a:moveTo>
                    <a:pt x="0" y="0"/>
                  </a:moveTo>
                  <a:lnTo>
                    <a:pt x="6296399" y="9899"/>
                  </a:lnTo>
                </a:path>
              </a:pathLst>
            </a:custGeom>
            <a:ln w="9524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75078" y="4330025"/>
              <a:ext cx="570900" cy="3048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732227" y="4368125"/>
              <a:ext cx="457200" cy="190500"/>
            </a:xfrm>
            <a:custGeom>
              <a:avLst/>
              <a:gdLst/>
              <a:ahLst/>
              <a:cxnLst/>
              <a:rect l="l" t="t" r="r" b="b"/>
              <a:pathLst>
                <a:path w="457200" h="190500">
                  <a:moveTo>
                    <a:pt x="4565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456599" y="0"/>
                  </a:lnTo>
                  <a:lnTo>
                    <a:pt x="456599" y="190499"/>
                  </a:lnTo>
                  <a:close/>
                </a:path>
              </a:pathLst>
            </a:custGeom>
            <a:solidFill>
              <a:srgbClr val="00DC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75088" y="4606675"/>
              <a:ext cx="467700" cy="3048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732238" y="4644775"/>
              <a:ext cx="353695" cy="190500"/>
            </a:xfrm>
            <a:custGeom>
              <a:avLst/>
              <a:gdLst/>
              <a:ahLst/>
              <a:cxnLst/>
              <a:rect l="l" t="t" r="r" b="b"/>
              <a:pathLst>
                <a:path w="353694" h="190500">
                  <a:moveTo>
                    <a:pt x="3533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353399" y="0"/>
                  </a:lnTo>
                  <a:lnTo>
                    <a:pt x="353399" y="190499"/>
                  </a:lnTo>
                  <a:close/>
                </a:path>
              </a:pathLst>
            </a:custGeom>
            <a:solidFill>
              <a:srgbClr val="00DC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75087" y="3289600"/>
              <a:ext cx="2052600" cy="3048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646979" y="3169442"/>
            <a:ext cx="80899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60">
                <a:solidFill>
                  <a:srgbClr val="D7AEFF"/>
                </a:solidFill>
                <a:latin typeface="Arial Black"/>
                <a:cs typeface="Arial Black"/>
              </a:rPr>
              <a:t>CHAMPION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91463" y="3818785"/>
            <a:ext cx="96456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10">
                <a:solidFill>
                  <a:srgbClr val="A800FF"/>
                </a:solidFill>
                <a:latin typeface="Arial Black"/>
                <a:cs typeface="Arial Black"/>
              </a:rPr>
              <a:t>CONTENDERS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74809" y="4486492"/>
            <a:ext cx="58102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95">
                <a:solidFill>
                  <a:srgbClr val="00DCFF"/>
                </a:solidFill>
                <a:latin typeface="Arial Black"/>
                <a:cs typeface="Arial Black"/>
              </a:rPr>
              <a:t>CADETS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732224" y="3327699"/>
            <a:ext cx="2097405" cy="190500"/>
          </a:xfrm>
          <a:prstGeom prst="rect">
            <a:avLst/>
          </a:prstGeom>
        </p:spPr>
        <p:txBody>
          <a:bodyPr wrap="square" lIns="0" tIns="29845" rIns="0" bIns="0" rtlCol="0" vert="horz">
            <a:spAutoFit/>
          </a:bodyPr>
          <a:lstStyle/>
          <a:p>
            <a:pPr marL="85725">
              <a:lnSpc>
                <a:spcPct val="100000"/>
              </a:lnSpc>
              <a:spcBef>
                <a:spcPts val="235"/>
              </a:spcBef>
            </a:pPr>
            <a:r>
              <a:rPr dirty="0" sz="800" spc="-125">
                <a:solidFill>
                  <a:srgbClr val="FFFFFF"/>
                </a:solidFill>
                <a:latin typeface="Arial Black"/>
                <a:cs typeface="Arial Black"/>
              </a:rPr>
              <a:t>27,1%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Arial Black"/>
                <a:cs typeface="Arial Black"/>
              </a:rPr>
              <a:t>achieved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75087" y="3662300"/>
            <a:ext cx="2052600" cy="30480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805262" y="3717926"/>
            <a:ext cx="10477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7,4%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 RODI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30">
                <a:solidFill>
                  <a:srgbClr val="FFFFFF"/>
                </a:solidFill>
                <a:latin typeface="Arial Black"/>
                <a:cs typeface="Arial Black"/>
              </a:rPr>
              <a:t>expected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75087" y="3012950"/>
            <a:ext cx="2052600" cy="30480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2805262" y="3068576"/>
            <a:ext cx="11144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60">
                <a:solidFill>
                  <a:srgbClr val="FFFFFF"/>
                </a:solidFill>
                <a:latin typeface="Arial Black"/>
                <a:cs typeface="Arial Black"/>
              </a:rPr>
              <a:t>25,5%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30">
                <a:solidFill>
                  <a:srgbClr val="FFFFFF"/>
                </a:solidFill>
                <a:latin typeface="Arial Black"/>
                <a:cs typeface="Arial Black"/>
              </a:rPr>
              <a:t>expected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675087" y="3938950"/>
            <a:ext cx="2052600" cy="304800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2805262" y="3994575"/>
            <a:ext cx="10534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solidFill>
                  <a:srgbClr val="FFFFFF"/>
                </a:solidFill>
                <a:latin typeface="Arial Black"/>
                <a:cs typeface="Arial Black"/>
              </a:rPr>
              <a:t>6,5%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Arial Black"/>
                <a:cs typeface="Arial Black"/>
              </a:rPr>
              <a:t>achieved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75087" y="4330012"/>
            <a:ext cx="2052600" cy="304800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2805262" y="4385638"/>
            <a:ext cx="102743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10">
                <a:solidFill>
                  <a:srgbClr val="FFFFFF"/>
                </a:solidFill>
                <a:latin typeface="Arial Black"/>
                <a:cs typeface="Arial Black"/>
              </a:rPr>
              <a:t>6,1%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30">
                <a:solidFill>
                  <a:srgbClr val="FFFFFF"/>
                </a:solidFill>
                <a:latin typeface="Arial Black"/>
                <a:cs typeface="Arial Black"/>
              </a:rPr>
              <a:t>expected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75087" y="4606662"/>
            <a:ext cx="2052600" cy="304800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2805262" y="4662288"/>
            <a:ext cx="104584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4,7%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 RODI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Arial Black"/>
                <a:cs typeface="Arial Black"/>
              </a:rPr>
              <a:t>achieved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5334012" y="3028800"/>
            <a:ext cx="2052955" cy="1584325"/>
            <a:chOff x="5334012" y="3028800"/>
            <a:chExt cx="2052955" cy="1584325"/>
          </a:xfrm>
        </p:grpSpPr>
        <p:sp>
          <p:nvSpPr>
            <p:cNvPr id="41" name="object 41"/>
            <p:cNvSpPr/>
            <p:nvPr/>
          </p:nvSpPr>
          <p:spPr>
            <a:xfrm>
              <a:off x="5391161" y="3028800"/>
              <a:ext cx="1761489" cy="190500"/>
            </a:xfrm>
            <a:custGeom>
              <a:avLst/>
              <a:gdLst/>
              <a:ahLst/>
              <a:cxnLst/>
              <a:rect l="l" t="t" r="r" b="b"/>
              <a:pathLst>
                <a:path w="1761490" h="190500">
                  <a:moveTo>
                    <a:pt x="1761000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1761000" y="0"/>
                  </a:lnTo>
                  <a:lnTo>
                    <a:pt x="1761000" y="190499"/>
                  </a:lnTo>
                  <a:close/>
                </a:path>
              </a:pathLst>
            </a:custGeom>
            <a:solidFill>
              <a:srgbClr val="D7AE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34012" y="3267350"/>
              <a:ext cx="2052600" cy="30480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391161" y="3305450"/>
              <a:ext cx="1938655" cy="190500"/>
            </a:xfrm>
            <a:custGeom>
              <a:avLst/>
              <a:gdLst/>
              <a:ahLst/>
              <a:cxnLst/>
              <a:rect l="l" t="t" r="r" b="b"/>
              <a:pathLst>
                <a:path w="1938654" h="190500">
                  <a:moveTo>
                    <a:pt x="19382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1938299" y="0"/>
                  </a:lnTo>
                  <a:lnTo>
                    <a:pt x="1938299" y="190499"/>
                  </a:lnTo>
                  <a:close/>
                </a:path>
              </a:pathLst>
            </a:custGeom>
            <a:solidFill>
              <a:srgbClr val="D7AE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4" name="object 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34012" y="3640050"/>
              <a:ext cx="696000" cy="30480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391161" y="3678150"/>
              <a:ext cx="582295" cy="190500"/>
            </a:xfrm>
            <a:custGeom>
              <a:avLst/>
              <a:gdLst/>
              <a:ahLst/>
              <a:cxnLst/>
              <a:rect l="l" t="t" r="r" b="b"/>
              <a:pathLst>
                <a:path w="582295" h="190500">
                  <a:moveTo>
                    <a:pt x="5816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581699" y="0"/>
                  </a:lnTo>
                  <a:lnTo>
                    <a:pt x="581699" y="1904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34012" y="3916700"/>
              <a:ext cx="599100" cy="30480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391162" y="3954799"/>
              <a:ext cx="485140" cy="190500"/>
            </a:xfrm>
            <a:custGeom>
              <a:avLst/>
              <a:gdLst/>
              <a:ahLst/>
              <a:cxnLst/>
              <a:rect l="l" t="t" r="r" b="b"/>
              <a:pathLst>
                <a:path w="485139" h="190500">
                  <a:moveTo>
                    <a:pt x="4847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484799" y="0"/>
                  </a:lnTo>
                  <a:lnTo>
                    <a:pt x="484799" y="1904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34022" y="4307775"/>
              <a:ext cx="1027800" cy="30480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391172" y="4345875"/>
              <a:ext cx="913765" cy="190500"/>
            </a:xfrm>
            <a:custGeom>
              <a:avLst/>
              <a:gdLst/>
              <a:ahLst/>
              <a:cxnLst/>
              <a:rect l="l" t="t" r="r" b="b"/>
              <a:pathLst>
                <a:path w="913764" h="190500">
                  <a:moveTo>
                    <a:pt x="9134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913499" y="0"/>
                  </a:lnTo>
                  <a:lnTo>
                    <a:pt x="913499" y="190499"/>
                  </a:lnTo>
                  <a:close/>
                </a:path>
              </a:pathLst>
            </a:custGeom>
            <a:solidFill>
              <a:srgbClr val="00DC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334012" y="3267337"/>
              <a:ext cx="2052600" cy="304800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5464187" y="3322963"/>
            <a:ext cx="11156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solidFill>
                  <a:srgbClr val="FFFFFF"/>
                </a:solidFill>
                <a:latin typeface="Arial Black"/>
                <a:cs typeface="Arial Black"/>
              </a:rPr>
              <a:t>25,4%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Arial Black"/>
                <a:cs typeface="Arial Black"/>
              </a:rPr>
              <a:t>achieved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52" name="object 5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334012" y="2990700"/>
            <a:ext cx="1875300" cy="304800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5464187" y="3046326"/>
            <a:ext cx="110680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22,5%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30">
                <a:solidFill>
                  <a:srgbClr val="FFFFFF"/>
                </a:solidFill>
                <a:latin typeface="Arial Black"/>
                <a:cs typeface="Arial Black"/>
              </a:rPr>
              <a:t>expected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0" y="3640037"/>
            <a:ext cx="9144000" cy="1503680"/>
            <a:chOff x="0" y="3640037"/>
            <a:chExt cx="9144000" cy="1503680"/>
          </a:xfrm>
        </p:grpSpPr>
        <p:pic>
          <p:nvPicPr>
            <p:cNvPr id="55" name="object 5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0" y="4821426"/>
              <a:ext cx="4891533" cy="32207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602025" y="4714150"/>
              <a:ext cx="541974" cy="42934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36982" y="4821426"/>
              <a:ext cx="4507425" cy="32207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334012" y="3640037"/>
              <a:ext cx="2052600" cy="304800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5464187" y="3695663"/>
            <a:ext cx="101726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30">
                <a:solidFill>
                  <a:srgbClr val="FFFFFF"/>
                </a:solidFill>
                <a:latin typeface="Arial Black"/>
                <a:cs typeface="Arial Black"/>
              </a:rPr>
              <a:t>7,1%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30">
                <a:solidFill>
                  <a:srgbClr val="FFFFFF"/>
                </a:solidFill>
                <a:latin typeface="Arial Black"/>
                <a:cs typeface="Arial Black"/>
              </a:rPr>
              <a:t>expected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60" name="object 6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334012" y="3916687"/>
            <a:ext cx="2052600" cy="304800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5464187" y="3972313"/>
            <a:ext cx="10566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FFFFFF"/>
                </a:solidFill>
                <a:latin typeface="Arial Black"/>
                <a:cs typeface="Arial Black"/>
              </a:rPr>
              <a:t>6,4%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10">
                <a:solidFill>
                  <a:srgbClr val="FFFFFF"/>
                </a:solidFill>
                <a:latin typeface="Arial Black"/>
                <a:cs typeface="Arial Black"/>
              </a:rPr>
              <a:t>achieved</a:t>
            </a:r>
            <a:endParaRPr sz="800">
              <a:latin typeface="Arial Black"/>
              <a:cs typeface="Arial Black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334018" y="4307750"/>
            <a:ext cx="2052955" cy="577850"/>
            <a:chOff x="5334018" y="4307750"/>
            <a:chExt cx="2052955" cy="577850"/>
          </a:xfrm>
        </p:grpSpPr>
        <p:pic>
          <p:nvPicPr>
            <p:cNvPr id="63" name="object 6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334018" y="4580550"/>
              <a:ext cx="831300" cy="30480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5391168" y="4618650"/>
              <a:ext cx="717550" cy="190500"/>
            </a:xfrm>
            <a:custGeom>
              <a:avLst/>
              <a:gdLst/>
              <a:ahLst/>
              <a:cxnLst/>
              <a:rect l="l" t="t" r="r" b="b"/>
              <a:pathLst>
                <a:path w="717550" h="190500">
                  <a:moveTo>
                    <a:pt x="716999" y="190499"/>
                  </a:moveTo>
                  <a:lnTo>
                    <a:pt x="0" y="190499"/>
                  </a:lnTo>
                  <a:lnTo>
                    <a:pt x="0" y="0"/>
                  </a:lnTo>
                  <a:lnTo>
                    <a:pt x="716999" y="0"/>
                  </a:lnTo>
                  <a:lnTo>
                    <a:pt x="716999" y="190499"/>
                  </a:lnTo>
                  <a:close/>
                </a:path>
              </a:pathLst>
            </a:custGeom>
            <a:solidFill>
              <a:srgbClr val="00DC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334137" y="4307750"/>
              <a:ext cx="2052600" cy="304800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5464312" y="4363376"/>
            <a:ext cx="10693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30">
                <a:solidFill>
                  <a:srgbClr val="FFFFFF"/>
                </a:solidFill>
                <a:latin typeface="Arial Black"/>
                <a:cs typeface="Arial Black"/>
              </a:rPr>
              <a:t>11,4%</a:t>
            </a:r>
            <a:r>
              <a:rPr dirty="0" sz="8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RODI</a:t>
            </a:r>
            <a:r>
              <a:rPr dirty="0" sz="8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800" spc="-30">
                <a:solidFill>
                  <a:srgbClr val="FFFFFF"/>
                </a:solidFill>
                <a:latin typeface="Arial Black"/>
                <a:cs typeface="Arial Black"/>
              </a:rPr>
              <a:t>expected</a:t>
            </a:r>
            <a:endParaRPr sz="800">
              <a:latin typeface="Arial Black"/>
              <a:cs typeface="Arial Black"/>
            </a:endParaRPr>
          </a:p>
        </p:txBody>
      </p:sp>
      <p:pic>
        <p:nvPicPr>
          <p:cNvPr id="67" name="object 6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334012" y="4584400"/>
            <a:ext cx="2052600" cy="304800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5464187" y="4640026"/>
            <a:ext cx="103949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80">
                <a:solidFill>
                  <a:srgbClr val="FFFFFF"/>
                </a:solidFill>
                <a:latin typeface="Arial Black"/>
                <a:cs typeface="Arial Black"/>
              </a:rPr>
              <a:t>9,7%</a:t>
            </a:r>
            <a:r>
              <a:rPr dirty="0" sz="800" spc="-75">
                <a:solidFill>
                  <a:srgbClr val="FFFFFF"/>
                </a:solidFill>
                <a:latin typeface="Arial Black"/>
                <a:cs typeface="Arial Black"/>
              </a:rPr>
              <a:t> RODI </a:t>
            </a:r>
            <a:r>
              <a:rPr dirty="0" sz="800" spc="-10">
                <a:solidFill>
                  <a:srgbClr val="FFFFFF"/>
                </a:solidFill>
                <a:latin typeface="Arial Black"/>
                <a:cs typeface="Arial Black"/>
              </a:rPr>
              <a:t>achieved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25"/>
              <a:t>12</a:t>
            </a:fld>
          </a:p>
        </p:txBody>
      </p:sp>
      <p:sp>
        <p:nvSpPr>
          <p:cNvPr id="70" name="object 7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71" name="object 71"/>
          <p:cNvSpPr txBox="1"/>
          <p:nvPr/>
        </p:nvSpPr>
        <p:spPr>
          <a:xfrm>
            <a:off x="6973093" y="4949165"/>
            <a:ext cx="1613535" cy="1187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40">
                <a:solidFill>
                  <a:srgbClr val="D9D9D9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D9D9D9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D9D9D9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D9D9D9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D9D9D9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D9D9D9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4" y="0"/>
            <a:ext cx="9144635" cy="5143500"/>
            <a:chOff x="-24" y="0"/>
            <a:chExt cx="9144635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4" y="0"/>
              <a:ext cx="9144024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8803" y="182039"/>
              <a:ext cx="887109" cy="2339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73025" y="1376892"/>
            <a:ext cx="7254875" cy="17005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0845">
              <a:lnSpc>
                <a:spcPct val="100000"/>
              </a:lnSpc>
              <a:spcBef>
                <a:spcPts val="100"/>
              </a:spcBef>
            </a:pPr>
            <a:r>
              <a:rPr dirty="0" sz="1500" spc="-55" b="1">
                <a:latin typeface="Verdana"/>
                <a:cs typeface="Verdana"/>
              </a:rPr>
              <a:t>OUR</a:t>
            </a:r>
            <a:r>
              <a:rPr dirty="0" sz="1500" spc="-80" b="1">
                <a:latin typeface="Verdana"/>
                <a:cs typeface="Verdana"/>
              </a:rPr>
              <a:t> </a:t>
            </a:r>
            <a:r>
              <a:rPr dirty="0" sz="1500" spc="-90" b="1">
                <a:latin typeface="Verdana"/>
                <a:cs typeface="Verdana"/>
              </a:rPr>
              <a:t>PREMISE</a:t>
            </a:r>
            <a:r>
              <a:rPr dirty="0" sz="1500" spc="-70" b="1">
                <a:latin typeface="Verdana"/>
                <a:cs typeface="Verdana"/>
              </a:rPr>
              <a:t> </a:t>
            </a:r>
            <a:r>
              <a:rPr dirty="0" sz="1500" spc="-40" b="1">
                <a:latin typeface="Verdana"/>
                <a:cs typeface="Verdana"/>
              </a:rPr>
              <a:t>AND</a:t>
            </a:r>
            <a:r>
              <a:rPr dirty="0" sz="1500" spc="-70" b="1">
                <a:latin typeface="Verdana"/>
                <a:cs typeface="Verdana"/>
              </a:rPr>
              <a:t> </a:t>
            </a:r>
            <a:r>
              <a:rPr dirty="0" sz="1500" spc="-50" b="1">
                <a:latin typeface="Verdana"/>
                <a:cs typeface="Verdana"/>
              </a:rPr>
              <a:t>RESEARCH</a:t>
            </a:r>
            <a:r>
              <a:rPr dirty="0" sz="1500" spc="-65" b="1">
                <a:latin typeface="Verdana"/>
                <a:cs typeface="Verdana"/>
              </a:rPr>
              <a:t> </a:t>
            </a:r>
            <a:r>
              <a:rPr dirty="0" sz="1500" spc="-10" b="1">
                <a:latin typeface="Verdana"/>
                <a:cs typeface="Verdana"/>
              </a:rPr>
              <a:t>QUESTION</a:t>
            </a:r>
            <a:endParaRPr sz="15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1500">
              <a:latin typeface="Verdana"/>
              <a:cs typeface="Verdana"/>
            </a:endParaRPr>
          </a:p>
          <a:p>
            <a:pPr marL="12700" marR="5080">
              <a:lnSpc>
                <a:spcPct val="114999"/>
              </a:lnSpc>
            </a:pPr>
            <a:r>
              <a:rPr dirty="0" sz="1500" spc="75">
                <a:latin typeface="Lucida Sans Unicode"/>
                <a:cs typeface="Lucida Sans Unicode"/>
              </a:rPr>
              <a:t>When</a:t>
            </a:r>
            <a:r>
              <a:rPr dirty="0" sz="1500" spc="-25">
                <a:latin typeface="Lucida Sans Unicode"/>
                <a:cs typeface="Lucida Sans Unicode"/>
              </a:rPr>
              <a:t> </a:t>
            </a:r>
            <a:r>
              <a:rPr dirty="0" sz="1500" spc="-50">
                <a:latin typeface="Lucida Sans Unicode"/>
                <a:cs typeface="Lucida Sans Unicode"/>
              </a:rPr>
              <a:t>it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 spc="80">
                <a:latin typeface="Lucida Sans Unicode"/>
                <a:cs typeface="Lucida Sans Unicode"/>
              </a:rPr>
              <a:t>comes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to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digital</a:t>
            </a:r>
            <a:r>
              <a:rPr dirty="0" sz="1500" spc="-2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transformation,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 spc="-40">
                <a:solidFill>
                  <a:srgbClr val="8E02D7"/>
                </a:solidFill>
                <a:latin typeface="Arial Black"/>
                <a:cs typeface="Arial Black"/>
              </a:rPr>
              <a:t>scaling</a:t>
            </a:r>
            <a:r>
              <a:rPr dirty="0" sz="1500" spc="-14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500" spc="-35">
                <a:solidFill>
                  <a:srgbClr val="8E02D7"/>
                </a:solidFill>
                <a:latin typeface="Arial Black"/>
                <a:cs typeface="Arial Black"/>
              </a:rPr>
              <a:t>innovation</a:t>
            </a:r>
            <a:r>
              <a:rPr dirty="0" sz="1500" spc="-14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500" spc="-50">
                <a:solidFill>
                  <a:srgbClr val="8E02D7"/>
                </a:solidFill>
                <a:latin typeface="Arial Black"/>
                <a:cs typeface="Arial Black"/>
              </a:rPr>
              <a:t>pilots</a:t>
            </a:r>
            <a:r>
              <a:rPr dirty="0" sz="1500" spc="-4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is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critical. </a:t>
            </a:r>
            <a:r>
              <a:rPr dirty="0" sz="1500">
                <a:latin typeface="Lucida Sans Unicode"/>
                <a:cs typeface="Lucida Sans Unicode"/>
              </a:rPr>
              <a:t>Yet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 spc="95">
                <a:latin typeface="Lucida Sans Unicode"/>
                <a:cs typeface="Lucida Sans Unicode"/>
              </a:rPr>
              <a:t>many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clients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tell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us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that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they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 spc="75">
                <a:latin typeface="Lucida Sans Unicode"/>
                <a:cs typeface="Lucida Sans Unicode"/>
              </a:rPr>
              <a:t>are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struggling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with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this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very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step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 spc="260">
                <a:latin typeface="Lucida Sans Unicode"/>
                <a:cs typeface="Lucida Sans Unicode"/>
              </a:rPr>
              <a:t>–</a:t>
            </a:r>
            <a:r>
              <a:rPr dirty="0" sz="1500" spc="-20">
                <a:latin typeface="Lucida Sans Unicode"/>
                <a:cs typeface="Lucida Sans Unicode"/>
              </a:rPr>
              <a:t> </a:t>
            </a:r>
            <a:r>
              <a:rPr dirty="0" sz="1500" spc="90">
                <a:latin typeface="Lucida Sans Unicode"/>
                <a:cs typeface="Lucida Sans Unicode"/>
              </a:rPr>
              <a:t>and</a:t>
            </a:r>
            <a:r>
              <a:rPr dirty="0" sz="1500" spc="-15">
                <a:latin typeface="Lucida Sans Unicode"/>
                <a:cs typeface="Lucida Sans Unicode"/>
              </a:rPr>
              <a:t> </a:t>
            </a:r>
            <a:r>
              <a:rPr dirty="0" sz="1500" spc="-20">
                <a:latin typeface="Lucida Sans Unicode"/>
                <a:cs typeface="Lucida Sans Unicode"/>
              </a:rPr>
              <a:t>feel </a:t>
            </a:r>
            <a:r>
              <a:rPr dirty="0" sz="1500">
                <a:latin typeface="Lucida Sans Unicode"/>
                <a:cs typeface="Lucida Sans Unicode"/>
              </a:rPr>
              <a:t>that</a:t>
            </a:r>
            <a:r>
              <a:rPr dirty="0" sz="1500" spc="3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they</a:t>
            </a:r>
            <a:r>
              <a:rPr dirty="0" sz="1500" spc="3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might</a:t>
            </a:r>
            <a:r>
              <a:rPr dirty="0" sz="1500" spc="3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get</a:t>
            </a:r>
            <a:r>
              <a:rPr dirty="0" sz="1500" spc="3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stuck</a:t>
            </a:r>
            <a:r>
              <a:rPr dirty="0" sz="1500" spc="3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with</a:t>
            </a:r>
            <a:r>
              <a:rPr dirty="0" sz="1500" spc="30">
                <a:latin typeface="Lucida Sans Unicode"/>
                <a:cs typeface="Lucida Sans Unicode"/>
              </a:rPr>
              <a:t> </a:t>
            </a:r>
            <a:r>
              <a:rPr dirty="0" sz="1500" spc="60">
                <a:latin typeface="Lucida Sans Unicode"/>
                <a:cs typeface="Lucida Sans Unicode"/>
              </a:rPr>
              <a:t>“piecemeal</a:t>
            </a:r>
            <a:r>
              <a:rPr dirty="0" sz="1500" spc="3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projects”</a:t>
            </a:r>
            <a:r>
              <a:rPr dirty="0" sz="1500" spc="30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that</a:t>
            </a:r>
            <a:r>
              <a:rPr dirty="0" sz="1500" spc="35">
                <a:latin typeface="Lucida Sans Unicode"/>
                <a:cs typeface="Lucida Sans Unicode"/>
              </a:rPr>
              <a:t> </a:t>
            </a:r>
            <a:r>
              <a:rPr dirty="0" sz="1500">
                <a:latin typeface="Lucida Sans Unicode"/>
                <a:cs typeface="Lucida Sans Unicode"/>
              </a:rPr>
              <a:t>don’t</a:t>
            </a:r>
            <a:r>
              <a:rPr dirty="0" sz="1500" spc="30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deliver </a:t>
            </a:r>
            <a:r>
              <a:rPr dirty="0" sz="1500">
                <a:latin typeface="Lucida Sans Unicode"/>
                <a:cs typeface="Lucida Sans Unicode"/>
              </a:rPr>
              <a:t>significant</a:t>
            </a:r>
            <a:r>
              <a:rPr dirty="0" sz="1500" spc="75">
                <a:latin typeface="Lucida Sans Unicode"/>
                <a:cs typeface="Lucida Sans Unicode"/>
              </a:rPr>
              <a:t> </a:t>
            </a:r>
            <a:r>
              <a:rPr dirty="0" sz="1500" spc="-10">
                <a:latin typeface="Lucida Sans Unicode"/>
                <a:cs typeface="Lucida Sans Unicode"/>
              </a:rPr>
              <a:t>value.</a:t>
            </a:r>
            <a:endParaRPr sz="1500">
              <a:latin typeface="Lucida Sans Unicode"/>
              <a:cs typeface="Lucida Sans Unicode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875" y="3641950"/>
            <a:ext cx="7636200" cy="150154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509468" y="4111395"/>
            <a:ext cx="6125210" cy="551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5410" marR="5080" indent="-93345">
              <a:lnSpc>
                <a:spcPct val="114999"/>
              </a:lnSpc>
              <a:spcBef>
                <a:spcPts val="100"/>
              </a:spcBef>
            </a:pPr>
            <a:r>
              <a:rPr dirty="0" sz="1500">
                <a:solidFill>
                  <a:srgbClr val="FFFFFF"/>
                </a:solidFill>
                <a:latin typeface="Arial Black"/>
                <a:cs typeface="Arial Black"/>
              </a:rPr>
              <a:t>Can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105">
                <a:solidFill>
                  <a:srgbClr val="FFFFFF"/>
                </a:solidFill>
                <a:latin typeface="Arial Black"/>
                <a:cs typeface="Arial Black"/>
              </a:rPr>
              <a:t>we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Arial Black"/>
                <a:cs typeface="Arial Black"/>
              </a:rPr>
              <a:t>find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Arial Black"/>
                <a:cs typeface="Arial Black"/>
              </a:rPr>
              <a:t>key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60">
                <a:solidFill>
                  <a:srgbClr val="FFFFFF"/>
                </a:solidFill>
                <a:latin typeface="Arial Black"/>
                <a:cs typeface="Arial Black"/>
              </a:rPr>
              <a:t>best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60">
                <a:solidFill>
                  <a:srgbClr val="FFFFFF"/>
                </a:solidFill>
                <a:latin typeface="Arial Black"/>
                <a:cs typeface="Arial Black"/>
              </a:rPr>
              <a:t>practices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Arial Black"/>
                <a:cs typeface="Arial Black"/>
              </a:rPr>
              <a:t>that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Arial Black"/>
                <a:cs typeface="Arial Black"/>
              </a:rPr>
              <a:t>could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Arial Black"/>
                <a:cs typeface="Arial Black"/>
              </a:rPr>
              <a:t>help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Arial Black"/>
                <a:cs typeface="Arial Black"/>
              </a:rPr>
              <a:t>them</a:t>
            </a:r>
            <a:r>
              <a:rPr dirty="0" sz="1500" spc="-15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20">
                <a:solidFill>
                  <a:srgbClr val="FFFFFF"/>
                </a:solidFill>
                <a:latin typeface="Arial Black"/>
                <a:cs typeface="Arial Black"/>
              </a:rPr>
              <a:t>overcome </a:t>
            </a:r>
            <a:r>
              <a:rPr dirty="0" sz="1500" spc="-55">
                <a:solidFill>
                  <a:srgbClr val="FFFFFF"/>
                </a:solidFill>
                <a:latin typeface="Arial Black"/>
                <a:cs typeface="Arial Black"/>
              </a:rPr>
              <a:t>their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50">
                <a:solidFill>
                  <a:srgbClr val="FFFFFF"/>
                </a:solidFill>
                <a:latin typeface="Arial Black"/>
                <a:cs typeface="Arial Black"/>
              </a:rPr>
              <a:t>challenges,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30">
                <a:solidFill>
                  <a:srgbClr val="FFFFFF"/>
                </a:solidFill>
                <a:latin typeface="Arial Black"/>
                <a:cs typeface="Arial Black"/>
              </a:rPr>
              <a:t>drive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Arial Black"/>
                <a:cs typeface="Arial Black"/>
              </a:rPr>
              <a:t>real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35">
                <a:solidFill>
                  <a:srgbClr val="FFFFFF"/>
                </a:solidFill>
                <a:latin typeface="Arial Black"/>
                <a:cs typeface="Arial Black"/>
              </a:rPr>
              <a:t>change,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Arial Black"/>
                <a:cs typeface="Arial Black"/>
              </a:rPr>
              <a:t>for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45">
                <a:solidFill>
                  <a:srgbClr val="FFFFFF"/>
                </a:solidFill>
                <a:latin typeface="Arial Black"/>
                <a:cs typeface="Arial Black"/>
              </a:rPr>
              <a:t>real</a:t>
            </a:r>
            <a:r>
              <a:rPr dirty="0" sz="1500" spc="-15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500" spc="-75">
                <a:solidFill>
                  <a:srgbClr val="A800FF"/>
                </a:solidFill>
                <a:latin typeface="Arial Black"/>
                <a:cs typeface="Arial Black"/>
              </a:rPr>
              <a:t>new</a:t>
            </a:r>
            <a:r>
              <a:rPr dirty="0" sz="1500" spc="-150">
                <a:solidFill>
                  <a:srgbClr val="A800FF"/>
                </a:solidFill>
                <a:latin typeface="Arial Black"/>
                <a:cs typeface="Arial Black"/>
              </a:rPr>
              <a:t> </a:t>
            </a:r>
            <a:r>
              <a:rPr dirty="0" sz="1500" spc="-10">
                <a:solidFill>
                  <a:srgbClr val="A800FF"/>
                </a:solidFill>
                <a:latin typeface="Arial Black"/>
                <a:cs typeface="Arial Black"/>
              </a:rPr>
              <a:t>growth</a:t>
            </a:r>
            <a:r>
              <a:rPr dirty="0" sz="1500" spc="-10">
                <a:solidFill>
                  <a:srgbClr val="FFFFFF"/>
                </a:solidFill>
                <a:latin typeface="Arial Black"/>
                <a:cs typeface="Arial Black"/>
              </a:rPr>
              <a:t>?</a:t>
            </a:r>
            <a:endParaRPr sz="15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33749"/>
            <a:ext cx="6254750" cy="5010150"/>
            <a:chOff x="0" y="133749"/>
            <a:chExt cx="6254750" cy="5010150"/>
          </a:xfrm>
        </p:grpSpPr>
        <p:sp>
          <p:nvSpPr>
            <p:cNvPr id="9" name="object 9"/>
            <p:cNvSpPr/>
            <p:nvPr/>
          </p:nvSpPr>
          <p:spPr>
            <a:xfrm>
              <a:off x="632853" y="1315986"/>
              <a:ext cx="365760" cy="391160"/>
            </a:xfrm>
            <a:custGeom>
              <a:avLst/>
              <a:gdLst/>
              <a:ahLst/>
              <a:cxnLst/>
              <a:rect l="l" t="t" r="r" b="b"/>
              <a:pathLst>
                <a:path w="365759" h="391160">
                  <a:moveTo>
                    <a:pt x="51955" y="179336"/>
                  </a:moveTo>
                  <a:lnTo>
                    <a:pt x="49110" y="176453"/>
                  </a:lnTo>
                  <a:lnTo>
                    <a:pt x="6159" y="176453"/>
                  </a:lnTo>
                  <a:lnTo>
                    <a:pt x="2362" y="176453"/>
                  </a:lnTo>
                  <a:lnTo>
                    <a:pt x="0" y="179336"/>
                  </a:lnTo>
                  <a:lnTo>
                    <a:pt x="0" y="185991"/>
                  </a:lnTo>
                  <a:lnTo>
                    <a:pt x="2844" y="188391"/>
                  </a:lnTo>
                  <a:lnTo>
                    <a:pt x="48628" y="188391"/>
                  </a:lnTo>
                  <a:lnTo>
                    <a:pt x="51511" y="185064"/>
                  </a:lnTo>
                  <a:lnTo>
                    <a:pt x="51511" y="182181"/>
                  </a:lnTo>
                  <a:lnTo>
                    <a:pt x="51955" y="179336"/>
                  </a:lnTo>
                  <a:close/>
                </a:path>
                <a:path w="365759" h="391160">
                  <a:moveTo>
                    <a:pt x="71069" y="250875"/>
                  </a:moveTo>
                  <a:lnTo>
                    <a:pt x="69138" y="247992"/>
                  </a:lnTo>
                  <a:lnTo>
                    <a:pt x="67894" y="245795"/>
                  </a:lnTo>
                  <a:lnTo>
                    <a:pt x="66014" y="244627"/>
                  </a:lnTo>
                  <a:lnTo>
                    <a:pt x="63931" y="244627"/>
                  </a:lnTo>
                  <a:lnTo>
                    <a:pt x="62852" y="244627"/>
                  </a:lnTo>
                  <a:lnTo>
                    <a:pt x="61683" y="244944"/>
                  </a:lnTo>
                  <a:lnTo>
                    <a:pt x="60566" y="245630"/>
                  </a:lnTo>
                  <a:lnTo>
                    <a:pt x="44348" y="255168"/>
                  </a:lnTo>
                  <a:lnTo>
                    <a:pt x="41021" y="256603"/>
                  </a:lnTo>
                  <a:lnTo>
                    <a:pt x="40055" y="260413"/>
                  </a:lnTo>
                  <a:lnTo>
                    <a:pt x="41452" y="263258"/>
                  </a:lnTo>
                  <a:lnTo>
                    <a:pt x="42900" y="265176"/>
                  </a:lnTo>
                  <a:lnTo>
                    <a:pt x="44818" y="266141"/>
                  </a:lnTo>
                  <a:lnTo>
                    <a:pt x="49593" y="266141"/>
                  </a:lnTo>
                  <a:lnTo>
                    <a:pt x="50076" y="265658"/>
                  </a:lnTo>
                  <a:lnTo>
                    <a:pt x="66776" y="256120"/>
                  </a:lnTo>
                  <a:lnTo>
                    <a:pt x="69621" y="255168"/>
                  </a:lnTo>
                  <a:lnTo>
                    <a:pt x="71069" y="250875"/>
                  </a:lnTo>
                  <a:close/>
                </a:path>
                <a:path w="365759" h="391160">
                  <a:moveTo>
                    <a:pt x="71069" y="114439"/>
                  </a:moveTo>
                  <a:lnTo>
                    <a:pt x="69621" y="110159"/>
                  </a:lnTo>
                  <a:lnTo>
                    <a:pt x="66776" y="108267"/>
                  </a:lnTo>
                  <a:lnTo>
                    <a:pt x="50076" y="98742"/>
                  </a:lnTo>
                  <a:lnTo>
                    <a:pt x="49149" y="98132"/>
                  </a:lnTo>
                  <a:lnTo>
                    <a:pt x="48183" y="97853"/>
                  </a:lnTo>
                  <a:lnTo>
                    <a:pt x="47193" y="97853"/>
                  </a:lnTo>
                  <a:lnTo>
                    <a:pt x="45021" y="97853"/>
                  </a:lnTo>
                  <a:lnTo>
                    <a:pt x="42938" y="99136"/>
                  </a:lnTo>
                  <a:lnTo>
                    <a:pt x="41935" y="101104"/>
                  </a:lnTo>
                  <a:lnTo>
                    <a:pt x="40055" y="103987"/>
                  </a:lnTo>
                  <a:lnTo>
                    <a:pt x="41021" y="107797"/>
                  </a:lnTo>
                  <a:lnTo>
                    <a:pt x="44348" y="109232"/>
                  </a:lnTo>
                  <a:lnTo>
                    <a:pt x="61048" y="119253"/>
                  </a:lnTo>
                  <a:lnTo>
                    <a:pt x="61976" y="119684"/>
                  </a:lnTo>
                  <a:lnTo>
                    <a:pt x="66294" y="119684"/>
                  </a:lnTo>
                  <a:lnTo>
                    <a:pt x="68173" y="118287"/>
                  </a:lnTo>
                  <a:lnTo>
                    <a:pt x="69138" y="116840"/>
                  </a:lnTo>
                  <a:lnTo>
                    <a:pt x="71069" y="114439"/>
                  </a:lnTo>
                  <a:close/>
                </a:path>
                <a:path w="365759" h="391160">
                  <a:moveTo>
                    <a:pt x="121145" y="301434"/>
                  </a:moveTo>
                  <a:lnTo>
                    <a:pt x="120662" y="298069"/>
                  </a:lnTo>
                  <a:lnTo>
                    <a:pt x="117335" y="296189"/>
                  </a:lnTo>
                  <a:lnTo>
                    <a:pt x="116408" y="295579"/>
                  </a:lnTo>
                  <a:lnTo>
                    <a:pt x="115493" y="295300"/>
                  </a:lnTo>
                  <a:lnTo>
                    <a:pt x="114528" y="295300"/>
                  </a:lnTo>
                  <a:lnTo>
                    <a:pt x="112483" y="295300"/>
                  </a:lnTo>
                  <a:lnTo>
                    <a:pt x="110528" y="296583"/>
                  </a:lnTo>
                  <a:lnTo>
                    <a:pt x="109207" y="298551"/>
                  </a:lnTo>
                  <a:lnTo>
                    <a:pt x="99669" y="315252"/>
                  </a:lnTo>
                  <a:lnTo>
                    <a:pt x="97739" y="318096"/>
                  </a:lnTo>
                  <a:lnTo>
                    <a:pt x="99187" y="321945"/>
                  </a:lnTo>
                  <a:lnTo>
                    <a:pt x="102069" y="323342"/>
                  </a:lnTo>
                  <a:lnTo>
                    <a:pt x="102997" y="323824"/>
                  </a:lnTo>
                  <a:lnTo>
                    <a:pt x="107315" y="323824"/>
                  </a:lnTo>
                  <a:lnTo>
                    <a:pt x="109207" y="322910"/>
                  </a:lnTo>
                  <a:lnTo>
                    <a:pt x="110159" y="320979"/>
                  </a:lnTo>
                  <a:lnTo>
                    <a:pt x="119697" y="304279"/>
                  </a:lnTo>
                  <a:lnTo>
                    <a:pt x="121145" y="301434"/>
                  </a:lnTo>
                  <a:close/>
                </a:path>
                <a:path w="365759" h="391160">
                  <a:moveTo>
                    <a:pt x="121145" y="63449"/>
                  </a:moveTo>
                  <a:lnTo>
                    <a:pt x="119214" y="60566"/>
                  </a:lnTo>
                  <a:lnTo>
                    <a:pt x="109677" y="43853"/>
                  </a:lnTo>
                  <a:lnTo>
                    <a:pt x="108356" y="41897"/>
                  </a:lnTo>
                  <a:lnTo>
                    <a:pt x="106400" y="40614"/>
                  </a:lnTo>
                  <a:lnTo>
                    <a:pt x="104355" y="40614"/>
                  </a:lnTo>
                  <a:lnTo>
                    <a:pt x="103428" y="40614"/>
                  </a:lnTo>
                  <a:lnTo>
                    <a:pt x="102476" y="40894"/>
                  </a:lnTo>
                  <a:lnTo>
                    <a:pt x="101587" y="41490"/>
                  </a:lnTo>
                  <a:lnTo>
                    <a:pt x="98221" y="43383"/>
                  </a:lnTo>
                  <a:lnTo>
                    <a:pt x="97307" y="46748"/>
                  </a:lnTo>
                  <a:lnTo>
                    <a:pt x="99187" y="50063"/>
                  </a:lnTo>
                  <a:lnTo>
                    <a:pt x="108242" y="66776"/>
                  </a:lnTo>
                  <a:lnTo>
                    <a:pt x="109677" y="68211"/>
                  </a:lnTo>
                  <a:lnTo>
                    <a:pt x="111607" y="69621"/>
                  </a:lnTo>
                  <a:lnTo>
                    <a:pt x="116370" y="69621"/>
                  </a:lnTo>
                  <a:lnTo>
                    <a:pt x="116852" y="69138"/>
                  </a:lnTo>
                  <a:lnTo>
                    <a:pt x="120662" y="67259"/>
                  </a:lnTo>
                  <a:lnTo>
                    <a:pt x="121145" y="63449"/>
                  </a:lnTo>
                  <a:close/>
                </a:path>
                <a:path w="365759" h="391160">
                  <a:moveTo>
                    <a:pt x="188887" y="2844"/>
                  </a:moveTo>
                  <a:lnTo>
                    <a:pt x="186004" y="0"/>
                  </a:lnTo>
                  <a:lnTo>
                    <a:pt x="183159" y="0"/>
                  </a:lnTo>
                  <a:lnTo>
                    <a:pt x="179311" y="0"/>
                  </a:lnTo>
                  <a:lnTo>
                    <a:pt x="176949" y="2844"/>
                  </a:lnTo>
                  <a:lnTo>
                    <a:pt x="176949" y="48628"/>
                  </a:lnTo>
                  <a:lnTo>
                    <a:pt x="180276" y="51028"/>
                  </a:lnTo>
                  <a:lnTo>
                    <a:pt x="186004" y="51028"/>
                  </a:lnTo>
                  <a:lnTo>
                    <a:pt x="188887" y="48183"/>
                  </a:lnTo>
                  <a:lnTo>
                    <a:pt x="188887" y="2844"/>
                  </a:lnTo>
                  <a:close/>
                </a:path>
                <a:path w="365759" h="391160">
                  <a:moveTo>
                    <a:pt x="199339" y="258013"/>
                  </a:moveTo>
                  <a:lnTo>
                    <a:pt x="198958" y="254203"/>
                  </a:lnTo>
                  <a:lnTo>
                    <a:pt x="198424" y="248958"/>
                  </a:lnTo>
                  <a:lnTo>
                    <a:pt x="191249" y="241782"/>
                  </a:lnTo>
                  <a:lnTo>
                    <a:pt x="186486" y="241782"/>
                  </a:lnTo>
                  <a:lnTo>
                    <a:pt x="186486" y="256120"/>
                  </a:lnTo>
                  <a:lnTo>
                    <a:pt x="186486" y="259930"/>
                  </a:lnTo>
                  <a:lnTo>
                    <a:pt x="185039" y="261378"/>
                  </a:lnTo>
                  <a:lnTo>
                    <a:pt x="181229" y="261378"/>
                  </a:lnTo>
                  <a:lnTo>
                    <a:pt x="179311" y="259930"/>
                  </a:lnTo>
                  <a:lnTo>
                    <a:pt x="179311" y="256120"/>
                  </a:lnTo>
                  <a:lnTo>
                    <a:pt x="181229" y="254203"/>
                  </a:lnTo>
                  <a:lnTo>
                    <a:pt x="185039" y="254203"/>
                  </a:lnTo>
                  <a:lnTo>
                    <a:pt x="186486" y="256120"/>
                  </a:lnTo>
                  <a:lnTo>
                    <a:pt x="186486" y="241782"/>
                  </a:lnTo>
                  <a:lnTo>
                    <a:pt x="174066" y="241782"/>
                  </a:lnTo>
                  <a:lnTo>
                    <a:pt x="166928" y="248958"/>
                  </a:lnTo>
                  <a:lnTo>
                    <a:pt x="166928" y="267068"/>
                  </a:lnTo>
                  <a:lnTo>
                    <a:pt x="174066" y="274231"/>
                  </a:lnTo>
                  <a:lnTo>
                    <a:pt x="192214" y="274231"/>
                  </a:lnTo>
                  <a:lnTo>
                    <a:pt x="199339" y="267068"/>
                  </a:lnTo>
                  <a:lnTo>
                    <a:pt x="199339" y="261378"/>
                  </a:lnTo>
                  <a:lnTo>
                    <a:pt x="199339" y="258013"/>
                  </a:lnTo>
                  <a:close/>
                </a:path>
                <a:path w="365759" h="391160">
                  <a:moveTo>
                    <a:pt x="201739" y="125412"/>
                  </a:moveTo>
                  <a:lnTo>
                    <a:pt x="200875" y="123050"/>
                  </a:lnTo>
                  <a:lnTo>
                    <a:pt x="199821" y="120167"/>
                  </a:lnTo>
                  <a:lnTo>
                    <a:pt x="196011" y="116840"/>
                  </a:lnTo>
                  <a:lnTo>
                    <a:pt x="192684" y="113042"/>
                  </a:lnTo>
                  <a:lnTo>
                    <a:pt x="188887" y="111137"/>
                  </a:lnTo>
                  <a:lnTo>
                    <a:pt x="188887" y="127825"/>
                  </a:lnTo>
                  <a:lnTo>
                    <a:pt x="188861" y="130187"/>
                  </a:lnTo>
                  <a:lnTo>
                    <a:pt x="185521" y="215112"/>
                  </a:lnTo>
                  <a:lnTo>
                    <a:pt x="179793" y="215582"/>
                  </a:lnTo>
                  <a:lnTo>
                    <a:pt x="179311" y="215582"/>
                  </a:lnTo>
                  <a:lnTo>
                    <a:pt x="179311" y="215112"/>
                  </a:lnTo>
                  <a:lnTo>
                    <a:pt x="176009" y="130187"/>
                  </a:lnTo>
                  <a:lnTo>
                    <a:pt x="175983" y="127825"/>
                  </a:lnTo>
                  <a:lnTo>
                    <a:pt x="176466" y="126377"/>
                  </a:lnTo>
                  <a:lnTo>
                    <a:pt x="178828" y="124015"/>
                  </a:lnTo>
                  <a:lnTo>
                    <a:pt x="180746" y="123050"/>
                  </a:lnTo>
                  <a:lnTo>
                    <a:pt x="184073" y="123050"/>
                  </a:lnTo>
                  <a:lnTo>
                    <a:pt x="186004" y="124015"/>
                  </a:lnTo>
                  <a:lnTo>
                    <a:pt x="187439" y="124942"/>
                  </a:lnTo>
                  <a:lnTo>
                    <a:pt x="188404" y="126377"/>
                  </a:lnTo>
                  <a:lnTo>
                    <a:pt x="188887" y="127825"/>
                  </a:lnTo>
                  <a:lnTo>
                    <a:pt x="188887" y="111137"/>
                  </a:lnTo>
                  <a:lnTo>
                    <a:pt x="187921" y="110642"/>
                  </a:lnTo>
                  <a:lnTo>
                    <a:pt x="176949" y="110642"/>
                  </a:lnTo>
                  <a:lnTo>
                    <a:pt x="172173" y="112560"/>
                  </a:lnTo>
                  <a:lnTo>
                    <a:pt x="168808" y="116840"/>
                  </a:lnTo>
                  <a:lnTo>
                    <a:pt x="165011" y="120167"/>
                  </a:lnTo>
                  <a:lnTo>
                    <a:pt x="163563" y="124942"/>
                  </a:lnTo>
                  <a:lnTo>
                    <a:pt x="163563" y="130187"/>
                  </a:lnTo>
                  <a:lnTo>
                    <a:pt x="166916" y="215112"/>
                  </a:lnTo>
                  <a:lnTo>
                    <a:pt x="166928" y="222237"/>
                  </a:lnTo>
                  <a:lnTo>
                    <a:pt x="173139" y="227482"/>
                  </a:lnTo>
                  <a:lnTo>
                    <a:pt x="190766" y="227482"/>
                  </a:lnTo>
                  <a:lnTo>
                    <a:pt x="196494" y="222237"/>
                  </a:lnTo>
                  <a:lnTo>
                    <a:pt x="196494" y="215582"/>
                  </a:lnTo>
                  <a:lnTo>
                    <a:pt x="196519" y="215112"/>
                  </a:lnTo>
                  <a:lnTo>
                    <a:pt x="200304" y="130187"/>
                  </a:lnTo>
                  <a:lnTo>
                    <a:pt x="201739" y="125412"/>
                  </a:lnTo>
                  <a:close/>
                </a:path>
                <a:path w="365759" h="391160">
                  <a:moveTo>
                    <a:pt x="268528" y="318096"/>
                  </a:moveTo>
                  <a:lnTo>
                    <a:pt x="266598" y="315252"/>
                  </a:lnTo>
                  <a:lnTo>
                    <a:pt x="257073" y="298551"/>
                  </a:lnTo>
                  <a:lnTo>
                    <a:pt x="255752" y="296583"/>
                  </a:lnTo>
                  <a:lnTo>
                    <a:pt x="253784" y="295300"/>
                  </a:lnTo>
                  <a:lnTo>
                    <a:pt x="251574" y="295300"/>
                  </a:lnTo>
                  <a:lnTo>
                    <a:pt x="250583" y="295300"/>
                  </a:lnTo>
                  <a:lnTo>
                    <a:pt x="249542" y="295579"/>
                  </a:lnTo>
                  <a:lnTo>
                    <a:pt x="248500" y="296189"/>
                  </a:lnTo>
                  <a:lnTo>
                    <a:pt x="245605" y="298069"/>
                  </a:lnTo>
                  <a:lnTo>
                    <a:pt x="244690" y="301434"/>
                  </a:lnTo>
                  <a:lnTo>
                    <a:pt x="246087" y="304279"/>
                  </a:lnTo>
                  <a:lnTo>
                    <a:pt x="255625" y="320979"/>
                  </a:lnTo>
                  <a:lnTo>
                    <a:pt x="257073" y="322910"/>
                  </a:lnTo>
                  <a:lnTo>
                    <a:pt x="258991" y="323824"/>
                  </a:lnTo>
                  <a:lnTo>
                    <a:pt x="263753" y="323824"/>
                  </a:lnTo>
                  <a:lnTo>
                    <a:pt x="264236" y="323342"/>
                  </a:lnTo>
                  <a:lnTo>
                    <a:pt x="267081" y="321945"/>
                  </a:lnTo>
                  <a:lnTo>
                    <a:pt x="268528" y="318096"/>
                  </a:lnTo>
                  <a:close/>
                </a:path>
                <a:path w="365759" h="391160">
                  <a:moveTo>
                    <a:pt x="268528" y="46748"/>
                  </a:moveTo>
                  <a:lnTo>
                    <a:pt x="267081" y="43383"/>
                  </a:lnTo>
                  <a:lnTo>
                    <a:pt x="264236" y="41490"/>
                  </a:lnTo>
                  <a:lnTo>
                    <a:pt x="263321" y="40894"/>
                  </a:lnTo>
                  <a:lnTo>
                    <a:pt x="262356" y="40614"/>
                  </a:lnTo>
                  <a:lnTo>
                    <a:pt x="261353" y="40614"/>
                  </a:lnTo>
                  <a:lnTo>
                    <a:pt x="259156" y="40614"/>
                  </a:lnTo>
                  <a:lnTo>
                    <a:pt x="256946" y="41897"/>
                  </a:lnTo>
                  <a:lnTo>
                    <a:pt x="255625" y="43853"/>
                  </a:lnTo>
                  <a:lnTo>
                    <a:pt x="246087" y="60566"/>
                  </a:lnTo>
                  <a:lnTo>
                    <a:pt x="244690" y="63449"/>
                  </a:lnTo>
                  <a:lnTo>
                    <a:pt x="245605" y="67259"/>
                  </a:lnTo>
                  <a:lnTo>
                    <a:pt x="248500" y="68656"/>
                  </a:lnTo>
                  <a:lnTo>
                    <a:pt x="249936" y="69621"/>
                  </a:lnTo>
                  <a:lnTo>
                    <a:pt x="254228" y="69621"/>
                  </a:lnTo>
                  <a:lnTo>
                    <a:pt x="255625" y="68211"/>
                  </a:lnTo>
                  <a:lnTo>
                    <a:pt x="257073" y="66294"/>
                  </a:lnTo>
                  <a:lnTo>
                    <a:pt x="266598" y="49593"/>
                  </a:lnTo>
                  <a:lnTo>
                    <a:pt x="268528" y="46748"/>
                  </a:lnTo>
                  <a:close/>
                </a:path>
                <a:path w="365759" h="391160">
                  <a:moveTo>
                    <a:pt x="300012" y="182181"/>
                  </a:moveTo>
                  <a:lnTo>
                    <a:pt x="297395" y="157822"/>
                  </a:lnTo>
                  <a:lnTo>
                    <a:pt x="289801" y="134670"/>
                  </a:lnTo>
                  <a:lnTo>
                    <a:pt x="288556" y="132511"/>
                  </a:lnTo>
                  <a:lnTo>
                    <a:pt x="288556" y="182664"/>
                  </a:lnTo>
                  <a:lnTo>
                    <a:pt x="287147" y="197827"/>
                  </a:lnTo>
                  <a:lnTo>
                    <a:pt x="271373" y="239420"/>
                  </a:lnTo>
                  <a:lnTo>
                    <a:pt x="240652" y="270535"/>
                  </a:lnTo>
                  <a:lnTo>
                    <a:pt x="227990" y="277558"/>
                  </a:lnTo>
                  <a:lnTo>
                    <a:pt x="220522" y="282575"/>
                  </a:lnTo>
                  <a:lnTo>
                    <a:pt x="214795" y="289433"/>
                  </a:lnTo>
                  <a:lnTo>
                    <a:pt x="211124" y="297624"/>
                  </a:lnTo>
                  <a:lnTo>
                    <a:pt x="209842" y="306679"/>
                  </a:lnTo>
                  <a:lnTo>
                    <a:pt x="209842" y="313817"/>
                  </a:lnTo>
                  <a:lnTo>
                    <a:pt x="209359" y="313817"/>
                  </a:lnTo>
                  <a:lnTo>
                    <a:pt x="209359" y="346252"/>
                  </a:lnTo>
                  <a:lnTo>
                    <a:pt x="209359" y="349580"/>
                  </a:lnTo>
                  <a:lnTo>
                    <a:pt x="206514" y="353390"/>
                  </a:lnTo>
                  <a:lnTo>
                    <a:pt x="196011" y="353390"/>
                  </a:lnTo>
                  <a:lnTo>
                    <a:pt x="196011" y="371538"/>
                  </a:lnTo>
                  <a:lnTo>
                    <a:pt x="196011" y="375335"/>
                  </a:lnTo>
                  <a:lnTo>
                    <a:pt x="193167" y="379145"/>
                  </a:lnTo>
                  <a:lnTo>
                    <a:pt x="172173" y="379145"/>
                  </a:lnTo>
                  <a:lnTo>
                    <a:pt x="168808" y="375818"/>
                  </a:lnTo>
                  <a:lnTo>
                    <a:pt x="168808" y="364363"/>
                  </a:lnTo>
                  <a:lnTo>
                    <a:pt x="195529" y="364363"/>
                  </a:lnTo>
                  <a:lnTo>
                    <a:pt x="196011" y="371538"/>
                  </a:lnTo>
                  <a:lnTo>
                    <a:pt x="196011" y="353390"/>
                  </a:lnTo>
                  <a:lnTo>
                    <a:pt x="159283" y="353390"/>
                  </a:lnTo>
                  <a:lnTo>
                    <a:pt x="155473" y="350545"/>
                  </a:lnTo>
                  <a:lnTo>
                    <a:pt x="155473" y="325742"/>
                  </a:lnTo>
                  <a:lnTo>
                    <a:pt x="208915" y="325742"/>
                  </a:lnTo>
                  <a:lnTo>
                    <a:pt x="209359" y="346252"/>
                  </a:lnTo>
                  <a:lnTo>
                    <a:pt x="209359" y="313817"/>
                  </a:lnTo>
                  <a:lnTo>
                    <a:pt x="156921" y="313817"/>
                  </a:lnTo>
                  <a:lnTo>
                    <a:pt x="156921" y="306679"/>
                  </a:lnTo>
                  <a:lnTo>
                    <a:pt x="155613" y="297624"/>
                  </a:lnTo>
                  <a:lnTo>
                    <a:pt x="151892" y="289433"/>
                  </a:lnTo>
                  <a:lnTo>
                    <a:pt x="146037" y="282575"/>
                  </a:lnTo>
                  <a:lnTo>
                    <a:pt x="138290" y="277558"/>
                  </a:lnTo>
                  <a:lnTo>
                    <a:pt x="110947" y="258762"/>
                  </a:lnTo>
                  <a:lnTo>
                    <a:pt x="91211" y="233032"/>
                  </a:lnTo>
                  <a:lnTo>
                    <a:pt x="80213" y="202399"/>
                  </a:lnTo>
                  <a:lnTo>
                    <a:pt x="80111" y="198945"/>
                  </a:lnTo>
                  <a:lnTo>
                    <a:pt x="80073" y="197827"/>
                  </a:lnTo>
                  <a:lnTo>
                    <a:pt x="89522" y="135699"/>
                  </a:lnTo>
                  <a:lnTo>
                    <a:pt x="137985" y="88023"/>
                  </a:lnTo>
                  <a:lnTo>
                    <a:pt x="175983" y="77749"/>
                  </a:lnTo>
                  <a:lnTo>
                    <a:pt x="183642" y="77749"/>
                  </a:lnTo>
                  <a:lnTo>
                    <a:pt x="237756" y="93027"/>
                  </a:lnTo>
                  <a:lnTo>
                    <a:pt x="268224" y="120954"/>
                  </a:lnTo>
                  <a:lnTo>
                    <a:pt x="286194" y="160782"/>
                  </a:lnTo>
                  <a:lnTo>
                    <a:pt x="288556" y="182664"/>
                  </a:lnTo>
                  <a:lnTo>
                    <a:pt x="288556" y="132511"/>
                  </a:lnTo>
                  <a:lnTo>
                    <a:pt x="277660" y="113576"/>
                  </a:lnTo>
                  <a:lnTo>
                    <a:pt x="261353" y="95377"/>
                  </a:lnTo>
                  <a:lnTo>
                    <a:pt x="243751" y="82207"/>
                  </a:lnTo>
                  <a:lnTo>
                    <a:pt x="234607" y="77749"/>
                  </a:lnTo>
                  <a:lnTo>
                    <a:pt x="224383" y="72758"/>
                  </a:lnTo>
                  <a:lnTo>
                    <a:pt x="203657" y="67068"/>
                  </a:lnTo>
                  <a:lnTo>
                    <a:pt x="181991" y="65176"/>
                  </a:lnTo>
                  <a:lnTo>
                    <a:pt x="177787" y="65176"/>
                  </a:lnTo>
                  <a:lnTo>
                    <a:pt x="131737" y="76860"/>
                  </a:lnTo>
                  <a:lnTo>
                    <a:pt x="100266" y="99072"/>
                  </a:lnTo>
                  <a:lnTo>
                    <a:pt x="77546" y="130060"/>
                  </a:lnTo>
                  <a:lnTo>
                    <a:pt x="66294" y="167398"/>
                  </a:lnTo>
                  <a:lnTo>
                    <a:pt x="66332" y="168846"/>
                  </a:lnTo>
                  <a:lnTo>
                    <a:pt x="79527" y="238810"/>
                  </a:lnTo>
                  <a:lnTo>
                    <a:pt x="132118" y="288048"/>
                  </a:lnTo>
                  <a:lnTo>
                    <a:pt x="138772" y="291414"/>
                  </a:lnTo>
                  <a:lnTo>
                    <a:pt x="143535" y="298551"/>
                  </a:lnTo>
                  <a:lnTo>
                    <a:pt x="143535" y="353872"/>
                  </a:lnTo>
                  <a:lnTo>
                    <a:pt x="149263" y="361035"/>
                  </a:lnTo>
                  <a:lnTo>
                    <a:pt x="156921" y="363880"/>
                  </a:lnTo>
                  <a:lnTo>
                    <a:pt x="156921" y="371538"/>
                  </a:lnTo>
                  <a:lnTo>
                    <a:pt x="158343" y="379145"/>
                  </a:lnTo>
                  <a:lnTo>
                    <a:pt x="162331" y="385419"/>
                  </a:lnTo>
                  <a:lnTo>
                    <a:pt x="168376" y="389572"/>
                  </a:lnTo>
                  <a:lnTo>
                    <a:pt x="175983" y="391083"/>
                  </a:lnTo>
                  <a:lnTo>
                    <a:pt x="188887" y="391083"/>
                  </a:lnTo>
                  <a:lnTo>
                    <a:pt x="196481" y="389572"/>
                  </a:lnTo>
                  <a:lnTo>
                    <a:pt x="202514" y="385419"/>
                  </a:lnTo>
                  <a:lnTo>
                    <a:pt x="206565" y="379145"/>
                  </a:lnTo>
                  <a:lnTo>
                    <a:pt x="207949" y="371538"/>
                  </a:lnTo>
                  <a:lnTo>
                    <a:pt x="207949" y="364363"/>
                  </a:lnTo>
                  <a:lnTo>
                    <a:pt x="207949" y="363880"/>
                  </a:lnTo>
                  <a:lnTo>
                    <a:pt x="216039" y="361518"/>
                  </a:lnTo>
                  <a:lnTo>
                    <a:pt x="221297" y="354355"/>
                  </a:lnTo>
                  <a:lnTo>
                    <a:pt x="221297" y="353390"/>
                  </a:lnTo>
                  <a:lnTo>
                    <a:pt x="221297" y="325742"/>
                  </a:lnTo>
                  <a:lnTo>
                    <a:pt x="221297" y="313817"/>
                  </a:lnTo>
                  <a:lnTo>
                    <a:pt x="221297" y="298551"/>
                  </a:lnTo>
                  <a:lnTo>
                    <a:pt x="225577" y="291414"/>
                  </a:lnTo>
                  <a:lnTo>
                    <a:pt x="259753" y="270294"/>
                  </a:lnTo>
                  <a:lnTo>
                    <a:pt x="289534" y="231216"/>
                  </a:lnTo>
                  <a:lnTo>
                    <a:pt x="298932" y="197827"/>
                  </a:lnTo>
                  <a:lnTo>
                    <a:pt x="300012" y="182181"/>
                  </a:lnTo>
                  <a:close/>
                </a:path>
                <a:path w="365759" h="391160">
                  <a:moveTo>
                    <a:pt x="325767" y="260896"/>
                  </a:moveTo>
                  <a:lnTo>
                    <a:pt x="324815" y="257530"/>
                  </a:lnTo>
                  <a:lnTo>
                    <a:pt x="321932" y="255651"/>
                  </a:lnTo>
                  <a:lnTo>
                    <a:pt x="305257" y="246113"/>
                  </a:lnTo>
                  <a:lnTo>
                    <a:pt x="304266" y="245427"/>
                  </a:lnTo>
                  <a:lnTo>
                    <a:pt x="303174" y="245110"/>
                  </a:lnTo>
                  <a:lnTo>
                    <a:pt x="302094" y="245110"/>
                  </a:lnTo>
                  <a:lnTo>
                    <a:pt x="300050" y="245110"/>
                  </a:lnTo>
                  <a:lnTo>
                    <a:pt x="298094" y="246278"/>
                  </a:lnTo>
                  <a:lnTo>
                    <a:pt x="297129" y="248475"/>
                  </a:lnTo>
                  <a:lnTo>
                    <a:pt x="295249" y="251358"/>
                  </a:lnTo>
                  <a:lnTo>
                    <a:pt x="296164" y="254685"/>
                  </a:lnTo>
                  <a:lnTo>
                    <a:pt x="299529" y="256603"/>
                  </a:lnTo>
                  <a:lnTo>
                    <a:pt x="316204" y="266141"/>
                  </a:lnTo>
                  <a:lnTo>
                    <a:pt x="317157" y="266623"/>
                  </a:lnTo>
                  <a:lnTo>
                    <a:pt x="321449" y="266623"/>
                  </a:lnTo>
                  <a:lnTo>
                    <a:pt x="323367" y="265658"/>
                  </a:lnTo>
                  <a:lnTo>
                    <a:pt x="324332" y="263740"/>
                  </a:lnTo>
                  <a:lnTo>
                    <a:pt x="325767" y="260896"/>
                  </a:lnTo>
                  <a:close/>
                </a:path>
                <a:path w="365759" h="391160">
                  <a:moveTo>
                    <a:pt x="325767" y="103987"/>
                  </a:moveTo>
                  <a:lnTo>
                    <a:pt x="323850" y="101104"/>
                  </a:lnTo>
                  <a:lnTo>
                    <a:pt x="322529" y="99136"/>
                  </a:lnTo>
                  <a:lnTo>
                    <a:pt x="320560" y="97853"/>
                  </a:lnTo>
                  <a:lnTo>
                    <a:pt x="318363" y="97853"/>
                  </a:lnTo>
                  <a:lnTo>
                    <a:pt x="317360" y="97853"/>
                  </a:lnTo>
                  <a:lnTo>
                    <a:pt x="316318" y="98132"/>
                  </a:lnTo>
                  <a:lnTo>
                    <a:pt x="315277" y="98742"/>
                  </a:lnTo>
                  <a:lnTo>
                    <a:pt x="298577" y="108267"/>
                  </a:lnTo>
                  <a:lnTo>
                    <a:pt x="295732" y="110159"/>
                  </a:lnTo>
                  <a:lnTo>
                    <a:pt x="294767" y="113525"/>
                  </a:lnTo>
                  <a:lnTo>
                    <a:pt x="296164" y="116840"/>
                  </a:lnTo>
                  <a:lnTo>
                    <a:pt x="297611" y="118287"/>
                  </a:lnTo>
                  <a:lnTo>
                    <a:pt x="299046" y="119684"/>
                  </a:lnTo>
                  <a:lnTo>
                    <a:pt x="304304" y="119684"/>
                  </a:lnTo>
                  <a:lnTo>
                    <a:pt x="304787" y="119253"/>
                  </a:lnTo>
                  <a:lnTo>
                    <a:pt x="321449" y="109232"/>
                  </a:lnTo>
                  <a:lnTo>
                    <a:pt x="324815" y="107797"/>
                  </a:lnTo>
                  <a:lnTo>
                    <a:pt x="325767" y="103987"/>
                  </a:lnTo>
                  <a:close/>
                </a:path>
                <a:path w="365759" h="391160">
                  <a:moveTo>
                    <a:pt x="365353" y="179336"/>
                  </a:moveTo>
                  <a:lnTo>
                    <a:pt x="362470" y="176453"/>
                  </a:lnTo>
                  <a:lnTo>
                    <a:pt x="320040" y="176453"/>
                  </a:lnTo>
                  <a:lnTo>
                    <a:pt x="316674" y="176453"/>
                  </a:lnTo>
                  <a:lnTo>
                    <a:pt x="314312" y="179336"/>
                  </a:lnTo>
                  <a:lnTo>
                    <a:pt x="314312" y="185991"/>
                  </a:lnTo>
                  <a:lnTo>
                    <a:pt x="317157" y="188391"/>
                  </a:lnTo>
                  <a:lnTo>
                    <a:pt x="362953" y="188391"/>
                  </a:lnTo>
                  <a:lnTo>
                    <a:pt x="365353" y="185064"/>
                  </a:lnTo>
                  <a:lnTo>
                    <a:pt x="365353" y="179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821426"/>
              <a:ext cx="4891533" cy="3220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49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b="0">
                <a:latin typeface="Verdana"/>
                <a:cs typeface="Verdana"/>
              </a:rPr>
              <a:t>THE</a:t>
            </a:r>
            <a:r>
              <a:rPr dirty="0" sz="1700" spc="-130" b="0">
                <a:latin typeface="Verdana"/>
                <a:cs typeface="Verdana"/>
              </a:rPr>
              <a:t> </a:t>
            </a:r>
            <a:r>
              <a:rPr dirty="0" sz="1700" spc="-85" b="0">
                <a:latin typeface="Verdana"/>
                <a:cs typeface="Verdana"/>
              </a:rPr>
              <a:t>IDEA:</a:t>
            </a:r>
            <a:r>
              <a:rPr dirty="0" sz="1700" spc="-100" b="0">
                <a:latin typeface="Verdana"/>
                <a:cs typeface="Verdana"/>
              </a:rPr>
              <a:t> </a:t>
            </a:r>
            <a:r>
              <a:rPr dirty="0" sz="1700" spc="-130"/>
              <a:t>FIND</a:t>
            </a:r>
            <a:r>
              <a:rPr dirty="0" sz="1700" spc="-70"/>
              <a:t> </a:t>
            </a:r>
            <a:r>
              <a:rPr dirty="0" sz="1700" spc="-125"/>
              <a:t>INDUSTRY</a:t>
            </a:r>
            <a:r>
              <a:rPr dirty="0" sz="1700" spc="-75"/>
              <a:t> </a:t>
            </a:r>
            <a:r>
              <a:rPr dirty="0" sz="1700" spc="-120"/>
              <a:t>X.O</a:t>
            </a:r>
            <a:r>
              <a:rPr dirty="0" sz="1700" spc="-70"/>
              <a:t> </a:t>
            </a:r>
            <a:r>
              <a:rPr dirty="0" sz="1700" spc="-80"/>
              <a:t>BEST</a:t>
            </a:r>
            <a:r>
              <a:rPr dirty="0" sz="1700" spc="-75"/>
              <a:t> PRACTICES!</a:t>
            </a:r>
            <a:endParaRPr sz="17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602025" y="4714150"/>
            <a:ext cx="541974" cy="429349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20987" y="861329"/>
            <a:ext cx="3130550" cy="254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40"/>
              <a:t>GLOBAL</a:t>
            </a:r>
            <a:r>
              <a:rPr dirty="0" sz="1500" spc="-60"/>
              <a:t> </a:t>
            </a:r>
            <a:r>
              <a:rPr dirty="0" sz="1500" spc="-70"/>
              <a:t>SURVEY</a:t>
            </a:r>
            <a:r>
              <a:rPr dirty="0" sz="1500" spc="-60"/>
              <a:t> </a:t>
            </a:r>
            <a:r>
              <a:rPr dirty="0" sz="1500" spc="-150">
                <a:solidFill>
                  <a:srgbClr val="A800FF"/>
                </a:solidFill>
              </a:rPr>
              <a:t>AT-</a:t>
            </a:r>
            <a:r>
              <a:rPr dirty="0" sz="1500" spc="-110">
                <a:solidFill>
                  <a:srgbClr val="A800FF"/>
                </a:solidFill>
              </a:rPr>
              <a:t>A-</a:t>
            </a:r>
            <a:r>
              <a:rPr dirty="0" sz="1500" spc="-10">
                <a:solidFill>
                  <a:srgbClr val="A800FF"/>
                </a:solidFill>
              </a:rPr>
              <a:t>GLANCE</a:t>
            </a:r>
            <a:endParaRPr sz="1500"/>
          </a:p>
        </p:txBody>
      </p:sp>
      <p:sp>
        <p:nvSpPr>
          <p:cNvPr id="3" name="object 3"/>
          <p:cNvSpPr txBox="1"/>
          <p:nvPr/>
        </p:nvSpPr>
        <p:spPr>
          <a:xfrm>
            <a:off x="5175077" y="861329"/>
            <a:ext cx="3408679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85" b="1">
                <a:latin typeface="Verdana"/>
                <a:cs typeface="Verdana"/>
              </a:rPr>
              <a:t>AUTOMOTIVE</a:t>
            </a:r>
            <a:r>
              <a:rPr dirty="0" sz="1500" spc="-65" b="1">
                <a:latin typeface="Verdana"/>
                <a:cs typeface="Verdana"/>
              </a:rPr>
              <a:t> </a:t>
            </a:r>
            <a:r>
              <a:rPr dirty="0" sz="1500" spc="-320" b="1">
                <a:latin typeface="Verdana"/>
                <a:cs typeface="Verdana"/>
              </a:rPr>
              <a:t>–</a:t>
            </a:r>
            <a:r>
              <a:rPr dirty="0" sz="1500" spc="-60" b="1">
                <a:latin typeface="Verdana"/>
                <a:cs typeface="Verdana"/>
              </a:rPr>
              <a:t> </a:t>
            </a:r>
            <a:r>
              <a:rPr dirty="0" sz="1500" spc="-50" b="1">
                <a:latin typeface="Verdana"/>
                <a:cs typeface="Verdana"/>
              </a:rPr>
              <a:t>OES</a:t>
            </a:r>
            <a:r>
              <a:rPr dirty="0" sz="1500" spc="-70" b="1">
                <a:latin typeface="Verdana"/>
                <a:cs typeface="Verdana"/>
              </a:rPr>
              <a:t> </a:t>
            </a:r>
            <a:r>
              <a:rPr dirty="0" sz="1500" spc="-150" b="1">
                <a:solidFill>
                  <a:srgbClr val="8E02D7"/>
                </a:solidFill>
                <a:latin typeface="Verdana"/>
                <a:cs typeface="Verdana"/>
              </a:rPr>
              <a:t>AT-</a:t>
            </a:r>
            <a:r>
              <a:rPr dirty="0" sz="1500" spc="-110" b="1">
                <a:solidFill>
                  <a:srgbClr val="8E02D7"/>
                </a:solidFill>
                <a:latin typeface="Verdana"/>
                <a:cs typeface="Verdana"/>
              </a:rPr>
              <a:t>A-</a:t>
            </a:r>
            <a:r>
              <a:rPr dirty="0" sz="1500" spc="-10" b="1">
                <a:solidFill>
                  <a:srgbClr val="8E02D7"/>
                </a:solidFill>
                <a:latin typeface="Verdana"/>
                <a:cs typeface="Verdana"/>
              </a:rPr>
              <a:t>GLANCE</a:t>
            </a:r>
            <a:endParaRPr sz="15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9500" y="1298950"/>
            <a:ext cx="3324300" cy="999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99675" y="1453372"/>
            <a:ext cx="2883535" cy="5873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65"/>
              </a:spcBef>
            </a:pPr>
            <a:r>
              <a:rPr dirty="0" sz="1700" spc="-114">
                <a:solidFill>
                  <a:srgbClr val="A800FF"/>
                </a:solidFill>
                <a:latin typeface="Arial Black"/>
                <a:cs typeface="Arial Black"/>
              </a:rPr>
              <a:t>n=1,350</a:t>
            </a:r>
            <a:r>
              <a:rPr dirty="0" sz="1700" spc="-30">
                <a:solidFill>
                  <a:srgbClr val="A800FF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responses</a:t>
            </a:r>
            <a:r>
              <a:rPr dirty="0" sz="1400" spc="10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Lucida Sans Unicode"/>
                <a:cs typeface="Lucida Sans Unicode"/>
              </a:rPr>
              <a:t>from </a:t>
            </a:r>
            <a:r>
              <a:rPr dirty="0" sz="1400" spc="60">
                <a:solidFill>
                  <a:srgbClr val="FFFFFF"/>
                </a:solidFill>
                <a:latin typeface="Lucida Sans Unicode"/>
                <a:cs typeface="Lucida Sans Unicode"/>
              </a:rPr>
              <a:t>companies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with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40">
                <a:solidFill>
                  <a:srgbClr val="FFFFFF"/>
                </a:solidFill>
                <a:latin typeface="Lucida Sans Unicode"/>
                <a:cs typeface="Lucida Sans Unicode"/>
              </a:rPr>
              <a:t>1bn+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in</a:t>
            </a:r>
            <a:r>
              <a:rPr dirty="0" sz="14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revenue</a:t>
            </a:r>
            <a:endParaRPr sz="1400">
              <a:latin typeface="Lucida Sans Unicode"/>
              <a:cs typeface="Lucida Sans Unicode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75319" y="1498566"/>
            <a:ext cx="3918585" cy="1807845"/>
            <a:chOff x="475319" y="1498566"/>
            <a:chExt cx="3918585" cy="180784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8551" y="1657876"/>
              <a:ext cx="257463" cy="4355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69275" y="1691621"/>
              <a:ext cx="156210" cy="334645"/>
            </a:xfrm>
            <a:custGeom>
              <a:avLst/>
              <a:gdLst/>
              <a:ahLst/>
              <a:cxnLst/>
              <a:rect l="l" t="t" r="r" b="b"/>
              <a:pathLst>
                <a:path w="156209" h="334644">
                  <a:moveTo>
                    <a:pt x="147908" y="334301"/>
                  </a:moveTo>
                  <a:lnTo>
                    <a:pt x="23240" y="334301"/>
                  </a:lnTo>
                  <a:lnTo>
                    <a:pt x="19907" y="330967"/>
                  </a:lnTo>
                  <a:lnTo>
                    <a:pt x="19907" y="159872"/>
                  </a:lnTo>
                  <a:lnTo>
                    <a:pt x="23240" y="156539"/>
                  </a:lnTo>
                  <a:lnTo>
                    <a:pt x="31646" y="156539"/>
                  </a:lnTo>
                  <a:lnTo>
                    <a:pt x="31646" y="143674"/>
                  </a:lnTo>
                  <a:lnTo>
                    <a:pt x="4513" y="109650"/>
                  </a:lnTo>
                  <a:lnTo>
                    <a:pt x="0" y="76579"/>
                  </a:lnTo>
                  <a:lnTo>
                    <a:pt x="391" y="66261"/>
                  </a:lnTo>
                  <a:lnTo>
                    <a:pt x="3080" y="55299"/>
                  </a:lnTo>
                  <a:lnTo>
                    <a:pt x="9295" y="46952"/>
                  </a:lnTo>
                  <a:lnTo>
                    <a:pt x="13662" y="43524"/>
                  </a:lnTo>
                  <a:lnTo>
                    <a:pt x="19343" y="41834"/>
                  </a:lnTo>
                  <a:lnTo>
                    <a:pt x="29392" y="41834"/>
                  </a:lnTo>
                  <a:lnTo>
                    <a:pt x="29392" y="21832"/>
                  </a:lnTo>
                  <a:lnTo>
                    <a:pt x="51226" y="0"/>
                  </a:lnTo>
                  <a:lnTo>
                    <a:pt x="59584" y="0"/>
                  </a:lnTo>
                  <a:lnTo>
                    <a:pt x="66862" y="4460"/>
                  </a:lnTo>
                  <a:lnTo>
                    <a:pt x="70196" y="10094"/>
                  </a:lnTo>
                  <a:lnTo>
                    <a:pt x="88945" y="10094"/>
                  </a:lnTo>
                  <a:lnTo>
                    <a:pt x="90904" y="11174"/>
                  </a:lnTo>
                  <a:lnTo>
                    <a:pt x="95364" y="16198"/>
                  </a:lnTo>
                  <a:lnTo>
                    <a:pt x="48409" y="16198"/>
                  </a:lnTo>
                  <a:lnTo>
                    <a:pt x="45591" y="19015"/>
                  </a:lnTo>
                  <a:lnTo>
                    <a:pt x="45591" y="57939"/>
                  </a:lnTo>
                  <a:lnTo>
                    <a:pt x="23898" y="57939"/>
                  </a:lnTo>
                  <a:lnTo>
                    <a:pt x="21597" y="58549"/>
                  </a:lnTo>
                  <a:lnTo>
                    <a:pt x="19907" y="59817"/>
                  </a:lnTo>
                  <a:lnTo>
                    <a:pt x="17180" y="64732"/>
                  </a:lnTo>
                  <a:lnTo>
                    <a:pt x="16121" y="72623"/>
                  </a:lnTo>
                  <a:lnTo>
                    <a:pt x="16110" y="82081"/>
                  </a:lnTo>
                  <a:lnTo>
                    <a:pt x="16434" y="89585"/>
                  </a:lnTo>
                  <a:lnTo>
                    <a:pt x="16526" y="91697"/>
                  </a:lnTo>
                  <a:lnTo>
                    <a:pt x="21339" y="107474"/>
                  </a:lnTo>
                  <a:lnTo>
                    <a:pt x="30660" y="121107"/>
                  </a:lnTo>
                  <a:lnTo>
                    <a:pt x="39346" y="131069"/>
                  </a:lnTo>
                  <a:lnTo>
                    <a:pt x="42258" y="135833"/>
                  </a:lnTo>
                  <a:lnTo>
                    <a:pt x="44511" y="136960"/>
                  </a:lnTo>
                  <a:lnTo>
                    <a:pt x="45591" y="139213"/>
                  </a:lnTo>
                  <a:lnTo>
                    <a:pt x="45591" y="159309"/>
                  </a:lnTo>
                  <a:lnTo>
                    <a:pt x="149574" y="159309"/>
                  </a:lnTo>
                  <a:lnTo>
                    <a:pt x="151288" y="160999"/>
                  </a:lnTo>
                  <a:lnTo>
                    <a:pt x="151288" y="173301"/>
                  </a:lnTo>
                  <a:lnTo>
                    <a:pt x="36106" y="173301"/>
                  </a:lnTo>
                  <a:lnTo>
                    <a:pt x="36106" y="197904"/>
                  </a:lnTo>
                  <a:lnTo>
                    <a:pt x="151288" y="197904"/>
                  </a:lnTo>
                  <a:lnTo>
                    <a:pt x="151288" y="213539"/>
                  </a:lnTo>
                  <a:lnTo>
                    <a:pt x="36106" y="213539"/>
                  </a:lnTo>
                  <a:lnTo>
                    <a:pt x="36106" y="318665"/>
                  </a:lnTo>
                  <a:lnTo>
                    <a:pt x="151288" y="318665"/>
                  </a:lnTo>
                  <a:lnTo>
                    <a:pt x="151288" y="330967"/>
                  </a:lnTo>
                  <a:lnTo>
                    <a:pt x="147908" y="334301"/>
                  </a:lnTo>
                  <a:close/>
                </a:path>
                <a:path w="156209" h="334644">
                  <a:moveTo>
                    <a:pt x="88945" y="10094"/>
                  </a:moveTo>
                  <a:lnTo>
                    <a:pt x="70196" y="10094"/>
                  </a:lnTo>
                  <a:lnTo>
                    <a:pt x="73013" y="9531"/>
                  </a:lnTo>
                  <a:lnTo>
                    <a:pt x="75784" y="8404"/>
                  </a:lnTo>
                  <a:lnTo>
                    <a:pt x="85879" y="8404"/>
                  </a:lnTo>
                  <a:lnTo>
                    <a:pt x="88945" y="10094"/>
                  </a:lnTo>
                  <a:close/>
                </a:path>
                <a:path w="156209" h="334644">
                  <a:moveTo>
                    <a:pt x="69633" y="59817"/>
                  </a:moveTo>
                  <a:lnTo>
                    <a:pt x="61275" y="59817"/>
                  </a:lnTo>
                  <a:lnTo>
                    <a:pt x="57894" y="55920"/>
                  </a:lnTo>
                  <a:lnTo>
                    <a:pt x="57894" y="19015"/>
                  </a:lnTo>
                  <a:lnTo>
                    <a:pt x="55123" y="16198"/>
                  </a:lnTo>
                  <a:lnTo>
                    <a:pt x="95364" y="16198"/>
                  </a:lnTo>
                  <a:lnTo>
                    <a:pt x="98182" y="13991"/>
                  </a:lnTo>
                  <a:lnTo>
                    <a:pt x="101515" y="13428"/>
                  </a:lnTo>
                  <a:lnTo>
                    <a:pt x="112691" y="13428"/>
                  </a:lnTo>
                  <a:lnTo>
                    <a:pt x="118279" y="16761"/>
                  </a:lnTo>
                  <a:lnTo>
                    <a:pt x="122786" y="21832"/>
                  </a:lnTo>
                  <a:lnTo>
                    <a:pt x="143877" y="21832"/>
                  </a:lnTo>
                  <a:lnTo>
                    <a:pt x="147934" y="24602"/>
                  </a:lnTo>
                  <a:lnTo>
                    <a:pt x="75784" y="24602"/>
                  </a:lnTo>
                  <a:lnTo>
                    <a:pt x="73577" y="25166"/>
                  </a:lnTo>
                  <a:lnTo>
                    <a:pt x="73013" y="27420"/>
                  </a:lnTo>
                  <a:lnTo>
                    <a:pt x="73013" y="55920"/>
                  </a:lnTo>
                  <a:lnTo>
                    <a:pt x="69633" y="59817"/>
                  </a:lnTo>
                  <a:close/>
                </a:path>
                <a:path w="156209" h="334644">
                  <a:moveTo>
                    <a:pt x="143877" y="21832"/>
                  </a:moveTo>
                  <a:lnTo>
                    <a:pt x="122786" y="21832"/>
                  </a:lnTo>
                  <a:lnTo>
                    <a:pt x="126120" y="19578"/>
                  </a:lnTo>
                  <a:lnTo>
                    <a:pt x="129454" y="19015"/>
                  </a:lnTo>
                  <a:lnTo>
                    <a:pt x="133962" y="19015"/>
                  </a:lnTo>
                  <a:lnTo>
                    <a:pt x="142318" y="20768"/>
                  </a:lnTo>
                  <a:lnTo>
                    <a:pt x="143877" y="21832"/>
                  </a:lnTo>
                  <a:close/>
                </a:path>
                <a:path w="156209" h="334644">
                  <a:moveTo>
                    <a:pt x="95928" y="60944"/>
                  </a:moveTo>
                  <a:lnTo>
                    <a:pt x="87523" y="60944"/>
                  </a:lnTo>
                  <a:lnTo>
                    <a:pt x="84189" y="57610"/>
                  </a:lnTo>
                  <a:lnTo>
                    <a:pt x="84189" y="27420"/>
                  </a:lnTo>
                  <a:lnTo>
                    <a:pt x="81372" y="24602"/>
                  </a:lnTo>
                  <a:lnTo>
                    <a:pt x="147934" y="24602"/>
                  </a:lnTo>
                  <a:lnTo>
                    <a:pt x="149258" y="25506"/>
                  </a:lnTo>
                  <a:lnTo>
                    <a:pt x="152841" y="30753"/>
                  </a:lnTo>
                  <a:lnTo>
                    <a:pt x="102642" y="30753"/>
                  </a:lnTo>
                  <a:lnTo>
                    <a:pt x="100389" y="31880"/>
                  </a:lnTo>
                  <a:lnTo>
                    <a:pt x="99825" y="33570"/>
                  </a:lnTo>
                  <a:lnTo>
                    <a:pt x="99825" y="57610"/>
                  </a:lnTo>
                  <a:lnTo>
                    <a:pt x="95928" y="60944"/>
                  </a:lnTo>
                  <a:close/>
                </a:path>
                <a:path w="156209" h="334644">
                  <a:moveTo>
                    <a:pt x="122786" y="65968"/>
                  </a:moveTo>
                  <a:lnTo>
                    <a:pt x="114381" y="65968"/>
                  </a:lnTo>
                  <a:lnTo>
                    <a:pt x="111048" y="62634"/>
                  </a:lnTo>
                  <a:lnTo>
                    <a:pt x="111048" y="33570"/>
                  </a:lnTo>
                  <a:lnTo>
                    <a:pt x="108230" y="30753"/>
                  </a:lnTo>
                  <a:lnTo>
                    <a:pt x="152841" y="30753"/>
                  </a:lnTo>
                  <a:lnTo>
                    <a:pt x="153996" y="32445"/>
                  </a:lnTo>
                  <a:lnTo>
                    <a:pt x="154813" y="36341"/>
                  </a:lnTo>
                  <a:lnTo>
                    <a:pt x="128938" y="36341"/>
                  </a:lnTo>
                  <a:lnTo>
                    <a:pt x="126120" y="39158"/>
                  </a:lnTo>
                  <a:lnTo>
                    <a:pt x="126120" y="62634"/>
                  </a:lnTo>
                  <a:lnTo>
                    <a:pt x="122786" y="65968"/>
                  </a:lnTo>
                  <a:close/>
                </a:path>
                <a:path w="156209" h="334644">
                  <a:moveTo>
                    <a:pt x="149574" y="159309"/>
                  </a:moveTo>
                  <a:lnTo>
                    <a:pt x="121096" y="159309"/>
                  </a:lnTo>
                  <a:lnTo>
                    <a:pt x="121096" y="131372"/>
                  </a:lnTo>
                  <a:lnTo>
                    <a:pt x="122223" y="129682"/>
                  </a:lnTo>
                  <a:lnTo>
                    <a:pt x="123866" y="128039"/>
                  </a:lnTo>
                  <a:lnTo>
                    <a:pt x="132114" y="116829"/>
                  </a:lnTo>
                  <a:lnTo>
                    <a:pt x="136533" y="102943"/>
                  </a:lnTo>
                  <a:lnTo>
                    <a:pt x="138116" y="89585"/>
                  </a:lnTo>
                  <a:lnTo>
                    <a:pt x="138000" y="85230"/>
                  </a:lnTo>
                  <a:lnTo>
                    <a:pt x="137916" y="82081"/>
                  </a:lnTo>
                  <a:lnTo>
                    <a:pt x="137859" y="39158"/>
                  </a:lnTo>
                  <a:lnTo>
                    <a:pt x="135042" y="36341"/>
                  </a:lnTo>
                  <a:lnTo>
                    <a:pt x="154813" y="36341"/>
                  </a:lnTo>
                  <a:lnTo>
                    <a:pt x="155749" y="40801"/>
                  </a:lnTo>
                  <a:lnTo>
                    <a:pt x="155830" y="78896"/>
                  </a:lnTo>
                  <a:lnTo>
                    <a:pt x="156121" y="85230"/>
                  </a:lnTo>
                  <a:lnTo>
                    <a:pt x="154922" y="100642"/>
                  </a:lnTo>
                  <a:lnTo>
                    <a:pt x="149945" y="118977"/>
                  </a:lnTo>
                  <a:lnTo>
                    <a:pt x="138986" y="135833"/>
                  </a:lnTo>
                  <a:lnTo>
                    <a:pt x="138986" y="157666"/>
                  </a:lnTo>
                  <a:lnTo>
                    <a:pt x="147908" y="157666"/>
                  </a:lnTo>
                  <a:lnTo>
                    <a:pt x="149574" y="159309"/>
                  </a:lnTo>
                  <a:close/>
                </a:path>
                <a:path w="156209" h="334644">
                  <a:moveTo>
                    <a:pt x="42258" y="76579"/>
                  </a:moveTo>
                  <a:lnTo>
                    <a:pt x="33853" y="76579"/>
                  </a:lnTo>
                  <a:lnTo>
                    <a:pt x="30519" y="72623"/>
                  </a:lnTo>
                  <a:lnTo>
                    <a:pt x="30519" y="58126"/>
                  </a:lnTo>
                  <a:lnTo>
                    <a:pt x="28829" y="57939"/>
                  </a:lnTo>
                  <a:lnTo>
                    <a:pt x="45591" y="57939"/>
                  </a:lnTo>
                  <a:lnTo>
                    <a:pt x="45591" y="72623"/>
                  </a:lnTo>
                  <a:lnTo>
                    <a:pt x="42258" y="76579"/>
                  </a:lnTo>
                  <a:close/>
                </a:path>
                <a:path w="156209" h="334644">
                  <a:moveTo>
                    <a:pt x="151288" y="197904"/>
                  </a:moveTo>
                  <a:lnTo>
                    <a:pt x="136169" y="197904"/>
                  </a:lnTo>
                  <a:lnTo>
                    <a:pt x="136169" y="173301"/>
                  </a:lnTo>
                  <a:lnTo>
                    <a:pt x="151288" y="173301"/>
                  </a:lnTo>
                  <a:lnTo>
                    <a:pt x="151288" y="197904"/>
                  </a:lnTo>
                  <a:close/>
                </a:path>
                <a:path w="156209" h="334644">
                  <a:moveTo>
                    <a:pt x="151288" y="318665"/>
                  </a:moveTo>
                  <a:lnTo>
                    <a:pt x="136169" y="318665"/>
                  </a:lnTo>
                  <a:lnTo>
                    <a:pt x="136169" y="213539"/>
                  </a:lnTo>
                  <a:lnTo>
                    <a:pt x="151288" y="213539"/>
                  </a:lnTo>
                  <a:lnTo>
                    <a:pt x="151288" y="3186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976" y="1498566"/>
              <a:ext cx="393064" cy="59540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37030" y="1532311"/>
              <a:ext cx="293370" cy="494665"/>
            </a:xfrm>
            <a:custGeom>
              <a:avLst/>
              <a:gdLst/>
              <a:ahLst/>
              <a:cxnLst/>
              <a:rect l="l" t="t" r="r" b="b"/>
              <a:pathLst>
                <a:path w="293369" h="494664">
                  <a:moveTo>
                    <a:pt x="199044" y="183912"/>
                  </a:moveTo>
                  <a:lnTo>
                    <a:pt x="91140" y="183912"/>
                  </a:lnTo>
                  <a:lnTo>
                    <a:pt x="91140" y="148134"/>
                  </a:lnTo>
                  <a:lnTo>
                    <a:pt x="85272" y="139204"/>
                  </a:lnTo>
                  <a:lnTo>
                    <a:pt x="78145" y="125357"/>
                  </a:lnTo>
                  <a:lnTo>
                    <a:pt x="72903" y="108366"/>
                  </a:lnTo>
                  <a:lnTo>
                    <a:pt x="72897" y="107896"/>
                  </a:lnTo>
                  <a:lnTo>
                    <a:pt x="72774" y="89444"/>
                  </a:lnTo>
                  <a:lnTo>
                    <a:pt x="73552" y="84420"/>
                  </a:lnTo>
                  <a:lnTo>
                    <a:pt x="74587" y="78269"/>
                  </a:lnTo>
                  <a:lnTo>
                    <a:pt x="75457" y="73245"/>
                  </a:lnTo>
                  <a:lnTo>
                    <a:pt x="78274" y="66531"/>
                  </a:lnTo>
                  <a:lnTo>
                    <a:pt x="44748" y="52539"/>
                  </a:lnTo>
                  <a:lnTo>
                    <a:pt x="43058" y="52539"/>
                  </a:lnTo>
                  <a:lnTo>
                    <a:pt x="41931" y="51976"/>
                  </a:lnTo>
                  <a:lnTo>
                    <a:pt x="40804" y="50849"/>
                  </a:lnTo>
                  <a:lnTo>
                    <a:pt x="40240" y="50849"/>
                  </a:lnTo>
                  <a:lnTo>
                    <a:pt x="2817" y="13991"/>
                  </a:lnTo>
                  <a:lnTo>
                    <a:pt x="563" y="11174"/>
                  </a:lnTo>
                  <a:lnTo>
                    <a:pt x="95" y="8404"/>
                  </a:lnTo>
                  <a:lnTo>
                    <a:pt x="0" y="7840"/>
                  </a:lnTo>
                  <a:lnTo>
                    <a:pt x="1033" y="5258"/>
                  </a:lnTo>
                  <a:lnTo>
                    <a:pt x="1126" y="5023"/>
                  </a:lnTo>
                  <a:lnTo>
                    <a:pt x="2817" y="1690"/>
                  </a:lnTo>
                  <a:lnTo>
                    <a:pt x="5587" y="0"/>
                  </a:lnTo>
                  <a:lnTo>
                    <a:pt x="8968" y="0"/>
                  </a:lnTo>
                  <a:lnTo>
                    <a:pt x="61511" y="3333"/>
                  </a:lnTo>
                  <a:lnTo>
                    <a:pt x="64282" y="3333"/>
                  </a:lnTo>
                  <a:lnTo>
                    <a:pt x="94620" y="16198"/>
                  </a:lnTo>
                  <a:lnTo>
                    <a:pt x="30192" y="16198"/>
                  </a:lnTo>
                  <a:lnTo>
                    <a:pt x="44185" y="30190"/>
                  </a:lnTo>
                  <a:lnTo>
                    <a:pt x="61201" y="30190"/>
                  </a:lnTo>
                  <a:lnTo>
                    <a:pt x="56487" y="40238"/>
                  </a:lnTo>
                  <a:lnTo>
                    <a:pt x="110157" y="62587"/>
                  </a:lnTo>
                  <a:lnTo>
                    <a:pt x="126473" y="62587"/>
                  </a:lnTo>
                  <a:lnTo>
                    <a:pt x="123943" y="72118"/>
                  </a:lnTo>
                  <a:lnTo>
                    <a:pt x="92831" y="72118"/>
                  </a:lnTo>
                  <a:lnTo>
                    <a:pt x="91140" y="77706"/>
                  </a:lnTo>
                  <a:lnTo>
                    <a:pt x="90013" y="85547"/>
                  </a:lnTo>
                  <a:lnTo>
                    <a:pt x="88887" y="92214"/>
                  </a:lnTo>
                  <a:lnTo>
                    <a:pt x="89665" y="107896"/>
                  </a:lnTo>
                  <a:lnTo>
                    <a:pt x="89782" y="109023"/>
                  </a:lnTo>
                  <a:lnTo>
                    <a:pt x="95877" y="124159"/>
                  </a:lnTo>
                  <a:lnTo>
                    <a:pt x="102879" y="135376"/>
                  </a:lnTo>
                  <a:lnTo>
                    <a:pt x="106213" y="139730"/>
                  </a:lnTo>
                  <a:lnTo>
                    <a:pt x="107340" y="141420"/>
                  </a:lnTo>
                  <a:lnTo>
                    <a:pt x="108467" y="142547"/>
                  </a:lnTo>
                  <a:lnTo>
                    <a:pt x="108467" y="182785"/>
                  </a:lnTo>
                  <a:lnTo>
                    <a:pt x="199044" y="182785"/>
                  </a:lnTo>
                  <a:lnTo>
                    <a:pt x="199044" y="183912"/>
                  </a:lnTo>
                  <a:close/>
                </a:path>
                <a:path w="293369" h="494664">
                  <a:moveTo>
                    <a:pt x="135969" y="26809"/>
                  </a:moveTo>
                  <a:lnTo>
                    <a:pt x="119642" y="26809"/>
                  </a:lnTo>
                  <a:lnTo>
                    <a:pt x="120643" y="22349"/>
                  </a:lnTo>
                  <a:lnTo>
                    <a:pt x="120769" y="21785"/>
                  </a:lnTo>
                  <a:lnTo>
                    <a:pt x="122460" y="16198"/>
                  </a:lnTo>
                  <a:lnTo>
                    <a:pt x="125794" y="11174"/>
                  </a:lnTo>
                  <a:lnTo>
                    <a:pt x="130818" y="8404"/>
                  </a:lnTo>
                  <a:lnTo>
                    <a:pt x="133964" y="6056"/>
                  </a:lnTo>
                  <a:lnTo>
                    <a:pt x="137801" y="5023"/>
                  </a:lnTo>
                  <a:lnTo>
                    <a:pt x="142650" y="5023"/>
                  </a:lnTo>
                  <a:lnTo>
                    <a:pt x="144764" y="5258"/>
                  </a:lnTo>
                  <a:lnTo>
                    <a:pt x="146501" y="5587"/>
                  </a:lnTo>
                  <a:lnTo>
                    <a:pt x="147581" y="5587"/>
                  </a:lnTo>
                  <a:lnTo>
                    <a:pt x="152605" y="7277"/>
                  </a:lnTo>
                  <a:lnTo>
                    <a:pt x="157676" y="10611"/>
                  </a:lnTo>
                  <a:lnTo>
                    <a:pt x="160447" y="15635"/>
                  </a:lnTo>
                  <a:lnTo>
                    <a:pt x="162701" y="19579"/>
                  </a:lnTo>
                  <a:lnTo>
                    <a:pt x="171622" y="19579"/>
                  </a:lnTo>
                  <a:lnTo>
                    <a:pt x="177210" y="21222"/>
                  </a:lnTo>
                  <a:lnTo>
                    <a:pt x="140350" y="21222"/>
                  </a:lnTo>
                  <a:lnTo>
                    <a:pt x="138659" y="21785"/>
                  </a:lnTo>
                  <a:lnTo>
                    <a:pt x="137533" y="22349"/>
                  </a:lnTo>
                  <a:lnTo>
                    <a:pt x="136406" y="24039"/>
                  </a:lnTo>
                  <a:lnTo>
                    <a:pt x="136406" y="25166"/>
                  </a:lnTo>
                  <a:lnTo>
                    <a:pt x="135969" y="26809"/>
                  </a:lnTo>
                  <a:close/>
                </a:path>
                <a:path w="293369" h="494664">
                  <a:moveTo>
                    <a:pt x="61201" y="30190"/>
                  </a:moveTo>
                  <a:lnTo>
                    <a:pt x="44185" y="30190"/>
                  </a:lnTo>
                  <a:lnTo>
                    <a:pt x="49772" y="17888"/>
                  </a:lnTo>
                  <a:lnTo>
                    <a:pt x="30192" y="16198"/>
                  </a:lnTo>
                  <a:lnTo>
                    <a:pt x="94620" y="16198"/>
                  </a:lnTo>
                  <a:lnTo>
                    <a:pt x="106466" y="21222"/>
                  </a:lnTo>
                  <a:lnTo>
                    <a:pt x="65409" y="21222"/>
                  </a:lnTo>
                  <a:lnTo>
                    <a:pt x="61201" y="30190"/>
                  </a:lnTo>
                  <a:close/>
                </a:path>
                <a:path w="293369" h="494664">
                  <a:moveTo>
                    <a:pt x="171059" y="19579"/>
                  </a:moveTo>
                  <a:lnTo>
                    <a:pt x="162701" y="19579"/>
                  </a:lnTo>
                  <a:lnTo>
                    <a:pt x="164109" y="19297"/>
                  </a:lnTo>
                  <a:lnTo>
                    <a:pt x="165471" y="19156"/>
                  </a:lnTo>
                  <a:lnTo>
                    <a:pt x="168288" y="19156"/>
                  </a:lnTo>
                  <a:lnTo>
                    <a:pt x="169697" y="19297"/>
                  </a:lnTo>
                  <a:lnTo>
                    <a:pt x="171059" y="19579"/>
                  </a:lnTo>
                  <a:close/>
                </a:path>
                <a:path w="293369" h="494664">
                  <a:moveTo>
                    <a:pt x="126473" y="62587"/>
                  </a:moveTo>
                  <a:lnTo>
                    <a:pt x="110157" y="62587"/>
                  </a:lnTo>
                  <a:lnTo>
                    <a:pt x="115593" y="42491"/>
                  </a:lnTo>
                  <a:lnTo>
                    <a:pt x="115669" y="42210"/>
                  </a:lnTo>
                  <a:lnTo>
                    <a:pt x="115745" y="41928"/>
                  </a:lnTo>
                  <a:lnTo>
                    <a:pt x="65409" y="21222"/>
                  </a:lnTo>
                  <a:lnTo>
                    <a:pt x="106466" y="21222"/>
                  </a:lnTo>
                  <a:lnTo>
                    <a:pt x="119642" y="26809"/>
                  </a:lnTo>
                  <a:lnTo>
                    <a:pt x="135969" y="26809"/>
                  </a:lnTo>
                  <a:lnTo>
                    <a:pt x="126473" y="62587"/>
                  </a:lnTo>
                  <a:close/>
                </a:path>
                <a:path w="293369" h="494664">
                  <a:moveTo>
                    <a:pt x="149271" y="73245"/>
                  </a:moveTo>
                  <a:lnTo>
                    <a:pt x="143684" y="73245"/>
                  </a:lnTo>
                  <a:lnTo>
                    <a:pt x="139786" y="72118"/>
                  </a:lnTo>
                  <a:lnTo>
                    <a:pt x="136969" y="68174"/>
                  </a:lnTo>
                  <a:lnTo>
                    <a:pt x="138096" y="63714"/>
                  </a:lnTo>
                  <a:lnTo>
                    <a:pt x="147581" y="31317"/>
                  </a:lnTo>
                  <a:lnTo>
                    <a:pt x="148144" y="27936"/>
                  </a:lnTo>
                  <a:lnTo>
                    <a:pt x="148144" y="25166"/>
                  </a:lnTo>
                  <a:lnTo>
                    <a:pt x="147581" y="24039"/>
                  </a:lnTo>
                  <a:lnTo>
                    <a:pt x="146501" y="22349"/>
                  </a:lnTo>
                  <a:lnTo>
                    <a:pt x="145374" y="21222"/>
                  </a:lnTo>
                  <a:lnTo>
                    <a:pt x="177210" y="21222"/>
                  </a:lnTo>
                  <a:lnTo>
                    <a:pt x="182281" y="24603"/>
                  </a:lnTo>
                  <a:lnTo>
                    <a:pt x="185052" y="29626"/>
                  </a:lnTo>
                  <a:lnTo>
                    <a:pt x="185615" y="30190"/>
                  </a:lnTo>
                  <a:lnTo>
                    <a:pt x="185615" y="30753"/>
                  </a:lnTo>
                  <a:lnTo>
                    <a:pt x="196790" y="30753"/>
                  </a:lnTo>
                  <a:lnTo>
                    <a:pt x="204069" y="32397"/>
                  </a:lnTo>
                  <a:lnTo>
                    <a:pt x="207209" y="35214"/>
                  </a:lnTo>
                  <a:lnTo>
                    <a:pt x="166035" y="35214"/>
                  </a:lnTo>
                  <a:lnTo>
                    <a:pt x="164391" y="35777"/>
                  </a:lnTo>
                  <a:lnTo>
                    <a:pt x="162701" y="37468"/>
                  </a:lnTo>
                  <a:lnTo>
                    <a:pt x="153732" y="67658"/>
                  </a:lnTo>
                  <a:lnTo>
                    <a:pt x="152089" y="71555"/>
                  </a:lnTo>
                  <a:lnTo>
                    <a:pt x="149271" y="73245"/>
                  </a:lnTo>
                  <a:close/>
                </a:path>
                <a:path w="293369" h="494664">
                  <a:moveTo>
                    <a:pt x="196227" y="30753"/>
                  </a:moveTo>
                  <a:lnTo>
                    <a:pt x="185615" y="30753"/>
                  </a:lnTo>
                  <a:lnTo>
                    <a:pt x="187587" y="30472"/>
                  </a:lnTo>
                  <a:lnTo>
                    <a:pt x="189372" y="30331"/>
                  </a:lnTo>
                  <a:lnTo>
                    <a:pt x="192893" y="30331"/>
                  </a:lnTo>
                  <a:lnTo>
                    <a:pt x="194537" y="30472"/>
                  </a:lnTo>
                  <a:lnTo>
                    <a:pt x="196227" y="30753"/>
                  </a:lnTo>
                  <a:close/>
                </a:path>
                <a:path w="293369" h="494664">
                  <a:moveTo>
                    <a:pt x="176130" y="79959"/>
                  </a:moveTo>
                  <a:lnTo>
                    <a:pt x="170495" y="79959"/>
                  </a:lnTo>
                  <a:lnTo>
                    <a:pt x="166035" y="78269"/>
                  </a:lnTo>
                  <a:lnTo>
                    <a:pt x="163264" y="74325"/>
                  </a:lnTo>
                  <a:lnTo>
                    <a:pt x="164908" y="69865"/>
                  </a:lnTo>
                  <a:lnTo>
                    <a:pt x="173143" y="42491"/>
                  </a:lnTo>
                  <a:lnTo>
                    <a:pt x="173228" y="42210"/>
                  </a:lnTo>
                  <a:lnTo>
                    <a:pt x="173313" y="39111"/>
                  </a:lnTo>
                  <a:lnTo>
                    <a:pt x="172749" y="38031"/>
                  </a:lnTo>
                  <a:lnTo>
                    <a:pt x="171622" y="36341"/>
                  </a:lnTo>
                  <a:lnTo>
                    <a:pt x="170495" y="35214"/>
                  </a:lnTo>
                  <a:lnTo>
                    <a:pt x="207209" y="35214"/>
                  </a:lnTo>
                  <a:lnTo>
                    <a:pt x="209093" y="36904"/>
                  </a:lnTo>
                  <a:lnTo>
                    <a:pt x="211910" y="42491"/>
                  </a:lnTo>
                  <a:lnTo>
                    <a:pt x="223086" y="42491"/>
                  </a:lnTo>
                  <a:lnTo>
                    <a:pt x="228673" y="44182"/>
                  </a:lnTo>
                  <a:lnTo>
                    <a:pt x="231061" y="45966"/>
                  </a:lnTo>
                  <a:lnTo>
                    <a:pt x="190264" y="45966"/>
                  </a:lnTo>
                  <a:lnTo>
                    <a:pt x="189043" y="46858"/>
                  </a:lnTo>
                  <a:lnTo>
                    <a:pt x="187869" y="48079"/>
                  </a:lnTo>
                  <a:lnTo>
                    <a:pt x="180027" y="74325"/>
                  </a:lnTo>
                  <a:lnTo>
                    <a:pt x="178900" y="77706"/>
                  </a:lnTo>
                  <a:lnTo>
                    <a:pt x="176130" y="79959"/>
                  </a:lnTo>
                  <a:close/>
                </a:path>
                <a:path w="293369" h="494664">
                  <a:moveTo>
                    <a:pt x="221959" y="42491"/>
                  </a:moveTo>
                  <a:lnTo>
                    <a:pt x="211910" y="42491"/>
                  </a:lnTo>
                  <a:lnTo>
                    <a:pt x="213554" y="42210"/>
                  </a:lnTo>
                  <a:lnTo>
                    <a:pt x="215244" y="42069"/>
                  </a:lnTo>
                  <a:lnTo>
                    <a:pt x="218578" y="42069"/>
                  </a:lnTo>
                  <a:lnTo>
                    <a:pt x="220268" y="42210"/>
                  </a:lnTo>
                  <a:lnTo>
                    <a:pt x="221959" y="42491"/>
                  </a:lnTo>
                  <a:close/>
                </a:path>
                <a:path w="293369" h="494664">
                  <a:moveTo>
                    <a:pt x="200688" y="90007"/>
                  </a:moveTo>
                  <a:lnTo>
                    <a:pt x="196227" y="90007"/>
                  </a:lnTo>
                  <a:lnTo>
                    <a:pt x="195664" y="89444"/>
                  </a:lnTo>
                  <a:lnTo>
                    <a:pt x="195100" y="89444"/>
                  </a:lnTo>
                  <a:lnTo>
                    <a:pt x="190639" y="88317"/>
                  </a:lnTo>
                  <a:lnTo>
                    <a:pt x="188670" y="84420"/>
                  </a:lnTo>
                  <a:lnTo>
                    <a:pt x="188426" y="83763"/>
                  </a:lnTo>
                  <a:lnTo>
                    <a:pt x="190076" y="79959"/>
                  </a:lnTo>
                  <a:lnTo>
                    <a:pt x="196790" y="58127"/>
                  </a:lnTo>
                  <a:lnTo>
                    <a:pt x="198481" y="53103"/>
                  </a:lnTo>
                  <a:lnTo>
                    <a:pt x="199044" y="49769"/>
                  </a:lnTo>
                  <a:lnTo>
                    <a:pt x="196715" y="46858"/>
                  </a:lnTo>
                  <a:lnTo>
                    <a:pt x="196329" y="46858"/>
                  </a:lnTo>
                  <a:lnTo>
                    <a:pt x="194020" y="46388"/>
                  </a:lnTo>
                  <a:lnTo>
                    <a:pt x="193457" y="46388"/>
                  </a:lnTo>
                  <a:lnTo>
                    <a:pt x="192611" y="45966"/>
                  </a:lnTo>
                  <a:lnTo>
                    <a:pt x="231061" y="45966"/>
                  </a:lnTo>
                  <a:lnTo>
                    <a:pt x="233134" y="47515"/>
                  </a:lnTo>
                  <a:lnTo>
                    <a:pt x="235951" y="52539"/>
                  </a:lnTo>
                  <a:lnTo>
                    <a:pt x="239849" y="57563"/>
                  </a:lnTo>
                  <a:lnTo>
                    <a:pt x="239953" y="58596"/>
                  </a:lnTo>
                  <a:lnTo>
                    <a:pt x="214681" y="58596"/>
                  </a:lnTo>
                  <a:lnTo>
                    <a:pt x="212380" y="60662"/>
                  </a:lnTo>
                  <a:lnTo>
                    <a:pt x="212114" y="62071"/>
                  </a:lnTo>
                  <a:lnTo>
                    <a:pt x="212016" y="62587"/>
                  </a:lnTo>
                  <a:lnTo>
                    <a:pt x="211910" y="63150"/>
                  </a:lnTo>
                  <a:lnTo>
                    <a:pt x="204632" y="84420"/>
                  </a:lnTo>
                  <a:lnTo>
                    <a:pt x="203505" y="88317"/>
                  </a:lnTo>
                  <a:lnTo>
                    <a:pt x="200688" y="90007"/>
                  </a:lnTo>
                  <a:close/>
                </a:path>
                <a:path w="293369" h="494664">
                  <a:moveTo>
                    <a:pt x="199044" y="182785"/>
                  </a:moveTo>
                  <a:lnTo>
                    <a:pt x="182798" y="182785"/>
                  </a:lnTo>
                  <a:lnTo>
                    <a:pt x="182798" y="155976"/>
                  </a:lnTo>
                  <a:lnTo>
                    <a:pt x="184488" y="153158"/>
                  </a:lnTo>
                  <a:lnTo>
                    <a:pt x="187306" y="152031"/>
                  </a:lnTo>
                  <a:lnTo>
                    <a:pt x="199701" y="140984"/>
                  </a:lnTo>
                  <a:lnTo>
                    <a:pt x="211910" y="107896"/>
                  </a:lnTo>
                  <a:lnTo>
                    <a:pt x="223649" y="65968"/>
                  </a:lnTo>
                  <a:lnTo>
                    <a:pt x="223948" y="63714"/>
                  </a:lnTo>
                  <a:lnTo>
                    <a:pt x="224023" y="63150"/>
                  </a:lnTo>
                  <a:lnTo>
                    <a:pt x="224097" y="62587"/>
                  </a:lnTo>
                  <a:lnTo>
                    <a:pt x="224166" y="62071"/>
                  </a:lnTo>
                  <a:lnTo>
                    <a:pt x="221959" y="59253"/>
                  </a:lnTo>
                  <a:lnTo>
                    <a:pt x="218672" y="58596"/>
                  </a:lnTo>
                  <a:lnTo>
                    <a:pt x="239953" y="58596"/>
                  </a:lnTo>
                  <a:lnTo>
                    <a:pt x="240303" y="62071"/>
                  </a:lnTo>
                  <a:lnTo>
                    <a:pt x="240412" y="63150"/>
                  </a:lnTo>
                  <a:lnTo>
                    <a:pt x="238722" y="68738"/>
                  </a:lnTo>
                  <a:lnTo>
                    <a:pt x="237031" y="75452"/>
                  </a:lnTo>
                  <a:lnTo>
                    <a:pt x="273147" y="91134"/>
                  </a:lnTo>
                  <a:lnTo>
                    <a:pt x="233134" y="91134"/>
                  </a:lnTo>
                  <a:lnTo>
                    <a:pt x="227546" y="110666"/>
                  </a:lnTo>
                  <a:lnTo>
                    <a:pt x="227546" y="111230"/>
                  </a:lnTo>
                  <a:lnTo>
                    <a:pt x="226983" y="111793"/>
                  </a:lnTo>
                  <a:lnTo>
                    <a:pt x="241539" y="118507"/>
                  </a:lnTo>
                  <a:lnTo>
                    <a:pt x="259464" y="118507"/>
                  </a:lnTo>
                  <a:lnTo>
                    <a:pt x="257175" y="123531"/>
                  </a:lnTo>
                  <a:lnTo>
                    <a:pt x="265064" y="127475"/>
                  </a:lnTo>
                  <a:lnTo>
                    <a:pt x="223649" y="127475"/>
                  </a:lnTo>
                  <a:lnTo>
                    <a:pt x="219785" y="136844"/>
                  </a:lnTo>
                  <a:lnTo>
                    <a:pt x="214675" y="146679"/>
                  </a:lnTo>
                  <a:lnTo>
                    <a:pt x="207908" y="155976"/>
                  </a:lnTo>
                  <a:lnTo>
                    <a:pt x="199044" y="163769"/>
                  </a:lnTo>
                  <a:lnTo>
                    <a:pt x="199044" y="182785"/>
                  </a:lnTo>
                  <a:close/>
                </a:path>
                <a:path w="293369" h="494664">
                  <a:moveTo>
                    <a:pt x="118328" y="83763"/>
                  </a:moveTo>
                  <a:lnTo>
                    <a:pt x="114149" y="83763"/>
                  </a:lnTo>
                  <a:lnTo>
                    <a:pt x="113256" y="83622"/>
                  </a:lnTo>
                  <a:lnTo>
                    <a:pt x="112364" y="83293"/>
                  </a:lnTo>
                  <a:lnTo>
                    <a:pt x="109594" y="82730"/>
                  </a:lnTo>
                  <a:lnTo>
                    <a:pt x="107340" y="80476"/>
                  </a:lnTo>
                  <a:lnTo>
                    <a:pt x="106777" y="78269"/>
                  </a:lnTo>
                  <a:lnTo>
                    <a:pt x="92831" y="72118"/>
                  </a:lnTo>
                  <a:lnTo>
                    <a:pt x="123943" y="72118"/>
                  </a:lnTo>
                  <a:lnTo>
                    <a:pt x="122460" y="77706"/>
                  </a:lnTo>
                  <a:lnTo>
                    <a:pt x="121098" y="81274"/>
                  </a:lnTo>
                  <a:lnTo>
                    <a:pt x="118328" y="83763"/>
                  </a:lnTo>
                  <a:close/>
                </a:path>
                <a:path w="293369" h="494664">
                  <a:moveTo>
                    <a:pt x="259464" y="118507"/>
                  </a:moveTo>
                  <a:lnTo>
                    <a:pt x="241539" y="118507"/>
                  </a:lnTo>
                  <a:lnTo>
                    <a:pt x="251024" y="98928"/>
                  </a:lnTo>
                  <a:lnTo>
                    <a:pt x="233134" y="91134"/>
                  </a:lnTo>
                  <a:lnTo>
                    <a:pt x="273147" y="91134"/>
                  </a:lnTo>
                  <a:lnTo>
                    <a:pt x="279526" y="93904"/>
                  </a:lnTo>
                  <a:lnTo>
                    <a:pt x="284551" y="95595"/>
                  </a:lnTo>
                  <a:lnTo>
                    <a:pt x="288495" y="100055"/>
                  </a:lnTo>
                  <a:lnTo>
                    <a:pt x="290702" y="105079"/>
                  </a:lnTo>
                  <a:lnTo>
                    <a:pt x="265581" y="105079"/>
                  </a:lnTo>
                  <a:lnTo>
                    <a:pt x="259464" y="118507"/>
                  </a:lnTo>
                  <a:close/>
                </a:path>
                <a:path w="293369" h="494664">
                  <a:moveTo>
                    <a:pt x="287555" y="128414"/>
                  </a:moveTo>
                  <a:lnTo>
                    <a:pt x="268210" y="128414"/>
                  </a:lnTo>
                  <a:lnTo>
                    <a:pt x="268914" y="128274"/>
                  </a:lnTo>
                  <a:lnTo>
                    <a:pt x="269478" y="127992"/>
                  </a:lnTo>
                  <a:lnTo>
                    <a:pt x="271168" y="127475"/>
                  </a:lnTo>
                  <a:lnTo>
                    <a:pt x="271732" y="126912"/>
                  </a:lnTo>
                  <a:lnTo>
                    <a:pt x="272207" y="125357"/>
                  </a:lnTo>
                  <a:lnTo>
                    <a:pt x="272248" y="125222"/>
                  </a:lnTo>
                  <a:lnTo>
                    <a:pt x="276756" y="114610"/>
                  </a:lnTo>
                  <a:lnTo>
                    <a:pt x="277319" y="114047"/>
                  </a:lnTo>
                  <a:lnTo>
                    <a:pt x="277319" y="112920"/>
                  </a:lnTo>
                  <a:lnTo>
                    <a:pt x="265581" y="105079"/>
                  </a:lnTo>
                  <a:lnTo>
                    <a:pt x="290702" y="105079"/>
                  </a:lnTo>
                  <a:lnTo>
                    <a:pt x="292956" y="110666"/>
                  </a:lnTo>
                  <a:lnTo>
                    <a:pt x="292956" y="116254"/>
                  </a:lnTo>
                  <a:lnTo>
                    <a:pt x="287742" y="127992"/>
                  </a:lnTo>
                  <a:lnTo>
                    <a:pt x="287617" y="128274"/>
                  </a:lnTo>
                  <a:lnTo>
                    <a:pt x="287555" y="128414"/>
                  </a:lnTo>
                  <a:close/>
                </a:path>
                <a:path w="293369" h="494664">
                  <a:moveTo>
                    <a:pt x="270605" y="144237"/>
                  </a:moveTo>
                  <a:lnTo>
                    <a:pt x="262200" y="144237"/>
                  </a:lnTo>
                  <a:lnTo>
                    <a:pt x="259429" y="142547"/>
                  </a:lnTo>
                  <a:lnTo>
                    <a:pt x="223649" y="127475"/>
                  </a:lnTo>
                  <a:lnTo>
                    <a:pt x="265064" y="127475"/>
                  </a:lnTo>
                  <a:lnTo>
                    <a:pt x="266097" y="127992"/>
                  </a:lnTo>
                  <a:lnTo>
                    <a:pt x="266379" y="128274"/>
                  </a:lnTo>
                  <a:lnTo>
                    <a:pt x="266942" y="128414"/>
                  </a:lnTo>
                  <a:lnTo>
                    <a:pt x="287555" y="128414"/>
                  </a:lnTo>
                  <a:lnTo>
                    <a:pt x="286241" y="131372"/>
                  </a:lnTo>
                  <a:lnTo>
                    <a:pt x="284551" y="136396"/>
                  </a:lnTo>
                  <a:lnTo>
                    <a:pt x="280090" y="140857"/>
                  </a:lnTo>
                  <a:lnTo>
                    <a:pt x="273375" y="143111"/>
                  </a:lnTo>
                  <a:lnTo>
                    <a:pt x="270605" y="144237"/>
                  </a:lnTo>
                  <a:close/>
                </a:path>
                <a:path w="293369" h="494664">
                  <a:moveTo>
                    <a:pt x="205196" y="494174"/>
                  </a:moveTo>
                  <a:lnTo>
                    <a:pt x="81045" y="494174"/>
                  </a:lnTo>
                  <a:lnTo>
                    <a:pt x="77148" y="490840"/>
                  </a:lnTo>
                  <a:lnTo>
                    <a:pt x="77148" y="187293"/>
                  </a:lnTo>
                  <a:lnTo>
                    <a:pt x="81045" y="183912"/>
                  </a:lnTo>
                  <a:lnTo>
                    <a:pt x="206276" y="183912"/>
                  </a:lnTo>
                  <a:lnTo>
                    <a:pt x="209656" y="187293"/>
                  </a:lnTo>
                  <a:lnTo>
                    <a:pt x="209656" y="200111"/>
                  </a:lnTo>
                  <a:lnTo>
                    <a:pt x="94474" y="200111"/>
                  </a:lnTo>
                  <a:lnTo>
                    <a:pt x="94474" y="224714"/>
                  </a:lnTo>
                  <a:lnTo>
                    <a:pt x="209656" y="224714"/>
                  </a:lnTo>
                  <a:lnTo>
                    <a:pt x="209656" y="239833"/>
                  </a:lnTo>
                  <a:lnTo>
                    <a:pt x="94474" y="239833"/>
                  </a:lnTo>
                  <a:lnTo>
                    <a:pt x="94474" y="477975"/>
                  </a:lnTo>
                  <a:lnTo>
                    <a:pt x="209093" y="477975"/>
                  </a:lnTo>
                  <a:lnTo>
                    <a:pt x="209093" y="490840"/>
                  </a:lnTo>
                  <a:lnTo>
                    <a:pt x="205196" y="494174"/>
                  </a:lnTo>
                  <a:close/>
                </a:path>
                <a:path w="293369" h="494664">
                  <a:moveTo>
                    <a:pt x="209656" y="224714"/>
                  </a:moveTo>
                  <a:lnTo>
                    <a:pt x="194020" y="224714"/>
                  </a:lnTo>
                  <a:lnTo>
                    <a:pt x="194020" y="200111"/>
                  </a:lnTo>
                  <a:lnTo>
                    <a:pt x="209656" y="200111"/>
                  </a:lnTo>
                  <a:lnTo>
                    <a:pt x="209656" y="224714"/>
                  </a:lnTo>
                  <a:close/>
                </a:path>
                <a:path w="293369" h="494664">
                  <a:moveTo>
                    <a:pt x="206276" y="270023"/>
                  </a:moveTo>
                  <a:lnTo>
                    <a:pt x="197917" y="270023"/>
                  </a:lnTo>
                  <a:lnTo>
                    <a:pt x="194020" y="266079"/>
                  </a:lnTo>
                  <a:lnTo>
                    <a:pt x="194020" y="239833"/>
                  </a:lnTo>
                  <a:lnTo>
                    <a:pt x="209656" y="239833"/>
                  </a:lnTo>
                  <a:lnTo>
                    <a:pt x="209656" y="266079"/>
                  </a:lnTo>
                  <a:lnTo>
                    <a:pt x="206276" y="270023"/>
                  </a:lnTo>
                  <a:close/>
                </a:path>
                <a:path w="293369" h="494664">
                  <a:moveTo>
                    <a:pt x="209093" y="477975"/>
                  </a:moveTo>
                  <a:lnTo>
                    <a:pt x="193457" y="477975"/>
                  </a:lnTo>
                  <a:lnTo>
                    <a:pt x="193457" y="285095"/>
                  </a:lnTo>
                  <a:lnTo>
                    <a:pt x="196790" y="281761"/>
                  </a:lnTo>
                  <a:lnTo>
                    <a:pt x="205196" y="281761"/>
                  </a:lnTo>
                  <a:lnTo>
                    <a:pt x="209093" y="285095"/>
                  </a:lnTo>
                  <a:lnTo>
                    <a:pt x="209093" y="4779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5319" y="1701495"/>
              <a:ext cx="257673" cy="39191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26036" y="1735240"/>
              <a:ext cx="156845" cy="290830"/>
            </a:xfrm>
            <a:custGeom>
              <a:avLst/>
              <a:gdLst/>
              <a:ahLst/>
              <a:cxnLst/>
              <a:rect l="l" t="t" r="r" b="b"/>
              <a:pathLst>
                <a:path w="156845" h="290830">
                  <a:moveTo>
                    <a:pt x="46148" y="41928"/>
                  </a:moveTo>
                  <a:lnTo>
                    <a:pt x="29948" y="41928"/>
                  </a:lnTo>
                  <a:lnTo>
                    <a:pt x="29948" y="21785"/>
                  </a:lnTo>
                  <a:lnTo>
                    <a:pt x="31467" y="13991"/>
                  </a:lnTo>
                  <a:lnTo>
                    <a:pt x="31576" y="13428"/>
                  </a:lnTo>
                  <a:lnTo>
                    <a:pt x="31622" y="13192"/>
                  </a:lnTo>
                  <a:lnTo>
                    <a:pt x="36228" y="6279"/>
                  </a:lnTo>
                  <a:lnTo>
                    <a:pt x="43141" y="1674"/>
                  </a:lnTo>
                  <a:lnTo>
                    <a:pt x="51736" y="0"/>
                  </a:lnTo>
                  <a:lnTo>
                    <a:pt x="60704" y="0"/>
                  </a:lnTo>
                  <a:lnTo>
                    <a:pt x="67372" y="3896"/>
                  </a:lnTo>
                  <a:lnTo>
                    <a:pt x="70753" y="9484"/>
                  </a:lnTo>
                  <a:lnTo>
                    <a:pt x="88624" y="9484"/>
                  </a:lnTo>
                  <a:lnTo>
                    <a:pt x="91977" y="11174"/>
                  </a:lnTo>
                  <a:lnTo>
                    <a:pt x="95921" y="16198"/>
                  </a:lnTo>
                  <a:lnTo>
                    <a:pt x="118454" y="16198"/>
                  </a:lnTo>
                  <a:lnTo>
                    <a:pt x="119399" y="16761"/>
                  </a:lnTo>
                  <a:lnTo>
                    <a:pt x="48918" y="16761"/>
                  </a:lnTo>
                  <a:lnTo>
                    <a:pt x="46148" y="19578"/>
                  </a:lnTo>
                  <a:lnTo>
                    <a:pt x="46148" y="41928"/>
                  </a:lnTo>
                  <a:close/>
                </a:path>
                <a:path w="156845" h="290830">
                  <a:moveTo>
                    <a:pt x="88624" y="9484"/>
                  </a:moveTo>
                  <a:lnTo>
                    <a:pt x="70753" y="9484"/>
                  </a:lnTo>
                  <a:lnTo>
                    <a:pt x="76340" y="8357"/>
                  </a:lnTo>
                  <a:lnTo>
                    <a:pt x="86389" y="8357"/>
                  </a:lnTo>
                  <a:lnTo>
                    <a:pt x="88624" y="9484"/>
                  </a:lnTo>
                  <a:close/>
                </a:path>
                <a:path w="156845" h="290830">
                  <a:moveTo>
                    <a:pt x="118454" y="16198"/>
                  </a:moveTo>
                  <a:lnTo>
                    <a:pt x="95921" y="16198"/>
                  </a:lnTo>
                  <a:lnTo>
                    <a:pt x="98691" y="13991"/>
                  </a:lnTo>
                  <a:lnTo>
                    <a:pt x="102589" y="13428"/>
                  </a:lnTo>
                  <a:lnTo>
                    <a:pt x="113811" y="13428"/>
                  </a:lnTo>
                  <a:lnTo>
                    <a:pt x="118454" y="16198"/>
                  </a:lnTo>
                  <a:close/>
                </a:path>
                <a:path w="156845" h="290830">
                  <a:moveTo>
                    <a:pt x="69626" y="59817"/>
                  </a:moveTo>
                  <a:lnTo>
                    <a:pt x="61221" y="59817"/>
                  </a:lnTo>
                  <a:lnTo>
                    <a:pt x="57887" y="56436"/>
                  </a:lnTo>
                  <a:lnTo>
                    <a:pt x="57887" y="19578"/>
                  </a:lnTo>
                  <a:lnTo>
                    <a:pt x="55069" y="16761"/>
                  </a:lnTo>
                  <a:lnTo>
                    <a:pt x="119399" y="16761"/>
                  </a:lnTo>
                  <a:lnTo>
                    <a:pt x="123296" y="21785"/>
                  </a:lnTo>
                  <a:lnTo>
                    <a:pt x="144747" y="21785"/>
                  </a:lnTo>
                  <a:lnTo>
                    <a:pt x="149032" y="24603"/>
                  </a:lnTo>
                  <a:lnTo>
                    <a:pt x="75777" y="24603"/>
                  </a:lnTo>
                  <a:lnTo>
                    <a:pt x="74086" y="25166"/>
                  </a:lnTo>
                  <a:lnTo>
                    <a:pt x="72960" y="27373"/>
                  </a:lnTo>
                  <a:lnTo>
                    <a:pt x="72960" y="56436"/>
                  </a:lnTo>
                  <a:lnTo>
                    <a:pt x="69626" y="59817"/>
                  </a:lnTo>
                  <a:close/>
                </a:path>
                <a:path w="156845" h="290830">
                  <a:moveTo>
                    <a:pt x="144747" y="21785"/>
                  </a:moveTo>
                  <a:lnTo>
                    <a:pt x="123296" y="21785"/>
                  </a:lnTo>
                  <a:lnTo>
                    <a:pt x="126630" y="19578"/>
                  </a:lnTo>
                  <a:lnTo>
                    <a:pt x="130574" y="19015"/>
                  </a:lnTo>
                  <a:lnTo>
                    <a:pt x="134471" y="19015"/>
                  </a:lnTo>
                  <a:lnTo>
                    <a:pt x="143066" y="20681"/>
                  </a:lnTo>
                  <a:lnTo>
                    <a:pt x="144747" y="21785"/>
                  </a:lnTo>
                  <a:close/>
                </a:path>
                <a:path w="156845" h="290830">
                  <a:moveTo>
                    <a:pt x="96484" y="60944"/>
                  </a:moveTo>
                  <a:lnTo>
                    <a:pt x="88079" y="60944"/>
                  </a:lnTo>
                  <a:lnTo>
                    <a:pt x="84182" y="57000"/>
                  </a:lnTo>
                  <a:lnTo>
                    <a:pt x="84182" y="27373"/>
                  </a:lnTo>
                  <a:lnTo>
                    <a:pt x="81365" y="24603"/>
                  </a:lnTo>
                  <a:lnTo>
                    <a:pt x="149032" y="24603"/>
                  </a:lnTo>
                  <a:lnTo>
                    <a:pt x="149889" y="25166"/>
                  </a:lnTo>
                  <a:lnTo>
                    <a:pt x="151445" y="27373"/>
                  </a:lnTo>
                  <a:lnTo>
                    <a:pt x="153754" y="30753"/>
                  </a:lnTo>
                  <a:lnTo>
                    <a:pt x="102589" y="30753"/>
                  </a:lnTo>
                  <a:lnTo>
                    <a:pt x="100382" y="31317"/>
                  </a:lnTo>
                  <a:lnTo>
                    <a:pt x="99818" y="33523"/>
                  </a:lnTo>
                  <a:lnTo>
                    <a:pt x="99818" y="57000"/>
                  </a:lnTo>
                  <a:lnTo>
                    <a:pt x="96484" y="60944"/>
                  </a:lnTo>
                  <a:close/>
                </a:path>
                <a:path w="156845" h="290830">
                  <a:moveTo>
                    <a:pt x="122732" y="65404"/>
                  </a:moveTo>
                  <a:lnTo>
                    <a:pt x="114374" y="65404"/>
                  </a:lnTo>
                  <a:lnTo>
                    <a:pt x="110994" y="62024"/>
                  </a:lnTo>
                  <a:lnTo>
                    <a:pt x="110994" y="33523"/>
                  </a:lnTo>
                  <a:lnTo>
                    <a:pt x="108223" y="30753"/>
                  </a:lnTo>
                  <a:lnTo>
                    <a:pt x="153754" y="30753"/>
                  </a:lnTo>
                  <a:lnTo>
                    <a:pt x="154585" y="31970"/>
                  </a:lnTo>
                  <a:lnTo>
                    <a:pt x="155470" y="36341"/>
                  </a:lnTo>
                  <a:lnTo>
                    <a:pt x="128884" y="36341"/>
                  </a:lnTo>
                  <a:lnTo>
                    <a:pt x="126113" y="39111"/>
                  </a:lnTo>
                  <a:lnTo>
                    <a:pt x="126113" y="62024"/>
                  </a:lnTo>
                  <a:lnTo>
                    <a:pt x="122732" y="65404"/>
                  </a:lnTo>
                  <a:close/>
                </a:path>
                <a:path w="156845" h="290830">
                  <a:moveTo>
                    <a:pt x="148981" y="157619"/>
                  </a:moveTo>
                  <a:lnTo>
                    <a:pt x="123296" y="157619"/>
                  </a:lnTo>
                  <a:lnTo>
                    <a:pt x="123296" y="129682"/>
                  </a:lnTo>
                  <a:lnTo>
                    <a:pt x="123859" y="127992"/>
                  </a:lnTo>
                  <a:lnTo>
                    <a:pt x="126113" y="126348"/>
                  </a:lnTo>
                  <a:lnTo>
                    <a:pt x="134862" y="115156"/>
                  </a:lnTo>
                  <a:lnTo>
                    <a:pt x="139161" y="101393"/>
                  </a:lnTo>
                  <a:lnTo>
                    <a:pt x="140000" y="88370"/>
                  </a:lnTo>
                  <a:lnTo>
                    <a:pt x="138369" y="79396"/>
                  </a:lnTo>
                  <a:lnTo>
                    <a:pt x="138369" y="39111"/>
                  </a:lnTo>
                  <a:lnTo>
                    <a:pt x="135598" y="36341"/>
                  </a:lnTo>
                  <a:lnTo>
                    <a:pt x="155470" y="36341"/>
                  </a:lnTo>
                  <a:lnTo>
                    <a:pt x="156259" y="40238"/>
                  </a:lnTo>
                  <a:lnTo>
                    <a:pt x="156305" y="84869"/>
                  </a:lnTo>
                  <a:lnTo>
                    <a:pt x="154938" y="100184"/>
                  </a:lnTo>
                  <a:lnTo>
                    <a:pt x="150022" y="117791"/>
                  </a:lnTo>
                  <a:lnTo>
                    <a:pt x="149900" y="118229"/>
                  </a:lnTo>
                  <a:lnTo>
                    <a:pt x="138932" y="134706"/>
                  </a:lnTo>
                  <a:lnTo>
                    <a:pt x="138932" y="156539"/>
                  </a:lnTo>
                  <a:lnTo>
                    <a:pt x="147901" y="156539"/>
                  </a:lnTo>
                  <a:lnTo>
                    <a:pt x="148981" y="157619"/>
                  </a:lnTo>
                  <a:close/>
                </a:path>
                <a:path w="156845" h="290830">
                  <a:moveTo>
                    <a:pt x="147901" y="290682"/>
                  </a:moveTo>
                  <a:lnTo>
                    <a:pt x="23233" y="290682"/>
                  </a:lnTo>
                  <a:lnTo>
                    <a:pt x="19853" y="287348"/>
                  </a:lnTo>
                  <a:lnTo>
                    <a:pt x="19853" y="159872"/>
                  </a:lnTo>
                  <a:lnTo>
                    <a:pt x="23233" y="156539"/>
                  </a:lnTo>
                  <a:lnTo>
                    <a:pt x="32155" y="156539"/>
                  </a:lnTo>
                  <a:lnTo>
                    <a:pt x="32155" y="143110"/>
                  </a:lnTo>
                  <a:lnTo>
                    <a:pt x="4812" y="109285"/>
                  </a:lnTo>
                  <a:lnTo>
                    <a:pt x="204" y="88370"/>
                  </a:lnTo>
                  <a:lnTo>
                    <a:pt x="99" y="84869"/>
                  </a:lnTo>
                  <a:lnTo>
                    <a:pt x="9804" y="46388"/>
                  </a:lnTo>
                  <a:lnTo>
                    <a:pt x="18679" y="41599"/>
                  </a:lnTo>
                  <a:lnTo>
                    <a:pt x="27515" y="41599"/>
                  </a:lnTo>
                  <a:lnTo>
                    <a:pt x="29948" y="41928"/>
                  </a:lnTo>
                  <a:lnTo>
                    <a:pt x="46148" y="41928"/>
                  </a:lnTo>
                  <a:lnTo>
                    <a:pt x="46148" y="58455"/>
                  </a:lnTo>
                  <a:lnTo>
                    <a:pt x="23750" y="58455"/>
                  </a:lnTo>
                  <a:lnTo>
                    <a:pt x="21496" y="58972"/>
                  </a:lnTo>
                  <a:lnTo>
                    <a:pt x="19853" y="59817"/>
                  </a:lnTo>
                  <a:lnTo>
                    <a:pt x="17371" y="64958"/>
                  </a:lnTo>
                  <a:lnTo>
                    <a:pt x="16302" y="72881"/>
                  </a:lnTo>
                  <a:lnTo>
                    <a:pt x="16384" y="88370"/>
                  </a:lnTo>
                  <a:lnTo>
                    <a:pt x="36883" y="127750"/>
                  </a:lnTo>
                  <a:lnTo>
                    <a:pt x="46711" y="135269"/>
                  </a:lnTo>
                  <a:lnTo>
                    <a:pt x="47838" y="137523"/>
                  </a:lnTo>
                  <a:lnTo>
                    <a:pt x="47838" y="157619"/>
                  </a:lnTo>
                  <a:lnTo>
                    <a:pt x="148981" y="157619"/>
                  </a:lnTo>
                  <a:lnTo>
                    <a:pt x="151235" y="159872"/>
                  </a:lnTo>
                  <a:lnTo>
                    <a:pt x="151235" y="173301"/>
                  </a:lnTo>
                  <a:lnTo>
                    <a:pt x="36099" y="173301"/>
                  </a:lnTo>
                  <a:lnTo>
                    <a:pt x="36099" y="197904"/>
                  </a:lnTo>
                  <a:lnTo>
                    <a:pt x="151235" y="197904"/>
                  </a:lnTo>
                  <a:lnTo>
                    <a:pt x="151235" y="212976"/>
                  </a:lnTo>
                  <a:lnTo>
                    <a:pt x="36099" y="212976"/>
                  </a:lnTo>
                  <a:lnTo>
                    <a:pt x="36099" y="275047"/>
                  </a:lnTo>
                  <a:lnTo>
                    <a:pt x="151235" y="275047"/>
                  </a:lnTo>
                  <a:lnTo>
                    <a:pt x="151235" y="287348"/>
                  </a:lnTo>
                  <a:lnTo>
                    <a:pt x="147901" y="290682"/>
                  </a:lnTo>
                  <a:close/>
                </a:path>
                <a:path w="156845" h="290830">
                  <a:moveTo>
                    <a:pt x="42251" y="76579"/>
                  </a:moveTo>
                  <a:lnTo>
                    <a:pt x="33845" y="76579"/>
                  </a:lnTo>
                  <a:lnTo>
                    <a:pt x="30512" y="73245"/>
                  </a:lnTo>
                  <a:lnTo>
                    <a:pt x="30512" y="58690"/>
                  </a:lnTo>
                  <a:lnTo>
                    <a:pt x="28245" y="58455"/>
                  </a:lnTo>
                  <a:lnTo>
                    <a:pt x="46148" y="58455"/>
                  </a:lnTo>
                  <a:lnTo>
                    <a:pt x="46148" y="73245"/>
                  </a:lnTo>
                  <a:lnTo>
                    <a:pt x="42251" y="76579"/>
                  </a:lnTo>
                  <a:close/>
                </a:path>
                <a:path w="156845" h="290830">
                  <a:moveTo>
                    <a:pt x="151235" y="197904"/>
                  </a:moveTo>
                  <a:lnTo>
                    <a:pt x="136162" y="197904"/>
                  </a:lnTo>
                  <a:lnTo>
                    <a:pt x="136162" y="173301"/>
                  </a:lnTo>
                  <a:lnTo>
                    <a:pt x="151235" y="173301"/>
                  </a:lnTo>
                  <a:lnTo>
                    <a:pt x="151235" y="197904"/>
                  </a:lnTo>
                  <a:close/>
                </a:path>
                <a:path w="156845" h="290830">
                  <a:moveTo>
                    <a:pt x="151235" y="275047"/>
                  </a:moveTo>
                  <a:lnTo>
                    <a:pt x="136162" y="275047"/>
                  </a:lnTo>
                  <a:lnTo>
                    <a:pt x="136162" y="212976"/>
                  </a:lnTo>
                  <a:lnTo>
                    <a:pt x="151235" y="212976"/>
                  </a:lnTo>
                  <a:lnTo>
                    <a:pt x="151235" y="2750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9500" y="2306950"/>
              <a:ext cx="3324300" cy="9990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99675" y="2636524"/>
            <a:ext cx="236601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14">
                <a:solidFill>
                  <a:srgbClr val="A800FF"/>
                </a:solidFill>
                <a:latin typeface="Arial Black"/>
                <a:cs typeface="Arial Black"/>
              </a:rPr>
              <a:t>60%</a:t>
            </a:r>
            <a:r>
              <a:rPr dirty="0" sz="1700" spc="-135">
                <a:solidFill>
                  <a:srgbClr val="A800FF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C-suite</a:t>
            </a:r>
            <a:r>
              <a:rPr dirty="0" sz="1400" spc="-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respondents</a:t>
            </a:r>
            <a:endParaRPr sz="1400">
              <a:latin typeface="Lucida Sans Unicode"/>
              <a:cs typeface="Lucida Sans Unicode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9500" y="3314949"/>
            <a:ext cx="3324300" cy="99900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99675" y="3644524"/>
            <a:ext cx="266319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10">
                <a:solidFill>
                  <a:srgbClr val="A800FF"/>
                </a:solidFill>
                <a:latin typeface="Arial Black"/>
                <a:cs typeface="Arial Black"/>
              </a:rPr>
              <a:t>13</a:t>
            </a:r>
            <a:r>
              <a:rPr dirty="0" sz="1700" spc="-204">
                <a:solidFill>
                  <a:srgbClr val="A800FF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solidFill>
                  <a:srgbClr val="FFFFFF"/>
                </a:solidFill>
                <a:latin typeface="Lucida Sans Unicode"/>
                <a:cs typeface="Lucida Sans Unicode"/>
              </a:rPr>
              <a:t>industries</a:t>
            </a:r>
            <a:r>
              <a:rPr dirty="0" sz="1400" spc="-6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8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400" spc="-7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700" spc="-365">
                <a:solidFill>
                  <a:srgbClr val="A800FF"/>
                </a:solidFill>
                <a:latin typeface="Arial Black"/>
                <a:cs typeface="Arial Black"/>
              </a:rPr>
              <a:t>17</a:t>
            </a:r>
            <a:r>
              <a:rPr dirty="0" sz="1700" spc="-204">
                <a:solidFill>
                  <a:srgbClr val="A800FF"/>
                </a:solidFill>
                <a:latin typeface="Arial Black"/>
                <a:cs typeface="Arial Black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Lucida Sans Unicode"/>
                <a:cs typeface="Lucida Sans Unicode"/>
              </a:rPr>
              <a:t>countries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92775" y="1463598"/>
            <a:ext cx="2883535" cy="58737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65"/>
              </a:spcBef>
            </a:pPr>
            <a:r>
              <a:rPr dirty="0" sz="1700" spc="-110">
                <a:solidFill>
                  <a:srgbClr val="8E02D7"/>
                </a:solidFill>
                <a:latin typeface="Arial Black"/>
                <a:cs typeface="Arial Black"/>
              </a:rPr>
              <a:t>n=108</a:t>
            </a:r>
            <a:r>
              <a:rPr dirty="0" sz="1700" spc="-4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responses</a:t>
            </a:r>
            <a:r>
              <a:rPr dirty="0" sz="1400" spc="85">
                <a:latin typeface="Lucida Sans Unicode"/>
                <a:cs typeface="Lucida Sans Unicode"/>
              </a:rPr>
              <a:t> </a:t>
            </a:r>
            <a:r>
              <a:rPr dirty="0" sz="1400" spc="-20">
                <a:latin typeface="Lucida Sans Unicode"/>
                <a:cs typeface="Lucida Sans Unicode"/>
              </a:rPr>
              <a:t>from </a:t>
            </a:r>
            <a:r>
              <a:rPr dirty="0" sz="1400" spc="60">
                <a:latin typeface="Lucida Sans Unicode"/>
                <a:cs typeface="Lucida Sans Unicode"/>
              </a:rPr>
              <a:t>companies</a:t>
            </a:r>
            <a:r>
              <a:rPr dirty="0" sz="1400" spc="-60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with</a:t>
            </a:r>
            <a:r>
              <a:rPr dirty="0" sz="1400" spc="-60">
                <a:latin typeface="Lucida Sans Unicode"/>
                <a:cs typeface="Lucida Sans Unicode"/>
              </a:rPr>
              <a:t> </a:t>
            </a:r>
            <a:r>
              <a:rPr dirty="0" sz="1400" spc="-140">
                <a:latin typeface="Lucida Sans Unicode"/>
                <a:cs typeface="Lucida Sans Unicode"/>
              </a:rPr>
              <a:t>1bn+</a:t>
            </a:r>
            <a:r>
              <a:rPr dirty="0" sz="1400" spc="-60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in</a:t>
            </a:r>
            <a:r>
              <a:rPr dirty="0" sz="1400" spc="-60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revenue</a:t>
            </a:r>
            <a:endParaRPr sz="1400">
              <a:latin typeface="Lucida Sans Unicode"/>
              <a:cs typeface="Lucida Sans Unicode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73479" y="1574417"/>
            <a:ext cx="5149850" cy="2540635"/>
            <a:chOff x="473479" y="1574417"/>
            <a:chExt cx="5149850" cy="2540635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1486" y="1574417"/>
              <a:ext cx="499360" cy="4941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7254" y="2723975"/>
              <a:ext cx="125800" cy="9521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09004" y="2745027"/>
              <a:ext cx="62865" cy="22860"/>
            </a:xfrm>
            <a:custGeom>
              <a:avLst/>
              <a:gdLst/>
              <a:ahLst/>
              <a:cxnLst/>
              <a:rect l="l" t="t" r="r" b="b"/>
              <a:pathLst>
                <a:path w="62865" h="22860">
                  <a:moveTo>
                    <a:pt x="57777" y="22538"/>
                  </a:moveTo>
                  <a:lnTo>
                    <a:pt x="53343" y="22538"/>
                  </a:lnTo>
                  <a:lnTo>
                    <a:pt x="51727" y="21983"/>
                  </a:lnTo>
                  <a:lnTo>
                    <a:pt x="41141" y="18554"/>
                  </a:lnTo>
                  <a:lnTo>
                    <a:pt x="28490" y="16366"/>
                  </a:lnTo>
                  <a:lnTo>
                    <a:pt x="16454" y="15209"/>
                  </a:lnTo>
                  <a:lnTo>
                    <a:pt x="7712" y="14871"/>
                  </a:lnTo>
                  <a:lnTo>
                    <a:pt x="3879" y="14871"/>
                  </a:lnTo>
                  <a:lnTo>
                    <a:pt x="0" y="11546"/>
                  </a:lnTo>
                  <a:lnTo>
                    <a:pt x="0" y="3279"/>
                  </a:lnTo>
                  <a:lnTo>
                    <a:pt x="3879" y="0"/>
                  </a:lnTo>
                  <a:lnTo>
                    <a:pt x="7712" y="0"/>
                  </a:lnTo>
                  <a:lnTo>
                    <a:pt x="13840" y="215"/>
                  </a:lnTo>
                  <a:lnTo>
                    <a:pt x="57777" y="8821"/>
                  </a:lnTo>
                  <a:lnTo>
                    <a:pt x="62719" y="14871"/>
                  </a:lnTo>
                  <a:lnTo>
                    <a:pt x="62164" y="18704"/>
                  </a:lnTo>
                  <a:lnTo>
                    <a:pt x="60502" y="21429"/>
                  </a:lnTo>
                  <a:lnTo>
                    <a:pt x="57777" y="225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3479" y="2552912"/>
              <a:ext cx="604934" cy="4691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4100" y="2586659"/>
              <a:ext cx="503692" cy="36702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1322" y="2879168"/>
              <a:ext cx="91007" cy="12566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79390" y="2894065"/>
              <a:ext cx="15240" cy="62230"/>
            </a:xfrm>
            <a:custGeom>
              <a:avLst/>
              <a:gdLst/>
              <a:ahLst/>
              <a:cxnLst/>
              <a:rect l="l" t="t" r="r" b="b"/>
              <a:pathLst>
                <a:path w="15240" h="62230">
                  <a:moveTo>
                    <a:pt x="11592" y="62118"/>
                  </a:moveTo>
                  <a:lnTo>
                    <a:pt x="3325" y="62118"/>
                  </a:lnTo>
                  <a:lnTo>
                    <a:pt x="0" y="58285"/>
                  </a:lnTo>
                  <a:lnTo>
                    <a:pt x="0" y="3279"/>
                  </a:lnTo>
                  <a:lnTo>
                    <a:pt x="3325" y="0"/>
                  </a:lnTo>
                  <a:lnTo>
                    <a:pt x="7712" y="0"/>
                  </a:lnTo>
                  <a:lnTo>
                    <a:pt x="11592" y="0"/>
                  </a:lnTo>
                  <a:lnTo>
                    <a:pt x="14871" y="2724"/>
                  </a:lnTo>
                  <a:lnTo>
                    <a:pt x="14871" y="58285"/>
                  </a:lnTo>
                  <a:lnTo>
                    <a:pt x="11592" y="621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2652" y="2621358"/>
              <a:ext cx="226396" cy="14442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13273" y="2655105"/>
              <a:ext cx="126364" cy="43180"/>
            </a:xfrm>
            <a:custGeom>
              <a:avLst/>
              <a:gdLst/>
              <a:ahLst/>
              <a:cxnLst/>
              <a:rect l="l" t="t" r="r" b="b"/>
              <a:pathLst>
                <a:path w="126365" h="43180">
                  <a:moveTo>
                    <a:pt x="11546" y="43182"/>
                  </a:moveTo>
                  <a:lnTo>
                    <a:pt x="3279" y="43182"/>
                  </a:lnTo>
                  <a:lnTo>
                    <a:pt x="0" y="39903"/>
                  </a:lnTo>
                  <a:lnTo>
                    <a:pt x="0" y="10760"/>
                  </a:lnTo>
                  <a:lnTo>
                    <a:pt x="5495" y="4710"/>
                  </a:lnTo>
                  <a:lnTo>
                    <a:pt x="50480" y="0"/>
                  </a:lnTo>
                  <a:lnTo>
                    <a:pt x="70026" y="969"/>
                  </a:lnTo>
                  <a:lnTo>
                    <a:pt x="89598" y="4399"/>
                  </a:lnTo>
                  <a:lnTo>
                    <a:pt x="107646" y="11066"/>
                  </a:lnTo>
                  <a:lnTo>
                    <a:pt x="122620" y="21752"/>
                  </a:lnTo>
                  <a:lnTo>
                    <a:pt x="125899" y="24477"/>
                  </a:lnTo>
                  <a:lnTo>
                    <a:pt x="125899" y="29419"/>
                  </a:lnTo>
                  <a:lnTo>
                    <a:pt x="112737" y="32744"/>
                  </a:lnTo>
                  <a:lnTo>
                    <a:pt x="103747" y="26282"/>
                  </a:lnTo>
                  <a:lnTo>
                    <a:pt x="63227" y="15702"/>
                  </a:lnTo>
                  <a:lnTo>
                    <a:pt x="53620" y="15102"/>
                  </a:lnTo>
                  <a:lnTo>
                    <a:pt x="49048" y="15102"/>
                  </a:lnTo>
                  <a:lnTo>
                    <a:pt x="39035" y="15366"/>
                  </a:lnTo>
                  <a:lnTo>
                    <a:pt x="29945" y="16037"/>
                  </a:lnTo>
                  <a:lnTo>
                    <a:pt x="22127" y="16933"/>
                  </a:lnTo>
                  <a:lnTo>
                    <a:pt x="15933" y="17873"/>
                  </a:lnTo>
                  <a:lnTo>
                    <a:pt x="14825" y="17873"/>
                  </a:lnTo>
                  <a:lnTo>
                    <a:pt x="14825" y="39903"/>
                  </a:lnTo>
                  <a:lnTo>
                    <a:pt x="11546" y="431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399" y="2894589"/>
              <a:ext cx="91007" cy="11019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82468" y="2909445"/>
              <a:ext cx="15240" cy="46990"/>
            </a:xfrm>
            <a:custGeom>
              <a:avLst/>
              <a:gdLst/>
              <a:ahLst/>
              <a:cxnLst/>
              <a:rect l="l" t="t" r="r" b="b"/>
              <a:pathLst>
                <a:path w="15240" h="46989">
                  <a:moveTo>
                    <a:pt x="11546" y="46738"/>
                  </a:moveTo>
                  <a:lnTo>
                    <a:pt x="3325" y="46738"/>
                  </a:lnTo>
                  <a:lnTo>
                    <a:pt x="0" y="42905"/>
                  </a:lnTo>
                  <a:lnTo>
                    <a:pt x="0" y="3279"/>
                  </a:lnTo>
                  <a:lnTo>
                    <a:pt x="3325" y="0"/>
                  </a:lnTo>
                  <a:lnTo>
                    <a:pt x="7712" y="0"/>
                  </a:lnTo>
                  <a:lnTo>
                    <a:pt x="11546" y="0"/>
                  </a:lnTo>
                  <a:lnTo>
                    <a:pt x="14317" y="3279"/>
                  </a:lnTo>
                  <a:lnTo>
                    <a:pt x="14871" y="7158"/>
                  </a:lnTo>
                  <a:lnTo>
                    <a:pt x="14871" y="42905"/>
                  </a:lnTo>
                  <a:lnTo>
                    <a:pt x="11546" y="467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6031" y="2894589"/>
              <a:ext cx="91406" cy="11019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54044" y="2909445"/>
              <a:ext cx="15875" cy="46990"/>
            </a:xfrm>
            <a:custGeom>
              <a:avLst/>
              <a:gdLst/>
              <a:ahLst/>
              <a:cxnLst/>
              <a:rect l="l" t="t" r="r" b="b"/>
              <a:pathLst>
                <a:path w="15875" h="46989">
                  <a:moveTo>
                    <a:pt x="12100" y="46738"/>
                  </a:moveTo>
                  <a:lnTo>
                    <a:pt x="3833" y="46738"/>
                  </a:lnTo>
                  <a:lnTo>
                    <a:pt x="0" y="42905"/>
                  </a:lnTo>
                  <a:lnTo>
                    <a:pt x="0" y="3279"/>
                  </a:lnTo>
                  <a:lnTo>
                    <a:pt x="3833" y="0"/>
                  </a:lnTo>
                  <a:lnTo>
                    <a:pt x="7712" y="0"/>
                  </a:lnTo>
                  <a:lnTo>
                    <a:pt x="12100" y="0"/>
                  </a:lnTo>
                  <a:lnTo>
                    <a:pt x="15379" y="3279"/>
                  </a:lnTo>
                  <a:lnTo>
                    <a:pt x="15379" y="42905"/>
                  </a:lnTo>
                  <a:lnTo>
                    <a:pt x="12100" y="467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19549" y="2586646"/>
              <a:ext cx="503692" cy="36952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5886" y="3663343"/>
              <a:ext cx="542494" cy="45125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75595" y="3696483"/>
              <a:ext cx="443230" cy="352425"/>
            </a:xfrm>
            <a:custGeom>
              <a:avLst/>
              <a:gdLst/>
              <a:ahLst/>
              <a:cxnLst/>
              <a:rect l="l" t="t" r="r" b="b"/>
              <a:pathLst>
                <a:path w="443230" h="352425">
                  <a:moveTo>
                    <a:pt x="281073" y="337076"/>
                  </a:moveTo>
                  <a:lnTo>
                    <a:pt x="200149" y="337076"/>
                  </a:lnTo>
                  <a:lnTo>
                    <a:pt x="245136" y="332737"/>
                  </a:lnTo>
                  <a:lnTo>
                    <a:pt x="287798" y="319944"/>
                  </a:lnTo>
                  <a:lnTo>
                    <a:pt x="327122" y="299034"/>
                  </a:lnTo>
                  <a:lnTo>
                    <a:pt x="362100" y="270345"/>
                  </a:lnTo>
                  <a:lnTo>
                    <a:pt x="390789" y="235373"/>
                  </a:lnTo>
                  <a:lnTo>
                    <a:pt x="411699" y="196059"/>
                  </a:lnTo>
                  <a:lnTo>
                    <a:pt x="424491" y="153399"/>
                  </a:lnTo>
                  <a:lnTo>
                    <a:pt x="428732" y="109421"/>
                  </a:lnTo>
                  <a:lnTo>
                    <a:pt x="428830" y="108394"/>
                  </a:lnTo>
                  <a:lnTo>
                    <a:pt x="427404" y="83009"/>
                  </a:lnTo>
                  <a:lnTo>
                    <a:pt x="423157" y="58154"/>
                  </a:lnTo>
                  <a:lnTo>
                    <a:pt x="416144" y="33972"/>
                  </a:lnTo>
                  <a:lnTo>
                    <a:pt x="406416" y="10608"/>
                  </a:lnTo>
                  <a:lnTo>
                    <a:pt x="404876" y="6544"/>
                  </a:lnTo>
                  <a:lnTo>
                    <a:pt x="405902" y="2951"/>
                  </a:lnTo>
                  <a:lnTo>
                    <a:pt x="409966" y="940"/>
                  </a:lnTo>
                  <a:lnTo>
                    <a:pt x="411078" y="299"/>
                  </a:lnTo>
                  <a:lnTo>
                    <a:pt x="412191" y="0"/>
                  </a:lnTo>
                  <a:lnTo>
                    <a:pt x="415784" y="0"/>
                  </a:lnTo>
                  <a:lnTo>
                    <a:pt x="436840" y="54790"/>
                  </a:lnTo>
                  <a:lnTo>
                    <a:pt x="443016" y="108394"/>
                  </a:lnTo>
                  <a:lnTo>
                    <a:pt x="443075" y="109421"/>
                  </a:lnTo>
                  <a:lnTo>
                    <a:pt x="438382" y="156783"/>
                  </a:lnTo>
                  <a:lnTo>
                    <a:pt x="424617" y="201855"/>
                  </a:lnTo>
                  <a:lnTo>
                    <a:pt x="402254" y="243486"/>
                  </a:lnTo>
                  <a:lnTo>
                    <a:pt x="371767" y="280525"/>
                  </a:lnTo>
                  <a:lnTo>
                    <a:pt x="334792" y="311013"/>
                  </a:lnTo>
                  <a:lnTo>
                    <a:pt x="293225" y="333375"/>
                  </a:lnTo>
                  <a:lnTo>
                    <a:pt x="281073" y="337076"/>
                  </a:lnTo>
                  <a:close/>
                </a:path>
                <a:path w="443230" h="352425">
                  <a:moveTo>
                    <a:pt x="16297" y="309571"/>
                  </a:moveTo>
                  <a:lnTo>
                    <a:pt x="11677" y="309571"/>
                  </a:lnTo>
                  <a:lnTo>
                    <a:pt x="8640" y="307004"/>
                  </a:lnTo>
                  <a:lnTo>
                    <a:pt x="7878" y="301660"/>
                  </a:lnTo>
                  <a:lnTo>
                    <a:pt x="0" y="244893"/>
                  </a:lnTo>
                  <a:lnTo>
                    <a:pt x="0" y="242326"/>
                  </a:lnTo>
                  <a:lnTo>
                    <a:pt x="470" y="239803"/>
                  </a:lnTo>
                  <a:lnTo>
                    <a:pt x="2523" y="238262"/>
                  </a:lnTo>
                  <a:lnTo>
                    <a:pt x="3593" y="237535"/>
                  </a:lnTo>
                  <a:lnTo>
                    <a:pt x="5175" y="236808"/>
                  </a:lnTo>
                  <a:lnTo>
                    <a:pt x="7656" y="236808"/>
                  </a:lnTo>
                  <a:lnTo>
                    <a:pt x="8384" y="236937"/>
                  </a:lnTo>
                  <a:lnTo>
                    <a:pt x="9154" y="237236"/>
                  </a:lnTo>
                  <a:lnTo>
                    <a:pt x="59587" y="253533"/>
                  </a:lnTo>
                  <a:lnTo>
                    <a:pt x="63650" y="255074"/>
                  </a:lnTo>
                  <a:lnTo>
                    <a:pt x="64745" y="257598"/>
                  </a:lnTo>
                  <a:lnTo>
                    <a:pt x="26991" y="257598"/>
                  </a:lnTo>
                  <a:lnTo>
                    <a:pt x="37226" y="268291"/>
                  </a:lnTo>
                  <a:lnTo>
                    <a:pt x="17794" y="268291"/>
                  </a:lnTo>
                  <a:lnTo>
                    <a:pt x="21741" y="300448"/>
                  </a:lnTo>
                  <a:lnTo>
                    <a:pt x="21858" y="301400"/>
                  </a:lnTo>
                  <a:lnTo>
                    <a:pt x="22885" y="304993"/>
                  </a:lnTo>
                  <a:lnTo>
                    <a:pt x="20361" y="309057"/>
                  </a:lnTo>
                  <a:lnTo>
                    <a:pt x="16297" y="309571"/>
                  </a:lnTo>
                  <a:close/>
                </a:path>
                <a:path w="443230" h="352425">
                  <a:moveTo>
                    <a:pt x="60571" y="267308"/>
                  </a:moveTo>
                  <a:lnTo>
                    <a:pt x="56806" y="267308"/>
                  </a:lnTo>
                  <a:lnTo>
                    <a:pt x="55908" y="267137"/>
                  </a:lnTo>
                  <a:lnTo>
                    <a:pt x="54967" y="266794"/>
                  </a:lnTo>
                  <a:lnTo>
                    <a:pt x="26991" y="257598"/>
                  </a:lnTo>
                  <a:lnTo>
                    <a:pt x="64745" y="257598"/>
                  </a:lnTo>
                  <a:lnTo>
                    <a:pt x="65190" y="258624"/>
                  </a:lnTo>
                  <a:lnTo>
                    <a:pt x="64164" y="262688"/>
                  </a:lnTo>
                  <a:lnTo>
                    <a:pt x="62966" y="265468"/>
                  </a:lnTo>
                  <a:lnTo>
                    <a:pt x="60571" y="267308"/>
                  </a:lnTo>
                  <a:close/>
                </a:path>
                <a:path w="443230" h="352425">
                  <a:moveTo>
                    <a:pt x="200149" y="351833"/>
                  </a:moveTo>
                  <a:lnTo>
                    <a:pt x="143679" y="345091"/>
                  </a:lnTo>
                  <a:lnTo>
                    <a:pt x="90642" y="325355"/>
                  </a:lnTo>
                  <a:lnTo>
                    <a:pt x="51732" y="300448"/>
                  </a:lnTo>
                  <a:lnTo>
                    <a:pt x="17794" y="268291"/>
                  </a:lnTo>
                  <a:lnTo>
                    <a:pt x="37226" y="268291"/>
                  </a:lnTo>
                  <a:lnTo>
                    <a:pt x="42697" y="274007"/>
                  </a:lnTo>
                  <a:lnTo>
                    <a:pt x="59886" y="288744"/>
                  </a:lnTo>
                  <a:lnTo>
                    <a:pt x="97786" y="312608"/>
                  </a:lnTo>
                  <a:lnTo>
                    <a:pt x="147428" y="330953"/>
                  </a:lnTo>
                  <a:lnTo>
                    <a:pt x="200149" y="337076"/>
                  </a:lnTo>
                  <a:lnTo>
                    <a:pt x="281073" y="337076"/>
                  </a:lnTo>
                  <a:lnTo>
                    <a:pt x="248024" y="347140"/>
                  </a:lnTo>
                  <a:lnTo>
                    <a:pt x="200149" y="3518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83580" y="3529796"/>
              <a:ext cx="542537" cy="44984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33290" y="3562936"/>
              <a:ext cx="443230" cy="350520"/>
            </a:xfrm>
            <a:custGeom>
              <a:avLst/>
              <a:gdLst/>
              <a:ahLst/>
              <a:cxnLst/>
              <a:rect l="l" t="t" r="r" b="b"/>
              <a:pathLst>
                <a:path w="443230" h="350520">
                  <a:moveTo>
                    <a:pt x="32082" y="350422"/>
                  </a:moveTo>
                  <a:lnTo>
                    <a:pt x="27505" y="350422"/>
                  </a:lnTo>
                  <a:lnTo>
                    <a:pt x="24981" y="348882"/>
                  </a:lnTo>
                  <a:lnTo>
                    <a:pt x="5801" y="296171"/>
                  </a:lnTo>
                  <a:lnTo>
                    <a:pt x="0" y="242968"/>
                  </a:lnTo>
                  <a:lnTo>
                    <a:pt x="4699" y="195309"/>
                  </a:lnTo>
                  <a:lnTo>
                    <a:pt x="18473" y="150080"/>
                  </a:lnTo>
                  <a:lnTo>
                    <a:pt x="40838" y="108380"/>
                  </a:lnTo>
                  <a:lnTo>
                    <a:pt x="71307" y="71307"/>
                  </a:lnTo>
                  <a:lnTo>
                    <a:pt x="108299" y="40838"/>
                  </a:lnTo>
                  <a:lnTo>
                    <a:pt x="149823" y="18473"/>
                  </a:lnTo>
                  <a:lnTo>
                    <a:pt x="194876" y="4699"/>
                  </a:lnTo>
                  <a:lnTo>
                    <a:pt x="242455" y="0"/>
                  </a:lnTo>
                  <a:lnTo>
                    <a:pt x="294439" y="5526"/>
                  </a:lnTo>
                  <a:lnTo>
                    <a:pt x="343219" y="21655"/>
                  </a:lnTo>
                  <a:lnTo>
                    <a:pt x="387324" y="47714"/>
                  </a:lnTo>
                  <a:lnTo>
                    <a:pt x="425280" y="83028"/>
                  </a:lnTo>
                  <a:lnTo>
                    <a:pt x="420703" y="49919"/>
                  </a:lnTo>
                  <a:lnTo>
                    <a:pt x="420190" y="45855"/>
                  </a:lnTo>
                  <a:lnTo>
                    <a:pt x="422713" y="42305"/>
                  </a:lnTo>
                  <a:lnTo>
                    <a:pt x="426820" y="41792"/>
                  </a:lnTo>
                  <a:lnTo>
                    <a:pt x="427333" y="41621"/>
                  </a:lnTo>
                  <a:lnTo>
                    <a:pt x="427889" y="41535"/>
                  </a:lnTo>
                  <a:lnTo>
                    <a:pt x="431525" y="41535"/>
                  </a:lnTo>
                  <a:lnTo>
                    <a:pt x="434520" y="43930"/>
                  </a:lnTo>
                  <a:lnTo>
                    <a:pt x="434947" y="47396"/>
                  </a:lnTo>
                  <a:lnTo>
                    <a:pt x="443118" y="105956"/>
                  </a:lnTo>
                  <a:lnTo>
                    <a:pt x="443118" y="108480"/>
                  </a:lnTo>
                  <a:lnTo>
                    <a:pt x="442604" y="111046"/>
                  </a:lnTo>
                  <a:lnTo>
                    <a:pt x="440551" y="112073"/>
                  </a:lnTo>
                  <a:lnTo>
                    <a:pt x="439524" y="113570"/>
                  </a:lnTo>
                  <a:lnTo>
                    <a:pt x="438027" y="114083"/>
                  </a:lnTo>
                  <a:lnTo>
                    <a:pt x="434947" y="114083"/>
                  </a:lnTo>
                  <a:lnTo>
                    <a:pt x="434434" y="113570"/>
                  </a:lnTo>
                  <a:lnTo>
                    <a:pt x="433450" y="113570"/>
                  </a:lnTo>
                  <a:lnTo>
                    <a:pt x="383531" y="96802"/>
                  </a:lnTo>
                  <a:lnTo>
                    <a:pt x="379424" y="95775"/>
                  </a:lnTo>
                  <a:lnTo>
                    <a:pt x="377414" y="91669"/>
                  </a:lnTo>
                  <a:lnTo>
                    <a:pt x="378953" y="88118"/>
                  </a:lnTo>
                  <a:lnTo>
                    <a:pt x="379766" y="84867"/>
                  </a:lnTo>
                  <a:lnTo>
                    <a:pt x="382504" y="83242"/>
                  </a:lnTo>
                  <a:lnTo>
                    <a:pt x="386140" y="83242"/>
                  </a:lnTo>
                  <a:lnTo>
                    <a:pt x="386867" y="83327"/>
                  </a:lnTo>
                  <a:lnTo>
                    <a:pt x="387594" y="83541"/>
                  </a:lnTo>
                  <a:lnTo>
                    <a:pt x="415613" y="93209"/>
                  </a:lnTo>
                  <a:lnTo>
                    <a:pt x="379744" y="59322"/>
                  </a:lnTo>
                  <a:lnTo>
                    <a:pt x="338001" y="34402"/>
                  </a:lnTo>
                  <a:lnTo>
                    <a:pt x="291774" y="19027"/>
                  </a:lnTo>
                  <a:lnTo>
                    <a:pt x="242455" y="13773"/>
                  </a:lnTo>
                  <a:lnTo>
                    <a:pt x="197523" y="18106"/>
                  </a:lnTo>
                  <a:lnTo>
                    <a:pt x="155026" y="30889"/>
                  </a:lnTo>
                  <a:lnTo>
                    <a:pt x="115873" y="51797"/>
                  </a:lnTo>
                  <a:lnTo>
                    <a:pt x="80975" y="80504"/>
                  </a:lnTo>
                  <a:lnTo>
                    <a:pt x="52292" y="115396"/>
                  </a:lnTo>
                  <a:lnTo>
                    <a:pt x="31397" y="154534"/>
                  </a:lnTo>
                  <a:lnTo>
                    <a:pt x="18619" y="197016"/>
                  </a:lnTo>
                  <a:lnTo>
                    <a:pt x="14287" y="241941"/>
                  </a:lnTo>
                  <a:lnTo>
                    <a:pt x="15700" y="267599"/>
                  </a:lnTo>
                  <a:lnTo>
                    <a:pt x="19880" y="292599"/>
                  </a:lnTo>
                  <a:lnTo>
                    <a:pt x="26739" y="316845"/>
                  </a:lnTo>
                  <a:lnTo>
                    <a:pt x="36188" y="340241"/>
                  </a:lnTo>
                  <a:lnTo>
                    <a:pt x="38199" y="343791"/>
                  </a:lnTo>
                  <a:lnTo>
                    <a:pt x="36701" y="347855"/>
                  </a:lnTo>
                  <a:lnTo>
                    <a:pt x="33108" y="349908"/>
                  </a:lnTo>
                  <a:lnTo>
                    <a:pt x="32082" y="3504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1732" y="3675837"/>
              <a:ext cx="93407" cy="9971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14618" y="3690280"/>
              <a:ext cx="24130" cy="38100"/>
            </a:xfrm>
            <a:custGeom>
              <a:avLst/>
              <a:gdLst/>
              <a:ahLst/>
              <a:cxnLst/>
              <a:rect l="l" t="t" r="r" b="b"/>
              <a:pathLst>
                <a:path w="24129" h="38100">
                  <a:moveTo>
                    <a:pt x="10180" y="37685"/>
                  </a:moveTo>
                  <a:lnTo>
                    <a:pt x="6630" y="37685"/>
                  </a:lnTo>
                  <a:lnTo>
                    <a:pt x="4577" y="37172"/>
                  </a:lnTo>
                  <a:lnTo>
                    <a:pt x="3550" y="35632"/>
                  </a:lnTo>
                  <a:lnTo>
                    <a:pt x="0" y="32595"/>
                  </a:lnTo>
                  <a:lnTo>
                    <a:pt x="1026" y="28018"/>
                  </a:lnTo>
                  <a:lnTo>
                    <a:pt x="3550" y="25451"/>
                  </a:lnTo>
                  <a:lnTo>
                    <a:pt x="8640" y="20361"/>
                  </a:lnTo>
                  <a:lnTo>
                    <a:pt x="8640" y="3550"/>
                  </a:lnTo>
                  <a:lnTo>
                    <a:pt x="11720" y="0"/>
                  </a:lnTo>
                  <a:lnTo>
                    <a:pt x="15271" y="0"/>
                  </a:lnTo>
                  <a:lnTo>
                    <a:pt x="19334" y="0"/>
                  </a:lnTo>
                  <a:lnTo>
                    <a:pt x="22414" y="3550"/>
                  </a:lnTo>
                  <a:lnTo>
                    <a:pt x="22414" y="7143"/>
                  </a:lnTo>
                  <a:lnTo>
                    <a:pt x="22928" y="23911"/>
                  </a:lnTo>
                  <a:lnTo>
                    <a:pt x="23954" y="25451"/>
                  </a:lnTo>
                  <a:lnTo>
                    <a:pt x="22414" y="27505"/>
                  </a:lnTo>
                  <a:lnTo>
                    <a:pt x="21388" y="29044"/>
                  </a:lnTo>
                  <a:lnTo>
                    <a:pt x="13731" y="35632"/>
                  </a:lnTo>
                  <a:lnTo>
                    <a:pt x="12233" y="37172"/>
                  </a:lnTo>
                  <a:lnTo>
                    <a:pt x="10180" y="376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44524" y="3592335"/>
              <a:ext cx="463767" cy="46216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94417" y="3625474"/>
              <a:ext cx="364490" cy="361950"/>
            </a:xfrm>
            <a:custGeom>
              <a:avLst/>
              <a:gdLst/>
              <a:ahLst/>
              <a:cxnLst/>
              <a:rect l="l" t="t" r="r" b="b"/>
              <a:pathLst>
                <a:path w="364490" h="361950">
                  <a:moveTo>
                    <a:pt x="51459" y="299719"/>
                  </a:moveTo>
                  <a:lnTo>
                    <a:pt x="43802" y="299719"/>
                  </a:lnTo>
                  <a:lnTo>
                    <a:pt x="42776" y="297179"/>
                  </a:lnTo>
                  <a:lnTo>
                    <a:pt x="23351" y="269239"/>
                  </a:lnTo>
                  <a:lnTo>
                    <a:pt x="9549" y="238759"/>
                  </a:lnTo>
                  <a:lnTo>
                    <a:pt x="1666" y="207009"/>
                  </a:lnTo>
                  <a:lnTo>
                    <a:pt x="987" y="193039"/>
                  </a:lnTo>
                  <a:lnTo>
                    <a:pt x="864" y="190499"/>
                  </a:lnTo>
                  <a:lnTo>
                    <a:pt x="740" y="187959"/>
                  </a:lnTo>
                  <a:lnTo>
                    <a:pt x="617" y="185419"/>
                  </a:lnTo>
                  <a:lnTo>
                    <a:pt x="493" y="182879"/>
                  </a:lnTo>
                  <a:lnTo>
                    <a:pt x="370" y="180339"/>
                  </a:lnTo>
                  <a:lnTo>
                    <a:pt x="246" y="177799"/>
                  </a:lnTo>
                  <a:lnTo>
                    <a:pt x="123" y="175259"/>
                  </a:lnTo>
                  <a:lnTo>
                    <a:pt x="15025" y="107949"/>
                  </a:lnTo>
                  <a:lnTo>
                    <a:pt x="52956" y="52069"/>
                  </a:lnTo>
                  <a:lnTo>
                    <a:pt x="108357" y="15239"/>
                  </a:lnTo>
                  <a:lnTo>
                    <a:pt x="173671" y="0"/>
                  </a:lnTo>
                  <a:lnTo>
                    <a:pt x="180044" y="0"/>
                  </a:lnTo>
                  <a:lnTo>
                    <a:pt x="212102" y="2539"/>
                  </a:lnTo>
                  <a:lnTo>
                    <a:pt x="242984" y="10159"/>
                  </a:lnTo>
                  <a:lnTo>
                    <a:pt x="248236" y="12699"/>
                  </a:lnTo>
                  <a:lnTo>
                    <a:pt x="175211" y="12699"/>
                  </a:lnTo>
                  <a:lnTo>
                    <a:pt x="144179" y="16509"/>
                  </a:lnTo>
                  <a:lnTo>
                    <a:pt x="87825" y="41909"/>
                  </a:lnTo>
                  <a:lnTo>
                    <a:pt x="43631" y="86359"/>
                  </a:lnTo>
                  <a:lnTo>
                    <a:pt x="19040" y="142239"/>
                  </a:lnTo>
                  <a:lnTo>
                    <a:pt x="14757" y="172719"/>
                  </a:lnTo>
                  <a:lnTo>
                    <a:pt x="16234" y="204469"/>
                  </a:lnTo>
                  <a:lnTo>
                    <a:pt x="23430" y="234949"/>
                  </a:lnTo>
                  <a:lnTo>
                    <a:pt x="35968" y="262889"/>
                  </a:lnTo>
                  <a:lnTo>
                    <a:pt x="53470" y="288289"/>
                  </a:lnTo>
                  <a:lnTo>
                    <a:pt x="56036" y="290829"/>
                  </a:lnTo>
                  <a:lnTo>
                    <a:pt x="56036" y="295909"/>
                  </a:lnTo>
                  <a:lnTo>
                    <a:pt x="52956" y="298449"/>
                  </a:lnTo>
                  <a:lnTo>
                    <a:pt x="51459" y="299719"/>
                  </a:lnTo>
                  <a:close/>
                </a:path>
                <a:path w="364490" h="361950">
                  <a:moveTo>
                    <a:pt x="211357" y="59689"/>
                  </a:moveTo>
                  <a:lnTo>
                    <a:pt x="206266" y="59689"/>
                  </a:lnTo>
                  <a:lnTo>
                    <a:pt x="203742" y="58419"/>
                  </a:lnTo>
                  <a:lnTo>
                    <a:pt x="202716" y="55879"/>
                  </a:lnTo>
                  <a:lnTo>
                    <a:pt x="191508" y="35559"/>
                  </a:lnTo>
                  <a:lnTo>
                    <a:pt x="209346" y="35559"/>
                  </a:lnTo>
                  <a:lnTo>
                    <a:pt x="213410" y="25399"/>
                  </a:lnTo>
                  <a:lnTo>
                    <a:pt x="203742" y="13969"/>
                  </a:lnTo>
                  <a:lnTo>
                    <a:pt x="196470" y="12699"/>
                  </a:lnTo>
                  <a:lnTo>
                    <a:pt x="248236" y="12699"/>
                  </a:lnTo>
                  <a:lnTo>
                    <a:pt x="261366" y="19049"/>
                  </a:lnTo>
                  <a:lnTo>
                    <a:pt x="224104" y="19049"/>
                  </a:lnTo>
                  <a:lnTo>
                    <a:pt x="226628" y="22859"/>
                  </a:lnTo>
                  <a:lnTo>
                    <a:pt x="227141" y="27939"/>
                  </a:lnTo>
                  <a:lnTo>
                    <a:pt x="225644" y="31749"/>
                  </a:lnTo>
                  <a:lnTo>
                    <a:pt x="215420" y="55879"/>
                  </a:lnTo>
                  <a:lnTo>
                    <a:pt x="213923" y="58419"/>
                  </a:lnTo>
                  <a:lnTo>
                    <a:pt x="211357" y="59689"/>
                  </a:lnTo>
                  <a:close/>
                </a:path>
                <a:path w="364490" h="361950">
                  <a:moveTo>
                    <a:pt x="295198" y="54609"/>
                  </a:moveTo>
                  <a:lnTo>
                    <a:pt x="289894" y="54609"/>
                  </a:lnTo>
                  <a:lnTo>
                    <a:pt x="273574" y="41909"/>
                  </a:lnTo>
                  <a:lnTo>
                    <a:pt x="257886" y="33019"/>
                  </a:lnTo>
                  <a:lnTo>
                    <a:pt x="241348" y="25399"/>
                  </a:lnTo>
                  <a:lnTo>
                    <a:pt x="224104" y="19049"/>
                  </a:lnTo>
                  <a:lnTo>
                    <a:pt x="261366" y="19049"/>
                  </a:lnTo>
                  <a:lnTo>
                    <a:pt x="271869" y="24129"/>
                  </a:lnTo>
                  <a:lnTo>
                    <a:pt x="297935" y="41909"/>
                  </a:lnTo>
                  <a:lnTo>
                    <a:pt x="300502" y="44449"/>
                  </a:lnTo>
                  <a:lnTo>
                    <a:pt x="301015" y="49529"/>
                  </a:lnTo>
                  <a:lnTo>
                    <a:pt x="298449" y="52069"/>
                  </a:lnTo>
                  <a:lnTo>
                    <a:pt x="297037" y="53339"/>
                  </a:lnTo>
                  <a:lnTo>
                    <a:pt x="295198" y="54609"/>
                  </a:lnTo>
                  <a:close/>
                </a:path>
                <a:path w="364490" h="361950">
                  <a:moveTo>
                    <a:pt x="180814" y="77469"/>
                  </a:moveTo>
                  <a:lnTo>
                    <a:pt x="175724" y="77469"/>
                  </a:lnTo>
                  <a:lnTo>
                    <a:pt x="162977" y="76199"/>
                  </a:lnTo>
                  <a:lnTo>
                    <a:pt x="158400" y="76199"/>
                  </a:lnTo>
                  <a:lnTo>
                    <a:pt x="154849" y="73659"/>
                  </a:lnTo>
                  <a:lnTo>
                    <a:pt x="152283" y="69849"/>
                  </a:lnTo>
                  <a:lnTo>
                    <a:pt x="150229" y="64769"/>
                  </a:lnTo>
                  <a:lnTo>
                    <a:pt x="150229" y="60959"/>
                  </a:lnTo>
                  <a:lnTo>
                    <a:pt x="152283" y="55879"/>
                  </a:lnTo>
                  <a:lnTo>
                    <a:pt x="168067" y="25399"/>
                  </a:lnTo>
                  <a:lnTo>
                    <a:pt x="169607" y="22859"/>
                  </a:lnTo>
                  <a:lnTo>
                    <a:pt x="172131" y="21589"/>
                  </a:lnTo>
                  <a:lnTo>
                    <a:pt x="200149" y="21589"/>
                  </a:lnTo>
                  <a:lnTo>
                    <a:pt x="202716" y="22859"/>
                  </a:lnTo>
                  <a:lnTo>
                    <a:pt x="203742" y="25399"/>
                  </a:lnTo>
                  <a:lnTo>
                    <a:pt x="209346" y="35559"/>
                  </a:lnTo>
                  <a:lnTo>
                    <a:pt x="177734" y="35559"/>
                  </a:lnTo>
                  <a:lnTo>
                    <a:pt x="163490" y="62229"/>
                  </a:lnTo>
                  <a:lnTo>
                    <a:pt x="172131" y="63499"/>
                  </a:lnTo>
                  <a:lnTo>
                    <a:pt x="200250" y="63499"/>
                  </a:lnTo>
                  <a:lnTo>
                    <a:pt x="201176" y="64769"/>
                  </a:lnTo>
                  <a:lnTo>
                    <a:pt x="202716" y="66039"/>
                  </a:lnTo>
                  <a:lnTo>
                    <a:pt x="202716" y="67309"/>
                  </a:lnTo>
                  <a:lnTo>
                    <a:pt x="187445" y="67309"/>
                  </a:lnTo>
                  <a:lnTo>
                    <a:pt x="182311" y="74929"/>
                  </a:lnTo>
                  <a:lnTo>
                    <a:pt x="180814" y="77469"/>
                  </a:lnTo>
                  <a:close/>
                </a:path>
                <a:path w="364490" h="361950">
                  <a:moveTo>
                    <a:pt x="200250" y="63499"/>
                  </a:moveTo>
                  <a:lnTo>
                    <a:pt x="172131" y="63499"/>
                  </a:lnTo>
                  <a:lnTo>
                    <a:pt x="179788" y="50799"/>
                  </a:lnTo>
                  <a:lnTo>
                    <a:pt x="180814" y="49529"/>
                  </a:lnTo>
                  <a:lnTo>
                    <a:pt x="182825" y="48259"/>
                  </a:lnTo>
                  <a:lnTo>
                    <a:pt x="187445" y="48259"/>
                  </a:lnTo>
                  <a:lnTo>
                    <a:pt x="189968" y="49529"/>
                  </a:lnTo>
                  <a:lnTo>
                    <a:pt x="190995" y="50799"/>
                  </a:lnTo>
                  <a:lnTo>
                    <a:pt x="200250" y="63499"/>
                  </a:lnTo>
                  <a:close/>
                </a:path>
                <a:path w="364490" h="361950">
                  <a:moveTo>
                    <a:pt x="360997" y="151129"/>
                  </a:moveTo>
                  <a:lnTo>
                    <a:pt x="346315" y="151129"/>
                  </a:lnTo>
                  <a:lnTo>
                    <a:pt x="341093" y="129539"/>
                  </a:lnTo>
                  <a:lnTo>
                    <a:pt x="333151" y="109219"/>
                  </a:lnTo>
                  <a:lnTo>
                    <a:pt x="322627" y="88899"/>
                  </a:lnTo>
                  <a:lnTo>
                    <a:pt x="309656" y="71119"/>
                  </a:lnTo>
                  <a:lnTo>
                    <a:pt x="307132" y="68579"/>
                  </a:lnTo>
                  <a:lnTo>
                    <a:pt x="307132" y="63499"/>
                  </a:lnTo>
                  <a:lnTo>
                    <a:pt x="310169" y="60959"/>
                  </a:lnTo>
                  <a:lnTo>
                    <a:pt x="311624" y="59689"/>
                  </a:lnTo>
                  <a:lnTo>
                    <a:pt x="319024" y="59689"/>
                  </a:lnTo>
                  <a:lnTo>
                    <a:pt x="320350" y="62229"/>
                  </a:lnTo>
                  <a:lnTo>
                    <a:pt x="339520" y="88899"/>
                  </a:lnTo>
                  <a:lnTo>
                    <a:pt x="353336" y="119379"/>
                  </a:lnTo>
                  <a:lnTo>
                    <a:pt x="360997" y="151129"/>
                  </a:lnTo>
                  <a:close/>
                </a:path>
                <a:path w="364490" h="361950">
                  <a:moveTo>
                    <a:pt x="141974" y="124459"/>
                  </a:moveTo>
                  <a:lnTo>
                    <a:pt x="129355" y="124459"/>
                  </a:lnTo>
                  <a:lnTo>
                    <a:pt x="132434" y="111759"/>
                  </a:lnTo>
                  <a:lnTo>
                    <a:pt x="132434" y="110489"/>
                  </a:lnTo>
                  <a:lnTo>
                    <a:pt x="133932" y="109219"/>
                  </a:lnTo>
                  <a:lnTo>
                    <a:pt x="134958" y="107949"/>
                  </a:lnTo>
                  <a:lnTo>
                    <a:pt x="162977" y="87629"/>
                  </a:lnTo>
                  <a:lnTo>
                    <a:pt x="164517" y="86359"/>
                  </a:lnTo>
                  <a:lnTo>
                    <a:pt x="166014" y="86359"/>
                  </a:lnTo>
                  <a:lnTo>
                    <a:pt x="187915" y="82549"/>
                  </a:lnTo>
                  <a:lnTo>
                    <a:pt x="189968" y="71119"/>
                  </a:lnTo>
                  <a:lnTo>
                    <a:pt x="187445" y="67309"/>
                  </a:lnTo>
                  <a:lnTo>
                    <a:pt x="202716" y="67309"/>
                  </a:lnTo>
                  <a:lnTo>
                    <a:pt x="202716" y="69849"/>
                  </a:lnTo>
                  <a:lnTo>
                    <a:pt x="199123" y="90169"/>
                  </a:lnTo>
                  <a:lnTo>
                    <a:pt x="199123" y="92709"/>
                  </a:lnTo>
                  <a:lnTo>
                    <a:pt x="196599" y="95249"/>
                  </a:lnTo>
                  <a:lnTo>
                    <a:pt x="193519" y="95249"/>
                  </a:lnTo>
                  <a:lnTo>
                    <a:pt x="168067" y="99059"/>
                  </a:lnTo>
                  <a:lnTo>
                    <a:pt x="143129" y="116839"/>
                  </a:lnTo>
                  <a:lnTo>
                    <a:pt x="141974" y="124459"/>
                  </a:lnTo>
                  <a:close/>
                </a:path>
                <a:path w="364490" h="361950">
                  <a:moveTo>
                    <a:pt x="230363" y="133349"/>
                  </a:moveTo>
                  <a:lnTo>
                    <a:pt x="203742" y="133349"/>
                  </a:lnTo>
                  <a:lnTo>
                    <a:pt x="211870" y="130809"/>
                  </a:lnTo>
                  <a:lnTo>
                    <a:pt x="236338" y="106679"/>
                  </a:lnTo>
                  <a:lnTo>
                    <a:pt x="237835" y="105409"/>
                  </a:lnTo>
                  <a:lnTo>
                    <a:pt x="245235" y="105409"/>
                  </a:lnTo>
                  <a:lnTo>
                    <a:pt x="246518" y="106679"/>
                  </a:lnTo>
                  <a:lnTo>
                    <a:pt x="249042" y="110489"/>
                  </a:lnTo>
                  <a:lnTo>
                    <a:pt x="249042" y="114299"/>
                  </a:lnTo>
                  <a:lnTo>
                    <a:pt x="230363" y="133349"/>
                  </a:lnTo>
                  <a:close/>
                </a:path>
                <a:path w="364490" h="361950">
                  <a:moveTo>
                    <a:pt x="195121" y="126999"/>
                  </a:moveTo>
                  <a:lnTo>
                    <a:pt x="141589" y="126999"/>
                  </a:lnTo>
                  <a:lnTo>
                    <a:pt x="143129" y="125729"/>
                  </a:lnTo>
                  <a:lnTo>
                    <a:pt x="144155" y="125729"/>
                  </a:lnTo>
                  <a:lnTo>
                    <a:pt x="175211" y="115569"/>
                  </a:lnTo>
                  <a:lnTo>
                    <a:pt x="175724" y="115569"/>
                  </a:lnTo>
                  <a:lnTo>
                    <a:pt x="178462" y="114299"/>
                  </a:lnTo>
                  <a:lnTo>
                    <a:pt x="180173" y="115569"/>
                  </a:lnTo>
                  <a:lnTo>
                    <a:pt x="181328" y="116839"/>
                  </a:lnTo>
                  <a:lnTo>
                    <a:pt x="195121" y="126999"/>
                  </a:lnTo>
                  <a:close/>
                </a:path>
                <a:path w="364490" h="361950">
                  <a:moveTo>
                    <a:pt x="252468" y="347979"/>
                  </a:moveTo>
                  <a:lnTo>
                    <a:pt x="193048" y="347979"/>
                  </a:lnTo>
                  <a:lnTo>
                    <a:pt x="195059" y="346709"/>
                  </a:lnTo>
                  <a:lnTo>
                    <a:pt x="197625" y="346709"/>
                  </a:lnTo>
                  <a:lnTo>
                    <a:pt x="194032" y="344169"/>
                  </a:lnTo>
                  <a:lnTo>
                    <a:pt x="188428" y="339089"/>
                  </a:lnTo>
                  <a:lnTo>
                    <a:pt x="185905" y="331469"/>
                  </a:lnTo>
                  <a:lnTo>
                    <a:pt x="188942" y="322579"/>
                  </a:lnTo>
                  <a:lnTo>
                    <a:pt x="178761" y="314959"/>
                  </a:lnTo>
                  <a:lnTo>
                    <a:pt x="173157" y="309879"/>
                  </a:lnTo>
                  <a:lnTo>
                    <a:pt x="170634" y="303529"/>
                  </a:lnTo>
                  <a:lnTo>
                    <a:pt x="170736" y="302259"/>
                  </a:lnTo>
                  <a:lnTo>
                    <a:pt x="170839" y="300989"/>
                  </a:lnTo>
                  <a:lnTo>
                    <a:pt x="170942" y="299719"/>
                  </a:lnTo>
                  <a:lnTo>
                    <a:pt x="171044" y="298449"/>
                  </a:lnTo>
                  <a:lnTo>
                    <a:pt x="171147" y="294639"/>
                  </a:lnTo>
                  <a:lnTo>
                    <a:pt x="109506" y="289559"/>
                  </a:lnTo>
                  <a:lnTo>
                    <a:pt x="104416" y="287019"/>
                  </a:lnTo>
                  <a:lnTo>
                    <a:pt x="99839" y="283209"/>
                  </a:lnTo>
                  <a:lnTo>
                    <a:pt x="80975" y="264159"/>
                  </a:lnTo>
                  <a:lnTo>
                    <a:pt x="75884" y="260349"/>
                  </a:lnTo>
                  <a:lnTo>
                    <a:pt x="73361" y="253999"/>
                  </a:lnTo>
                  <a:lnTo>
                    <a:pt x="73361" y="215899"/>
                  </a:lnTo>
                  <a:lnTo>
                    <a:pt x="74344" y="210819"/>
                  </a:lnTo>
                  <a:lnTo>
                    <a:pt x="77938" y="207009"/>
                  </a:lnTo>
                  <a:lnTo>
                    <a:pt x="97272" y="184149"/>
                  </a:lnTo>
                  <a:lnTo>
                    <a:pt x="97272" y="173989"/>
                  </a:lnTo>
                  <a:lnTo>
                    <a:pt x="102363" y="167639"/>
                  </a:lnTo>
                  <a:lnTo>
                    <a:pt x="108993" y="165099"/>
                  </a:lnTo>
                  <a:lnTo>
                    <a:pt x="104929" y="162559"/>
                  </a:lnTo>
                  <a:lnTo>
                    <a:pt x="102363" y="160019"/>
                  </a:lnTo>
                  <a:lnTo>
                    <a:pt x="100823" y="157479"/>
                  </a:lnTo>
                  <a:lnTo>
                    <a:pt x="98812" y="153669"/>
                  </a:lnTo>
                  <a:lnTo>
                    <a:pt x="98812" y="149859"/>
                  </a:lnTo>
                  <a:lnTo>
                    <a:pt x="99839" y="147319"/>
                  </a:lnTo>
                  <a:lnTo>
                    <a:pt x="105956" y="130809"/>
                  </a:lnTo>
                  <a:lnTo>
                    <a:pt x="108309" y="125729"/>
                  </a:lnTo>
                  <a:lnTo>
                    <a:pt x="112843" y="123189"/>
                  </a:lnTo>
                  <a:lnTo>
                    <a:pt x="119687" y="123189"/>
                  </a:lnTo>
                  <a:lnTo>
                    <a:pt x="129355" y="124459"/>
                  </a:lnTo>
                  <a:lnTo>
                    <a:pt x="141974" y="124459"/>
                  </a:lnTo>
                  <a:lnTo>
                    <a:pt x="141589" y="126999"/>
                  </a:lnTo>
                  <a:lnTo>
                    <a:pt x="195121" y="126999"/>
                  </a:lnTo>
                  <a:lnTo>
                    <a:pt x="202018" y="132079"/>
                  </a:lnTo>
                  <a:lnTo>
                    <a:pt x="165543" y="132079"/>
                  </a:lnTo>
                  <a:lnTo>
                    <a:pt x="153673" y="135889"/>
                  </a:lnTo>
                  <a:lnTo>
                    <a:pt x="118661" y="135889"/>
                  </a:lnTo>
                  <a:lnTo>
                    <a:pt x="112544" y="149859"/>
                  </a:lnTo>
                  <a:lnTo>
                    <a:pt x="124778" y="153669"/>
                  </a:lnTo>
                  <a:lnTo>
                    <a:pt x="140601" y="153669"/>
                  </a:lnTo>
                  <a:lnTo>
                    <a:pt x="140049" y="154939"/>
                  </a:lnTo>
                  <a:lnTo>
                    <a:pt x="171344" y="154939"/>
                  </a:lnTo>
                  <a:lnTo>
                    <a:pt x="176237" y="160019"/>
                  </a:lnTo>
                  <a:lnTo>
                    <a:pt x="177734" y="167639"/>
                  </a:lnTo>
                  <a:lnTo>
                    <a:pt x="178248" y="167639"/>
                  </a:lnTo>
                  <a:lnTo>
                    <a:pt x="178248" y="168909"/>
                  </a:lnTo>
                  <a:lnTo>
                    <a:pt x="178761" y="168909"/>
                  </a:lnTo>
                  <a:lnTo>
                    <a:pt x="182833" y="170179"/>
                  </a:lnTo>
                  <a:lnTo>
                    <a:pt x="160923" y="170179"/>
                  </a:lnTo>
                  <a:lnTo>
                    <a:pt x="129355" y="171449"/>
                  </a:lnTo>
                  <a:lnTo>
                    <a:pt x="112030" y="179069"/>
                  </a:lnTo>
                  <a:lnTo>
                    <a:pt x="110020" y="180339"/>
                  </a:lnTo>
                  <a:lnTo>
                    <a:pt x="108993" y="181609"/>
                  </a:lnTo>
                  <a:lnTo>
                    <a:pt x="108993" y="190499"/>
                  </a:lnTo>
                  <a:lnTo>
                    <a:pt x="108480" y="193039"/>
                  </a:lnTo>
                  <a:lnTo>
                    <a:pt x="106940" y="193039"/>
                  </a:lnTo>
                  <a:lnTo>
                    <a:pt x="85552" y="218439"/>
                  </a:lnTo>
                  <a:lnTo>
                    <a:pt x="84525" y="218439"/>
                  </a:lnTo>
                  <a:lnTo>
                    <a:pt x="84055" y="220979"/>
                  </a:lnTo>
                  <a:lnTo>
                    <a:pt x="84055" y="251459"/>
                  </a:lnTo>
                  <a:lnTo>
                    <a:pt x="85552" y="253999"/>
                  </a:lnTo>
                  <a:lnTo>
                    <a:pt x="87092" y="256539"/>
                  </a:lnTo>
                  <a:lnTo>
                    <a:pt x="106427" y="274319"/>
                  </a:lnTo>
                  <a:lnTo>
                    <a:pt x="107453" y="276859"/>
                  </a:lnTo>
                  <a:lnTo>
                    <a:pt x="110020" y="278129"/>
                  </a:lnTo>
                  <a:lnTo>
                    <a:pt x="112544" y="278129"/>
                  </a:lnTo>
                  <a:lnTo>
                    <a:pt x="176237" y="283209"/>
                  </a:lnTo>
                  <a:lnTo>
                    <a:pt x="178248" y="283209"/>
                  </a:lnTo>
                  <a:lnTo>
                    <a:pt x="180301" y="284479"/>
                  </a:lnTo>
                  <a:lnTo>
                    <a:pt x="182825" y="287019"/>
                  </a:lnTo>
                  <a:lnTo>
                    <a:pt x="182825" y="290829"/>
                  </a:lnTo>
                  <a:lnTo>
                    <a:pt x="181328" y="299719"/>
                  </a:lnTo>
                  <a:lnTo>
                    <a:pt x="181328" y="302259"/>
                  </a:lnTo>
                  <a:lnTo>
                    <a:pt x="182311" y="303529"/>
                  </a:lnTo>
                  <a:lnTo>
                    <a:pt x="183338" y="303529"/>
                  </a:lnTo>
                  <a:lnTo>
                    <a:pt x="197625" y="314959"/>
                  </a:lnTo>
                  <a:lnTo>
                    <a:pt x="200149" y="316229"/>
                  </a:lnTo>
                  <a:lnTo>
                    <a:pt x="200662" y="318769"/>
                  </a:lnTo>
                  <a:lnTo>
                    <a:pt x="200149" y="322579"/>
                  </a:lnTo>
                  <a:lnTo>
                    <a:pt x="198139" y="328929"/>
                  </a:lnTo>
                  <a:lnTo>
                    <a:pt x="197625" y="331469"/>
                  </a:lnTo>
                  <a:lnTo>
                    <a:pt x="198139" y="332739"/>
                  </a:lnTo>
                  <a:lnTo>
                    <a:pt x="199123" y="334009"/>
                  </a:lnTo>
                  <a:lnTo>
                    <a:pt x="211357" y="345439"/>
                  </a:lnTo>
                  <a:lnTo>
                    <a:pt x="258441" y="345439"/>
                  </a:lnTo>
                  <a:lnTo>
                    <a:pt x="256004" y="346709"/>
                  </a:lnTo>
                  <a:lnTo>
                    <a:pt x="252468" y="347979"/>
                  </a:lnTo>
                  <a:close/>
                </a:path>
                <a:path w="364490" h="361950">
                  <a:moveTo>
                    <a:pt x="187915" y="165099"/>
                  </a:moveTo>
                  <a:lnTo>
                    <a:pt x="183338" y="165099"/>
                  </a:lnTo>
                  <a:lnTo>
                    <a:pt x="182825" y="163829"/>
                  </a:lnTo>
                  <a:lnTo>
                    <a:pt x="182311" y="163829"/>
                  </a:lnTo>
                  <a:lnTo>
                    <a:pt x="178248" y="162559"/>
                  </a:lnTo>
                  <a:lnTo>
                    <a:pt x="176237" y="158749"/>
                  </a:lnTo>
                  <a:lnTo>
                    <a:pt x="177734" y="154939"/>
                  </a:lnTo>
                  <a:lnTo>
                    <a:pt x="179788" y="149859"/>
                  </a:lnTo>
                  <a:lnTo>
                    <a:pt x="165543" y="132079"/>
                  </a:lnTo>
                  <a:lnTo>
                    <a:pt x="202018" y="132079"/>
                  </a:lnTo>
                  <a:lnTo>
                    <a:pt x="203742" y="133349"/>
                  </a:lnTo>
                  <a:lnTo>
                    <a:pt x="230363" y="133349"/>
                  </a:lnTo>
                  <a:lnTo>
                    <a:pt x="226628" y="137159"/>
                  </a:lnTo>
                  <a:lnTo>
                    <a:pt x="187445" y="137159"/>
                  </a:lnTo>
                  <a:lnTo>
                    <a:pt x="190995" y="140969"/>
                  </a:lnTo>
                  <a:lnTo>
                    <a:pt x="194032" y="144779"/>
                  </a:lnTo>
                  <a:lnTo>
                    <a:pt x="195059" y="149859"/>
                  </a:lnTo>
                  <a:lnTo>
                    <a:pt x="193519" y="153669"/>
                  </a:lnTo>
                  <a:lnTo>
                    <a:pt x="191508" y="160019"/>
                  </a:lnTo>
                  <a:lnTo>
                    <a:pt x="190482" y="162559"/>
                  </a:lnTo>
                  <a:lnTo>
                    <a:pt x="187915" y="165099"/>
                  </a:lnTo>
                  <a:close/>
                </a:path>
                <a:path w="364490" h="361950">
                  <a:moveTo>
                    <a:pt x="149716" y="137159"/>
                  </a:moveTo>
                  <a:lnTo>
                    <a:pt x="127857" y="137159"/>
                  </a:lnTo>
                  <a:lnTo>
                    <a:pt x="118661" y="135889"/>
                  </a:lnTo>
                  <a:lnTo>
                    <a:pt x="153673" y="135889"/>
                  </a:lnTo>
                  <a:lnTo>
                    <a:pt x="149716" y="137159"/>
                  </a:lnTo>
                  <a:close/>
                </a:path>
                <a:path w="364490" h="361950">
                  <a:moveTo>
                    <a:pt x="140601" y="153669"/>
                  </a:moveTo>
                  <a:lnTo>
                    <a:pt x="124778" y="153669"/>
                  </a:lnTo>
                  <a:lnTo>
                    <a:pt x="132434" y="137159"/>
                  </a:lnTo>
                  <a:lnTo>
                    <a:pt x="148219" y="137159"/>
                  </a:lnTo>
                  <a:lnTo>
                    <a:pt x="147192" y="138429"/>
                  </a:lnTo>
                  <a:lnTo>
                    <a:pt x="146679" y="139699"/>
                  </a:lnTo>
                  <a:lnTo>
                    <a:pt x="140601" y="153669"/>
                  </a:lnTo>
                  <a:close/>
                </a:path>
                <a:path w="364490" h="361950">
                  <a:moveTo>
                    <a:pt x="206779" y="147319"/>
                  </a:moveTo>
                  <a:lnTo>
                    <a:pt x="200149" y="147319"/>
                  </a:lnTo>
                  <a:lnTo>
                    <a:pt x="187445" y="137159"/>
                  </a:lnTo>
                  <a:lnTo>
                    <a:pt x="226628" y="137159"/>
                  </a:lnTo>
                  <a:lnTo>
                    <a:pt x="229194" y="139699"/>
                  </a:lnTo>
                  <a:lnTo>
                    <a:pt x="253348" y="139699"/>
                  </a:lnTo>
                  <a:lnTo>
                    <a:pt x="256742" y="142239"/>
                  </a:lnTo>
                  <a:lnTo>
                    <a:pt x="256939" y="143509"/>
                  </a:lnTo>
                  <a:lnTo>
                    <a:pt x="215934" y="143509"/>
                  </a:lnTo>
                  <a:lnTo>
                    <a:pt x="206779" y="147319"/>
                  </a:lnTo>
                  <a:close/>
                </a:path>
                <a:path w="364490" h="361950">
                  <a:moveTo>
                    <a:pt x="253348" y="139699"/>
                  </a:moveTo>
                  <a:lnTo>
                    <a:pt x="229194" y="139699"/>
                  </a:lnTo>
                  <a:lnTo>
                    <a:pt x="243952" y="138429"/>
                  </a:lnTo>
                  <a:lnTo>
                    <a:pt x="251652" y="138429"/>
                  </a:lnTo>
                  <a:lnTo>
                    <a:pt x="253348" y="139699"/>
                  </a:lnTo>
                  <a:close/>
                </a:path>
                <a:path w="364490" h="361950">
                  <a:moveTo>
                    <a:pt x="227141" y="152399"/>
                  </a:moveTo>
                  <a:lnTo>
                    <a:pt x="223077" y="152399"/>
                  </a:lnTo>
                  <a:lnTo>
                    <a:pt x="221537" y="149859"/>
                  </a:lnTo>
                  <a:lnTo>
                    <a:pt x="215934" y="143509"/>
                  </a:lnTo>
                  <a:lnTo>
                    <a:pt x="256939" y="143509"/>
                  </a:lnTo>
                  <a:lnTo>
                    <a:pt x="257726" y="148589"/>
                  </a:lnTo>
                  <a:lnTo>
                    <a:pt x="258382" y="151129"/>
                  </a:lnTo>
                  <a:lnTo>
                    <a:pt x="244979" y="151129"/>
                  </a:lnTo>
                  <a:lnTo>
                    <a:pt x="227141" y="152399"/>
                  </a:lnTo>
                  <a:close/>
                </a:path>
                <a:path w="364490" h="361950">
                  <a:moveTo>
                    <a:pt x="311196" y="309879"/>
                  </a:moveTo>
                  <a:lnTo>
                    <a:pt x="285231" y="309879"/>
                  </a:lnTo>
                  <a:lnTo>
                    <a:pt x="290321" y="306069"/>
                  </a:lnTo>
                  <a:lnTo>
                    <a:pt x="295412" y="300989"/>
                  </a:lnTo>
                  <a:lnTo>
                    <a:pt x="334926" y="245109"/>
                  </a:lnTo>
                  <a:lnTo>
                    <a:pt x="348882" y="185419"/>
                  </a:lnTo>
                  <a:lnTo>
                    <a:pt x="348882" y="170179"/>
                  </a:lnTo>
                  <a:lnTo>
                    <a:pt x="334124" y="157479"/>
                  </a:lnTo>
                  <a:lnTo>
                    <a:pt x="333097" y="154939"/>
                  </a:lnTo>
                  <a:lnTo>
                    <a:pt x="313207" y="154939"/>
                  </a:lnTo>
                  <a:lnTo>
                    <a:pt x="317826" y="147319"/>
                  </a:lnTo>
                  <a:lnTo>
                    <a:pt x="322917" y="144779"/>
                  </a:lnTo>
                  <a:lnTo>
                    <a:pt x="328520" y="143509"/>
                  </a:lnTo>
                  <a:lnTo>
                    <a:pt x="336862" y="143509"/>
                  </a:lnTo>
                  <a:lnTo>
                    <a:pt x="340926" y="146049"/>
                  </a:lnTo>
                  <a:lnTo>
                    <a:pt x="344305" y="148589"/>
                  </a:lnTo>
                  <a:lnTo>
                    <a:pt x="346315" y="151129"/>
                  </a:lnTo>
                  <a:lnTo>
                    <a:pt x="360997" y="151129"/>
                  </a:lnTo>
                  <a:lnTo>
                    <a:pt x="361610" y="153669"/>
                  </a:lnTo>
                  <a:lnTo>
                    <a:pt x="364153" y="187959"/>
                  </a:lnTo>
                  <a:lnTo>
                    <a:pt x="359596" y="222249"/>
                  </a:lnTo>
                  <a:lnTo>
                    <a:pt x="349128" y="253999"/>
                  </a:lnTo>
                  <a:lnTo>
                    <a:pt x="332933" y="283209"/>
                  </a:lnTo>
                  <a:lnTo>
                    <a:pt x="311196" y="309879"/>
                  </a:lnTo>
                  <a:close/>
                </a:path>
                <a:path w="364490" h="361950">
                  <a:moveTo>
                    <a:pt x="307132" y="176529"/>
                  </a:moveTo>
                  <a:lnTo>
                    <a:pt x="301015" y="176529"/>
                  </a:lnTo>
                  <a:lnTo>
                    <a:pt x="299475" y="175259"/>
                  </a:lnTo>
                  <a:lnTo>
                    <a:pt x="297935" y="175259"/>
                  </a:lnTo>
                  <a:lnTo>
                    <a:pt x="284204" y="157479"/>
                  </a:lnTo>
                  <a:lnTo>
                    <a:pt x="281638" y="153669"/>
                  </a:lnTo>
                  <a:lnTo>
                    <a:pt x="281638" y="149859"/>
                  </a:lnTo>
                  <a:lnTo>
                    <a:pt x="284718" y="147319"/>
                  </a:lnTo>
                  <a:lnTo>
                    <a:pt x="286172" y="146049"/>
                  </a:lnTo>
                  <a:lnTo>
                    <a:pt x="287969" y="144779"/>
                  </a:lnTo>
                  <a:lnTo>
                    <a:pt x="291647" y="144779"/>
                  </a:lnTo>
                  <a:lnTo>
                    <a:pt x="293572" y="146049"/>
                  </a:lnTo>
                  <a:lnTo>
                    <a:pt x="294898" y="147319"/>
                  </a:lnTo>
                  <a:lnTo>
                    <a:pt x="304566" y="158749"/>
                  </a:lnTo>
                  <a:lnTo>
                    <a:pt x="325954" y="158749"/>
                  </a:lnTo>
                  <a:lnTo>
                    <a:pt x="327494" y="160019"/>
                  </a:lnTo>
                  <a:lnTo>
                    <a:pt x="333097" y="163829"/>
                  </a:lnTo>
                  <a:lnTo>
                    <a:pt x="335108" y="170179"/>
                  </a:lnTo>
                  <a:lnTo>
                    <a:pt x="312693" y="170179"/>
                  </a:lnTo>
                  <a:lnTo>
                    <a:pt x="308116" y="175259"/>
                  </a:lnTo>
                  <a:lnTo>
                    <a:pt x="307132" y="176529"/>
                  </a:lnTo>
                  <a:close/>
                </a:path>
                <a:path w="364490" h="361950">
                  <a:moveTo>
                    <a:pt x="247032" y="175259"/>
                  </a:moveTo>
                  <a:lnTo>
                    <a:pt x="199123" y="175259"/>
                  </a:lnTo>
                  <a:lnTo>
                    <a:pt x="198609" y="172719"/>
                  </a:lnTo>
                  <a:lnTo>
                    <a:pt x="200149" y="170179"/>
                  </a:lnTo>
                  <a:lnTo>
                    <a:pt x="201176" y="167639"/>
                  </a:lnTo>
                  <a:lnTo>
                    <a:pt x="203742" y="165099"/>
                  </a:lnTo>
                  <a:lnTo>
                    <a:pt x="206779" y="162559"/>
                  </a:lnTo>
                  <a:lnTo>
                    <a:pt x="210843" y="162559"/>
                  </a:lnTo>
                  <a:lnTo>
                    <a:pt x="241428" y="160019"/>
                  </a:lnTo>
                  <a:lnTo>
                    <a:pt x="243439" y="160019"/>
                  </a:lnTo>
                  <a:lnTo>
                    <a:pt x="244465" y="158749"/>
                  </a:lnTo>
                  <a:lnTo>
                    <a:pt x="244979" y="157479"/>
                  </a:lnTo>
                  <a:lnTo>
                    <a:pt x="246518" y="156209"/>
                  </a:lnTo>
                  <a:lnTo>
                    <a:pt x="246005" y="153669"/>
                  </a:lnTo>
                  <a:lnTo>
                    <a:pt x="244979" y="151129"/>
                  </a:lnTo>
                  <a:lnTo>
                    <a:pt x="258382" y="151129"/>
                  </a:lnTo>
                  <a:lnTo>
                    <a:pt x="258710" y="152399"/>
                  </a:lnTo>
                  <a:lnTo>
                    <a:pt x="259736" y="157479"/>
                  </a:lnTo>
                  <a:lnTo>
                    <a:pt x="258710" y="162559"/>
                  </a:lnTo>
                  <a:lnTo>
                    <a:pt x="251609" y="172719"/>
                  </a:lnTo>
                  <a:lnTo>
                    <a:pt x="247032" y="175259"/>
                  </a:lnTo>
                  <a:close/>
                </a:path>
                <a:path w="364490" h="361950">
                  <a:moveTo>
                    <a:pt x="171344" y="154939"/>
                  </a:moveTo>
                  <a:lnTo>
                    <a:pt x="140049" y="154939"/>
                  </a:lnTo>
                  <a:lnTo>
                    <a:pt x="161950" y="153669"/>
                  </a:lnTo>
                  <a:lnTo>
                    <a:pt x="170120" y="153669"/>
                  </a:lnTo>
                  <a:lnTo>
                    <a:pt x="171344" y="154939"/>
                  </a:lnTo>
                  <a:close/>
                </a:path>
                <a:path w="364490" h="361950">
                  <a:moveTo>
                    <a:pt x="325954" y="158749"/>
                  </a:moveTo>
                  <a:lnTo>
                    <a:pt x="304566" y="158749"/>
                  </a:lnTo>
                  <a:lnTo>
                    <a:pt x="307132" y="156209"/>
                  </a:lnTo>
                  <a:lnTo>
                    <a:pt x="310169" y="154939"/>
                  </a:lnTo>
                  <a:lnTo>
                    <a:pt x="330531" y="154939"/>
                  </a:lnTo>
                  <a:lnTo>
                    <a:pt x="328991" y="156209"/>
                  </a:lnTo>
                  <a:lnTo>
                    <a:pt x="328007" y="156209"/>
                  </a:lnTo>
                  <a:lnTo>
                    <a:pt x="326467" y="157479"/>
                  </a:lnTo>
                  <a:lnTo>
                    <a:pt x="325954" y="158749"/>
                  </a:lnTo>
                  <a:close/>
                </a:path>
                <a:path w="364490" h="361950">
                  <a:moveTo>
                    <a:pt x="206779" y="191769"/>
                  </a:moveTo>
                  <a:lnTo>
                    <a:pt x="197625" y="191769"/>
                  </a:lnTo>
                  <a:lnTo>
                    <a:pt x="173157" y="184149"/>
                  </a:lnTo>
                  <a:lnTo>
                    <a:pt x="167554" y="182879"/>
                  </a:lnTo>
                  <a:lnTo>
                    <a:pt x="162977" y="177799"/>
                  </a:lnTo>
                  <a:lnTo>
                    <a:pt x="162463" y="172719"/>
                  </a:lnTo>
                  <a:lnTo>
                    <a:pt x="162463" y="171449"/>
                  </a:lnTo>
                  <a:lnTo>
                    <a:pt x="161950" y="170179"/>
                  </a:lnTo>
                  <a:lnTo>
                    <a:pt x="182833" y="170179"/>
                  </a:lnTo>
                  <a:lnTo>
                    <a:pt x="199123" y="175259"/>
                  </a:lnTo>
                  <a:lnTo>
                    <a:pt x="241428" y="175259"/>
                  </a:lnTo>
                  <a:lnTo>
                    <a:pt x="212896" y="177799"/>
                  </a:lnTo>
                  <a:lnTo>
                    <a:pt x="213410" y="181609"/>
                  </a:lnTo>
                  <a:lnTo>
                    <a:pt x="211870" y="185419"/>
                  </a:lnTo>
                  <a:lnTo>
                    <a:pt x="208833" y="187959"/>
                  </a:lnTo>
                  <a:lnTo>
                    <a:pt x="206779" y="191769"/>
                  </a:lnTo>
                  <a:close/>
                </a:path>
                <a:path w="364490" h="361950">
                  <a:moveTo>
                    <a:pt x="324927" y="215899"/>
                  </a:moveTo>
                  <a:lnTo>
                    <a:pt x="297422" y="215899"/>
                  </a:lnTo>
                  <a:lnTo>
                    <a:pt x="318297" y="175259"/>
                  </a:lnTo>
                  <a:lnTo>
                    <a:pt x="312693" y="170179"/>
                  </a:lnTo>
                  <a:lnTo>
                    <a:pt x="335108" y="170179"/>
                  </a:lnTo>
                  <a:lnTo>
                    <a:pt x="331558" y="176529"/>
                  </a:lnTo>
                  <a:lnTo>
                    <a:pt x="313720" y="210819"/>
                  </a:lnTo>
                  <a:lnTo>
                    <a:pt x="319837" y="210819"/>
                  </a:lnTo>
                  <a:lnTo>
                    <a:pt x="322403" y="213359"/>
                  </a:lnTo>
                  <a:lnTo>
                    <a:pt x="323430" y="214629"/>
                  </a:lnTo>
                  <a:lnTo>
                    <a:pt x="324927" y="215899"/>
                  </a:lnTo>
                  <a:close/>
                </a:path>
                <a:path w="364490" h="361950">
                  <a:moveTo>
                    <a:pt x="295925" y="231139"/>
                  </a:moveTo>
                  <a:lnTo>
                    <a:pt x="289295" y="231139"/>
                  </a:lnTo>
                  <a:lnTo>
                    <a:pt x="283862" y="228599"/>
                  </a:lnTo>
                  <a:lnTo>
                    <a:pt x="252122" y="189229"/>
                  </a:lnTo>
                  <a:lnTo>
                    <a:pt x="250069" y="185419"/>
                  </a:lnTo>
                  <a:lnTo>
                    <a:pt x="250069" y="181609"/>
                  </a:lnTo>
                  <a:lnTo>
                    <a:pt x="253619" y="179069"/>
                  </a:lnTo>
                  <a:lnTo>
                    <a:pt x="254903" y="177799"/>
                  </a:lnTo>
                  <a:lnTo>
                    <a:pt x="260121" y="177799"/>
                  </a:lnTo>
                  <a:lnTo>
                    <a:pt x="262346" y="179069"/>
                  </a:lnTo>
                  <a:lnTo>
                    <a:pt x="263800" y="180339"/>
                  </a:lnTo>
                  <a:lnTo>
                    <a:pt x="292845" y="215899"/>
                  </a:lnTo>
                  <a:lnTo>
                    <a:pt x="324927" y="215899"/>
                  </a:lnTo>
                  <a:lnTo>
                    <a:pt x="325441" y="218439"/>
                  </a:lnTo>
                  <a:lnTo>
                    <a:pt x="323901" y="220979"/>
                  </a:lnTo>
                  <a:lnTo>
                    <a:pt x="320158" y="229869"/>
                  </a:lnTo>
                  <a:lnTo>
                    <a:pt x="305079" y="229869"/>
                  </a:lnTo>
                  <a:lnTo>
                    <a:pt x="295925" y="231139"/>
                  </a:lnTo>
                  <a:close/>
                </a:path>
                <a:path w="364490" h="361950">
                  <a:moveTo>
                    <a:pt x="258441" y="345439"/>
                  </a:moveTo>
                  <a:lnTo>
                    <a:pt x="211357" y="345439"/>
                  </a:lnTo>
                  <a:lnTo>
                    <a:pt x="237800" y="337819"/>
                  </a:lnTo>
                  <a:lnTo>
                    <a:pt x="246518" y="334009"/>
                  </a:lnTo>
                  <a:lnTo>
                    <a:pt x="268933" y="307339"/>
                  </a:lnTo>
                  <a:lnTo>
                    <a:pt x="272484" y="303529"/>
                  </a:lnTo>
                  <a:lnTo>
                    <a:pt x="275007" y="299719"/>
                  </a:lnTo>
                  <a:lnTo>
                    <a:pt x="277061" y="294639"/>
                  </a:lnTo>
                  <a:lnTo>
                    <a:pt x="305079" y="229869"/>
                  </a:lnTo>
                  <a:lnTo>
                    <a:pt x="320158" y="229869"/>
                  </a:lnTo>
                  <a:lnTo>
                    <a:pt x="291818" y="297179"/>
                  </a:lnTo>
                  <a:lnTo>
                    <a:pt x="290321" y="302259"/>
                  </a:lnTo>
                  <a:lnTo>
                    <a:pt x="287755" y="306069"/>
                  </a:lnTo>
                  <a:lnTo>
                    <a:pt x="285231" y="309879"/>
                  </a:lnTo>
                  <a:lnTo>
                    <a:pt x="311196" y="309879"/>
                  </a:lnTo>
                  <a:lnTo>
                    <a:pt x="285248" y="331469"/>
                  </a:lnTo>
                  <a:lnTo>
                    <a:pt x="258441" y="345439"/>
                  </a:lnTo>
                  <a:close/>
                </a:path>
                <a:path w="364490" h="361950">
                  <a:moveTo>
                    <a:pt x="190482" y="361949"/>
                  </a:moveTo>
                  <a:lnTo>
                    <a:pt x="182825" y="361949"/>
                  </a:lnTo>
                  <a:lnTo>
                    <a:pt x="151142" y="359409"/>
                  </a:lnTo>
                  <a:lnTo>
                    <a:pt x="92173" y="337819"/>
                  </a:lnTo>
                  <a:lnTo>
                    <a:pt x="63137" y="312419"/>
                  </a:lnTo>
                  <a:lnTo>
                    <a:pt x="65704" y="309879"/>
                  </a:lnTo>
                  <a:lnTo>
                    <a:pt x="67201" y="308609"/>
                  </a:lnTo>
                  <a:lnTo>
                    <a:pt x="69468" y="307339"/>
                  </a:lnTo>
                  <a:lnTo>
                    <a:pt x="74644" y="307339"/>
                  </a:lnTo>
                  <a:lnTo>
                    <a:pt x="75884" y="308609"/>
                  </a:lnTo>
                  <a:lnTo>
                    <a:pt x="99827" y="325119"/>
                  </a:lnTo>
                  <a:lnTo>
                    <a:pt x="126264" y="337819"/>
                  </a:lnTo>
                  <a:lnTo>
                    <a:pt x="154578" y="345439"/>
                  </a:lnTo>
                  <a:lnTo>
                    <a:pt x="184151" y="347979"/>
                  </a:lnTo>
                  <a:lnTo>
                    <a:pt x="252468" y="347979"/>
                  </a:lnTo>
                  <a:lnTo>
                    <a:pt x="224177" y="358139"/>
                  </a:lnTo>
                  <a:lnTo>
                    <a:pt x="190482" y="3619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28732" y="3562929"/>
              <a:ext cx="485381" cy="485381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5792775" y="2646749"/>
            <a:ext cx="2343785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80">
                <a:solidFill>
                  <a:srgbClr val="8E02D7"/>
                </a:solidFill>
                <a:latin typeface="Arial Black"/>
                <a:cs typeface="Arial Black"/>
              </a:rPr>
              <a:t>57%</a:t>
            </a:r>
            <a:r>
              <a:rPr dirty="0" sz="1700" spc="-13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C-suite</a:t>
            </a:r>
            <a:r>
              <a:rPr dirty="0" sz="1400" spc="-10">
                <a:latin typeface="Lucida Sans Unicode"/>
                <a:cs typeface="Lucida Sans Unicode"/>
              </a:rPr>
              <a:t> respondents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6096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/>
              <a:t>2</a:t>
            </a:fld>
          </a:p>
        </p:txBody>
      </p:sp>
      <p:sp>
        <p:nvSpPr>
          <p:cNvPr id="45" name="object 4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/>
              <a:t>Copyright</a:t>
            </a:r>
            <a:r>
              <a:rPr dirty="0" spc="-25"/>
              <a:t> </a:t>
            </a:r>
            <a:r>
              <a:rPr dirty="0" spc="-114"/>
              <a:t>©</a:t>
            </a:r>
            <a:r>
              <a:rPr dirty="0" spc="-25"/>
              <a:t> </a:t>
            </a:r>
            <a:r>
              <a:rPr dirty="0" spc="-30"/>
              <a:t>2025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5792775" y="3654749"/>
            <a:ext cx="1109980" cy="284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310">
                <a:solidFill>
                  <a:srgbClr val="8E02D7"/>
                </a:solidFill>
                <a:latin typeface="Arial Black"/>
                <a:cs typeface="Arial Black"/>
              </a:rPr>
              <a:t>13</a:t>
            </a:r>
            <a:r>
              <a:rPr dirty="0" sz="1700" spc="-204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countries</a:t>
            </a:r>
            <a:endParaRPr sz="14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8802" y="182039"/>
              <a:ext cx="887109" cy="2339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7150" y="4946727"/>
            <a:ext cx="67246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10">
                <a:solidFill>
                  <a:srgbClr val="666666"/>
                </a:solidFill>
                <a:latin typeface="Verdana"/>
                <a:cs typeface="Verdana"/>
              </a:rPr>
              <a:t>Copyright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114">
                <a:solidFill>
                  <a:srgbClr val="666666"/>
                </a:solidFill>
                <a:latin typeface="Verdana"/>
                <a:cs typeface="Verdana"/>
              </a:rPr>
              <a:t>©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2025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133749"/>
            <a:ext cx="6254750" cy="699135"/>
            <a:chOff x="0" y="133749"/>
            <a:chExt cx="6254750" cy="69913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3123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0">
                <a:latin typeface="Verdana"/>
                <a:cs typeface="Verdana"/>
              </a:rPr>
              <a:t>THE</a:t>
            </a:r>
            <a:r>
              <a:rPr dirty="0" sz="1600" spc="-130" b="0">
                <a:latin typeface="Verdana"/>
                <a:cs typeface="Verdana"/>
              </a:rPr>
              <a:t> </a:t>
            </a:r>
            <a:r>
              <a:rPr dirty="0" sz="1600" spc="-75" b="0">
                <a:latin typeface="Verdana"/>
                <a:cs typeface="Verdana"/>
              </a:rPr>
              <a:t>RESULT:</a:t>
            </a:r>
            <a:r>
              <a:rPr dirty="0" sz="1600" spc="-95" b="0">
                <a:latin typeface="Verdana"/>
                <a:cs typeface="Verdana"/>
              </a:rPr>
              <a:t> </a:t>
            </a:r>
            <a:r>
              <a:rPr dirty="0" sz="1600" spc="-170"/>
              <a:t>IT’S</a:t>
            </a:r>
            <a:r>
              <a:rPr dirty="0" sz="1600" spc="-80"/>
              <a:t> </a:t>
            </a:r>
            <a:r>
              <a:rPr dirty="0" sz="1600" spc="-45"/>
              <a:t>ALL</a:t>
            </a:r>
            <a:r>
              <a:rPr dirty="0" sz="1600" spc="-75"/>
              <a:t> </a:t>
            </a:r>
            <a:r>
              <a:rPr dirty="0" sz="1600"/>
              <a:t>A</a:t>
            </a:r>
            <a:r>
              <a:rPr dirty="0" sz="1600" spc="-75"/>
              <a:t> </a:t>
            </a:r>
            <a:r>
              <a:rPr dirty="0" sz="1600" spc="-70"/>
              <a:t>MATTER</a:t>
            </a:r>
            <a:r>
              <a:rPr dirty="0" sz="1600" spc="-75"/>
              <a:t> </a:t>
            </a:r>
            <a:r>
              <a:rPr dirty="0" sz="1600" spc="-10"/>
              <a:t>OF</a:t>
            </a:r>
            <a:r>
              <a:rPr dirty="0" sz="1600" spc="-80"/>
              <a:t> </a:t>
            </a:r>
            <a:r>
              <a:rPr dirty="0" sz="1600" spc="-30"/>
              <a:t>MANAGEMENT!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77206" y="1081567"/>
            <a:ext cx="196088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55" b="1">
                <a:latin typeface="Verdana"/>
                <a:cs typeface="Verdana"/>
              </a:rPr>
              <a:t>OUR</a:t>
            </a:r>
            <a:r>
              <a:rPr dirty="0" sz="1500" spc="-70" b="1">
                <a:latin typeface="Verdana"/>
                <a:cs typeface="Verdana"/>
              </a:rPr>
              <a:t> KEY </a:t>
            </a:r>
            <a:r>
              <a:rPr dirty="0" sz="1500" spc="-114" b="1">
                <a:latin typeface="Verdana"/>
                <a:cs typeface="Verdana"/>
              </a:rPr>
              <a:t>FINDINGS</a:t>
            </a:r>
            <a:endParaRPr sz="15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298290" y="1059264"/>
            <a:ext cx="2169795" cy="3257550"/>
            <a:chOff x="3298290" y="1059264"/>
            <a:chExt cx="2169795" cy="3257550"/>
          </a:xfrm>
        </p:grpSpPr>
        <p:sp>
          <p:nvSpPr>
            <p:cNvPr id="12" name="object 12"/>
            <p:cNvSpPr/>
            <p:nvPr/>
          </p:nvSpPr>
          <p:spPr>
            <a:xfrm>
              <a:off x="3352514" y="1060405"/>
              <a:ext cx="313690" cy="313055"/>
            </a:xfrm>
            <a:custGeom>
              <a:avLst/>
              <a:gdLst/>
              <a:ahLst/>
              <a:cxnLst/>
              <a:rect l="l" t="t" r="r" b="b"/>
              <a:pathLst>
                <a:path w="313689" h="313055">
                  <a:moveTo>
                    <a:pt x="107110" y="197651"/>
                  </a:moveTo>
                  <a:lnTo>
                    <a:pt x="91650" y="197651"/>
                  </a:lnTo>
                  <a:lnTo>
                    <a:pt x="116899" y="171990"/>
                  </a:lnTo>
                  <a:lnTo>
                    <a:pt x="107941" y="157693"/>
                  </a:lnTo>
                  <a:lnTo>
                    <a:pt x="101455" y="142152"/>
                  </a:lnTo>
                  <a:lnTo>
                    <a:pt x="97511" y="125689"/>
                  </a:lnTo>
                  <a:lnTo>
                    <a:pt x="96180" y="108630"/>
                  </a:lnTo>
                  <a:lnTo>
                    <a:pt x="98265" y="87055"/>
                  </a:lnTo>
                  <a:lnTo>
                    <a:pt x="114316" y="48158"/>
                  </a:lnTo>
                  <a:lnTo>
                    <a:pt x="144499" y="18136"/>
                  </a:lnTo>
                  <a:lnTo>
                    <a:pt x="183289" y="2085"/>
                  </a:lnTo>
                  <a:lnTo>
                    <a:pt x="204811" y="0"/>
                  </a:lnTo>
                  <a:lnTo>
                    <a:pt x="226206" y="2085"/>
                  </a:lnTo>
                  <a:lnTo>
                    <a:pt x="246482" y="8201"/>
                  </a:lnTo>
                  <a:lnTo>
                    <a:pt x="250163" y="10169"/>
                  </a:lnTo>
                  <a:lnTo>
                    <a:pt x="205191" y="10169"/>
                  </a:lnTo>
                  <a:lnTo>
                    <a:pt x="185796" y="12111"/>
                  </a:lnTo>
                  <a:lnTo>
                    <a:pt x="135780" y="39219"/>
                  </a:lnTo>
                  <a:lnTo>
                    <a:pt x="114507" y="71192"/>
                  </a:lnTo>
                  <a:lnTo>
                    <a:pt x="107110" y="108250"/>
                  </a:lnTo>
                  <a:lnTo>
                    <a:pt x="108500" y="124846"/>
                  </a:lnTo>
                  <a:lnTo>
                    <a:pt x="112578" y="140635"/>
                  </a:lnTo>
                  <a:lnTo>
                    <a:pt x="119205" y="155509"/>
                  </a:lnTo>
                  <a:lnTo>
                    <a:pt x="128240" y="169361"/>
                  </a:lnTo>
                  <a:lnTo>
                    <a:pt x="130489" y="171990"/>
                  </a:lnTo>
                  <a:lnTo>
                    <a:pt x="132770" y="175000"/>
                  </a:lnTo>
                  <a:lnTo>
                    <a:pt x="135780" y="177661"/>
                  </a:lnTo>
                  <a:lnTo>
                    <a:pt x="139346" y="180670"/>
                  </a:lnTo>
                  <a:lnTo>
                    <a:pt x="124090" y="180670"/>
                  </a:lnTo>
                  <a:lnTo>
                    <a:pt x="107110" y="197651"/>
                  </a:lnTo>
                  <a:close/>
                </a:path>
                <a:path w="313689" h="313055">
                  <a:moveTo>
                    <a:pt x="217990" y="216120"/>
                  </a:moveTo>
                  <a:lnTo>
                    <a:pt x="214224" y="216120"/>
                  </a:lnTo>
                  <a:lnTo>
                    <a:pt x="212287" y="214030"/>
                  </a:lnTo>
                  <a:lnTo>
                    <a:pt x="211684" y="211590"/>
                  </a:lnTo>
                  <a:lnTo>
                    <a:pt x="211590" y="211210"/>
                  </a:lnTo>
                  <a:lnTo>
                    <a:pt x="211210" y="207820"/>
                  </a:lnTo>
                  <a:lnTo>
                    <a:pt x="213459" y="205571"/>
                  </a:lnTo>
                  <a:lnTo>
                    <a:pt x="216500" y="205191"/>
                  </a:lnTo>
                  <a:lnTo>
                    <a:pt x="232675" y="201948"/>
                  </a:lnTo>
                  <a:lnTo>
                    <a:pt x="274570" y="177281"/>
                  </a:lnTo>
                  <a:lnTo>
                    <a:pt x="296007" y="144990"/>
                  </a:lnTo>
                  <a:lnTo>
                    <a:pt x="303153" y="108250"/>
                  </a:lnTo>
                  <a:lnTo>
                    <a:pt x="296007" y="71510"/>
                  </a:lnTo>
                  <a:lnTo>
                    <a:pt x="274570" y="39219"/>
                  </a:lnTo>
                  <a:lnTo>
                    <a:pt x="242565" y="17768"/>
                  </a:lnTo>
                  <a:lnTo>
                    <a:pt x="205191" y="10169"/>
                  </a:lnTo>
                  <a:lnTo>
                    <a:pt x="250163" y="10169"/>
                  </a:lnTo>
                  <a:lnTo>
                    <a:pt x="265064" y="18136"/>
                  </a:lnTo>
                  <a:lnTo>
                    <a:pt x="281381" y="31679"/>
                  </a:lnTo>
                  <a:lnTo>
                    <a:pt x="305366" y="67547"/>
                  </a:lnTo>
                  <a:lnTo>
                    <a:pt x="313449" y="108250"/>
                  </a:lnTo>
                  <a:lnTo>
                    <a:pt x="313432" y="108630"/>
                  </a:lnTo>
                  <a:lnTo>
                    <a:pt x="305817" y="149167"/>
                  </a:lnTo>
                  <a:lnTo>
                    <a:pt x="282490" y="184821"/>
                  </a:lnTo>
                  <a:lnTo>
                    <a:pt x="235976" y="212402"/>
                  </a:lnTo>
                  <a:lnTo>
                    <a:pt x="217990" y="216120"/>
                  </a:lnTo>
                  <a:close/>
                </a:path>
                <a:path w="313689" h="313055">
                  <a:moveTo>
                    <a:pt x="122668" y="214251"/>
                  </a:moveTo>
                  <a:lnTo>
                    <a:pt x="108630" y="214251"/>
                  </a:lnTo>
                  <a:lnTo>
                    <a:pt x="133119" y="189731"/>
                  </a:lnTo>
                  <a:lnTo>
                    <a:pt x="131630" y="188210"/>
                  </a:lnTo>
                  <a:lnTo>
                    <a:pt x="129729" y="186721"/>
                  </a:lnTo>
                  <a:lnTo>
                    <a:pt x="128240" y="185201"/>
                  </a:lnTo>
                  <a:lnTo>
                    <a:pt x="126339" y="184060"/>
                  </a:lnTo>
                  <a:lnTo>
                    <a:pt x="124818" y="182191"/>
                  </a:lnTo>
                  <a:lnTo>
                    <a:pt x="124090" y="180670"/>
                  </a:lnTo>
                  <a:lnTo>
                    <a:pt x="139346" y="180670"/>
                  </a:lnTo>
                  <a:lnTo>
                    <a:pt x="148808" y="188657"/>
                  </a:lnTo>
                  <a:lnTo>
                    <a:pt x="161568" y="196130"/>
                  </a:lnTo>
                  <a:lnTo>
                    <a:pt x="141039" y="196130"/>
                  </a:lnTo>
                  <a:lnTo>
                    <a:pt x="122668" y="214251"/>
                  </a:lnTo>
                  <a:close/>
                </a:path>
                <a:path w="313689" h="313055">
                  <a:moveTo>
                    <a:pt x="52683" y="239880"/>
                  </a:moveTo>
                  <a:lnTo>
                    <a:pt x="49864" y="239880"/>
                  </a:lnTo>
                  <a:lnTo>
                    <a:pt x="48438" y="239500"/>
                  </a:lnTo>
                  <a:lnTo>
                    <a:pt x="47519" y="238772"/>
                  </a:lnTo>
                  <a:lnTo>
                    <a:pt x="45618" y="236491"/>
                  </a:lnTo>
                  <a:lnTo>
                    <a:pt x="45618" y="232721"/>
                  </a:lnTo>
                  <a:lnTo>
                    <a:pt x="83540" y="195180"/>
                  </a:lnTo>
                  <a:lnTo>
                    <a:pt x="84933" y="194736"/>
                  </a:lnTo>
                  <a:lnTo>
                    <a:pt x="87784" y="194736"/>
                  </a:lnTo>
                  <a:lnTo>
                    <a:pt x="89179" y="195180"/>
                  </a:lnTo>
                  <a:lnTo>
                    <a:pt x="91650" y="197651"/>
                  </a:lnTo>
                  <a:lnTo>
                    <a:pt x="107110" y="197651"/>
                  </a:lnTo>
                  <a:lnTo>
                    <a:pt x="99570" y="205191"/>
                  </a:lnTo>
                  <a:lnTo>
                    <a:pt x="101819" y="207440"/>
                  </a:lnTo>
                  <a:lnTo>
                    <a:pt x="86359" y="207440"/>
                  </a:lnTo>
                  <a:lnTo>
                    <a:pt x="55059" y="238772"/>
                  </a:lnTo>
                  <a:lnTo>
                    <a:pt x="54109" y="239500"/>
                  </a:lnTo>
                  <a:lnTo>
                    <a:pt x="52683" y="239880"/>
                  </a:lnTo>
                  <a:close/>
                </a:path>
                <a:path w="313689" h="313055">
                  <a:moveTo>
                    <a:pt x="197999" y="216501"/>
                  </a:moveTo>
                  <a:lnTo>
                    <a:pt x="194609" y="216501"/>
                  </a:lnTo>
                  <a:lnTo>
                    <a:pt x="179764" y="214030"/>
                  </a:lnTo>
                  <a:lnTo>
                    <a:pt x="180012" y="214030"/>
                  </a:lnTo>
                  <a:lnTo>
                    <a:pt x="166422" y="209856"/>
                  </a:lnTo>
                  <a:lnTo>
                    <a:pt x="153241" y="203822"/>
                  </a:lnTo>
                  <a:lnTo>
                    <a:pt x="141039" y="196130"/>
                  </a:lnTo>
                  <a:lnTo>
                    <a:pt x="161568" y="196130"/>
                  </a:lnTo>
                  <a:lnTo>
                    <a:pt x="163353" y="197176"/>
                  </a:lnTo>
                  <a:lnTo>
                    <a:pt x="179105" y="203010"/>
                  </a:lnTo>
                  <a:lnTo>
                    <a:pt x="195190" y="205852"/>
                  </a:lnTo>
                  <a:lnTo>
                    <a:pt x="198292" y="205852"/>
                  </a:lnTo>
                  <a:lnTo>
                    <a:pt x="201041" y="208961"/>
                  </a:lnTo>
                  <a:lnTo>
                    <a:pt x="200390" y="211210"/>
                  </a:lnTo>
                  <a:lnTo>
                    <a:pt x="200280" y="214632"/>
                  </a:lnTo>
                  <a:lnTo>
                    <a:pt x="197999" y="216501"/>
                  </a:lnTo>
                  <a:close/>
                </a:path>
                <a:path w="313689" h="313055">
                  <a:moveTo>
                    <a:pt x="47895" y="299502"/>
                  </a:moveTo>
                  <a:lnTo>
                    <a:pt x="33168" y="299502"/>
                  </a:lnTo>
                  <a:lnTo>
                    <a:pt x="105589" y="226702"/>
                  </a:lnTo>
                  <a:lnTo>
                    <a:pt x="104100" y="225561"/>
                  </a:lnTo>
                  <a:lnTo>
                    <a:pt x="87880" y="208961"/>
                  </a:lnTo>
                  <a:lnTo>
                    <a:pt x="86359" y="207440"/>
                  </a:lnTo>
                  <a:lnTo>
                    <a:pt x="101819" y="207440"/>
                  </a:lnTo>
                  <a:lnTo>
                    <a:pt x="108630" y="214251"/>
                  </a:lnTo>
                  <a:lnTo>
                    <a:pt x="122668" y="214251"/>
                  </a:lnTo>
                  <a:lnTo>
                    <a:pt x="115409" y="221411"/>
                  </a:lnTo>
                  <a:lnTo>
                    <a:pt x="116899" y="222932"/>
                  </a:lnTo>
                  <a:lnTo>
                    <a:pt x="118419" y="225181"/>
                  </a:lnTo>
                  <a:lnTo>
                    <a:pt x="118419" y="228191"/>
                  </a:lnTo>
                  <a:lnTo>
                    <a:pt x="118039" y="229711"/>
                  </a:lnTo>
                  <a:lnTo>
                    <a:pt x="116899" y="230471"/>
                  </a:lnTo>
                  <a:lnTo>
                    <a:pt x="47895" y="299502"/>
                  </a:lnTo>
                  <a:close/>
                </a:path>
                <a:path w="313689" h="313055">
                  <a:moveTo>
                    <a:pt x="33929" y="312681"/>
                  </a:moveTo>
                  <a:lnTo>
                    <a:pt x="31299" y="312681"/>
                  </a:lnTo>
                  <a:lnTo>
                    <a:pt x="29779" y="311921"/>
                  </a:lnTo>
                  <a:lnTo>
                    <a:pt x="28638" y="311192"/>
                  </a:lnTo>
                  <a:lnTo>
                    <a:pt x="1488" y="283631"/>
                  </a:lnTo>
                  <a:lnTo>
                    <a:pt x="348" y="282902"/>
                  </a:lnTo>
                  <a:lnTo>
                    <a:pt x="0" y="281381"/>
                  </a:lnTo>
                  <a:lnTo>
                    <a:pt x="0" y="278752"/>
                  </a:lnTo>
                  <a:lnTo>
                    <a:pt x="348" y="277231"/>
                  </a:lnTo>
                  <a:lnTo>
                    <a:pt x="32059" y="245551"/>
                  </a:lnTo>
                  <a:lnTo>
                    <a:pt x="32978" y="244601"/>
                  </a:lnTo>
                  <a:lnTo>
                    <a:pt x="34404" y="244126"/>
                  </a:lnTo>
                  <a:lnTo>
                    <a:pt x="37224" y="244126"/>
                  </a:lnTo>
                  <a:lnTo>
                    <a:pt x="38649" y="244601"/>
                  </a:lnTo>
                  <a:lnTo>
                    <a:pt x="41468" y="247420"/>
                  </a:lnTo>
                  <a:lnTo>
                    <a:pt x="41468" y="251222"/>
                  </a:lnTo>
                  <a:lnTo>
                    <a:pt x="13178" y="279512"/>
                  </a:lnTo>
                  <a:lnTo>
                    <a:pt x="33168" y="299502"/>
                  </a:lnTo>
                  <a:lnTo>
                    <a:pt x="47895" y="299502"/>
                  </a:lnTo>
                  <a:lnTo>
                    <a:pt x="36209" y="311192"/>
                  </a:lnTo>
                  <a:lnTo>
                    <a:pt x="35449" y="311921"/>
                  </a:lnTo>
                  <a:lnTo>
                    <a:pt x="33929" y="3126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3112" y="1084164"/>
              <a:ext cx="169155" cy="1697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98290" y="1059264"/>
              <a:ext cx="148270" cy="1633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49099" y="1925149"/>
              <a:ext cx="218699" cy="1283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49099" y="4188099"/>
              <a:ext cx="218699" cy="12839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80525" y="1590902"/>
            <a:ext cx="4678680" cy="762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400" spc="-35">
                <a:latin typeface="Arial Black"/>
                <a:cs typeface="Arial Black"/>
              </a:rPr>
              <a:t>Companies</a:t>
            </a:r>
            <a:r>
              <a:rPr dirty="0" sz="1400" spc="-85">
                <a:latin typeface="Arial Black"/>
                <a:cs typeface="Arial Black"/>
              </a:rPr>
              <a:t> are</a:t>
            </a:r>
            <a:r>
              <a:rPr dirty="0" sz="1400" spc="-30">
                <a:latin typeface="Arial Black"/>
                <a:cs typeface="Arial Black"/>
              </a:rPr>
              <a:t> </a:t>
            </a:r>
            <a:r>
              <a:rPr dirty="0" sz="1400" spc="-65">
                <a:latin typeface="Arial Black"/>
                <a:cs typeface="Arial Black"/>
              </a:rPr>
              <a:t>scaling</a:t>
            </a:r>
            <a:r>
              <a:rPr dirty="0" sz="1400" spc="-5">
                <a:latin typeface="Arial Black"/>
                <a:cs typeface="Arial Black"/>
              </a:rPr>
              <a:t> </a:t>
            </a:r>
            <a:r>
              <a:rPr dirty="0" sz="1400" spc="-50">
                <a:latin typeface="Arial Black"/>
                <a:cs typeface="Arial Black"/>
              </a:rPr>
              <a:t>more</a:t>
            </a:r>
            <a:r>
              <a:rPr dirty="0" sz="1400" spc="-10">
                <a:latin typeface="Arial Black"/>
                <a:cs typeface="Arial Black"/>
              </a:rPr>
              <a:t> </a:t>
            </a:r>
            <a:r>
              <a:rPr dirty="0" sz="1400" spc="-40">
                <a:latin typeface="Arial Black"/>
                <a:cs typeface="Arial Black"/>
              </a:rPr>
              <a:t>than</a:t>
            </a:r>
            <a:r>
              <a:rPr dirty="0" sz="1400" spc="-5">
                <a:latin typeface="Arial Black"/>
                <a:cs typeface="Arial Black"/>
              </a:rPr>
              <a:t> </a:t>
            </a:r>
            <a:r>
              <a:rPr dirty="0" sz="1400" spc="-140">
                <a:latin typeface="Arial Black"/>
                <a:cs typeface="Arial Black"/>
              </a:rPr>
              <a:t>60</a:t>
            </a:r>
            <a:r>
              <a:rPr dirty="0" sz="1400" spc="20">
                <a:latin typeface="Arial Black"/>
                <a:cs typeface="Arial Black"/>
              </a:rPr>
              <a:t> </a:t>
            </a:r>
            <a:r>
              <a:rPr dirty="0" sz="1400" spc="-75">
                <a:latin typeface="Arial Black"/>
                <a:cs typeface="Arial Black"/>
              </a:rPr>
              <a:t>percent</a:t>
            </a:r>
            <a:r>
              <a:rPr dirty="0" sz="1400" spc="-5">
                <a:latin typeface="Arial Black"/>
                <a:cs typeface="Arial Black"/>
              </a:rPr>
              <a:t> </a:t>
            </a:r>
            <a:r>
              <a:rPr dirty="0" sz="1400" spc="-170">
                <a:latin typeface="Arial Black"/>
                <a:cs typeface="Arial Black"/>
              </a:rPr>
              <a:t>of</a:t>
            </a:r>
            <a:r>
              <a:rPr dirty="0" sz="1400" spc="55">
                <a:latin typeface="Arial Black"/>
                <a:cs typeface="Arial Black"/>
              </a:rPr>
              <a:t> </a:t>
            </a:r>
            <a:r>
              <a:rPr dirty="0" sz="1400" spc="-25">
                <a:latin typeface="Arial Black"/>
                <a:cs typeface="Arial Black"/>
              </a:rPr>
              <a:t>all </a:t>
            </a:r>
            <a:r>
              <a:rPr dirty="0" sz="1400" spc="-45">
                <a:latin typeface="Arial Black"/>
                <a:cs typeface="Arial Black"/>
              </a:rPr>
              <a:t>digital</a:t>
            </a:r>
            <a:r>
              <a:rPr dirty="0" sz="1400" spc="-75">
                <a:latin typeface="Arial Black"/>
                <a:cs typeface="Arial Black"/>
              </a:rPr>
              <a:t> </a:t>
            </a:r>
            <a:r>
              <a:rPr dirty="0" sz="1400" spc="-85">
                <a:latin typeface="Arial Black"/>
                <a:cs typeface="Arial Black"/>
              </a:rPr>
              <a:t>PoCs,</a:t>
            </a:r>
            <a:r>
              <a:rPr dirty="0" sz="1400" spc="-30">
                <a:latin typeface="Arial Black"/>
                <a:cs typeface="Arial Black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but</a:t>
            </a:r>
            <a:r>
              <a:rPr dirty="0" sz="1400" spc="-3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less</a:t>
            </a:r>
            <a:r>
              <a:rPr dirty="0" sz="1400" spc="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than</a:t>
            </a:r>
            <a:r>
              <a:rPr dirty="0" sz="1400" spc="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two</a:t>
            </a:r>
            <a:r>
              <a:rPr dirty="0" sz="1400" spc="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out</a:t>
            </a:r>
            <a:r>
              <a:rPr dirty="0" sz="1400" spc="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of</a:t>
            </a:r>
            <a:r>
              <a:rPr dirty="0" sz="1400" spc="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ten</a:t>
            </a:r>
            <a:r>
              <a:rPr dirty="0" sz="1400" spc="5">
                <a:latin typeface="Lucida Sans Unicode"/>
                <a:cs typeface="Lucida Sans Unicode"/>
              </a:rPr>
              <a:t> </a:t>
            </a:r>
            <a:r>
              <a:rPr dirty="0" sz="1400" spc="50">
                <a:latin typeface="Lucida Sans Unicode"/>
                <a:cs typeface="Lucida Sans Unicode"/>
              </a:rPr>
              <a:t>companies </a:t>
            </a:r>
            <a:r>
              <a:rPr dirty="0" sz="1400" spc="60">
                <a:latin typeface="Lucida Sans Unicode"/>
                <a:cs typeface="Lucida Sans Unicode"/>
              </a:rPr>
              <a:t>are</a:t>
            </a:r>
            <a:r>
              <a:rPr dirty="0" sz="1400" spc="-30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doing</a:t>
            </a:r>
            <a:r>
              <a:rPr dirty="0" sz="1400" spc="-30">
                <a:latin typeface="Lucida Sans Unicode"/>
                <a:cs typeface="Lucida Sans Unicode"/>
              </a:rPr>
              <a:t> </a:t>
            </a:r>
            <a:r>
              <a:rPr dirty="0" sz="1400" spc="-35">
                <a:latin typeface="Lucida Sans Unicode"/>
                <a:cs typeface="Lucida Sans Unicode"/>
              </a:rPr>
              <a:t>it</a:t>
            </a:r>
            <a:r>
              <a:rPr dirty="0" sz="1400" spc="-30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successfully.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56024" y="1590902"/>
            <a:ext cx="3034665" cy="76200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400" spc="-75">
                <a:solidFill>
                  <a:srgbClr val="8E02D7"/>
                </a:solidFill>
                <a:latin typeface="Arial Black"/>
                <a:cs typeface="Arial Black"/>
              </a:rPr>
              <a:t>A</a:t>
            </a:r>
            <a:r>
              <a:rPr dirty="0" sz="1400" spc="-17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400" spc="-40">
                <a:solidFill>
                  <a:srgbClr val="8E02D7"/>
                </a:solidFill>
                <a:latin typeface="Arial Black"/>
                <a:cs typeface="Arial Black"/>
              </a:rPr>
              <a:t>SURPRISE!</a:t>
            </a:r>
            <a:endParaRPr sz="1400">
              <a:latin typeface="Arial Black"/>
              <a:cs typeface="Arial Black"/>
            </a:endParaRPr>
          </a:p>
          <a:p>
            <a:pPr marL="12700" marR="5080">
              <a:lnSpc>
                <a:spcPct val="114999"/>
              </a:lnSpc>
            </a:pPr>
            <a:r>
              <a:rPr dirty="0" sz="1400" spc="114">
                <a:solidFill>
                  <a:srgbClr val="8E02D7"/>
                </a:solidFill>
                <a:latin typeface="Lucida Sans Unicode"/>
                <a:cs typeface="Lucida Sans Unicode"/>
              </a:rPr>
              <a:t>(we</a:t>
            </a:r>
            <a:r>
              <a:rPr dirty="0" sz="1400" spc="-3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10">
                <a:solidFill>
                  <a:srgbClr val="8E02D7"/>
                </a:solidFill>
                <a:latin typeface="Lucida Sans Unicode"/>
                <a:cs typeface="Lucida Sans Unicode"/>
              </a:rPr>
              <a:t>didn‘t</a:t>
            </a:r>
            <a:r>
              <a:rPr dirty="0" sz="1400" spc="-3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expect</a:t>
            </a:r>
            <a:r>
              <a:rPr dirty="0" sz="1400" spc="-3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to</a:t>
            </a:r>
            <a:r>
              <a:rPr dirty="0" sz="1400" spc="-3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find</a:t>
            </a:r>
            <a:r>
              <a:rPr dirty="0" sz="1400" spc="-3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8E02D7"/>
                </a:solidFill>
                <a:latin typeface="Lucida Sans Unicode"/>
                <a:cs typeface="Lucida Sans Unicode"/>
              </a:rPr>
              <a:t>that </a:t>
            </a:r>
            <a:r>
              <a:rPr dirty="0" sz="1400" spc="90">
                <a:solidFill>
                  <a:srgbClr val="8E02D7"/>
                </a:solidFill>
                <a:latin typeface="Lucida Sans Unicode"/>
                <a:cs typeface="Lucida Sans Unicode"/>
              </a:rPr>
              <a:t>many</a:t>
            </a:r>
            <a:r>
              <a:rPr dirty="0" sz="1400" spc="-5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60">
                <a:solidFill>
                  <a:srgbClr val="8E02D7"/>
                </a:solidFill>
                <a:latin typeface="Lucida Sans Unicode"/>
                <a:cs typeface="Lucida Sans Unicode"/>
              </a:rPr>
              <a:t>companies</a:t>
            </a:r>
            <a:r>
              <a:rPr dirty="0" sz="1400" spc="-5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trying</a:t>
            </a:r>
            <a:r>
              <a:rPr dirty="0" sz="1400" spc="-5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to</a:t>
            </a:r>
            <a:r>
              <a:rPr dirty="0" sz="1400" spc="-5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60">
                <a:solidFill>
                  <a:srgbClr val="8E02D7"/>
                </a:solidFill>
                <a:latin typeface="Lucida Sans Unicode"/>
                <a:cs typeface="Lucida Sans Unicode"/>
              </a:rPr>
              <a:t>scale!)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0525" y="2839647"/>
            <a:ext cx="4094479" cy="516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400">
                <a:latin typeface="Lucida Sans Unicode"/>
                <a:cs typeface="Lucida Sans Unicode"/>
              </a:rPr>
              <a:t>What’s</a:t>
            </a:r>
            <a:r>
              <a:rPr dirty="0" sz="1400" spc="80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the</a:t>
            </a:r>
            <a:r>
              <a:rPr dirty="0" sz="1400" spc="8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difference?</a:t>
            </a:r>
            <a:r>
              <a:rPr dirty="0" sz="1400" spc="70">
                <a:latin typeface="Lucida Sans Unicode"/>
                <a:cs typeface="Lucida Sans Unicode"/>
              </a:rPr>
              <a:t> </a:t>
            </a:r>
            <a:r>
              <a:rPr dirty="0" sz="1400" spc="-95">
                <a:latin typeface="Arial Black"/>
                <a:cs typeface="Arial Black"/>
              </a:rPr>
              <a:t>The</a:t>
            </a:r>
            <a:r>
              <a:rPr dirty="0" sz="1400" spc="-50">
                <a:latin typeface="Arial Black"/>
                <a:cs typeface="Arial Black"/>
              </a:rPr>
              <a:t> </a:t>
            </a:r>
            <a:r>
              <a:rPr dirty="0" sz="1400" spc="-30">
                <a:latin typeface="Arial Black"/>
                <a:cs typeface="Arial Black"/>
              </a:rPr>
              <a:t>leading</a:t>
            </a:r>
            <a:r>
              <a:rPr dirty="0" sz="1400" spc="-55">
                <a:latin typeface="Arial Black"/>
                <a:cs typeface="Arial Black"/>
              </a:rPr>
              <a:t> </a:t>
            </a:r>
            <a:r>
              <a:rPr dirty="0" sz="1400" spc="-225">
                <a:latin typeface="Arial Black"/>
                <a:cs typeface="Arial Black"/>
              </a:rPr>
              <a:t>15</a:t>
            </a:r>
            <a:r>
              <a:rPr dirty="0" sz="1400" spc="-55">
                <a:latin typeface="Arial Black"/>
                <a:cs typeface="Arial Black"/>
              </a:rPr>
              <a:t> </a:t>
            </a:r>
            <a:r>
              <a:rPr dirty="0" sz="1400" spc="-40">
                <a:latin typeface="Arial Black"/>
                <a:cs typeface="Arial Black"/>
              </a:rPr>
              <a:t>percent </a:t>
            </a:r>
            <a:r>
              <a:rPr dirty="0" sz="1400">
                <a:latin typeface="Arial Black"/>
                <a:cs typeface="Arial Black"/>
              </a:rPr>
              <a:t>manage</a:t>
            </a:r>
            <a:r>
              <a:rPr dirty="0" sz="1400" spc="-145">
                <a:latin typeface="Arial Black"/>
                <a:cs typeface="Arial Black"/>
              </a:rPr>
              <a:t> </a:t>
            </a:r>
            <a:r>
              <a:rPr dirty="0" sz="1400" spc="-50">
                <a:latin typeface="Arial Black"/>
                <a:cs typeface="Arial Black"/>
              </a:rPr>
              <a:t>their</a:t>
            </a:r>
            <a:r>
              <a:rPr dirty="0" sz="1400" spc="-145">
                <a:latin typeface="Arial Black"/>
                <a:cs typeface="Arial Black"/>
              </a:rPr>
              <a:t> </a:t>
            </a:r>
            <a:r>
              <a:rPr dirty="0" sz="1400" spc="-45">
                <a:latin typeface="Arial Black"/>
                <a:cs typeface="Arial Black"/>
              </a:rPr>
              <a:t>scaling</a:t>
            </a:r>
            <a:r>
              <a:rPr dirty="0" sz="1400" spc="-145">
                <a:latin typeface="Arial Black"/>
                <a:cs typeface="Arial Black"/>
              </a:rPr>
              <a:t> </a:t>
            </a:r>
            <a:r>
              <a:rPr dirty="0" sz="1400" spc="-65">
                <a:latin typeface="Arial Black"/>
                <a:cs typeface="Arial Black"/>
              </a:rPr>
              <a:t>efforts</a:t>
            </a:r>
            <a:r>
              <a:rPr dirty="0" sz="1400" spc="-145">
                <a:latin typeface="Arial Black"/>
                <a:cs typeface="Arial Black"/>
              </a:rPr>
              <a:t> </a:t>
            </a:r>
            <a:r>
              <a:rPr dirty="0" sz="1400" spc="-10">
                <a:latin typeface="Arial Black"/>
                <a:cs typeface="Arial Black"/>
              </a:rPr>
              <a:t>differently.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0525" y="3853865"/>
            <a:ext cx="4474210" cy="762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400">
                <a:latin typeface="Lucida Sans Unicode"/>
                <a:cs typeface="Lucida Sans Unicode"/>
              </a:rPr>
              <a:t>Following</a:t>
            </a:r>
            <a:r>
              <a:rPr dirty="0" sz="1400" spc="-3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the</a:t>
            </a:r>
            <a:r>
              <a:rPr dirty="0" sz="1400" spc="-40">
                <a:latin typeface="Lucida Sans Unicode"/>
                <a:cs typeface="Lucida Sans Unicode"/>
              </a:rPr>
              <a:t> </a:t>
            </a:r>
            <a:r>
              <a:rPr dirty="0" sz="1400" spc="-40">
                <a:latin typeface="Arial Black"/>
                <a:cs typeface="Arial Black"/>
              </a:rPr>
              <a:t>four</a:t>
            </a:r>
            <a:r>
              <a:rPr dirty="0" sz="1400" spc="-150">
                <a:latin typeface="Arial Black"/>
                <a:cs typeface="Arial Black"/>
              </a:rPr>
              <a:t> </a:t>
            </a:r>
            <a:r>
              <a:rPr dirty="0" sz="1400" spc="-60">
                <a:latin typeface="Arial Black"/>
                <a:cs typeface="Arial Black"/>
              </a:rPr>
              <a:t>best</a:t>
            </a:r>
            <a:r>
              <a:rPr dirty="0" sz="1400" spc="-145">
                <a:latin typeface="Arial Black"/>
                <a:cs typeface="Arial Black"/>
              </a:rPr>
              <a:t> </a:t>
            </a:r>
            <a:r>
              <a:rPr dirty="0" sz="1400" spc="-55">
                <a:latin typeface="Arial Black"/>
                <a:cs typeface="Arial Black"/>
              </a:rPr>
              <a:t>practices</a:t>
            </a:r>
            <a:r>
              <a:rPr dirty="0" sz="1400" spc="-70">
                <a:latin typeface="Arial Black"/>
                <a:cs typeface="Arial Black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of</a:t>
            </a:r>
            <a:r>
              <a:rPr dirty="0" sz="1400" spc="-3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these </a:t>
            </a:r>
            <a:r>
              <a:rPr dirty="0" sz="1400">
                <a:latin typeface="Lucida Sans Unicode"/>
                <a:cs typeface="Lucida Sans Unicode"/>
              </a:rPr>
              <a:t>“Champions”</a:t>
            </a:r>
            <a:r>
              <a:rPr dirty="0" sz="1400" spc="55">
                <a:latin typeface="Lucida Sans Unicode"/>
                <a:cs typeface="Lucida Sans Unicode"/>
              </a:rPr>
              <a:t> </a:t>
            </a:r>
            <a:r>
              <a:rPr dirty="0" sz="1400" spc="-10">
                <a:latin typeface="Lucida Sans Unicode"/>
                <a:cs typeface="Lucida Sans Unicode"/>
              </a:rPr>
              <a:t>is</a:t>
            </a:r>
            <a:r>
              <a:rPr dirty="0" sz="1400" spc="60">
                <a:latin typeface="Lucida Sans Unicode"/>
                <a:cs typeface="Lucida Sans Unicode"/>
              </a:rPr>
              <a:t> </a:t>
            </a:r>
            <a:r>
              <a:rPr dirty="0" sz="1400" spc="170">
                <a:latin typeface="Lucida Sans Unicode"/>
                <a:cs typeface="Lucida Sans Unicode"/>
              </a:rPr>
              <a:t>a</a:t>
            </a:r>
            <a:r>
              <a:rPr dirty="0" sz="1400" spc="55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recipe</a:t>
            </a:r>
            <a:r>
              <a:rPr dirty="0" sz="1400" spc="60">
                <a:latin typeface="Lucida Sans Unicode"/>
                <a:cs typeface="Lucida Sans Unicode"/>
              </a:rPr>
              <a:t> </a:t>
            </a:r>
            <a:r>
              <a:rPr dirty="0" sz="1400">
                <a:latin typeface="Lucida Sans Unicode"/>
                <a:cs typeface="Lucida Sans Unicode"/>
              </a:rPr>
              <a:t>to</a:t>
            </a:r>
            <a:r>
              <a:rPr dirty="0" sz="1400" spc="45">
                <a:latin typeface="Lucida Sans Unicode"/>
                <a:cs typeface="Lucida Sans Unicode"/>
              </a:rPr>
              <a:t> </a:t>
            </a:r>
            <a:r>
              <a:rPr dirty="0" sz="1400" spc="-65">
                <a:latin typeface="Arial Black"/>
                <a:cs typeface="Arial Black"/>
              </a:rPr>
              <a:t>succeed</a:t>
            </a:r>
            <a:r>
              <a:rPr dirty="0" sz="1400" spc="-75">
                <a:latin typeface="Arial Black"/>
                <a:cs typeface="Arial Black"/>
              </a:rPr>
              <a:t> </a:t>
            </a:r>
            <a:r>
              <a:rPr dirty="0" sz="1400" spc="-30">
                <a:latin typeface="Arial Black"/>
                <a:cs typeface="Arial Black"/>
              </a:rPr>
              <a:t>at</a:t>
            </a:r>
            <a:r>
              <a:rPr dirty="0" sz="1400" spc="-75">
                <a:latin typeface="Arial Black"/>
                <a:cs typeface="Arial Black"/>
              </a:rPr>
              <a:t> </a:t>
            </a:r>
            <a:r>
              <a:rPr dirty="0" sz="1400" spc="-10">
                <a:latin typeface="Arial Black"/>
                <a:cs typeface="Arial Black"/>
              </a:rPr>
              <a:t>innovating </a:t>
            </a:r>
            <a:r>
              <a:rPr dirty="0" sz="1400" spc="-50">
                <a:latin typeface="Arial Black"/>
                <a:cs typeface="Arial Black"/>
              </a:rPr>
              <a:t>for</a:t>
            </a:r>
            <a:r>
              <a:rPr dirty="0" sz="1400" spc="-140">
                <a:latin typeface="Arial Black"/>
                <a:cs typeface="Arial Black"/>
              </a:rPr>
              <a:t> </a:t>
            </a:r>
            <a:r>
              <a:rPr dirty="0" sz="1400" spc="-35">
                <a:latin typeface="Arial Black"/>
                <a:cs typeface="Arial Black"/>
              </a:rPr>
              <a:t>digital</a:t>
            </a:r>
            <a:r>
              <a:rPr dirty="0" sz="1400" spc="-135">
                <a:latin typeface="Arial Black"/>
                <a:cs typeface="Arial Black"/>
              </a:rPr>
              <a:t> </a:t>
            </a:r>
            <a:r>
              <a:rPr dirty="0" sz="1400" spc="-10">
                <a:latin typeface="Arial Black"/>
                <a:cs typeface="Arial Black"/>
              </a:rPr>
              <a:t>transformation.</a:t>
            </a:r>
            <a:endParaRPr sz="140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56024" y="3853865"/>
            <a:ext cx="2751455" cy="76200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400" spc="-210">
                <a:solidFill>
                  <a:srgbClr val="8E02D7"/>
                </a:solidFill>
                <a:latin typeface="Arial Black"/>
                <a:cs typeface="Arial Black"/>
              </a:rPr>
              <a:t>THE</a:t>
            </a:r>
            <a:r>
              <a:rPr dirty="0" sz="1400" spc="-14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400" spc="-150">
                <a:solidFill>
                  <a:srgbClr val="8E02D7"/>
                </a:solidFill>
                <a:latin typeface="Arial Black"/>
                <a:cs typeface="Arial Black"/>
              </a:rPr>
              <a:t>REASON</a:t>
            </a:r>
            <a:r>
              <a:rPr dirty="0" sz="1400" spc="-14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400" spc="-140">
                <a:solidFill>
                  <a:srgbClr val="8E02D7"/>
                </a:solidFill>
                <a:latin typeface="Arial Black"/>
                <a:cs typeface="Arial Black"/>
              </a:rPr>
              <a:t>TO </a:t>
            </a:r>
            <a:r>
              <a:rPr dirty="0" sz="1400" spc="-10">
                <a:solidFill>
                  <a:srgbClr val="8E02D7"/>
                </a:solidFill>
                <a:latin typeface="Arial Black"/>
                <a:cs typeface="Arial Black"/>
              </a:rPr>
              <a:t>READ!</a:t>
            </a:r>
            <a:endParaRPr sz="1400">
              <a:latin typeface="Arial Black"/>
              <a:cs typeface="Arial Black"/>
            </a:endParaRPr>
          </a:p>
          <a:p>
            <a:pPr marL="12700" marR="5080">
              <a:lnSpc>
                <a:spcPct val="114999"/>
              </a:lnSpc>
            </a:pPr>
            <a:r>
              <a:rPr dirty="0" sz="1400" spc="60">
                <a:solidFill>
                  <a:srgbClr val="8E02D7"/>
                </a:solidFill>
                <a:latin typeface="Lucida Sans Unicode"/>
                <a:cs typeface="Lucida Sans Unicode"/>
              </a:rPr>
              <a:t>(these</a:t>
            </a:r>
            <a:r>
              <a:rPr dirty="0" sz="1400" spc="-2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best</a:t>
            </a:r>
            <a:r>
              <a:rPr dirty="0" sz="1400" spc="-2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50">
                <a:solidFill>
                  <a:srgbClr val="8E02D7"/>
                </a:solidFill>
                <a:latin typeface="Lucida Sans Unicode"/>
                <a:cs typeface="Lucida Sans Unicode"/>
              </a:rPr>
              <a:t>practices</a:t>
            </a:r>
            <a:r>
              <a:rPr dirty="0" sz="1400" spc="-2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60">
                <a:solidFill>
                  <a:srgbClr val="8E02D7"/>
                </a:solidFill>
                <a:latin typeface="Lucida Sans Unicode"/>
                <a:cs typeface="Lucida Sans Unicode"/>
              </a:rPr>
              <a:t>are</a:t>
            </a:r>
            <a:r>
              <a:rPr dirty="0" sz="1400" spc="-2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35">
                <a:solidFill>
                  <a:srgbClr val="8E02D7"/>
                </a:solidFill>
                <a:latin typeface="Lucida Sans Unicode"/>
                <a:cs typeface="Lucida Sans Unicode"/>
              </a:rPr>
              <a:t>what </a:t>
            </a:r>
            <a:r>
              <a:rPr dirty="0" sz="1400">
                <a:solidFill>
                  <a:srgbClr val="8E02D7"/>
                </a:solidFill>
                <a:latin typeface="Lucida Sans Unicode"/>
                <a:cs typeface="Lucida Sans Unicode"/>
              </a:rPr>
              <a:t>readers</a:t>
            </a:r>
            <a:r>
              <a:rPr dirty="0" sz="1400" spc="25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5">
                <a:solidFill>
                  <a:srgbClr val="8E02D7"/>
                </a:solidFill>
                <a:latin typeface="Lucida Sans Unicode"/>
                <a:cs typeface="Lucida Sans Unicode"/>
              </a:rPr>
              <a:t>will</a:t>
            </a:r>
            <a:r>
              <a:rPr dirty="0" sz="1400" spc="3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90">
                <a:solidFill>
                  <a:srgbClr val="8E02D7"/>
                </a:solidFill>
                <a:latin typeface="Lucida Sans Unicode"/>
                <a:cs typeface="Lucida Sans Unicode"/>
              </a:rPr>
              <a:t>come</a:t>
            </a:r>
            <a:r>
              <a:rPr dirty="0" sz="1400" spc="30">
                <a:solidFill>
                  <a:srgbClr val="8E02D7"/>
                </a:solidFill>
                <a:latin typeface="Lucida Sans Unicode"/>
                <a:cs typeface="Lucida Sans Unicode"/>
              </a:rPr>
              <a:t> </a:t>
            </a:r>
            <a:r>
              <a:rPr dirty="0" sz="1400" spc="-20">
                <a:solidFill>
                  <a:srgbClr val="8E02D7"/>
                </a:solidFill>
                <a:latin typeface="Lucida Sans Unicode"/>
                <a:cs typeface="Lucida Sans Unicode"/>
              </a:rPr>
              <a:t>for)</a:t>
            </a:r>
            <a:endParaRPr sz="14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846918" y="4853870"/>
            <a:ext cx="10985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solidFill>
                  <a:srgbClr val="666666"/>
                </a:solidFill>
                <a:latin typeface="Verdana"/>
                <a:cs typeface="Verdana"/>
              </a:rPr>
              <a:t>4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73093" y="4946727"/>
            <a:ext cx="161353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4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666666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666666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666666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666666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666666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21426"/>
            <a:ext cx="4891533" cy="32207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7150" y="4946727"/>
            <a:ext cx="67246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10">
                <a:solidFill>
                  <a:srgbClr val="D9D9D9"/>
                </a:solidFill>
                <a:latin typeface="Verdana"/>
                <a:cs typeface="Verdana"/>
              </a:rPr>
              <a:t>Copyright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114">
                <a:solidFill>
                  <a:srgbClr val="D9D9D9"/>
                </a:solidFill>
                <a:latin typeface="Verdana"/>
                <a:cs typeface="Verdana"/>
              </a:rPr>
              <a:t>©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2025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089303" y="143949"/>
            <a:ext cx="946150" cy="348615"/>
            <a:chOff x="8089303" y="143949"/>
            <a:chExt cx="946150" cy="3486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89303" y="143949"/>
              <a:ext cx="946125" cy="3482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6453" y="182049"/>
              <a:ext cx="831825" cy="23397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37812" y="1015687"/>
            <a:ext cx="8668385" cy="1455420"/>
            <a:chOff x="237812" y="1015687"/>
            <a:chExt cx="8668385" cy="145542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7812" y="1015687"/>
              <a:ext cx="1289100" cy="14550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9587" y="1015687"/>
              <a:ext cx="7746600" cy="1455000"/>
            </a:xfrm>
            <a:prstGeom prst="rect">
              <a:avLst/>
            </a:prstGeom>
          </p:spPr>
        </p:pic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644047" y="1221471"/>
            <a:ext cx="8050530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-36111" sz="4500" spc="-450" b="0">
                <a:latin typeface="Verdana"/>
                <a:cs typeface="Verdana"/>
              </a:rPr>
              <a:t>Q:</a:t>
            </a:r>
            <a:r>
              <a:rPr dirty="0" baseline="-36111" sz="4500" spc="-225" b="0">
                <a:latin typeface="Verdana"/>
                <a:cs typeface="Verdana"/>
              </a:rPr>
              <a:t>  </a:t>
            </a:r>
            <a:r>
              <a:rPr dirty="0" sz="2600" b="0">
                <a:latin typeface="Verdana"/>
                <a:cs typeface="Verdana"/>
              </a:rPr>
              <a:t>WHAT’S</a:t>
            </a:r>
            <a:r>
              <a:rPr dirty="0" sz="2600" spc="-195" b="0">
                <a:latin typeface="Verdana"/>
                <a:cs typeface="Verdana"/>
              </a:rPr>
              <a:t> </a:t>
            </a:r>
            <a:r>
              <a:rPr dirty="0" sz="2600" b="0">
                <a:latin typeface="Verdana"/>
                <a:cs typeface="Verdana"/>
              </a:rPr>
              <a:t>THE</a:t>
            </a:r>
            <a:r>
              <a:rPr dirty="0" sz="2600" spc="-204" b="0">
                <a:latin typeface="Verdana"/>
                <a:cs typeface="Verdana"/>
              </a:rPr>
              <a:t> </a:t>
            </a:r>
            <a:r>
              <a:rPr dirty="0" sz="2600" spc="-114"/>
              <a:t>CURRENT</a:t>
            </a:r>
            <a:r>
              <a:rPr dirty="0" sz="2600" spc="-120"/>
              <a:t> </a:t>
            </a:r>
            <a:r>
              <a:rPr dirty="0" sz="2600" spc="-195"/>
              <a:t>STATUS</a:t>
            </a:r>
            <a:r>
              <a:rPr dirty="0" sz="2600" spc="-120"/>
              <a:t> </a:t>
            </a:r>
            <a:r>
              <a:rPr dirty="0" sz="2600" spc="-345"/>
              <a:t>IN</a:t>
            </a:r>
            <a:r>
              <a:rPr dirty="0" sz="2600" spc="-114"/>
              <a:t> </a:t>
            </a:r>
            <a:r>
              <a:rPr dirty="0" sz="2600" spc="-80"/>
              <a:t>SCALING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89762" y="1727947"/>
            <a:ext cx="382206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85">
                <a:solidFill>
                  <a:srgbClr val="FFFFFF"/>
                </a:solidFill>
                <a:latin typeface="Verdana"/>
                <a:cs typeface="Verdana"/>
              </a:rPr>
              <a:t>DIGITAL</a:t>
            </a:r>
            <a:r>
              <a:rPr dirty="0" sz="2600" spc="-1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Verdana"/>
                <a:cs typeface="Verdana"/>
              </a:rPr>
              <a:t>INNOVATION?</a:t>
            </a:r>
            <a:endParaRPr sz="26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7799" y="2710912"/>
            <a:ext cx="1289100" cy="14550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90770" y="3162822"/>
            <a:ext cx="38290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000" spc="-340">
                <a:solidFill>
                  <a:srgbClr val="A800FF"/>
                </a:solidFill>
                <a:latin typeface="Verdana"/>
                <a:cs typeface="Verdana"/>
              </a:rPr>
              <a:t>A:</a:t>
            </a:r>
            <a:endParaRPr sz="30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59575" y="2710912"/>
            <a:ext cx="7746600" cy="145500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289750" y="2908060"/>
            <a:ext cx="7376795" cy="9372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2600" spc="-60">
                <a:solidFill>
                  <a:srgbClr val="A800FF"/>
                </a:solidFill>
                <a:latin typeface="Verdana"/>
                <a:cs typeface="Verdana"/>
              </a:rPr>
              <a:t>THINGS</a:t>
            </a:r>
            <a:r>
              <a:rPr dirty="0" sz="2600" spc="-204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65">
                <a:solidFill>
                  <a:srgbClr val="A800FF"/>
                </a:solidFill>
                <a:latin typeface="Verdana"/>
                <a:cs typeface="Verdana"/>
              </a:rPr>
              <a:t>ARE</a:t>
            </a:r>
            <a:r>
              <a:rPr dirty="0" sz="2600" spc="-204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-155" b="1">
                <a:solidFill>
                  <a:srgbClr val="A800FF"/>
                </a:solidFill>
                <a:latin typeface="Verdana"/>
                <a:cs typeface="Verdana"/>
              </a:rPr>
              <a:t>SPEEDING</a:t>
            </a:r>
            <a:r>
              <a:rPr dirty="0" sz="2600" spc="-120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-45" b="1">
                <a:solidFill>
                  <a:srgbClr val="A800FF"/>
                </a:solidFill>
                <a:latin typeface="Verdana"/>
                <a:cs typeface="Verdana"/>
              </a:rPr>
              <a:t>UP</a:t>
            </a:r>
            <a:r>
              <a:rPr dirty="0" sz="2600" spc="-18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-190">
                <a:solidFill>
                  <a:srgbClr val="A800FF"/>
                </a:solidFill>
                <a:latin typeface="Verdana"/>
                <a:cs typeface="Verdana"/>
              </a:rPr>
              <a:t>–</a:t>
            </a:r>
            <a:r>
              <a:rPr dirty="0" sz="2600" spc="-175">
                <a:solidFill>
                  <a:srgbClr val="A800FF"/>
                </a:solidFill>
                <a:latin typeface="Verdana"/>
                <a:cs typeface="Verdana"/>
              </a:rPr>
              <a:t>IN</a:t>
            </a:r>
            <a:r>
              <a:rPr dirty="0" sz="2600" spc="-204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2600" spc="-10">
                <a:solidFill>
                  <a:srgbClr val="A800FF"/>
                </a:solidFill>
                <a:latin typeface="Verdana"/>
                <a:cs typeface="Verdana"/>
              </a:rPr>
              <a:t>SURPRISING WAYS.</a:t>
            </a:r>
            <a:endParaRPr sz="2600">
              <a:latin typeface="Verdana"/>
              <a:cs typeface="Verdan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02025" y="4714150"/>
            <a:ext cx="541974" cy="429349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852948" y="4853870"/>
            <a:ext cx="9779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solidFill>
                  <a:srgbClr val="D9D9D9"/>
                </a:solidFill>
                <a:latin typeface="Verdana"/>
                <a:cs typeface="Verdana"/>
              </a:rPr>
              <a:t>5</a:t>
            </a:r>
            <a:endParaRPr sz="1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9875" y="4686675"/>
            <a:ext cx="57315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*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“innovation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priority”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70">
                <a:solidFill>
                  <a:srgbClr val="666666"/>
                </a:solidFill>
                <a:latin typeface="Lucida Sans Unicode"/>
                <a:cs typeface="Lucida Sans Unicode"/>
              </a:rPr>
              <a:t>=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percentage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of</a:t>
            </a:r>
            <a:r>
              <a:rPr dirty="0" sz="800" spc="5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respondents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who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are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25">
                <a:solidFill>
                  <a:srgbClr val="666666"/>
                </a:solidFill>
                <a:latin typeface="Lucida Sans Unicode"/>
                <a:cs typeface="Lucida Sans Unicode"/>
              </a:rPr>
              <a:t>prioritizing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digital</a:t>
            </a:r>
            <a:r>
              <a:rPr dirty="0" sz="800" spc="5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innovation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in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these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business</a:t>
            </a:r>
            <a:r>
              <a:rPr dirty="0" sz="800" spc="4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areas</a:t>
            </a:r>
            <a:endParaRPr sz="800">
              <a:latin typeface="Lucida Sans Unicode"/>
              <a:cs typeface="Lucida Sans Unicod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8802" y="182039"/>
            <a:ext cx="887109" cy="2339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50117" y="3959021"/>
            <a:ext cx="916305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3845" marR="5080" indent="-27178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Product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&amp;</a:t>
            </a:r>
            <a:r>
              <a:rPr dirty="0" sz="800" spc="3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Service Design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82530" y="3959021"/>
            <a:ext cx="676910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6515" marR="5080" indent="-4445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Production</a:t>
            </a:r>
            <a:r>
              <a:rPr dirty="0" sz="800" spc="85">
                <a:latin typeface="Lucida Sans Unicode"/>
                <a:cs typeface="Lucida Sans Unicode"/>
              </a:rPr>
              <a:t> </a:t>
            </a:r>
            <a:r>
              <a:rPr dirty="0" sz="800" spc="-50">
                <a:latin typeface="Lucida Sans Unicode"/>
                <a:cs typeface="Lucida Sans Unicode"/>
              </a:rPr>
              <a:t>&amp;</a:t>
            </a:r>
            <a:r>
              <a:rPr dirty="0" sz="800" spc="-10">
                <a:latin typeface="Lucida Sans Unicode"/>
                <a:cs typeface="Lucida Sans Unicode"/>
              </a:rPr>
              <a:t> Operations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20931" y="3959002"/>
            <a:ext cx="809625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0660" marR="5080" indent="-188595">
              <a:lnSpc>
                <a:spcPct val="114999"/>
              </a:lnSpc>
              <a:spcBef>
                <a:spcPts val="100"/>
              </a:spcBef>
            </a:pPr>
            <a:r>
              <a:rPr dirty="0" sz="800" spc="-10">
                <a:latin typeface="Lucida Sans Unicode"/>
                <a:cs typeface="Lucida Sans Unicode"/>
              </a:rPr>
              <a:t>Digital/Physical Security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55625" y="3968834"/>
            <a:ext cx="1140460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935" marR="5080" indent="-22987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Continuous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Customer Engagement</a:t>
            </a:r>
            <a:endParaRPr sz="800">
              <a:latin typeface="Lucida Sans Unicode"/>
              <a:cs typeface="Lucida Sans Unicode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18500" y="1900550"/>
            <a:ext cx="6767195" cy="2068195"/>
            <a:chOff x="1118500" y="1900550"/>
            <a:chExt cx="6767195" cy="2068195"/>
          </a:xfrm>
        </p:grpSpPr>
        <p:sp>
          <p:nvSpPr>
            <p:cNvPr id="9" name="object 9"/>
            <p:cNvSpPr/>
            <p:nvPr/>
          </p:nvSpPr>
          <p:spPr>
            <a:xfrm>
              <a:off x="1118500" y="1900550"/>
              <a:ext cx="371475" cy="2068195"/>
            </a:xfrm>
            <a:custGeom>
              <a:avLst/>
              <a:gdLst/>
              <a:ahLst/>
              <a:cxnLst/>
              <a:rect l="l" t="t" r="r" b="b"/>
              <a:pathLst>
                <a:path w="371475" h="2068195">
                  <a:moveTo>
                    <a:pt x="371099" y="2067599"/>
                  </a:moveTo>
                  <a:lnTo>
                    <a:pt x="0" y="20675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20675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511550" y="2504350"/>
              <a:ext cx="371475" cy="1464310"/>
            </a:xfrm>
            <a:custGeom>
              <a:avLst/>
              <a:gdLst/>
              <a:ahLst/>
              <a:cxnLst/>
              <a:rect l="l" t="t" r="r" b="b"/>
              <a:pathLst>
                <a:path w="371475" h="1464310">
                  <a:moveTo>
                    <a:pt x="371099" y="1463699"/>
                  </a:moveTo>
                  <a:lnTo>
                    <a:pt x="0" y="14636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4636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315750" y="2986425"/>
              <a:ext cx="371475" cy="977900"/>
            </a:xfrm>
            <a:custGeom>
              <a:avLst/>
              <a:gdLst/>
              <a:ahLst/>
              <a:cxnLst/>
              <a:rect l="l" t="t" r="r" b="b"/>
              <a:pathLst>
                <a:path w="371475" h="977900">
                  <a:moveTo>
                    <a:pt x="371099" y="977699"/>
                  </a:moveTo>
                  <a:lnTo>
                    <a:pt x="0" y="9776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9776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703500" y="2933575"/>
              <a:ext cx="371475" cy="1030605"/>
            </a:xfrm>
            <a:custGeom>
              <a:avLst/>
              <a:gdLst/>
              <a:ahLst/>
              <a:cxnLst/>
              <a:rect l="l" t="t" r="r" b="b"/>
              <a:pathLst>
                <a:path w="371475" h="1030604">
                  <a:moveTo>
                    <a:pt x="371099" y="1030499"/>
                  </a:moveTo>
                  <a:lnTo>
                    <a:pt x="0" y="10304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0304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3517475" y="3043825"/>
              <a:ext cx="371475" cy="920750"/>
            </a:xfrm>
            <a:custGeom>
              <a:avLst/>
              <a:gdLst/>
              <a:ahLst/>
              <a:cxnLst/>
              <a:rect l="l" t="t" r="r" b="b"/>
              <a:pathLst>
                <a:path w="371475" h="920750">
                  <a:moveTo>
                    <a:pt x="371099" y="920399"/>
                  </a:moveTo>
                  <a:lnTo>
                    <a:pt x="0" y="9203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9203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3905225" y="3115375"/>
              <a:ext cx="371475" cy="848994"/>
            </a:xfrm>
            <a:custGeom>
              <a:avLst/>
              <a:gdLst/>
              <a:ahLst/>
              <a:cxnLst/>
              <a:rect l="l" t="t" r="r" b="b"/>
              <a:pathLst>
                <a:path w="371475" h="848995">
                  <a:moveTo>
                    <a:pt x="371099" y="848699"/>
                  </a:moveTo>
                  <a:lnTo>
                    <a:pt x="0" y="8486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8486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733649" y="3636825"/>
              <a:ext cx="371475" cy="327660"/>
            </a:xfrm>
            <a:custGeom>
              <a:avLst/>
              <a:gdLst/>
              <a:ahLst/>
              <a:cxnLst/>
              <a:rect l="l" t="t" r="r" b="b"/>
              <a:pathLst>
                <a:path w="371475" h="327660">
                  <a:moveTo>
                    <a:pt x="371099" y="327299"/>
                  </a:moveTo>
                  <a:lnTo>
                    <a:pt x="0" y="3272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3272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5121399" y="3404400"/>
              <a:ext cx="371475" cy="558165"/>
            </a:xfrm>
            <a:custGeom>
              <a:avLst/>
              <a:gdLst/>
              <a:ahLst/>
              <a:cxnLst/>
              <a:rect l="l" t="t" r="r" b="b"/>
              <a:pathLst>
                <a:path w="371475" h="558164">
                  <a:moveTo>
                    <a:pt x="371099" y="557999"/>
                  </a:moveTo>
                  <a:lnTo>
                    <a:pt x="0" y="5579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557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5930200" y="3047425"/>
              <a:ext cx="371475" cy="920750"/>
            </a:xfrm>
            <a:custGeom>
              <a:avLst/>
              <a:gdLst/>
              <a:ahLst/>
              <a:cxnLst/>
              <a:rect l="l" t="t" r="r" b="b"/>
              <a:pathLst>
                <a:path w="371475" h="920750">
                  <a:moveTo>
                    <a:pt x="371099" y="920699"/>
                  </a:moveTo>
                  <a:lnTo>
                    <a:pt x="0" y="9206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9206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317950" y="2705767"/>
              <a:ext cx="371475" cy="1262380"/>
            </a:xfrm>
            <a:custGeom>
              <a:avLst/>
              <a:gdLst/>
              <a:ahLst/>
              <a:cxnLst/>
              <a:rect l="l" t="t" r="r" b="b"/>
              <a:pathLst>
                <a:path w="371475" h="1262379">
                  <a:moveTo>
                    <a:pt x="371099" y="1262099"/>
                  </a:moveTo>
                  <a:lnTo>
                    <a:pt x="0" y="12620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262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126749" y="3311425"/>
              <a:ext cx="371475" cy="657225"/>
            </a:xfrm>
            <a:custGeom>
              <a:avLst/>
              <a:gdLst/>
              <a:ahLst/>
              <a:cxnLst/>
              <a:rect l="l" t="t" r="r" b="b"/>
              <a:pathLst>
                <a:path w="371475" h="657225">
                  <a:moveTo>
                    <a:pt x="371099" y="656699"/>
                  </a:moveTo>
                  <a:lnTo>
                    <a:pt x="0" y="6566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6566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7514499" y="3250853"/>
              <a:ext cx="371475" cy="717550"/>
            </a:xfrm>
            <a:custGeom>
              <a:avLst/>
              <a:gdLst/>
              <a:ahLst/>
              <a:cxnLst/>
              <a:rect l="l" t="t" r="r" b="b"/>
              <a:pathLst>
                <a:path w="371475" h="717550">
                  <a:moveTo>
                    <a:pt x="371099" y="716999"/>
                  </a:moveTo>
                  <a:lnTo>
                    <a:pt x="0" y="7169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716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1530878" y="2265701"/>
            <a:ext cx="3327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latin typeface="Arial Black"/>
                <a:cs typeface="Arial Black"/>
              </a:rPr>
              <a:t>25.0%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51572" y="2747738"/>
            <a:ext cx="2997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0">
                <a:latin typeface="Arial Black"/>
                <a:cs typeface="Arial Black"/>
              </a:rPr>
              <a:t>16.7%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64387" y="2730851"/>
            <a:ext cx="3016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90">
                <a:latin typeface="Arial Black"/>
                <a:cs typeface="Arial Black"/>
              </a:rPr>
              <a:t>17.5%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52625" y="2795992"/>
            <a:ext cx="3016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90">
                <a:latin typeface="Arial Black"/>
                <a:cs typeface="Arial Black"/>
              </a:rPr>
              <a:t>15.7%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42693" y="2876701"/>
            <a:ext cx="3155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5">
                <a:latin typeface="Arial Black"/>
                <a:cs typeface="Arial Black"/>
              </a:rPr>
              <a:t>14.5%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782706" y="3161729"/>
            <a:ext cx="650240" cy="381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1160">
              <a:lnSpc>
                <a:spcPct val="100000"/>
              </a:lnSpc>
              <a:spcBef>
                <a:spcPts val="100"/>
              </a:spcBef>
            </a:pPr>
            <a:r>
              <a:rPr dirty="0" sz="800" spc="-45">
                <a:latin typeface="Arial Black"/>
                <a:cs typeface="Arial Black"/>
              </a:rPr>
              <a:t>9.5%</a:t>
            </a: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800" spc="-20">
                <a:latin typeface="Arial Black"/>
                <a:cs typeface="Arial Black"/>
              </a:rPr>
              <a:t>5.6%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965350" y="2795992"/>
            <a:ext cx="3016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90">
                <a:latin typeface="Arial Black"/>
                <a:cs typeface="Arial Black"/>
              </a:rPr>
              <a:t>15.7%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49915" y="2461354"/>
            <a:ext cx="3079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80">
                <a:latin typeface="Arial Black"/>
                <a:cs typeface="Arial Black"/>
              </a:rPr>
              <a:t>21.4%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183887" y="3069654"/>
            <a:ext cx="2571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60">
                <a:latin typeface="Arial Black"/>
                <a:cs typeface="Arial Black"/>
              </a:rPr>
              <a:t>11.1%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561741" y="3016804"/>
            <a:ext cx="27686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35">
                <a:latin typeface="Arial Black"/>
                <a:cs typeface="Arial Black"/>
              </a:rPr>
              <a:t>12.1%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04399" y="4358699"/>
            <a:ext cx="2309495" cy="202565"/>
          </a:xfrm>
          <a:custGeom>
            <a:avLst/>
            <a:gdLst/>
            <a:ahLst/>
            <a:cxnLst/>
            <a:rect l="l" t="t" r="r" b="b"/>
            <a:pathLst>
              <a:path w="2309495" h="202564">
                <a:moveTo>
                  <a:pt x="2306840" y="202199"/>
                </a:moveTo>
                <a:lnTo>
                  <a:pt x="2259" y="202199"/>
                </a:lnTo>
                <a:lnTo>
                  <a:pt x="0" y="199940"/>
                </a:lnTo>
                <a:lnTo>
                  <a:pt x="0" y="5046"/>
                </a:lnTo>
                <a:lnTo>
                  <a:pt x="0" y="2259"/>
                </a:lnTo>
                <a:lnTo>
                  <a:pt x="2259" y="0"/>
                </a:lnTo>
                <a:lnTo>
                  <a:pt x="2305391" y="0"/>
                </a:lnTo>
                <a:lnTo>
                  <a:pt x="2306675" y="531"/>
                </a:lnTo>
                <a:lnTo>
                  <a:pt x="2308568" y="2424"/>
                </a:lnTo>
                <a:lnTo>
                  <a:pt x="2309099" y="3708"/>
                </a:lnTo>
                <a:lnTo>
                  <a:pt x="2309099" y="199940"/>
                </a:lnTo>
                <a:lnTo>
                  <a:pt x="2306840" y="202199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287524" y="4403249"/>
            <a:ext cx="141605" cy="113664"/>
          </a:xfrm>
          <a:custGeom>
            <a:avLst/>
            <a:gdLst/>
            <a:ahLst/>
            <a:cxnLst/>
            <a:rect l="l" t="t" r="r" b="b"/>
            <a:pathLst>
              <a:path w="141604" h="113664">
                <a:moveTo>
                  <a:pt x="141299" y="113099"/>
                </a:moveTo>
                <a:lnTo>
                  <a:pt x="0" y="113099"/>
                </a:lnTo>
                <a:lnTo>
                  <a:pt x="0" y="0"/>
                </a:lnTo>
                <a:lnTo>
                  <a:pt x="141299" y="0"/>
                </a:lnTo>
                <a:lnTo>
                  <a:pt x="141299" y="113099"/>
                </a:lnTo>
                <a:close/>
              </a:path>
            </a:pathLst>
          </a:custGeom>
          <a:solidFill>
            <a:srgbClr val="A8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 txBox="1"/>
          <p:nvPr/>
        </p:nvSpPr>
        <p:spPr>
          <a:xfrm>
            <a:off x="3466224" y="3968841"/>
            <a:ext cx="914400" cy="5607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46990" marR="8382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Supply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Chain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 spc="-50">
                <a:latin typeface="Lucida Sans Unicode"/>
                <a:cs typeface="Lucida Sans Unicode"/>
              </a:rPr>
              <a:t>&amp;</a:t>
            </a:r>
            <a:r>
              <a:rPr dirty="0" sz="800" spc="-10">
                <a:latin typeface="Lucida Sans Unicode"/>
                <a:cs typeface="Lucida Sans Unicode"/>
              </a:rPr>
              <a:t> Logistics</a:t>
            </a:r>
            <a:endParaRPr sz="8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1045"/>
              </a:spcBef>
            </a:pPr>
            <a:r>
              <a:rPr dirty="0" sz="800">
                <a:latin typeface="Lucida Sans Unicode"/>
                <a:cs typeface="Lucida Sans Unicode"/>
              </a:rPr>
              <a:t>Automotive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 spc="-30">
                <a:latin typeface="Lucida Sans Unicode"/>
                <a:cs typeface="Lucida Sans Unicode"/>
              </a:rPr>
              <a:t>-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 spc="-25">
                <a:latin typeface="Lucida Sans Unicode"/>
                <a:cs typeface="Lucida Sans Unicode"/>
              </a:rPr>
              <a:t>OES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501357" y="4403250"/>
            <a:ext cx="141605" cy="113664"/>
          </a:xfrm>
          <a:custGeom>
            <a:avLst/>
            <a:gdLst/>
            <a:ahLst/>
            <a:cxnLst/>
            <a:rect l="l" t="t" r="r" b="b"/>
            <a:pathLst>
              <a:path w="141604" h="113664">
                <a:moveTo>
                  <a:pt x="141299" y="113099"/>
                </a:moveTo>
                <a:lnTo>
                  <a:pt x="0" y="113099"/>
                </a:lnTo>
                <a:lnTo>
                  <a:pt x="0" y="0"/>
                </a:lnTo>
                <a:lnTo>
                  <a:pt x="141299" y="0"/>
                </a:lnTo>
                <a:lnTo>
                  <a:pt x="141299" y="113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650209" y="3968841"/>
            <a:ext cx="927100" cy="5607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7335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Sales</a:t>
            </a:r>
            <a:r>
              <a:rPr dirty="0" sz="800" spc="5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&amp;</a:t>
            </a:r>
            <a:r>
              <a:rPr dirty="0" sz="800" spc="5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Aftersales Service</a:t>
            </a:r>
            <a:endParaRPr sz="800">
              <a:latin typeface="Lucida Sans Unicode"/>
              <a:cs typeface="Lucida Sans Unicode"/>
            </a:endParaRPr>
          </a:p>
          <a:p>
            <a:pPr marL="50800">
              <a:lnSpc>
                <a:spcPct val="100000"/>
              </a:lnSpc>
              <a:spcBef>
                <a:spcPts val="1045"/>
              </a:spcBef>
            </a:pPr>
            <a:r>
              <a:rPr dirty="0" sz="800">
                <a:latin typeface="Lucida Sans Unicode"/>
                <a:cs typeface="Lucida Sans Unicode"/>
              </a:rPr>
              <a:t>Cross-</a:t>
            </a:r>
            <a:r>
              <a:rPr dirty="0" sz="800" spc="-10">
                <a:latin typeface="Lucida Sans Unicode"/>
                <a:cs typeface="Lucida Sans Unicode"/>
              </a:rPr>
              <a:t>Industry</a:t>
            </a:r>
            <a:endParaRPr sz="800">
              <a:latin typeface="Lucida Sans Unicode"/>
              <a:cs typeface="Lucida Sans Unicode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0" y="133749"/>
            <a:ext cx="6254750" cy="699135"/>
            <a:chOff x="0" y="133749"/>
            <a:chExt cx="6254750" cy="699135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385275" y="278272"/>
            <a:ext cx="8256270" cy="1534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660015">
              <a:lnSpc>
                <a:spcPct val="100000"/>
              </a:lnSpc>
              <a:spcBef>
                <a:spcPts val="100"/>
              </a:spcBef>
            </a:pPr>
            <a:r>
              <a:rPr dirty="0" sz="1100" spc="-75" b="1">
                <a:solidFill>
                  <a:srgbClr val="FFFFFF"/>
                </a:solidFill>
                <a:latin typeface="Verdana"/>
                <a:cs typeface="Verdana"/>
              </a:rPr>
              <a:t>DESIGN</a:t>
            </a:r>
            <a:r>
              <a:rPr dirty="0" sz="1100" spc="-45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35" b="1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60" b="1">
                <a:solidFill>
                  <a:srgbClr val="FFFFFF"/>
                </a:solidFill>
                <a:latin typeface="Verdana"/>
                <a:cs typeface="Verdana"/>
              </a:rPr>
              <a:t>PRODUCTION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35" b="1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65" b="1">
                <a:solidFill>
                  <a:srgbClr val="FFFFFF"/>
                </a:solidFill>
                <a:latin typeface="Verdana"/>
                <a:cs typeface="Verdana"/>
              </a:rPr>
              <a:t>OPERATIONS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25" b="1">
                <a:solidFill>
                  <a:srgbClr val="FFFFFF"/>
                </a:solidFill>
                <a:latin typeface="Verdana"/>
                <a:cs typeface="Verdana"/>
              </a:rPr>
              <a:t>ARE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95" b="1">
                <a:solidFill>
                  <a:srgbClr val="FFFFFF"/>
                </a:solidFill>
                <a:latin typeface="Verdana"/>
                <a:cs typeface="Verdana"/>
              </a:rPr>
              <a:t>INNOVATION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85" b="1">
                <a:solidFill>
                  <a:srgbClr val="FFFFFF"/>
                </a:solidFill>
                <a:latin typeface="Verdana"/>
                <a:cs typeface="Verdana"/>
              </a:rPr>
              <a:t>PRIORITIES </a:t>
            </a:r>
            <a:r>
              <a:rPr dirty="0" sz="1100" spc="-40" b="1">
                <a:solidFill>
                  <a:srgbClr val="FFFFFF"/>
                </a:solidFill>
                <a:latin typeface="Verdana"/>
                <a:cs typeface="Verdana"/>
              </a:rPr>
              <a:t>FOR</a:t>
            </a:r>
            <a:r>
              <a:rPr dirty="0" sz="1100" spc="-25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90" b="1">
                <a:solidFill>
                  <a:srgbClr val="FFFFFF"/>
                </a:solidFill>
                <a:latin typeface="Verdana"/>
                <a:cs typeface="Verdana"/>
              </a:rPr>
              <a:t>AUTO–</a:t>
            </a:r>
            <a:r>
              <a:rPr dirty="0" sz="1100" spc="-50" b="1">
                <a:solidFill>
                  <a:srgbClr val="FFFFFF"/>
                </a:solidFill>
                <a:latin typeface="Verdana"/>
                <a:cs typeface="Verdana"/>
              </a:rPr>
              <a:t>OES</a:t>
            </a:r>
            <a:r>
              <a:rPr dirty="0" sz="1100" spc="-25" b="1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100" spc="-10" b="1">
                <a:solidFill>
                  <a:srgbClr val="FFFFFF"/>
                </a:solidFill>
                <a:latin typeface="Verdana"/>
                <a:cs typeface="Verdana"/>
              </a:rPr>
              <a:t>COMPANIES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1100">
              <a:latin typeface="Verdana"/>
              <a:cs typeface="Verdana"/>
            </a:endParaRPr>
          </a:p>
          <a:p>
            <a:pPr marL="12700" marR="5080">
              <a:lnSpc>
                <a:spcPct val="114999"/>
              </a:lnSpc>
            </a:pP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Design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60">
                <a:solidFill>
                  <a:srgbClr val="8E02D7"/>
                </a:solidFill>
                <a:latin typeface="Arial Black"/>
                <a:cs typeface="Arial Black"/>
              </a:rPr>
              <a:t>is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>
                <a:solidFill>
                  <a:srgbClr val="8E02D7"/>
                </a:solidFill>
                <a:latin typeface="Arial Black"/>
                <a:cs typeface="Arial Black"/>
              </a:rPr>
              <a:t>an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obvious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5">
                <a:solidFill>
                  <a:srgbClr val="8E02D7"/>
                </a:solidFill>
                <a:latin typeface="Arial Black"/>
                <a:cs typeface="Arial Black"/>
              </a:rPr>
              <a:t>innovation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priority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as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5">
                <a:solidFill>
                  <a:srgbClr val="8E02D7"/>
                </a:solidFill>
                <a:latin typeface="Arial Black"/>
                <a:cs typeface="Arial Black"/>
              </a:rPr>
              <a:t>they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5">
                <a:solidFill>
                  <a:srgbClr val="8E02D7"/>
                </a:solidFill>
                <a:latin typeface="Arial Black"/>
                <a:cs typeface="Arial Black"/>
              </a:rPr>
              <a:t>focus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5">
                <a:solidFill>
                  <a:srgbClr val="8E02D7"/>
                </a:solidFill>
                <a:latin typeface="Arial Black"/>
                <a:cs typeface="Arial Black"/>
              </a:rPr>
              <a:t>deeply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on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product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0">
                <a:solidFill>
                  <a:srgbClr val="8E02D7"/>
                </a:solidFill>
                <a:latin typeface="Arial Black"/>
                <a:cs typeface="Arial Black"/>
              </a:rPr>
              <a:t>quality</a:t>
            </a:r>
            <a:r>
              <a:rPr dirty="0" sz="1100" spc="-10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>
                <a:solidFill>
                  <a:srgbClr val="8E02D7"/>
                </a:solidFill>
                <a:latin typeface="Arial Black"/>
                <a:cs typeface="Arial Black"/>
              </a:rPr>
              <a:t>and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5">
                <a:solidFill>
                  <a:srgbClr val="8E02D7"/>
                </a:solidFill>
                <a:latin typeface="Arial Black"/>
                <a:cs typeface="Arial Black"/>
              </a:rPr>
              <a:t>features.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5">
                <a:solidFill>
                  <a:srgbClr val="8E02D7"/>
                </a:solidFill>
                <a:latin typeface="Arial Black"/>
                <a:cs typeface="Arial Black"/>
              </a:rPr>
              <a:t>Production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50">
                <a:solidFill>
                  <a:srgbClr val="8E02D7"/>
                </a:solidFill>
                <a:latin typeface="Arial Black"/>
                <a:cs typeface="Arial Black"/>
              </a:rPr>
              <a:t>&amp;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Operations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60">
                <a:solidFill>
                  <a:srgbClr val="8E02D7"/>
                </a:solidFill>
                <a:latin typeface="Arial Black"/>
                <a:cs typeface="Arial Black"/>
              </a:rPr>
              <a:t>is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>
                <a:solidFill>
                  <a:srgbClr val="8E02D7"/>
                </a:solidFill>
                <a:latin typeface="Arial Black"/>
                <a:cs typeface="Arial Black"/>
              </a:rPr>
              <a:t>a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65">
                <a:solidFill>
                  <a:srgbClr val="8E02D7"/>
                </a:solidFill>
                <a:latin typeface="Arial Black"/>
                <a:cs typeface="Arial Black"/>
              </a:rPr>
              <a:t>close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5">
                <a:solidFill>
                  <a:srgbClr val="8E02D7"/>
                </a:solidFill>
                <a:latin typeface="Arial Black"/>
                <a:cs typeface="Arial Black"/>
              </a:rPr>
              <a:t>second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due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50">
                <a:solidFill>
                  <a:srgbClr val="8E02D7"/>
                </a:solidFill>
                <a:latin typeface="Arial Black"/>
                <a:cs typeface="Arial Black"/>
              </a:rPr>
              <a:t>to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the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emphasis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on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streamlined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0">
                <a:solidFill>
                  <a:srgbClr val="8E02D7"/>
                </a:solidFill>
                <a:latin typeface="Arial Black"/>
                <a:cs typeface="Arial Black"/>
              </a:rPr>
              <a:t>manufacturing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operations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>
                <a:solidFill>
                  <a:srgbClr val="8E02D7"/>
                </a:solidFill>
                <a:latin typeface="Arial Black"/>
                <a:cs typeface="Arial Black"/>
              </a:rPr>
              <a:t>and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8E02D7"/>
                </a:solidFill>
                <a:latin typeface="Arial Black"/>
                <a:cs typeface="Arial Black"/>
              </a:rPr>
              <a:t>rapid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8E02D7"/>
                </a:solidFill>
                <a:latin typeface="Arial Black"/>
                <a:cs typeface="Arial Black"/>
              </a:rPr>
              <a:t>turnaround.</a:t>
            </a:r>
            <a:endParaRPr sz="1100">
              <a:latin typeface="Arial Black"/>
              <a:cs typeface="Arial Black"/>
            </a:endParaRPr>
          </a:p>
          <a:p>
            <a:pPr marL="26670">
              <a:lnSpc>
                <a:spcPct val="100000"/>
              </a:lnSpc>
              <a:spcBef>
                <a:spcPts val="1175"/>
              </a:spcBef>
            </a:pPr>
            <a:r>
              <a:rPr dirty="0" sz="1100" spc="-85">
                <a:latin typeface="Arial Black"/>
                <a:cs typeface="Arial Black"/>
              </a:rPr>
              <a:t>*INNOVATION</a:t>
            </a:r>
            <a:r>
              <a:rPr dirty="0" sz="1100" spc="-55">
                <a:latin typeface="Arial Black"/>
                <a:cs typeface="Arial Black"/>
              </a:rPr>
              <a:t> </a:t>
            </a:r>
            <a:r>
              <a:rPr dirty="0" sz="1100" spc="-10">
                <a:latin typeface="Arial Black"/>
                <a:cs typeface="Arial Black"/>
              </a:rPr>
              <a:t>PRIORITY</a:t>
            </a:r>
            <a:endParaRPr sz="1100">
              <a:latin typeface="Arial Black"/>
              <a:cs typeface="Arial Black"/>
            </a:endParaRPr>
          </a:p>
          <a:p>
            <a:pPr marL="775970">
              <a:lnSpc>
                <a:spcPct val="100000"/>
              </a:lnSpc>
              <a:spcBef>
                <a:spcPts val="819"/>
              </a:spcBef>
            </a:pPr>
            <a:r>
              <a:rPr dirty="0" sz="800" spc="-10">
                <a:latin typeface="Arial Black"/>
                <a:cs typeface="Arial Black"/>
              </a:rPr>
              <a:t>32.2%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>
                <a:solidFill>
                  <a:srgbClr val="666666"/>
                </a:solidFill>
              </a:rPr>
              <a:t>6</a:t>
            </a:fld>
          </a:p>
        </p:txBody>
      </p:sp>
      <p:sp>
        <p:nvSpPr>
          <p:cNvPr id="41" name="object 4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>
                <a:solidFill>
                  <a:srgbClr val="666666"/>
                </a:solidFill>
              </a:rPr>
              <a:t>Copyright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114">
                <a:solidFill>
                  <a:srgbClr val="666666"/>
                </a:solidFill>
              </a:rPr>
              <a:t>©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30">
                <a:solidFill>
                  <a:srgbClr val="666666"/>
                </a:solidFill>
              </a:rPr>
              <a:t>2025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6973093" y="4949165"/>
            <a:ext cx="1613535" cy="1187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4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666666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666666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666666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666666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666666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04399" y="4206299"/>
              <a:ext cx="2309495" cy="202565"/>
            </a:xfrm>
            <a:custGeom>
              <a:avLst/>
              <a:gdLst/>
              <a:ahLst/>
              <a:cxnLst/>
              <a:rect l="l" t="t" r="r" b="b"/>
              <a:pathLst>
                <a:path w="2309495" h="202564">
                  <a:moveTo>
                    <a:pt x="2306840" y="202199"/>
                  </a:moveTo>
                  <a:lnTo>
                    <a:pt x="2259" y="202199"/>
                  </a:lnTo>
                  <a:lnTo>
                    <a:pt x="0" y="199940"/>
                  </a:lnTo>
                  <a:lnTo>
                    <a:pt x="0" y="5046"/>
                  </a:lnTo>
                  <a:lnTo>
                    <a:pt x="0" y="2259"/>
                  </a:lnTo>
                  <a:lnTo>
                    <a:pt x="2259" y="0"/>
                  </a:lnTo>
                  <a:lnTo>
                    <a:pt x="2305391" y="0"/>
                  </a:lnTo>
                  <a:lnTo>
                    <a:pt x="2306675" y="531"/>
                  </a:lnTo>
                  <a:lnTo>
                    <a:pt x="2308568" y="2424"/>
                  </a:lnTo>
                  <a:lnTo>
                    <a:pt x="2309099" y="3708"/>
                  </a:lnTo>
                  <a:lnTo>
                    <a:pt x="2309099" y="199940"/>
                  </a:lnTo>
                  <a:lnTo>
                    <a:pt x="2306840" y="202199"/>
                  </a:lnTo>
                  <a:close/>
                </a:path>
              </a:pathLst>
            </a:custGeom>
            <a:solidFill>
              <a:srgbClr val="CCCCC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399875" y="945167"/>
            <a:ext cx="7134859" cy="488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Automotive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210">
                <a:solidFill>
                  <a:srgbClr val="8E02D7"/>
                </a:solidFill>
                <a:latin typeface="Arial Black"/>
                <a:cs typeface="Arial Black"/>
              </a:rPr>
              <a:t>–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35">
                <a:solidFill>
                  <a:srgbClr val="8E02D7"/>
                </a:solidFill>
                <a:latin typeface="Arial Black"/>
                <a:cs typeface="Arial Black"/>
              </a:rPr>
              <a:t>OES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manufacturers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are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almost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evenly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scaling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digital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70">
                <a:solidFill>
                  <a:srgbClr val="8E02D7"/>
                </a:solidFill>
                <a:latin typeface="Arial Black"/>
                <a:cs typeface="Arial Black"/>
              </a:rPr>
              <a:t>POCs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50">
                <a:solidFill>
                  <a:srgbClr val="8E02D7"/>
                </a:solidFill>
                <a:latin typeface="Arial Black"/>
                <a:cs typeface="Arial Black"/>
              </a:rPr>
              <a:t>across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5">
                <a:solidFill>
                  <a:srgbClr val="8E02D7"/>
                </a:solidFill>
                <a:latin typeface="Arial Black"/>
                <a:cs typeface="Arial Black"/>
              </a:rPr>
              <a:t>key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business</a:t>
            </a:r>
            <a:r>
              <a:rPr dirty="0" sz="1100" spc="-8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8E02D7"/>
                </a:solidFill>
                <a:latin typeface="Arial Black"/>
                <a:cs typeface="Arial Black"/>
              </a:rPr>
              <a:t>areas</a:t>
            </a:r>
            <a:endParaRPr sz="1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dirty="0" sz="1100" spc="-100">
                <a:latin typeface="Arial Black"/>
                <a:cs typeface="Arial Black"/>
              </a:rPr>
              <a:t>SCALING</a:t>
            </a:r>
            <a:r>
              <a:rPr dirty="0" sz="1100" spc="-95">
                <a:latin typeface="Arial Black"/>
                <a:cs typeface="Arial Black"/>
              </a:rPr>
              <a:t> </a:t>
            </a:r>
            <a:r>
              <a:rPr dirty="0" sz="1100" spc="-25">
                <a:latin typeface="Arial Black"/>
                <a:cs typeface="Arial Black"/>
              </a:rPr>
              <a:t>INTENSITY*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9875" y="4631176"/>
            <a:ext cx="81673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*</a:t>
            </a:r>
            <a:r>
              <a:rPr dirty="0" sz="800" spc="3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“scaling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intensity”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70">
                <a:solidFill>
                  <a:srgbClr val="666666"/>
                </a:solidFill>
                <a:latin typeface="Lucida Sans Unicode"/>
                <a:cs typeface="Lucida Sans Unicode"/>
              </a:rPr>
              <a:t>=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ratio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of</a:t>
            </a:r>
            <a:r>
              <a:rPr dirty="0" sz="800" spc="3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avg.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number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of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proof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of</a:t>
            </a:r>
            <a:r>
              <a:rPr dirty="0" sz="800" spc="3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concepts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scaled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to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avg.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number</a:t>
            </a:r>
            <a:r>
              <a:rPr dirty="0" sz="800" spc="3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initiated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in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55">
                <a:solidFill>
                  <a:srgbClr val="666666"/>
                </a:solidFill>
                <a:latin typeface="Lucida Sans Unicode"/>
                <a:cs typeface="Lucida Sans Unicode"/>
              </a:rPr>
              <a:t>each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business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function,</a:t>
            </a:r>
            <a:r>
              <a:rPr dirty="0" sz="800" spc="3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across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discrete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and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process</a:t>
            </a:r>
            <a:r>
              <a:rPr dirty="0" sz="8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industries.</a:t>
            </a:r>
            <a:endParaRPr sz="800">
              <a:latin typeface="Lucida Sans Unicode"/>
              <a:cs typeface="Lucida Sans Unicode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18802" y="182039"/>
            <a:ext cx="887109" cy="2339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50117" y="3748894"/>
            <a:ext cx="916305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83845" marR="5080" indent="-27178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Product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&amp;</a:t>
            </a:r>
            <a:r>
              <a:rPr dirty="0" sz="800" spc="3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Service Design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82530" y="3748894"/>
            <a:ext cx="676910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6515" marR="5080" indent="-4445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Production</a:t>
            </a:r>
            <a:r>
              <a:rPr dirty="0" sz="800" spc="85">
                <a:latin typeface="Lucida Sans Unicode"/>
                <a:cs typeface="Lucida Sans Unicode"/>
              </a:rPr>
              <a:t> </a:t>
            </a:r>
            <a:r>
              <a:rPr dirty="0" sz="800" spc="-50">
                <a:latin typeface="Lucida Sans Unicode"/>
                <a:cs typeface="Lucida Sans Unicode"/>
              </a:rPr>
              <a:t>&amp;</a:t>
            </a:r>
            <a:r>
              <a:rPr dirty="0" sz="800" spc="-10">
                <a:latin typeface="Lucida Sans Unicode"/>
                <a:cs typeface="Lucida Sans Unicode"/>
              </a:rPr>
              <a:t> Operations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00750" y="3758713"/>
            <a:ext cx="801370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4150" marR="5080" indent="-172085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Supply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Chain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 spc="-50">
                <a:latin typeface="Lucida Sans Unicode"/>
                <a:cs typeface="Lucida Sans Unicode"/>
              </a:rPr>
              <a:t>&amp;</a:t>
            </a:r>
            <a:r>
              <a:rPr dirty="0" sz="800" spc="-10">
                <a:latin typeface="Lucida Sans Unicode"/>
                <a:cs typeface="Lucida Sans Unicode"/>
              </a:rPr>
              <a:t> Logistics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50209" y="3758713"/>
            <a:ext cx="927100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7335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Sales</a:t>
            </a:r>
            <a:r>
              <a:rPr dirty="0" sz="800" spc="5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&amp;</a:t>
            </a:r>
            <a:r>
              <a:rPr dirty="0" sz="800" spc="5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Aftersales Service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20931" y="3748874"/>
            <a:ext cx="809625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00660" marR="5080" indent="-188595">
              <a:lnSpc>
                <a:spcPct val="114999"/>
              </a:lnSpc>
              <a:spcBef>
                <a:spcPts val="100"/>
              </a:spcBef>
            </a:pPr>
            <a:r>
              <a:rPr dirty="0" sz="800" spc="-10">
                <a:latin typeface="Lucida Sans Unicode"/>
                <a:cs typeface="Lucida Sans Unicode"/>
              </a:rPr>
              <a:t>Digital/Physical Security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55625" y="3758707"/>
            <a:ext cx="1140460" cy="3060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935" marR="5080" indent="-229870">
              <a:lnSpc>
                <a:spcPct val="114999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Continuous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Customer Engagement</a:t>
            </a:r>
            <a:endParaRPr sz="800">
              <a:latin typeface="Lucida Sans Unicode"/>
              <a:cs typeface="Lucida Sans Unicode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118500" y="1830877"/>
            <a:ext cx="6767195" cy="1927860"/>
            <a:chOff x="1118500" y="1830877"/>
            <a:chExt cx="6767195" cy="1927860"/>
          </a:xfrm>
        </p:grpSpPr>
        <p:sp>
          <p:nvSpPr>
            <p:cNvPr id="15" name="object 15"/>
            <p:cNvSpPr/>
            <p:nvPr/>
          </p:nvSpPr>
          <p:spPr>
            <a:xfrm>
              <a:off x="1118500" y="1877724"/>
              <a:ext cx="371475" cy="1880870"/>
            </a:xfrm>
            <a:custGeom>
              <a:avLst/>
              <a:gdLst/>
              <a:ahLst/>
              <a:cxnLst/>
              <a:rect l="l" t="t" r="r" b="b"/>
              <a:pathLst>
                <a:path w="371475" h="1880870">
                  <a:moveTo>
                    <a:pt x="371099" y="1880399"/>
                  </a:moveTo>
                  <a:lnTo>
                    <a:pt x="0" y="18803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8803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511550" y="1940500"/>
              <a:ext cx="371475" cy="1818005"/>
            </a:xfrm>
            <a:custGeom>
              <a:avLst/>
              <a:gdLst/>
              <a:ahLst/>
              <a:cxnLst/>
              <a:rect l="l" t="t" r="r" b="b"/>
              <a:pathLst>
                <a:path w="371475" h="1818004">
                  <a:moveTo>
                    <a:pt x="371099" y="1817399"/>
                  </a:moveTo>
                  <a:lnTo>
                    <a:pt x="0" y="18173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817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315750" y="1966276"/>
              <a:ext cx="371475" cy="1788160"/>
            </a:xfrm>
            <a:custGeom>
              <a:avLst/>
              <a:gdLst/>
              <a:ahLst/>
              <a:cxnLst/>
              <a:rect l="l" t="t" r="r" b="b"/>
              <a:pathLst>
                <a:path w="371475" h="1788160">
                  <a:moveTo>
                    <a:pt x="371099" y="1787700"/>
                  </a:moveTo>
                  <a:lnTo>
                    <a:pt x="0" y="1787700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787700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2703500" y="1983424"/>
              <a:ext cx="371475" cy="1770380"/>
            </a:xfrm>
            <a:custGeom>
              <a:avLst/>
              <a:gdLst/>
              <a:ahLst/>
              <a:cxnLst/>
              <a:rect l="l" t="t" r="r" b="b"/>
              <a:pathLst>
                <a:path w="371475" h="1770379">
                  <a:moveTo>
                    <a:pt x="371099" y="1770299"/>
                  </a:moveTo>
                  <a:lnTo>
                    <a:pt x="0" y="17702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7702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517475" y="1849502"/>
              <a:ext cx="371475" cy="1905000"/>
            </a:xfrm>
            <a:custGeom>
              <a:avLst/>
              <a:gdLst/>
              <a:ahLst/>
              <a:cxnLst/>
              <a:rect l="l" t="t" r="r" b="b"/>
              <a:pathLst>
                <a:path w="371475" h="1905000">
                  <a:moveTo>
                    <a:pt x="371099" y="1904700"/>
                  </a:moveTo>
                  <a:lnTo>
                    <a:pt x="0" y="1904700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904700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905225" y="1966252"/>
              <a:ext cx="371475" cy="1788160"/>
            </a:xfrm>
            <a:custGeom>
              <a:avLst/>
              <a:gdLst/>
              <a:ahLst/>
              <a:cxnLst/>
              <a:rect l="l" t="t" r="r" b="b"/>
              <a:pathLst>
                <a:path w="371475" h="1788160">
                  <a:moveTo>
                    <a:pt x="371099" y="1787700"/>
                  </a:moveTo>
                  <a:lnTo>
                    <a:pt x="0" y="1787700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787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4733649" y="1936610"/>
              <a:ext cx="371475" cy="1818005"/>
            </a:xfrm>
            <a:custGeom>
              <a:avLst/>
              <a:gdLst/>
              <a:ahLst/>
              <a:cxnLst/>
              <a:rect l="l" t="t" r="r" b="b"/>
              <a:pathLst>
                <a:path w="371475" h="1818004">
                  <a:moveTo>
                    <a:pt x="371099" y="1817399"/>
                  </a:moveTo>
                  <a:lnTo>
                    <a:pt x="0" y="18173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8173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5121399" y="1981979"/>
              <a:ext cx="371475" cy="1770380"/>
            </a:xfrm>
            <a:custGeom>
              <a:avLst/>
              <a:gdLst/>
              <a:ahLst/>
              <a:cxnLst/>
              <a:rect l="l" t="t" r="r" b="b"/>
              <a:pathLst>
                <a:path w="371475" h="1770379">
                  <a:moveTo>
                    <a:pt x="371099" y="1770300"/>
                  </a:moveTo>
                  <a:lnTo>
                    <a:pt x="0" y="1770300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770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5930200" y="1830877"/>
              <a:ext cx="371475" cy="1927225"/>
            </a:xfrm>
            <a:custGeom>
              <a:avLst/>
              <a:gdLst/>
              <a:ahLst/>
              <a:cxnLst/>
              <a:rect l="l" t="t" r="r" b="b"/>
              <a:pathLst>
                <a:path w="371475" h="1927225">
                  <a:moveTo>
                    <a:pt x="371099" y="1927200"/>
                  </a:moveTo>
                  <a:lnTo>
                    <a:pt x="0" y="1927200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927200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317950" y="2495640"/>
              <a:ext cx="371475" cy="1262380"/>
            </a:xfrm>
            <a:custGeom>
              <a:avLst/>
              <a:gdLst/>
              <a:ahLst/>
              <a:cxnLst/>
              <a:rect l="l" t="t" r="r" b="b"/>
              <a:pathLst>
                <a:path w="371475" h="1262379">
                  <a:moveTo>
                    <a:pt x="371099" y="1262099"/>
                  </a:moveTo>
                  <a:lnTo>
                    <a:pt x="0" y="12620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262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7126749" y="1894929"/>
              <a:ext cx="371475" cy="1863089"/>
            </a:xfrm>
            <a:custGeom>
              <a:avLst/>
              <a:gdLst/>
              <a:ahLst/>
              <a:cxnLst/>
              <a:rect l="l" t="t" r="r" b="b"/>
              <a:pathLst>
                <a:path w="371475" h="1863089">
                  <a:moveTo>
                    <a:pt x="371099" y="1862999"/>
                  </a:moveTo>
                  <a:lnTo>
                    <a:pt x="0" y="1862999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862999"/>
                  </a:lnTo>
                  <a:close/>
                </a:path>
              </a:pathLst>
            </a:custGeom>
            <a:solidFill>
              <a:srgbClr val="A8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7514499" y="1908599"/>
              <a:ext cx="371475" cy="1849755"/>
            </a:xfrm>
            <a:custGeom>
              <a:avLst/>
              <a:gdLst/>
              <a:ahLst/>
              <a:cxnLst/>
              <a:rect l="l" t="t" r="r" b="b"/>
              <a:pathLst>
                <a:path w="371475" h="1849754">
                  <a:moveTo>
                    <a:pt x="371099" y="1849200"/>
                  </a:moveTo>
                  <a:lnTo>
                    <a:pt x="0" y="1849200"/>
                  </a:lnTo>
                  <a:lnTo>
                    <a:pt x="0" y="0"/>
                  </a:lnTo>
                  <a:lnTo>
                    <a:pt x="371099" y="0"/>
                  </a:lnTo>
                  <a:lnTo>
                    <a:pt x="371099" y="1849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/>
          <p:cNvSpPr txBox="1"/>
          <p:nvPr/>
        </p:nvSpPr>
        <p:spPr>
          <a:xfrm>
            <a:off x="1117788" y="1634123"/>
            <a:ext cx="77343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800" spc="-20">
                <a:latin typeface="Arial Black"/>
                <a:cs typeface="Arial Black"/>
              </a:rPr>
              <a:t>62.0%</a:t>
            </a:r>
            <a:r>
              <a:rPr dirty="0" sz="800" spc="180">
                <a:latin typeface="Arial Black"/>
                <a:cs typeface="Arial Black"/>
              </a:rPr>
              <a:t> </a:t>
            </a:r>
            <a:r>
              <a:rPr dirty="0" baseline="-38194" sz="1200" spc="-15">
                <a:latin typeface="Arial Black"/>
                <a:cs typeface="Arial Black"/>
              </a:rPr>
              <a:t>59.8%</a:t>
            </a:r>
            <a:endParaRPr baseline="-38194" sz="12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305973" y="1727611"/>
            <a:ext cx="78041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Arial Black"/>
                <a:cs typeface="Arial Black"/>
              </a:rPr>
              <a:t>58.8%</a:t>
            </a:r>
            <a:r>
              <a:rPr dirty="0" sz="800" spc="120">
                <a:latin typeface="Arial Black"/>
                <a:cs typeface="Arial Black"/>
              </a:rPr>
              <a:t> </a:t>
            </a:r>
            <a:r>
              <a:rPr dirty="0" baseline="-10416" sz="1200" spc="-30">
                <a:latin typeface="Arial Black"/>
                <a:cs typeface="Arial Black"/>
              </a:rPr>
              <a:t>58.4%</a:t>
            </a:r>
            <a:endParaRPr baseline="-10416" sz="12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26431" y="1727598"/>
            <a:ext cx="32956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5">
                <a:latin typeface="Arial Black"/>
                <a:cs typeface="Arial Black"/>
              </a:rPr>
              <a:t>59.2%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25434" y="1701814"/>
            <a:ext cx="7715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Arial Black"/>
                <a:cs typeface="Arial Black"/>
              </a:rPr>
              <a:t>59.5%</a:t>
            </a:r>
            <a:r>
              <a:rPr dirty="0" sz="800" spc="160">
                <a:latin typeface="Arial Black"/>
                <a:cs typeface="Arial Black"/>
              </a:rPr>
              <a:t> </a:t>
            </a:r>
            <a:r>
              <a:rPr dirty="0" baseline="-24305" sz="1200" spc="-15">
                <a:latin typeface="Arial Black"/>
                <a:cs typeface="Arial Black"/>
              </a:rPr>
              <a:t>58.7%</a:t>
            </a:r>
            <a:endParaRPr baseline="-24305" sz="120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535737" y="1592190"/>
            <a:ext cx="27476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25065" algn="l"/>
              </a:tabLst>
            </a:pPr>
            <a:r>
              <a:rPr dirty="0" sz="800" spc="-10">
                <a:latin typeface="Arial Black"/>
                <a:cs typeface="Arial Black"/>
              </a:rPr>
              <a:t>63.0%</a:t>
            </a:r>
            <a:r>
              <a:rPr dirty="0" sz="800">
                <a:latin typeface="Arial Black"/>
                <a:cs typeface="Arial Black"/>
              </a:rPr>
              <a:t>	</a:t>
            </a:r>
            <a:r>
              <a:rPr dirty="0" sz="800" spc="-45">
                <a:latin typeface="Arial Black"/>
                <a:cs typeface="Arial Black"/>
              </a:rPr>
              <a:t>63.8%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335045" y="1727602"/>
            <a:ext cx="3378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>
                <a:latin typeface="Arial Black"/>
                <a:cs typeface="Arial Black"/>
              </a:rPr>
              <a:t>59.0%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170642" y="1656252"/>
            <a:ext cx="28384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25">
                <a:latin typeface="Arial Black"/>
                <a:cs typeface="Arial Black"/>
              </a:rPr>
              <a:t>61.1%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530580" y="1669927"/>
            <a:ext cx="33972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30">
                <a:latin typeface="Arial Black"/>
                <a:cs typeface="Arial Black"/>
              </a:rPr>
              <a:t>60.8%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287524" y="4250849"/>
            <a:ext cx="141605" cy="113664"/>
          </a:xfrm>
          <a:custGeom>
            <a:avLst/>
            <a:gdLst/>
            <a:ahLst/>
            <a:cxnLst/>
            <a:rect l="l" t="t" r="r" b="b"/>
            <a:pathLst>
              <a:path w="141604" h="113664">
                <a:moveTo>
                  <a:pt x="141299" y="113099"/>
                </a:moveTo>
                <a:lnTo>
                  <a:pt x="0" y="113099"/>
                </a:lnTo>
                <a:lnTo>
                  <a:pt x="0" y="0"/>
                </a:lnTo>
                <a:lnTo>
                  <a:pt x="141299" y="0"/>
                </a:lnTo>
                <a:lnTo>
                  <a:pt x="141299" y="113099"/>
                </a:lnTo>
                <a:close/>
              </a:path>
            </a:pathLst>
          </a:custGeom>
          <a:solidFill>
            <a:srgbClr val="A8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 txBox="1"/>
          <p:nvPr/>
        </p:nvSpPr>
        <p:spPr>
          <a:xfrm>
            <a:off x="3466224" y="4229676"/>
            <a:ext cx="9144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Automotive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 spc="-30">
                <a:latin typeface="Lucida Sans Unicode"/>
                <a:cs typeface="Lucida Sans Unicode"/>
              </a:rPr>
              <a:t>-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 spc="-25">
                <a:latin typeface="Lucida Sans Unicode"/>
                <a:cs typeface="Lucida Sans Unicode"/>
              </a:rPr>
              <a:t>OES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501357" y="4250850"/>
            <a:ext cx="141605" cy="113664"/>
          </a:xfrm>
          <a:custGeom>
            <a:avLst/>
            <a:gdLst/>
            <a:ahLst/>
            <a:cxnLst/>
            <a:rect l="l" t="t" r="r" b="b"/>
            <a:pathLst>
              <a:path w="141604" h="113664">
                <a:moveTo>
                  <a:pt x="141299" y="113099"/>
                </a:moveTo>
                <a:lnTo>
                  <a:pt x="0" y="113099"/>
                </a:lnTo>
                <a:lnTo>
                  <a:pt x="0" y="0"/>
                </a:lnTo>
                <a:lnTo>
                  <a:pt x="141299" y="0"/>
                </a:lnTo>
                <a:lnTo>
                  <a:pt x="141299" y="113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 txBox="1"/>
          <p:nvPr/>
        </p:nvSpPr>
        <p:spPr>
          <a:xfrm>
            <a:off x="4688500" y="4229676"/>
            <a:ext cx="7778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Cross-</a:t>
            </a:r>
            <a:r>
              <a:rPr dirty="0" sz="800" spc="-10">
                <a:latin typeface="Lucida Sans Unicode"/>
                <a:cs typeface="Lucida Sans Unicode"/>
              </a:rPr>
              <a:t>Industry</a:t>
            </a:r>
            <a:endParaRPr sz="800">
              <a:latin typeface="Lucida Sans Unicode"/>
              <a:cs typeface="Lucida Sans Unicode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0" y="133749"/>
            <a:ext cx="6254750" cy="699135"/>
            <a:chOff x="0" y="133749"/>
            <a:chExt cx="6254750" cy="699135"/>
          </a:xfrm>
        </p:grpSpPr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42" name="object 4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AUTOMOTIVE</a:t>
            </a:r>
            <a:r>
              <a:rPr dirty="0" spc="-70"/>
              <a:t> </a:t>
            </a:r>
            <a:r>
              <a:rPr dirty="0" spc="-300"/>
              <a:t>–</a:t>
            </a:r>
            <a:r>
              <a:rPr dirty="0" spc="-65"/>
              <a:t> </a:t>
            </a:r>
            <a:r>
              <a:rPr dirty="0" spc="-60"/>
              <a:t>OES</a:t>
            </a:r>
            <a:r>
              <a:rPr dirty="0" spc="-65"/>
              <a:t> </a:t>
            </a:r>
            <a:r>
              <a:rPr dirty="0" spc="-75"/>
              <a:t>COMPANIES</a:t>
            </a:r>
            <a:r>
              <a:rPr dirty="0" spc="-70"/>
              <a:t> </a:t>
            </a:r>
            <a:r>
              <a:rPr dirty="0" spc="-50"/>
              <a:t>ARE</a:t>
            </a:r>
            <a:r>
              <a:rPr dirty="0" spc="-65"/>
              <a:t> </a:t>
            </a:r>
            <a:r>
              <a:rPr dirty="0" spc="-95"/>
              <a:t>SCALING</a:t>
            </a:r>
            <a:r>
              <a:rPr dirty="0" spc="-65"/>
              <a:t> </a:t>
            </a:r>
            <a:r>
              <a:rPr dirty="0" spc="-105"/>
              <a:t>DIGITAL </a:t>
            </a:r>
            <a:r>
              <a:rPr dirty="0" spc="-45"/>
              <a:t>POCs</a:t>
            </a:r>
            <a:r>
              <a:rPr dirty="0" spc="-65"/>
              <a:t> </a:t>
            </a:r>
            <a:r>
              <a:rPr dirty="0" spc="-60"/>
              <a:t>ACROSS </a:t>
            </a:r>
            <a:r>
              <a:rPr dirty="0" spc="-95"/>
              <a:t>BUSINESS</a:t>
            </a:r>
            <a:r>
              <a:rPr dirty="0" spc="-60"/>
              <a:t> </a:t>
            </a:r>
            <a:r>
              <a:rPr dirty="0" spc="-10"/>
              <a:t>FUNCTIONS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8255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pc="-50">
                <a:solidFill>
                  <a:srgbClr val="666666"/>
                </a:solidFill>
              </a:rPr>
              <a:t>6</a:t>
            </a:fld>
          </a:p>
        </p:txBody>
      </p:sp>
      <p:sp>
        <p:nvSpPr>
          <p:cNvPr id="44" name="object 4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>
                <a:solidFill>
                  <a:srgbClr val="666666"/>
                </a:solidFill>
              </a:rPr>
              <a:t>Copyright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114">
                <a:solidFill>
                  <a:srgbClr val="666666"/>
                </a:solidFill>
              </a:rPr>
              <a:t>©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30">
                <a:solidFill>
                  <a:srgbClr val="666666"/>
                </a:solidFill>
              </a:rPr>
              <a:t>2025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6973093" y="4949165"/>
            <a:ext cx="1613535" cy="1187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4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666666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666666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666666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666666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666666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000000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21426"/>
            <a:ext cx="4891533" cy="32207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7150" y="4946727"/>
            <a:ext cx="67246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10">
                <a:solidFill>
                  <a:srgbClr val="D9D9D9"/>
                </a:solidFill>
                <a:latin typeface="Verdana"/>
                <a:cs typeface="Verdana"/>
              </a:rPr>
              <a:t>Copyright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114">
                <a:solidFill>
                  <a:srgbClr val="D9D9D9"/>
                </a:solidFill>
                <a:latin typeface="Verdana"/>
                <a:cs typeface="Verdana"/>
              </a:rPr>
              <a:t>©</a:t>
            </a:r>
            <a:r>
              <a:rPr dirty="0" sz="600" spc="-25">
                <a:solidFill>
                  <a:srgbClr val="D9D9D9"/>
                </a:solidFill>
                <a:latin typeface="Verdana"/>
                <a:cs typeface="Verdana"/>
              </a:rPr>
              <a:t> </a:t>
            </a:r>
            <a:r>
              <a:rPr dirty="0" sz="600" spc="-30">
                <a:solidFill>
                  <a:srgbClr val="D9D9D9"/>
                </a:solidFill>
                <a:latin typeface="Verdana"/>
                <a:cs typeface="Verdana"/>
              </a:rPr>
              <a:t>2025</a:t>
            </a:r>
            <a:endParaRPr sz="6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089303" y="143949"/>
            <a:ext cx="946150" cy="348615"/>
            <a:chOff x="8089303" y="143949"/>
            <a:chExt cx="946150" cy="34861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89303" y="143949"/>
              <a:ext cx="946125" cy="3482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46453" y="182049"/>
              <a:ext cx="831825" cy="233973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02025" y="4714150"/>
            <a:ext cx="541974" cy="4293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848378" y="4853870"/>
            <a:ext cx="106680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0">
                <a:solidFill>
                  <a:srgbClr val="D9D9D9"/>
                </a:solidFill>
                <a:latin typeface="Verdana"/>
                <a:cs typeface="Verdana"/>
              </a:rPr>
              <a:t>8</a:t>
            </a:r>
            <a:endParaRPr sz="10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98700" y="615646"/>
            <a:ext cx="7746600" cy="1091100"/>
          </a:xfrm>
          <a:prstGeom prst="rect">
            <a:avLst/>
          </a:prstGeom>
        </p:spPr>
      </p:pic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1048504" y="765083"/>
            <a:ext cx="7049770" cy="6915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29715" marR="5080" indent="-1517650">
              <a:lnSpc>
                <a:spcPct val="114999"/>
              </a:lnSpc>
              <a:spcBef>
                <a:spcPts val="100"/>
              </a:spcBef>
            </a:pPr>
            <a:r>
              <a:rPr dirty="0" sz="1900" spc="-105"/>
              <a:t>AUTOMOTIVE</a:t>
            </a:r>
            <a:r>
              <a:rPr dirty="0" sz="1900" spc="-95"/>
              <a:t> </a:t>
            </a:r>
            <a:r>
              <a:rPr dirty="0" sz="1900" spc="-405"/>
              <a:t>–</a:t>
            </a:r>
            <a:r>
              <a:rPr dirty="0" sz="1900" spc="-95"/>
              <a:t> </a:t>
            </a:r>
            <a:r>
              <a:rPr dirty="0" sz="1900" spc="-80"/>
              <a:t>OES</a:t>
            </a:r>
            <a:r>
              <a:rPr dirty="0" sz="1900" spc="-95"/>
              <a:t> COMPANIES </a:t>
            </a:r>
            <a:r>
              <a:rPr dirty="0" sz="1900" spc="-100"/>
              <a:t>RECOGNIZE</a:t>
            </a:r>
            <a:r>
              <a:rPr dirty="0" sz="1900" spc="-95"/>
              <a:t> </a:t>
            </a:r>
            <a:r>
              <a:rPr dirty="0" sz="1900" spc="-75"/>
              <a:t>THE</a:t>
            </a:r>
            <a:r>
              <a:rPr dirty="0" sz="1900" spc="-90"/>
              <a:t> </a:t>
            </a:r>
            <a:r>
              <a:rPr dirty="0" sz="1900" spc="-20"/>
              <a:t>NEED </a:t>
            </a:r>
            <a:r>
              <a:rPr dirty="0" sz="1900" spc="-60"/>
              <a:t>FOR</a:t>
            </a:r>
            <a:r>
              <a:rPr dirty="0" sz="1900" spc="-95"/>
              <a:t> </a:t>
            </a:r>
            <a:r>
              <a:rPr dirty="0" sz="1900" spc="-160"/>
              <a:t>INNOVATING</a:t>
            </a:r>
            <a:r>
              <a:rPr dirty="0" sz="1900" spc="-90"/>
              <a:t> </a:t>
            </a:r>
            <a:r>
              <a:rPr dirty="0" sz="1900" spc="-120"/>
              <a:t>AT</a:t>
            </a:r>
            <a:r>
              <a:rPr dirty="0" sz="1900" spc="-90"/>
              <a:t> </a:t>
            </a:r>
            <a:r>
              <a:rPr dirty="0" sz="1900" spc="-70"/>
              <a:t>SCALE</a:t>
            </a:r>
            <a:r>
              <a:rPr dirty="0" sz="1900" spc="-90"/>
              <a:t> </a:t>
            </a:r>
            <a:r>
              <a:rPr dirty="0" sz="1900" spc="-25"/>
              <a:t>TO:</a:t>
            </a:r>
            <a:endParaRPr sz="1900"/>
          </a:p>
        </p:txBody>
      </p:sp>
      <p:grpSp>
        <p:nvGrpSpPr>
          <p:cNvPr id="13" name="object 13"/>
          <p:cNvGrpSpPr/>
          <p:nvPr/>
        </p:nvGrpSpPr>
        <p:grpSpPr>
          <a:xfrm>
            <a:off x="393125" y="1661562"/>
            <a:ext cx="8357870" cy="1091565"/>
            <a:chOff x="393125" y="1661562"/>
            <a:chExt cx="8357870" cy="109156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25" y="1830162"/>
              <a:ext cx="794700" cy="7539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0274" y="1868262"/>
              <a:ext cx="680399" cy="6395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6762" y="1661562"/>
              <a:ext cx="7514100" cy="10911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8761" y="1954362"/>
              <a:ext cx="414391" cy="41394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95911" y="1992462"/>
              <a:ext cx="300355" cy="299720"/>
            </a:xfrm>
            <a:custGeom>
              <a:avLst/>
              <a:gdLst/>
              <a:ahLst/>
              <a:cxnLst/>
              <a:rect l="l" t="t" r="r" b="b"/>
              <a:pathLst>
                <a:path w="300355" h="299719">
                  <a:moveTo>
                    <a:pt x="167614" y="299643"/>
                  </a:moveTo>
                  <a:lnTo>
                    <a:pt x="132090" y="299643"/>
                  </a:lnTo>
                  <a:lnTo>
                    <a:pt x="123736" y="292939"/>
                  </a:lnTo>
                  <a:lnTo>
                    <a:pt x="122472" y="284164"/>
                  </a:lnTo>
                  <a:lnTo>
                    <a:pt x="116610" y="255348"/>
                  </a:lnTo>
                  <a:lnTo>
                    <a:pt x="110748" y="253241"/>
                  </a:lnTo>
                  <a:lnTo>
                    <a:pt x="104921" y="251171"/>
                  </a:lnTo>
                  <a:lnTo>
                    <a:pt x="99480" y="247836"/>
                  </a:lnTo>
                  <a:lnTo>
                    <a:pt x="74838" y="264122"/>
                  </a:lnTo>
                  <a:lnTo>
                    <a:pt x="71644" y="266053"/>
                  </a:lnTo>
                  <a:lnTo>
                    <a:pt x="67923" y="267036"/>
                  </a:lnTo>
                  <a:lnTo>
                    <a:pt x="59218" y="267036"/>
                  </a:lnTo>
                  <a:lnTo>
                    <a:pt x="54198" y="265245"/>
                  </a:lnTo>
                  <a:lnTo>
                    <a:pt x="50582" y="261595"/>
                  </a:lnTo>
                  <a:lnTo>
                    <a:pt x="38051" y="249065"/>
                  </a:lnTo>
                  <a:lnTo>
                    <a:pt x="34121" y="243760"/>
                  </a:lnTo>
                  <a:lnTo>
                    <a:pt x="32390" y="237587"/>
                  </a:lnTo>
                  <a:lnTo>
                    <a:pt x="32858" y="231098"/>
                  </a:lnTo>
                  <a:lnTo>
                    <a:pt x="35523" y="224846"/>
                  </a:lnTo>
                  <a:lnTo>
                    <a:pt x="51846" y="200592"/>
                  </a:lnTo>
                  <a:lnTo>
                    <a:pt x="48476" y="195152"/>
                  </a:lnTo>
                  <a:lnTo>
                    <a:pt x="46405" y="188904"/>
                  </a:lnTo>
                  <a:lnTo>
                    <a:pt x="44299" y="183043"/>
                  </a:lnTo>
                  <a:lnTo>
                    <a:pt x="15901" y="177602"/>
                  </a:lnTo>
                  <a:lnTo>
                    <a:pt x="6283" y="175953"/>
                  </a:lnTo>
                  <a:lnTo>
                    <a:pt x="0" y="167599"/>
                  </a:lnTo>
                  <a:lnTo>
                    <a:pt x="0" y="132078"/>
                  </a:lnTo>
                  <a:lnTo>
                    <a:pt x="6704" y="123690"/>
                  </a:lnTo>
                  <a:lnTo>
                    <a:pt x="15901" y="122040"/>
                  </a:lnTo>
                  <a:lnTo>
                    <a:pt x="44299" y="116178"/>
                  </a:lnTo>
                  <a:lnTo>
                    <a:pt x="46405" y="110738"/>
                  </a:lnTo>
                  <a:lnTo>
                    <a:pt x="48476" y="104912"/>
                  </a:lnTo>
                  <a:lnTo>
                    <a:pt x="51846" y="99050"/>
                  </a:lnTo>
                  <a:lnTo>
                    <a:pt x="35523" y="74375"/>
                  </a:lnTo>
                  <a:lnTo>
                    <a:pt x="33095" y="68544"/>
                  </a:lnTo>
                  <a:lnTo>
                    <a:pt x="32706" y="62161"/>
                  </a:lnTo>
                  <a:lnTo>
                    <a:pt x="34358" y="55935"/>
                  </a:lnTo>
                  <a:lnTo>
                    <a:pt x="38051" y="50578"/>
                  </a:lnTo>
                  <a:lnTo>
                    <a:pt x="50582" y="38047"/>
                  </a:lnTo>
                  <a:lnTo>
                    <a:pt x="54198" y="34186"/>
                  </a:lnTo>
                  <a:lnTo>
                    <a:pt x="59077" y="32116"/>
                  </a:lnTo>
                  <a:lnTo>
                    <a:pt x="67712" y="32116"/>
                  </a:lnTo>
                  <a:lnTo>
                    <a:pt x="71468" y="33239"/>
                  </a:lnTo>
                  <a:lnTo>
                    <a:pt x="74838" y="35520"/>
                  </a:lnTo>
                  <a:lnTo>
                    <a:pt x="99480" y="51420"/>
                  </a:lnTo>
                  <a:lnTo>
                    <a:pt x="104500" y="48472"/>
                  </a:lnTo>
                  <a:lnTo>
                    <a:pt x="110748" y="46401"/>
                  </a:lnTo>
                  <a:lnTo>
                    <a:pt x="116610" y="44295"/>
                  </a:lnTo>
                  <a:lnTo>
                    <a:pt x="122472" y="15478"/>
                  </a:lnTo>
                  <a:lnTo>
                    <a:pt x="123736" y="6282"/>
                  </a:lnTo>
                  <a:lnTo>
                    <a:pt x="132090" y="0"/>
                  </a:lnTo>
                  <a:lnTo>
                    <a:pt x="141287" y="0"/>
                  </a:lnTo>
                  <a:lnTo>
                    <a:pt x="167614" y="0"/>
                  </a:lnTo>
                  <a:lnTo>
                    <a:pt x="175969" y="6704"/>
                  </a:lnTo>
                  <a:lnTo>
                    <a:pt x="177618" y="15478"/>
                  </a:lnTo>
                  <a:lnTo>
                    <a:pt x="183481" y="44295"/>
                  </a:lnTo>
                  <a:lnTo>
                    <a:pt x="189343" y="46401"/>
                  </a:lnTo>
                  <a:lnTo>
                    <a:pt x="194784" y="48472"/>
                  </a:lnTo>
                  <a:lnTo>
                    <a:pt x="200611" y="51420"/>
                  </a:lnTo>
                  <a:lnTo>
                    <a:pt x="225288" y="35520"/>
                  </a:lnTo>
                  <a:lnTo>
                    <a:pt x="228236" y="33449"/>
                  </a:lnTo>
                  <a:lnTo>
                    <a:pt x="231782" y="32431"/>
                  </a:lnTo>
                  <a:lnTo>
                    <a:pt x="240382" y="32431"/>
                  </a:lnTo>
                  <a:lnTo>
                    <a:pt x="245436" y="34397"/>
                  </a:lnTo>
                  <a:lnTo>
                    <a:pt x="249087" y="38047"/>
                  </a:lnTo>
                  <a:lnTo>
                    <a:pt x="261654" y="50578"/>
                  </a:lnTo>
                  <a:lnTo>
                    <a:pt x="265806" y="55876"/>
                  </a:lnTo>
                  <a:lnTo>
                    <a:pt x="267652" y="62003"/>
                  </a:lnTo>
                  <a:lnTo>
                    <a:pt x="267227" y="68367"/>
                  </a:lnTo>
                  <a:lnTo>
                    <a:pt x="264567" y="74375"/>
                  </a:lnTo>
                  <a:lnTo>
                    <a:pt x="248280" y="99050"/>
                  </a:lnTo>
                  <a:lnTo>
                    <a:pt x="251193" y="104490"/>
                  </a:lnTo>
                  <a:lnTo>
                    <a:pt x="253299" y="110738"/>
                  </a:lnTo>
                  <a:lnTo>
                    <a:pt x="255371" y="116178"/>
                  </a:lnTo>
                  <a:lnTo>
                    <a:pt x="284225" y="122040"/>
                  </a:lnTo>
                  <a:lnTo>
                    <a:pt x="293808" y="123690"/>
                  </a:lnTo>
                  <a:lnTo>
                    <a:pt x="300091" y="132078"/>
                  </a:lnTo>
                  <a:lnTo>
                    <a:pt x="300091" y="167599"/>
                  </a:lnTo>
                  <a:lnTo>
                    <a:pt x="293000" y="175953"/>
                  </a:lnTo>
                  <a:lnTo>
                    <a:pt x="284225" y="177602"/>
                  </a:lnTo>
                  <a:lnTo>
                    <a:pt x="255371" y="183043"/>
                  </a:lnTo>
                  <a:lnTo>
                    <a:pt x="246279" y="201084"/>
                  </a:lnTo>
                  <a:lnTo>
                    <a:pt x="243120" y="201084"/>
                  </a:lnTo>
                  <a:lnTo>
                    <a:pt x="242312" y="200908"/>
                  </a:lnTo>
                  <a:lnTo>
                    <a:pt x="241575" y="200592"/>
                  </a:lnTo>
                  <a:lnTo>
                    <a:pt x="238240" y="198943"/>
                  </a:lnTo>
                  <a:lnTo>
                    <a:pt x="236556" y="195152"/>
                  </a:lnTo>
                  <a:lnTo>
                    <a:pt x="238240" y="192239"/>
                  </a:lnTo>
                  <a:lnTo>
                    <a:pt x="240312" y="186798"/>
                  </a:lnTo>
                  <a:lnTo>
                    <a:pt x="242418" y="180972"/>
                  </a:lnTo>
                  <a:lnTo>
                    <a:pt x="244103" y="175953"/>
                  </a:lnTo>
                  <a:lnTo>
                    <a:pt x="244489" y="173847"/>
                  </a:lnTo>
                  <a:lnTo>
                    <a:pt x="246595" y="172197"/>
                  </a:lnTo>
                  <a:lnTo>
                    <a:pt x="248701" y="171776"/>
                  </a:lnTo>
                  <a:lnTo>
                    <a:pt x="281276" y="165493"/>
                  </a:lnTo>
                  <a:lnTo>
                    <a:pt x="284611" y="165072"/>
                  </a:lnTo>
                  <a:lnTo>
                    <a:pt x="286717" y="161737"/>
                  </a:lnTo>
                  <a:lnTo>
                    <a:pt x="286717" y="137905"/>
                  </a:lnTo>
                  <a:lnTo>
                    <a:pt x="284225" y="134571"/>
                  </a:lnTo>
                  <a:lnTo>
                    <a:pt x="281276" y="134149"/>
                  </a:lnTo>
                  <a:lnTo>
                    <a:pt x="248701" y="127866"/>
                  </a:lnTo>
                  <a:lnTo>
                    <a:pt x="246595" y="127866"/>
                  </a:lnTo>
                  <a:lnTo>
                    <a:pt x="244489" y="125796"/>
                  </a:lnTo>
                  <a:lnTo>
                    <a:pt x="244103" y="123690"/>
                  </a:lnTo>
                  <a:lnTo>
                    <a:pt x="241996" y="116600"/>
                  </a:lnTo>
                  <a:lnTo>
                    <a:pt x="238662" y="109088"/>
                  </a:lnTo>
                  <a:lnTo>
                    <a:pt x="235327" y="102384"/>
                  </a:lnTo>
                  <a:lnTo>
                    <a:pt x="233642" y="100314"/>
                  </a:lnTo>
                  <a:lnTo>
                    <a:pt x="234063" y="98207"/>
                  </a:lnTo>
                  <a:lnTo>
                    <a:pt x="235327" y="96137"/>
                  </a:lnTo>
                  <a:lnTo>
                    <a:pt x="253299" y="68127"/>
                  </a:lnTo>
                  <a:lnTo>
                    <a:pt x="254949" y="65214"/>
                  </a:lnTo>
                  <a:lnTo>
                    <a:pt x="254528" y="61424"/>
                  </a:lnTo>
                  <a:lnTo>
                    <a:pt x="238521" y="45418"/>
                  </a:lnTo>
                  <a:lnTo>
                    <a:pt x="236766" y="44821"/>
                  </a:lnTo>
                  <a:lnTo>
                    <a:pt x="233642" y="44821"/>
                  </a:lnTo>
                  <a:lnTo>
                    <a:pt x="232273" y="45207"/>
                  </a:lnTo>
                  <a:lnTo>
                    <a:pt x="231115" y="45980"/>
                  </a:lnTo>
                  <a:lnTo>
                    <a:pt x="203138" y="63951"/>
                  </a:lnTo>
                  <a:lnTo>
                    <a:pt x="202506" y="64582"/>
                  </a:lnTo>
                  <a:lnTo>
                    <a:pt x="201453" y="64898"/>
                  </a:lnTo>
                  <a:lnTo>
                    <a:pt x="199171" y="64898"/>
                  </a:lnTo>
                  <a:lnTo>
                    <a:pt x="197908" y="64582"/>
                  </a:lnTo>
                  <a:lnTo>
                    <a:pt x="196855" y="63951"/>
                  </a:lnTo>
                  <a:lnTo>
                    <a:pt x="190185" y="60616"/>
                  </a:lnTo>
                  <a:lnTo>
                    <a:pt x="183059" y="57247"/>
                  </a:lnTo>
                  <a:lnTo>
                    <a:pt x="175547" y="55176"/>
                  </a:lnTo>
                  <a:lnTo>
                    <a:pt x="173441" y="54755"/>
                  </a:lnTo>
                  <a:lnTo>
                    <a:pt x="171791" y="52649"/>
                  </a:lnTo>
                  <a:lnTo>
                    <a:pt x="171370" y="50578"/>
                  </a:lnTo>
                  <a:lnTo>
                    <a:pt x="165087" y="17970"/>
                  </a:lnTo>
                  <a:lnTo>
                    <a:pt x="164666" y="14636"/>
                  </a:lnTo>
                  <a:lnTo>
                    <a:pt x="161331" y="12530"/>
                  </a:lnTo>
                  <a:lnTo>
                    <a:pt x="137496" y="12530"/>
                  </a:lnTo>
                  <a:lnTo>
                    <a:pt x="134161" y="15057"/>
                  </a:lnTo>
                  <a:lnTo>
                    <a:pt x="133740" y="17970"/>
                  </a:lnTo>
                  <a:lnTo>
                    <a:pt x="127492" y="50578"/>
                  </a:lnTo>
                  <a:lnTo>
                    <a:pt x="127492" y="52649"/>
                  </a:lnTo>
                  <a:lnTo>
                    <a:pt x="125386" y="54755"/>
                  </a:lnTo>
                  <a:lnTo>
                    <a:pt x="123315" y="55176"/>
                  </a:lnTo>
                  <a:lnTo>
                    <a:pt x="116189" y="57247"/>
                  </a:lnTo>
                  <a:lnTo>
                    <a:pt x="108677" y="60616"/>
                  </a:lnTo>
                  <a:lnTo>
                    <a:pt x="101972" y="63951"/>
                  </a:lnTo>
                  <a:lnTo>
                    <a:pt x="101025" y="64723"/>
                  </a:lnTo>
                  <a:lnTo>
                    <a:pt x="100042" y="65039"/>
                  </a:lnTo>
                  <a:lnTo>
                    <a:pt x="97971" y="65039"/>
                  </a:lnTo>
                  <a:lnTo>
                    <a:pt x="96847" y="64617"/>
                  </a:lnTo>
                  <a:lnTo>
                    <a:pt x="95724" y="63951"/>
                  </a:lnTo>
                  <a:lnTo>
                    <a:pt x="68134" y="45980"/>
                  </a:lnTo>
                  <a:lnTo>
                    <a:pt x="66729" y="45278"/>
                  </a:lnTo>
                  <a:lnTo>
                    <a:pt x="65255" y="44927"/>
                  </a:lnTo>
                  <a:lnTo>
                    <a:pt x="61955" y="44927"/>
                  </a:lnTo>
                  <a:lnTo>
                    <a:pt x="60165" y="45594"/>
                  </a:lnTo>
                  <a:lnTo>
                    <a:pt x="46405" y="59353"/>
                  </a:lnTo>
                  <a:lnTo>
                    <a:pt x="43878" y="61845"/>
                  </a:lnTo>
                  <a:lnTo>
                    <a:pt x="43878" y="65600"/>
                  </a:lnTo>
                  <a:lnTo>
                    <a:pt x="45563" y="68127"/>
                  </a:lnTo>
                  <a:lnTo>
                    <a:pt x="63956" y="96137"/>
                  </a:lnTo>
                  <a:lnTo>
                    <a:pt x="64799" y="97786"/>
                  </a:lnTo>
                  <a:lnTo>
                    <a:pt x="64799" y="100314"/>
                  </a:lnTo>
                  <a:lnTo>
                    <a:pt x="63956" y="102384"/>
                  </a:lnTo>
                  <a:lnTo>
                    <a:pt x="60200" y="109088"/>
                  </a:lnTo>
                  <a:lnTo>
                    <a:pt x="56866" y="116600"/>
                  </a:lnTo>
                  <a:lnTo>
                    <a:pt x="54759" y="123690"/>
                  </a:lnTo>
                  <a:lnTo>
                    <a:pt x="54338" y="125796"/>
                  </a:lnTo>
                  <a:lnTo>
                    <a:pt x="52267" y="127481"/>
                  </a:lnTo>
                  <a:lnTo>
                    <a:pt x="50161" y="127866"/>
                  </a:lnTo>
                  <a:lnTo>
                    <a:pt x="17972" y="134149"/>
                  </a:lnTo>
                  <a:lnTo>
                    <a:pt x="14216" y="134571"/>
                  </a:lnTo>
                  <a:lnTo>
                    <a:pt x="12145" y="137905"/>
                  </a:lnTo>
                  <a:lnTo>
                    <a:pt x="12145" y="161737"/>
                  </a:lnTo>
                  <a:lnTo>
                    <a:pt x="14637" y="165072"/>
                  </a:lnTo>
                  <a:lnTo>
                    <a:pt x="17972" y="165493"/>
                  </a:lnTo>
                  <a:lnTo>
                    <a:pt x="50161" y="171776"/>
                  </a:lnTo>
                  <a:lnTo>
                    <a:pt x="52267" y="171776"/>
                  </a:lnTo>
                  <a:lnTo>
                    <a:pt x="54338" y="173847"/>
                  </a:lnTo>
                  <a:lnTo>
                    <a:pt x="54759" y="175953"/>
                  </a:lnTo>
                  <a:lnTo>
                    <a:pt x="56866" y="183043"/>
                  </a:lnTo>
                  <a:lnTo>
                    <a:pt x="60200" y="190554"/>
                  </a:lnTo>
                  <a:lnTo>
                    <a:pt x="63956" y="197258"/>
                  </a:lnTo>
                  <a:lnTo>
                    <a:pt x="65220" y="199329"/>
                  </a:lnTo>
                  <a:lnTo>
                    <a:pt x="64799" y="201435"/>
                  </a:lnTo>
                  <a:lnTo>
                    <a:pt x="63956" y="203541"/>
                  </a:lnTo>
                  <a:lnTo>
                    <a:pt x="45563" y="231094"/>
                  </a:lnTo>
                  <a:lnTo>
                    <a:pt x="43878" y="234463"/>
                  </a:lnTo>
                  <a:lnTo>
                    <a:pt x="44299" y="238219"/>
                  </a:lnTo>
                  <a:lnTo>
                    <a:pt x="46405" y="240290"/>
                  </a:lnTo>
                  <a:lnTo>
                    <a:pt x="58937" y="252820"/>
                  </a:lnTo>
                  <a:lnTo>
                    <a:pt x="60551" y="254224"/>
                  </a:lnTo>
                  <a:lnTo>
                    <a:pt x="62271" y="254821"/>
                  </a:lnTo>
                  <a:lnTo>
                    <a:pt x="65431" y="254821"/>
                  </a:lnTo>
                  <a:lnTo>
                    <a:pt x="66835" y="254435"/>
                  </a:lnTo>
                  <a:lnTo>
                    <a:pt x="68134" y="253663"/>
                  </a:lnTo>
                  <a:lnTo>
                    <a:pt x="95724" y="235271"/>
                  </a:lnTo>
                  <a:lnTo>
                    <a:pt x="96567" y="234849"/>
                  </a:lnTo>
                  <a:lnTo>
                    <a:pt x="97585" y="234674"/>
                  </a:lnTo>
                  <a:lnTo>
                    <a:pt x="99796" y="234674"/>
                  </a:lnTo>
                  <a:lnTo>
                    <a:pt x="100954" y="234849"/>
                  </a:lnTo>
                  <a:lnTo>
                    <a:pt x="101972" y="235271"/>
                  </a:lnTo>
                  <a:lnTo>
                    <a:pt x="108677" y="239061"/>
                  </a:lnTo>
                  <a:lnTo>
                    <a:pt x="116189" y="242396"/>
                  </a:lnTo>
                  <a:lnTo>
                    <a:pt x="123315" y="244467"/>
                  </a:lnTo>
                  <a:lnTo>
                    <a:pt x="125386" y="244888"/>
                  </a:lnTo>
                  <a:lnTo>
                    <a:pt x="127071" y="246994"/>
                  </a:lnTo>
                  <a:lnTo>
                    <a:pt x="127492" y="249065"/>
                  </a:lnTo>
                  <a:lnTo>
                    <a:pt x="133740" y="281672"/>
                  </a:lnTo>
                  <a:lnTo>
                    <a:pt x="134161" y="285006"/>
                  </a:lnTo>
                  <a:lnTo>
                    <a:pt x="137496" y="287112"/>
                  </a:lnTo>
                  <a:lnTo>
                    <a:pt x="161331" y="287112"/>
                  </a:lnTo>
                  <a:lnTo>
                    <a:pt x="164666" y="284585"/>
                  </a:lnTo>
                  <a:lnTo>
                    <a:pt x="165087" y="281672"/>
                  </a:lnTo>
                  <a:lnTo>
                    <a:pt x="171370" y="249065"/>
                  </a:lnTo>
                  <a:lnTo>
                    <a:pt x="171370" y="246994"/>
                  </a:lnTo>
                  <a:lnTo>
                    <a:pt x="173441" y="244888"/>
                  </a:lnTo>
                  <a:lnTo>
                    <a:pt x="175547" y="244467"/>
                  </a:lnTo>
                  <a:lnTo>
                    <a:pt x="180988" y="242817"/>
                  </a:lnTo>
                  <a:lnTo>
                    <a:pt x="186008" y="241132"/>
                  </a:lnTo>
                  <a:lnTo>
                    <a:pt x="191414" y="238640"/>
                  </a:lnTo>
                  <a:lnTo>
                    <a:pt x="192116" y="238430"/>
                  </a:lnTo>
                  <a:lnTo>
                    <a:pt x="192853" y="238324"/>
                  </a:lnTo>
                  <a:lnTo>
                    <a:pt x="196012" y="238324"/>
                  </a:lnTo>
                  <a:lnTo>
                    <a:pt x="198504" y="239412"/>
                  </a:lnTo>
                  <a:lnTo>
                    <a:pt x="199803" y="241975"/>
                  </a:lnTo>
                  <a:lnTo>
                    <a:pt x="201032" y="244888"/>
                  </a:lnTo>
                  <a:lnTo>
                    <a:pt x="199803" y="248643"/>
                  </a:lnTo>
                  <a:lnTo>
                    <a:pt x="197697" y="249907"/>
                  </a:lnTo>
                  <a:lnTo>
                    <a:pt x="192677" y="252013"/>
                  </a:lnTo>
                  <a:lnTo>
                    <a:pt x="188079" y="253663"/>
                  </a:lnTo>
                  <a:lnTo>
                    <a:pt x="183481" y="255348"/>
                  </a:lnTo>
                  <a:lnTo>
                    <a:pt x="177618" y="284164"/>
                  </a:lnTo>
                  <a:lnTo>
                    <a:pt x="175969" y="293360"/>
                  </a:lnTo>
                  <a:lnTo>
                    <a:pt x="167614" y="2996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610" y="2035442"/>
              <a:ext cx="234456" cy="21794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94128" y="2073542"/>
              <a:ext cx="121285" cy="104139"/>
            </a:xfrm>
            <a:custGeom>
              <a:avLst/>
              <a:gdLst/>
              <a:ahLst/>
              <a:cxnLst/>
              <a:rect l="l" t="t" r="r" b="b"/>
              <a:pathLst>
                <a:path w="121284" h="104139">
                  <a:moveTo>
                    <a:pt x="109098" y="103648"/>
                  </a:moveTo>
                  <a:lnTo>
                    <a:pt x="105763" y="103648"/>
                  </a:lnTo>
                  <a:lnTo>
                    <a:pt x="104500" y="103227"/>
                  </a:lnTo>
                  <a:lnTo>
                    <a:pt x="101586" y="101542"/>
                  </a:lnTo>
                  <a:lnTo>
                    <a:pt x="99901" y="98207"/>
                  </a:lnTo>
                  <a:lnTo>
                    <a:pt x="101972" y="95294"/>
                  </a:lnTo>
                  <a:lnTo>
                    <a:pt x="104716" y="88936"/>
                  </a:lnTo>
                  <a:lnTo>
                    <a:pt x="106681" y="82470"/>
                  </a:lnTo>
                  <a:lnTo>
                    <a:pt x="107861" y="75931"/>
                  </a:lnTo>
                  <a:lnTo>
                    <a:pt x="108256" y="69356"/>
                  </a:lnTo>
                  <a:lnTo>
                    <a:pt x="103784" y="47254"/>
                  </a:lnTo>
                  <a:lnTo>
                    <a:pt x="91595" y="29189"/>
                  </a:lnTo>
                  <a:lnTo>
                    <a:pt x="73529" y="17001"/>
                  </a:lnTo>
                  <a:lnTo>
                    <a:pt x="51425" y="12530"/>
                  </a:lnTo>
                  <a:lnTo>
                    <a:pt x="40157" y="13543"/>
                  </a:lnTo>
                  <a:lnTo>
                    <a:pt x="29679" y="16558"/>
                  </a:lnTo>
                  <a:lnTo>
                    <a:pt x="20148" y="21533"/>
                  </a:lnTo>
                  <a:lnTo>
                    <a:pt x="11724" y="28430"/>
                  </a:lnTo>
                  <a:lnTo>
                    <a:pt x="10249" y="29869"/>
                  </a:lnTo>
                  <a:lnTo>
                    <a:pt x="8670" y="30606"/>
                  </a:lnTo>
                  <a:lnTo>
                    <a:pt x="5546" y="30606"/>
                  </a:lnTo>
                  <a:lnTo>
                    <a:pt x="3966" y="29869"/>
                  </a:lnTo>
                  <a:lnTo>
                    <a:pt x="0" y="25903"/>
                  </a:lnTo>
                  <a:lnTo>
                    <a:pt x="0" y="22147"/>
                  </a:lnTo>
                  <a:lnTo>
                    <a:pt x="37905" y="1244"/>
                  </a:lnTo>
                  <a:lnTo>
                    <a:pt x="51425" y="0"/>
                  </a:lnTo>
                  <a:lnTo>
                    <a:pt x="78478" y="5491"/>
                  </a:lnTo>
                  <a:lnTo>
                    <a:pt x="100520" y="20423"/>
                  </a:lnTo>
                  <a:lnTo>
                    <a:pt x="115355" y="42482"/>
                  </a:lnTo>
                  <a:lnTo>
                    <a:pt x="120787" y="69356"/>
                  </a:lnTo>
                  <a:lnTo>
                    <a:pt x="120313" y="77437"/>
                  </a:lnTo>
                  <a:lnTo>
                    <a:pt x="118861" y="85357"/>
                  </a:lnTo>
                  <a:lnTo>
                    <a:pt x="116389" y="93112"/>
                  </a:lnTo>
                  <a:lnTo>
                    <a:pt x="112854" y="100699"/>
                  </a:lnTo>
                  <a:lnTo>
                    <a:pt x="111169" y="102806"/>
                  </a:lnTo>
                  <a:lnTo>
                    <a:pt x="109098" y="1036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8584" y="2077807"/>
              <a:ext cx="227003" cy="21026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75734" y="2115907"/>
              <a:ext cx="113664" cy="96520"/>
            </a:xfrm>
            <a:custGeom>
              <a:avLst/>
              <a:gdLst/>
              <a:ahLst/>
              <a:cxnLst/>
              <a:rect l="l" t="t" r="r" b="b"/>
              <a:pathLst>
                <a:path w="113665" h="96519">
                  <a:moveTo>
                    <a:pt x="69397" y="95961"/>
                  </a:moveTo>
                  <a:lnTo>
                    <a:pt x="42323" y="90470"/>
                  </a:lnTo>
                  <a:lnTo>
                    <a:pt x="20271" y="75538"/>
                  </a:lnTo>
                  <a:lnTo>
                    <a:pt x="5433" y="53478"/>
                  </a:lnTo>
                  <a:lnTo>
                    <a:pt x="0" y="26605"/>
                  </a:lnTo>
                  <a:lnTo>
                    <a:pt x="0" y="18637"/>
                  </a:lnTo>
                  <a:lnTo>
                    <a:pt x="1263" y="11126"/>
                  </a:lnTo>
                  <a:lnTo>
                    <a:pt x="3791" y="4036"/>
                  </a:lnTo>
                  <a:lnTo>
                    <a:pt x="4773" y="1333"/>
                  </a:lnTo>
                  <a:lnTo>
                    <a:pt x="7125" y="0"/>
                  </a:lnTo>
                  <a:lnTo>
                    <a:pt x="9723" y="0"/>
                  </a:lnTo>
                  <a:lnTo>
                    <a:pt x="10390" y="0"/>
                  </a:lnTo>
                  <a:lnTo>
                    <a:pt x="11057" y="105"/>
                  </a:lnTo>
                  <a:lnTo>
                    <a:pt x="11724" y="245"/>
                  </a:lnTo>
                  <a:lnTo>
                    <a:pt x="14637" y="1509"/>
                  </a:lnTo>
                  <a:lnTo>
                    <a:pt x="16322" y="4843"/>
                  </a:lnTo>
                  <a:lnTo>
                    <a:pt x="16322" y="8634"/>
                  </a:lnTo>
                  <a:lnTo>
                    <a:pt x="14216" y="14460"/>
                  </a:lnTo>
                  <a:lnTo>
                    <a:pt x="12987" y="20743"/>
                  </a:lnTo>
                  <a:lnTo>
                    <a:pt x="12987" y="26991"/>
                  </a:lnTo>
                  <a:lnTo>
                    <a:pt x="17525" y="49098"/>
                  </a:lnTo>
                  <a:lnTo>
                    <a:pt x="29859" y="67175"/>
                  </a:lnTo>
                  <a:lnTo>
                    <a:pt x="48070" y="79375"/>
                  </a:lnTo>
                  <a:lnTo>
                    <a:pt x="70240" y="83852"/>
                  </a:lnTo>
                  <a:lnTo>
                    <a:pt x="78981" y="83154"/>
                  </a:lnTo>
                  <a:lnTo>
                    <a:pt x="87567" y="81083"/>
                  </a:lnTo>
                  <a:lnTo>
                    <a:pt x="95844" y="77677"/>
                  </a:lnTo>
                  <a:lnTo>
                    <a:pt x="103657" y="72971"/>
                  </a:lnTo>
                  <a:lnTo>
                    <a:pt x="104640" y="72339"/>
                  </a:lnTo>
                  <a:lnTo>
                    <a:pt x="105834" y="71988"/>
                  </a:lnTo>
                  <a:lnTo>
                    <a:pt x="109028" y="71988"/>
                  </a:lnTo>
                  <a:lnTo>
                    <a:pt x="110994" y="72831"/>
                  </a:lnTo>
                  <a:lnTo>
                    <a:pt x="112012" y="74656"/>
                  </a:lnTo>
                  <a:lnTo>
                    <a:pt x="113275" y="77148"/>
                  </a:lnTo>
                  <a:lnTo>
                    <a:pt x="112854" y="80903"/>
                  </a:lnTo>
                  <a:lnTo>
                    <a:pt x="110362" y="83009"/>
                  </a:lnTo>
                  <a:lnTo>
                    <a:pt x="100896" y="88557"/>
                  </a:lnTo>
                  <a:lnTo>
                    <a:pt x="90814" y="92618"/>
                  </a:lnTo>
                  <a:lnTo>
                    <a:pt x="80265" y="95112"/>
                  </a:lnTo>
                  <a:lnTo>
                    <a:pt x="69397" y="959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5191" y="2142846"/>
              <a:ext cx="316982" cy="3169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2341" y="2180946"/>
              <a:ext cx="202682" cy="20718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50440" y="2247810"/>
              <a:ext cx="69215" cy="69215"/>
            </a:xfrm>
            <a:custGeom>
              <a:avLst/>
              <a:gdLst/>
              <a:ahLst/>
              <a:cxnLst/>
              <a:rect l="l" t="t" r="r" b="b"/>
              <a:pathLst>
                <a:path w="69215" h="69214">
                  <a:moveTo>
                    <a:pt x="42228" y="68934"/>
                  </a:moveTo>
                  <a:lnTo>
                    <a:pt x="34295" y="68934"/>
                  </a:lnTo>
                  <a:lnTo>
                    <a:pt x="20998" y="66227"/>
                  </a:lnTo>
                  <a:lnTo>
                    <a:pt x="10091" y="58861"/>
                  </a:lnTo>
                  <a:lnTo>
                    <a:pt x="2712" y="47967"/>
                  </a:lnTo>
                  <a:lnTo>
                    <a:pt x="0" y="34677"/>
                  </a:lnTo>
                  <a:lnTo>
                    <a:pt x="2712" y="21322"/>
                  </a:lnTo>
                  <a:lnTo>
                    <a:pt x="10091" y="10284"/>
                  </a:lnTo>
                  <a:lnTo>
                    <a:pt x="20998" y="2772"/>
                  </a:lnTo>
                  <a:lnTo>
                    <a:pt x="34295" y="0"/>
                  </a:lnTo>
                  <a:lnTo>
                    <a:pt x="47636" y="2772"/>
                  </a:lnTo>
                  <a:lnTo>
                    <a:pt x="58678" y="10284"/>
                  </a:lnTo>
                  <a:lnTo>
                    <a:pt x="66198" y="21322"/>
                  </a:lnTo>
                  <a:lnTo>
                    <a:pt x="68976" y="34677"/>
                  </a:lnTo>
                  <a:lnTo>
                    <a:pt x="68976" y="38012"/>
                  </a:lnTo>
                  <a:lnTo>
                    <a:pt x="66449" y="40960"/>
                  </a:lnTo>
                  <a:lnTo>
                    <a:pt x="58937" y="40960"/>
                  </a:lnTo>
                  <a:lnTo>
                    <a:pt x="56444" y="38012"/>
                  </a:lnTo>
                  <a:lnTo>
                    <a:pt x="56444" y="34677"/>
                  </a:lnTo>
                  <a:lnTo>
                    <a:pt x="54687" y="26108"/>
                  </a:lnTo>
                  <a:lnTo>
                    <a:pt x="49911" y="19063"/>
                  </a:lnTo>
                  <a:lnTo>
                    <a:pt x="42865" y="14288"/>
                  </a:lnTo>
                  <a:lnTo>
                    <a:pt x="34295" y="12530"/>
                  </a:lnTo>
                  <a:lnTo>
                    <a:pt x="25532" y="14281"/>
                  </a:lnTo>
                  <a:lnTo>
                    <a:pt x="18507" y="19010"/>
                  </a:lnTo>
                  <a:lnTo>
                    <a:pt x="13839" y="25931"/>
                  </a:lnTo>
                  <a:lnTo>
                    <a:pt x="12145" y="34256"/>
                  </a:lnTo>
                  <a:lnTo>
                    <a:pt x="13832" y="42826"/>
                  </a:lnTo>
                  <a:lnTo>
                    <a:pt x="18455" y="49871"/>
                  </a:lnTo>
                  <a:lnTo>
                    <a:pt x="25354" y="54646"/>
                  </a:lnTo>
                  <a:lnTo>
                    <a:pt x="33873" y="56404"/>
                  </a:lnTo>
                  <a:lnTo>
                    <a:pt x="39279" y="56404"/>
                  </a:lnTo>
                  <a:lnTo>
                    <a:pt x="43878" y="54754"/>
                  </a:lnTo>
                  <a:lnTo>
                    <a:pt x="47669" y="51806"/>
                  </a:lnTo>
                  <a:lnTo>
                    <a:pt x="48932" y="50928"/>
                  </a:lnTo>
                  <a:lnTo>
                    <a:pt x="50336" y="50472"/>
                  </a:lnTo>
                  <a:lnTo>
                    <a:pt x="53531" y="50472"/>
                  </a:lnTo>
                  <a:lnTo>
                    <a:pt x="55251" y="51244"/>
                  </a:lnTo>
                  <a:lnTo>
                    <a:pt x="56444" y="52648"/>
                  </a:lnTo>
                  <a:lnTo>
                    <a:pt x="58515" y="55983"/>
                  </a:lnTo>
                  <a:lnTo>
                    <a:pt x="58094" y="59738"/>
                  </a:lnTo>
                  <a:lnTo>
                    <a:pt x="55181" y="61844"/>
                  </a:lnTo>
                  <a:lnTo>
                    <a:pt x="49740" y="66442"/>
                  </a:lnTo>
                  <a:lnTo>
                    <a:pt x="42228" y="689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8887" y="2086159"/>
              <a:ext cx="151647" cy="15161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07081" y="2105307"/>
              <a:ext cx="75565" cy="75565"/>
            </a:xfrm>
            <a:custGeom>
              <a:avLst/>
              <a:gdLst/>
              <a:ahLst/>
              <a:cxnLst/>
              <a:rect l="l" t="t" r="r" b="b"/>
              <a:pathLst>
                <a:path w="75565" h="75564">
                  <a:moveTo>
                    <a:pt x="37629" y="75217"/>
                  </a:moveTo>
                  <a:lnTo>
                    <a:pt x="22642" y="72221"/>
                  </a:lnTo>
                  <a:lnTo>
                    <a:pt x="22850" y="72221"/>
                  </a:lnTo>
                  <a:lnTo>
                    <a:pt x="10982" y="64249"/>
                  </a:lnTo>
                  <a:lnTo>
                    <a:pt x="2942" y="52295"/>
                  </a:lnTo>
                  <a:lnTo>
                    <a:pt x="0" y="37591"/>
                  </a:lnTo>
                  <a:lnTo>
                    <a:pt x="2942" y="22907"/>
                  </a:lnTo>
                  <a:lnTo>
                    <a:pt x="10982" y="10964"/>
                  </a:lnTo>
                  <a:lnTo>
                    <a:pt x="22938" y="2936"/>
                  </a:lnTo>
                  <a:lnTo>
                    <a:pt x="37629" y="0"/>
                  </a:lnTo>
                  <a:lnTo>
                    <a:pt x="52320" y="2936"/>
                  </a:lnTo>
                  <a:lnTo>
                    <a:pt x="64277" y="10964"/>
                  </a:lnTo>
                  <a:lnTo>
                    <a:pt x="65331" y="12530"/>
                  </a:lnTo>
                  <a:lnTo>
                    <a:pt x="37629" y="12530"/>
                  </a:lnTo>
                  <a:lnTo>
                    <a:pt x="28071" y="14452"/>
                  </a:lnTo>
                  <a:lnTo>
                    <a:pt x="20083" y="19743"/>
                  </a:lnTo>
                  <a:lnTo>
                    <a:pt x="14602" y="27693"/>
                  </a:lnTo>
                  <a:lnTo>
                    <a:pt x="12566" y="37591"/>
                  </a:lnTo>
                  <a:lnTo>
                    <a:pt x="14602" y="47154"/>
                  </a:lnTo>
                  <a:lnTo>
                    <a:pt x="20083" y="55154"/>
                  </a:lnTo>
                  <a:lnTo>
                    <a:pt x="28071" y="60646"/>
                  </a:lnTo>
                  <a:lnTo>
                    <a:pt x="37629" y="62687"/>
                  </a:lnTo>
                  <a:lnTo>
                    <a:pt x="65219" y="62687"/>
                  </a:lnTo>
                  <a:lnTo>
                    <a:pt x="64277" y="64091"/>
                  </a:lnTo>
                  <a:lnTo>
                    <a:pt x="52320" y="72221"/>
                  </a:lnTo>
                  <a:lnTo>
                    <a:pt x="37629" y="75217"/>
                  </a:lnTo>
                  <a:close/>
                </a:path>
                <a:path w="75565" h="75564">
                  <a:moveTo>
                    <a:pt x="65219" y="62687"/>
                  </a:moveTo>
                  <a:lnTo>
                    <a:pt x="37629" y="62687"/>
                  </a:lnTo>
                  <a:lnTo>
                    <a:pt x="47965" y="60646"/>
                  </a:lnTo>
                  <a:lnTo>
                    <a:pt x="47544" y="60646"/>
                  </a:lnTo>
                  <a:lnTo>
                    <a:pt x="55334" y="55470"/>
                  </a:lnTo>
                  <a:lnTo>
                    <a:pt x="60716" y="47509"/>
                  </a:lnTo>
                  <a:lnTo>
                    <a:pt x="62693" y="37591"/>
                  </a:lnTo>
                  <a:lnTo>
                    <a:pt x="60776" y="27870"/>
                  </a:lnTo>
                  <a:lnTo>
                    <a:pt x="55492" y="19901"/>
                  </a:lnTo>
                  <a:lnTo>
                    <a:pt x="47456" y="14452"/>
                  </a:lnTo>
                  <a:lnTo>
                    <a:pt x="47247" y="14452"/>
                  </a:lnTo>
                  <a:lnTo>
                    <a:pt x="37629" y="12530"/>
                  </a:lnTo>
                  <a:lnTo>
                    <a:pt x="65331" y="12530"/>
                  </a:lnTo>
                  <a:lnTo>
                    <a:pt x="72317" y="22907"/>
                  </a:lnTo>
                  <a:lnTo>
                    <a:pt x="75259" y="37591"/>
                  </a:lnTo>
                  <a:lnTo>
                    <a:pt x="72317" y="52118"/>
                  </a:lnTo>
                  <a:lnTo>
                    <a:pt x="65219" y="626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236762" y="2801412"/>
            <a:ext cx="7514100" cy="109110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393125" y="2970012"/>
            <a:ext cx="795020" cy="754380"/>
            <a:chOff x="393125" y="2970012"/>
            <a:chExt cx="795020" cy="754380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3125" y="2970012"/>
              <a:ext cx="794700" cy="7539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0274" y="3008112"/>
              <a:ext cx="680399" cy="63959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09803" y="3208118"/>
              <a:ext cx="360231" cy="12680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66953" y="3246217"/>
              <a:ext cx="246379" cy="12700"/>
            </a:xfrm>
            <a:custGeom>
              <a:avLst/>
              <a:gdLst/>
              <a:ahLst/>
              <a:cxnLst/>
              <a:rect l="l" t="t" r="r" b="b"/>
              <a:pathLst>
                <a:path w="246380" h="12700">
                  <a:moveTo>
                    <a:pt x="242907" y="12508"/>
                  </a:moveTo>
                  <a:lnTo>
                    <a:pt x="3023" y="12508"/>
                  </a:lnTo>
                  <a:lnTo>
                    <a:pt x="0" y="9452"/>
                  </a:lnTo>
                  <a:lnTo>
                    <a:pt x="0" y="3023"/>
                  </a:lnTo>
                  <a:lnTo>
                    <a:pt x="3023" y="0"/>
                  </a:lnTo>
                  <a:lnTo>
                    <a:pt x="6047" y="0"/>
                  </a:lnTo>
                  <a:lnTo>
                    <a:pt x="242907" y="0"/>
                  </a:lnTo>
                  <a:lnTo>
                    <a:pt x="245931" y="3023"/>
                  </a:lnTo>
                  <a:lnTo>
                    <a:pt x="245931" y="9452"/>
                  </a:lnTo>
                  <a:lnTo>
                    <a:pt x="242907" y="12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09803" y="3273650"/>
              <a:ext cx="360231" cy="12642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66953" y="3311750"/>
              <a:ext cx="245931" cy="13116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743880" y="3354208"/>
              <a:ext cx="93345" cy="12700"/>
            </a:xfrm>
            <a:custGeom>
              <a:avLst/>
              <a:gdLst/>
              <a:ahLst/>
              <a:cxnLst/>
              <a:rect l="l" t="t" r="r" b="b"/>
              <a:pathLst>
                <a:path w="93344" h="12700">
                  <a:moveTo>
                    <a:pt x="89785" y="12508"/>
                  </a:moveTo>
                  <a:lnTo>
                    <a:pt x="2641" y="12508"/>
                  </a:lnTo>
                  <a:lnTo>
                    <a:pt x="0" y="9484"/>
                  </a:lnTo>
                  <a:lnTo>
                    <a:pt x="0" y="3023"/>
                  </a:lnTo>
                  <a:lnTo>
                    <a:pt x="2641" y="0"/>
                  </a:lnTo>
                  <a:lnTo>
                    <a:pt x="6047" y="0"/>
                  </a:lnTo>
                  <a:lnTo>
                    <a:pt x="89785" y="0"/>
                  </a:lnTo>
                  <a:lnTo>
                    <a:pt x="92840" y="3023"/>
                  </a:lnTo>
                  <a:lnTo>
                    <a:pt x="92840" y="9484"/>
                  </a:lnTo>
                  <a:lnTo>
                    <a:pt x="89785" y="12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8907" y="3241091"/>
              <a:ext cx="301127" cy="12642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26057" y="3279190"/>
              <a:ext cx="187325" cy="12700"/>
            </a:xfrm>
            <a:custGeom>
              <a:avLst/>
              <a:gdLst/>
              <a:ahLst/>
              <a:cxnLst/>
              <a:rect l="l" t="t" r="r" b="b"/>
              <a:pathLst>
                <a:path w="187325" h="12700">
                  <a:moveTo>
                    <a:pt x="183803" y="12126"/>
                  </a:moveTo>
                  <a:lnTo>
                    <a:pt x="3023" y="12126"/>
                  </a:lnTo>
                  <a:lnTo>
                    <a:pt x="0" y="9453"/>
                  </a:lnTo>
                  <a:lnTo>
                    <a:pt x="0" y="2641"/>
                  </a:lnTo>
                  <a:lnTo>
                    <a:pt x="3023" y="0"/>
                  </a:lnTo>
                  <a:lnTo>
                    <a:pt x="6079" y="0"/>
                  </a:lnTo>
                  <a:lnTo>
                    <a:pt x="183803" y="0"/>
                  </a:lnTo>
                  <a:lnTo>
                    <a:pt x="186827" y="2641"/>
                  </a:lnTo>
                  <a:lnTo>
                    <a:pt x="186827" y="9453"/>
                  </a:lnTo>
                  <a:lnTo>
                    <a:pt x="183803" y="12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35445" y="3260055"/>
              <a:ext cx="107352" cy="8849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67335" y="3279190"/>
              <a:ext cx="43815" cy="12700"/>
            </a:xfrm>
            <a:custGeom>
              <a:avLst/>
              <a:gdLst/>
              <a:ahLst/>
              <a:cxnLst/>
              <a:rect l="l" t="t" r="r" b="b"/>
              <a:pathLst>
                <a:path w="43815" h="12700">
                  <a:moveTo>
                    <a:pt x="40898" y="12126"/>
                  </a:moveTo>
                  <a:lnTo>
                    <a:pt x="3023" y="12126"/>
                  </a:lnTo>
                  <a:lnTo>
                    <a:pt x="0" y="9453"/>
                  </a:lnTo>
                  <a:lnTo>
                    <a:pt x="0" y="2641"/>
                  </a:lnTo>
                  <a:lnTo>
                    <a:pt x="3023" y="0"/>
                  </a:lnTo>
                  <a:lnTo>
                    <a:pt x="6429" y="0"/>
                  </a:lnTo>
                  <a:lnTo>
                    <a:pt x="40898" y="0"/>
                  </a:lnTo>
                  <a:lnTo>
                    <a:pt x="43189" y="2259"/>
                  </a:lnTo>
                  <a:lnTo>
                    <a:pt x="43571" y="6047"/>
                  </a:lnTo>
                  <a:lnTo>
                    <a:pt x="43571" y="9453"/>
                  </a:lnTo>
                  <a:lnTo>
                    <a:pt x="40898" y="12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6365" y="3167187"/>
              <a:ext cx="467489" cy="34240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13515" y="3205287"/>
              <a:ext cx="353695" cy="228600"/>
            </a:xfrm>
            <a:custGeom>
              <a:avLst/>
              <a:gdLst/>
              <a:ahLst/>
              <a:cxnLst/>
              <a:rect l="l" t="t" r="r" b="b"/>
              <a:pathLst>
                <a:path w="353694" h="228600">
                  <a:moveTo>
                    <a:pt x="217509" y="228107"/>
                  </a:moveTo>
                  <a:lnTo>
                    <a:pt x="32209" y="228107"/>
                  </a:lnTo>
                  <a:lnTo>
                    <a:pt x="28803" y="224702"/>
                  </a:lnTo>
                  <a:lnTo>
                    <a:pt x="28803" y="220914"/>
                  </a:lnTo>
                  <a:lnTo>
                    <a:pt x="26911" y="212637"/>
                  </a:lnTo>
                  <a:lnTo>
                    <a:pt x="22211" y="205852"/>
                  </a:lnTo>
                  <a:lnTo>
                    <a:pt x="15309" y="201203"/>
                  </a:lnTo>
                  <a:lnTo>
                    <a:pt x="6811" y="199335"/>
                  </a:lnTo>
                  <a:lnTo>
                    <a:pt x="3023" y="198953"/>
                  </a:lnTo>
                  <a:lnTo>
                    <a:pt x="0" y="195516"/>
                  </a:lnTo>
                  <a:lnTo>
                    <a:pt x="0" y="32209"/>
                  </a:lnTo>
                  <a:lnTo>
                    <a:pt x="3023" y="28803"/>
                  </a:lnTo>
                  <a:lnTo>
                    <a:pt x="6811" y="28803"/>
                  </a:lnTo>
                  <a:lnTo>
                    <a:pt x="15309" y="26911"/>
                  </a:lnTo>
                  <a:lnTo>
                    <a:pt x="22211" y="22211"/>
                  </a:lnTo>
                  <a:lnTo>
                    <a:pt x="26911" y="15309"/>
                  </a:lnTo>
                  <a:lnTo>
                    <a:pt x="28803" y="6810"/>
                  </a:lnTo>
                  <a:lnTo>
                    <a:pt x="29185" y="3023"/>
                  </a:lnTo>
                  <a:lnTo>
                    <a:pt x="32591" y="0"/>
                  </a:lnTo>
                  <a:lnTo>
                    <a:pt x="36378" y="0"/>
                  </a:lnTo>
                  <a:lnTo>
                    <a:pt x="319070" y="0"/>
                  </a:lnTo>
                  <a:lnTo>
                    <a:pt x="322476" y="3023"/>
                  </a:lnTo>
                  <a:lnTo>
                    <a:pt x="322476" y="6810"/>
                  </a:lnTo>
                  <a:lnTo>
                    <a:pt x="324487" y="15524"/>
                  </a:lnTo>
                  <a:lnTo>
                    <a:pt x="329450" y="22498"/>
                  </a:lnTo>
                  <a:lnTo>
                    <a:pt x="336615" y="27126"/>
                  </a:lnTo>
                  <a:lnTo>
                    <a:pt x="345232" y="28803"/>
                  </a:lnTo>
                  <a:lnTo>
                    <a:pt x="347110" y="28803"/>
                  </a:lnTo>
                  <a:lnTo>
                    <a:pt x="349020" y="29185"/>
                  </a:lnTo>
                  <a:lnTo>
                    <a:pt x="352043" y="32209"/>
                  </a:lnTo>
                  <a:lnTo>
                    <a:pt x="352807" y="34087"/>
                  </a:lnTo>
                  <a:lnTo>
                    <a:pt x="353189" y="35232"/>
                  </a:lnTo>
                  <a:lnTo>
                    <a:pt x="353189" y="145133"/>
                  </a:lnTo>
                  <a:lnTo>
                    <a:pt x="350516" y="148157"/>
                  </a:lnTo>
                  <a:lnTo>
                    <a:pt x="343705" y="148157"/>
                  </a:lnTo>
                  <a:lnTo>
                    <a:pt x="341063" y="145133"/>
                  </a:lnTo>
                  <a:lnTo>
                    <a:pt x="341063" y="40166"/>
                  </a:lnTo>
                  <a:lnTo>
                    <a:pt x="330296" y="37050"/>
                  </a:lnTo>
                  <a:lnTo>
                    <a:pt x="321242" y="30920"/>
                  </a:lnTo>
                  <a:lnTo>
                    <a:pt x="314611" y="22308"/>
                  </a:lnTo>
                  <a:lnTo>
                    <a:pt x="311113" y="11744"/>
                  </a:lnTo>
                  <a:lnTo>
                    <a:pt x="40548" y="11744"/>
                  </a:lnTo>
                  <a:lnTo>
                    <a:pt x="37069" y="22093"/>
                  </a:lnTo>
                  <a:lnTo>
                    <a:pt x="30884" y="30633"/>
                  </a:lnTo>
                  <a:lnTo>
                    <a:pt x="22425" y="36835"/>
                  </a:lnTo>
                  <a:lnTo>
                    <a:pt x="12126" y="40166"/>
                  </a:lnTo>
                  <a:lnTo>
                    <a:pt x="12126" y="187559"/>
                  </a:lnTo>
                  <a:lnTo>
                    <a:pt x="22475" y="191051"/>
                  </a:lnTo>
                  <a:lnTo>
                    <a:pt x="31015" y="197235"/>
                  </a:lnTo>
                  <a:lnTo>
                    <a:pt x="37217" y="205686"/>
                  </a:lnTo>
                  <a:lnTo>
                    <a:pt x="40548" y="215981"/>
                  </a:lnTo>
                  <a:lnTo>
                    <a:pt x="217509" y="215981"/>
                  </a:lnTo>
                  <a:lnTo>
                    <a:pt x="220150" y="218654"/>
                  </a:lnTo>
                  <a:lnTo>
                    <a:pt x="220150" y="225466"/>
                  </a:lnTo>
                  <a:lnTo>
                    <a:pt x="217509" y="2281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27943" y="3137238"/>
              <a:ext cx="525065" cy="44664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85093" y="3175337"/>
              <a:ext cx="410845" cy="332740"/>
            </a:xfrm>
            <a:custGeom>
              <a:avLst/>
              <a:gdLst/>
              <a:ahLst/>
              <a:cxnLst/>
              <a:rect l="l" t="t" r="r" b="b"/>
              <a:pathLst>
                <a:path w="410844" h="332739">
                  <a:moveTo>
                    <a:pt x="267541" y="316810"/>
                  </a:moveTo>
                  <a:lnTo>
                    <a:pt x="264072" y="316810"/>
                  </a:lnTo>
                  <a:lnTo>
                    <a:pt x="262035" y="316046"/>
                  </a:lnTo>
                  <a:lnTo>
                    <a:pt x="261080" y="314137"/>
                  </a:lnTo>
                  <a:lnTo>
                    <a:pt x="259203" y="311495"/>
                  </a:lnTo>
                  <a:lnTo>
                    <a:pt x="259203" y="308854"/>
                  </a:lnTo>
                  <a:lnTo>
                    <a:pt x="259966" y="306562"/>
                  </a:lnTo>
                  <a:lnTo>
                    <a:pt x="269037" y="287625"/>
                  </a:lnTo>
                  <a:lnTo>
                    <a:pt x="7574" y="287625"/>
                  </a:lnTo>
                  <a:lnTo>
                    <a:pt x="0" y="280050"/>
                  </a:lnTo>
                  <a:lnTo>
                    <a:pt x="0" y="7574"/>
                  </a:lnTo>
                  <a:lnTo>
                    <a:pt x="7574" y="0"/>
                  </a:lnTo>
                  <a:lnTo>
                    <a:pt x="402426" y="0"/>
                  </a:lnTo>
                  <a:lnTo>
                    <a:pt x="410033" y="7574"/>
                  </a:lnTo>
                  <a:lnTo>
                    <a:pt x="410369" y="11744"/>
                  </a:lnTo>
                  <a:lnTo>
                    <a:pt x="13654" y="11744"/>
                  </a:lnTo>
                  <a:lnTo>
                    <a:pt x="11744" y="14035"/>
                  </a:lnTo>
                  <a:lnTo>
                    <a:pt x="11744" y="273620"/>
                  </a:lnTo>
                  <a:lnTo>
                    <a:pt x="14004" y="275498"/>
                  </a:lnTo>
                  <a:lnTo>
                    <a:pt x="313023" y="275498"/>
                  </a:lnTo>
                  <a:lnTo>
                    <a:pt x="316810" y="278140"/>
                  </a:lnTo>
                  <a:lnTo>
                    <a:pt x="319070" y="279286"/>
                  </a:lnTo>
                  <a:lnTo>
                    <a:pt x="286097" y="279286"/>
                  </a:lnTo>
                  <a:lnTo>
                    <a:pt x="274734" y="303156"/>
                  </a:lnTo>
                  <a:lnTo>
                    <a:pt x="291679" y="303156"/>
                  </a:lnTo>
                  <a:lnTo>
                    <a:pt x="292558" y="304684"/>
                  </a:lnTo>
                  <a:lnTo>
                    <a:pt x="298153" y="314137"/>
                  </a:lnTo>
                  <a:lnTo>
                    <a:pt x="284219" y="314137"/>
                  </a:lnTo>
                  <a:lnTo>
                    <a:pt x="267541" y="316810"/>
                  </a:lnTo>
                  <a:close/>
                </a:path>
                <a:path w="410844" h="332739">
                  <a:moveTo>
                    <a:pt x="410765" y="275498"/>
                  </a:moveTo>
                  <a:lnTo>
                    <a:pt x="395997" y="275498"/>
                  </a:lnTo>
                  <a:lnTo>
                    <a:pt x="397907" y="273238"/>
                  </a:lnTo>
                  <a:lnTo>
                    <a:pt x="397907" y="13653"/>
                  </a:lnTo>
                  <a:lnTo>
                    <a:pt x="395615" y="11744"/>
                  </a:lnTo>
                  <a:lnTo>
                    <a:pt x="410369" y="11744"/>
                  </a:lnTo>
                  <a:lnTo>
                    <a:pt x="410765" y="16677"/>
                  </a:lnTo>
                  <a:lnTo>
                    <a:pt x="410765" y="275498"/>
                  </a:lnTo>
                  <a:close/>
                </a:path>
                <a:path w="410844" h="332739">
                  <a:moveTo>
                    <a:pt x="338008" y="172059"/>
                  </a:moveTo>
                  <a:lnTo>
                    <a:pt x="305416" y="172059"/>
                  </a:lnTo>
                  <a:lnTo>
                    <a:pt x="307708" y="171295"/>
                  </a:lnTo>
                  <a:lnTo>
                    <a:pt x="309586" y="170149"/>
                  </a:lnTo>
                  <a:lnTo>
                    <a:pt x="313182" y="167507"/>
                  </a:lnTo>
                  <a:lnTo>
                    <a:pt x="317447" y="166171"/>
                  </a:lnTo>
                  <a:lnTo>
                    <a:pt x="326072" y="166171"/>
                  </a:lnTo>
                  <a:lnTo>
                    <a:pt x="330433" y="167507"/>
                  </a:lnTo>
                  <a:lnTo>
                    <a:pt x="334220" y="170149"/>
                  </a:lnTo>
                  <a:lnTo>
                    <a:pt x="336130" y="171295"/>
                  </a:lnTo>
                  <a:lnTo>
                    <a:pt x="338008" y="172059"/>
                  </a:lnTo>
                  <a:close/>
                </a:path>
                <a:path w="410844" h="332739">
                  <a:moveTo>
                    <a:pt x="313023" y="275498"/>
                  </a:moveTo>
                  <a:lnTo>
                    <a:pt x="274734" y="275498"/>
                  </a:lnTo>
                  <a:lnTo>
                    <a:pt x="278140" y="269069"/>
                  </a:lnTo>
                  <a:lnTo>
                    <a:pt x="278140" y="268687"/>
                  </a:lnTo>
                  <a:lnTo>
                    <a:pt x="277376" y="268687"/>
                  </a:lnTo>
                  <a:lnTo>
                    <a:pt x="272951" y="265664"/>
                  </a:lnTo>
                  <a:lnTo>
                    <a:pt x="265186" y="244816"/>
                  </a:lnTo>
                  <a:lnTo>
                    <a:pt x="264868" y="242907"/>
                  </a:lnTo>
                  <a:lnTo>
                    <a:pt x="263372" y="241029"/>
                  </a:lnTo>
                  <a:lnTo>
                    <a:pt x="260451" y="235332"/>
                  </a:lnTo>
                  <a:lnTo>
                    <a:pt x="260349" y="234982"/>
                  </a:lnTo>
                  <a:lnTo>
                    <a:pt x="259386" y="228843"/>
                  </a:lnTo>
                  <a:lnTo>
                    <a:pt x="260382" y="222424"/>
                  </a:lnTo>
                  <a:lnTo>
                    <a:pt x="263372" y="216395"/>
                  </a:lnTo>
                  <a:lnTo>
                    <a:pt x="264868" y="214485"/>
                  </a:lnTo>
                  <a:lnTo>
                    <a:pt x="265250" y="212607"/>
                  </a:lnTo>
                  <a:lnTo>
                    <a:pt x="265250" y="210316"/>
                  </a:lnTo>
                  <a:lnTo>
                    <a:pt x="265425" y="206528"/>
                  </a:lnTo>
                  <a:lnTo>
                    <a:pt x="265443" y="206146"/>
                  </a:lnTo>
                  <a:lnTo>
                    <a:pt x="265556" y="203696"/>
                  </a:lnTo>
                  <a:lnTo>
                    <a:pt x="267911" y="197720"/>
                  </a:lnTo>
                  <a:lnTo>
                    <a:pt x="271968" y="192735"/>
                  </a:lnTo>
                  <a:lnTo>
                    <a:pt x="277376" y="189087"/>
                  </a:lnTo>
                  <a:lnTo>
                    <a:pt x="280050" y="187973"/>
                  </a:lnTo>
                  <a:lnTo>
                    <a:pt x="281164" y="186063"/>
                  </a:lnTo>
                  <a:lnTo>
                    <a:pt x="282309" y="184185"/>
                  </a:lnTo>
                  <a:lnTo>
                    <a:pt x="285747" y="176929"/>
                  </a:lnTo>
                  <a:lnTo>
                    <a:pt x="292972" y="171900"/>
                  </a:lnTo>
                  <a:lnTo>
                    <a:pt x="302503" y="171900"/>
                  </a:lnTo>
                  <a:lnTo>
                    <a:pt x="303538" y="172059"/>
                  </a:lnTo>
                  <a:lnTo>
                    <a:pt x="351167" y="172059"/>
                  </a:lnTo>
                  <a:lnTo>
                    <a:pt x="358441" y="176929"/>
                  </a:lnTo>
                  <a:lnTo>
                    <a:pt x="359632" y="179443"/>
                  </a:lnTo>
                  <a:lnTo>
                    <a:pt x="320789" y="179443"/>
                  </a:lnTo>
                  <a:lnTo>
                    <a:pt x="318879" y="180016"/>
                  </a:lnTo>
                  <a:lnTo>
                    <a:pt x="317161" y="181130"/>
                  </a:lnTo>
                  <a:lnTo>
                    <a:pt x="314041" y="183644"/>
                  </a:lnTo>
                  <a:lnTo>
                    <a:pt x="310582" y="184885"/>
                  </a:lnTo>
                  <a:lnTo>
                    <a:pt x="298732" y="184885"/>
                  </a:lnTo>
                  <a:lnTo>
                    <a:pt x="295422" y="186763"/>
                  </a:lnTo>
                  <a:lnTo>
                    <a:pt x="293672" y="190232"/>
                  </a:lnTo>
                  <a:lnTo>
                    <a:pt x="291794" y="195166"/>
                  </a:lnTo>
                  <a:lnTo>
                    <a:pt x="288007" y="198189"/>
                  </a:lnTo>
                  <a:lnTo>
                    <a:pt x="279668" y="202741"/>
                  </a:lnTo>
                  <a:lnTo>
                    <a:pt x="277376" y="206528"/>
                  </a:lnTo>
                  <a:lnTo>
                    <a:pt x="277758" y="210316"/>
                  </a:lnTo>
                  <a:lnTo>
                    <a:pt x="278458" y="214485"/>
                  </a:lnTo>
                  <a:lnTo>
                    <a:pt x="278522" y="214867"/>
                  </a:lnTo>
                  <a:lnTo>
                    <a:pt x="276994" y="220182"/>
                  </a:lnTo>
                  <a:lnTo>
                    <a:pt x="273971" y="224352"/>
                  </a:lnTo>
                  <a:lnTo>
                    <a:pt x="271711" y="227757"/>
                  </a:lnTo>
                  <a:lnTo>
                    <a:pt x="271711" y="231927"/>
                  </a:lnTo>
                  <a:lnTo>
                    <a:pt x="273881" y="235197"/>
                  </a:lnTo>
                  <a:lnTo>
                    <a:pt x="273971" y="235332"/>
                  </a:lnTo>
                  <a:lnTo>
                    <a:pt x="276994" y="239120"/>
                  </a:lnTo>
                  <a:lnTo>
                    <a:pt x="278522" y="244435"/>
                  </a:lnTo>
                  <a:lnTo>
                    <a:pt x="277758" y="249368"/>
                  </a:lnTo>
                  <a:lnTo>
                    <a:pt x="277406" y="253537"/>
                  </a:lnTo>
                  <a:lnTo>
                    <a:pt x="277376" y="253888"/>
                  </a:lnTo>
                  <a:lnTo>
                    <a:pt x="279286" y="257325"/>
                  </a:lnTo>
                  <a:lnTo>
                    <a:pt x="283073" y="258821"/>
                  </a:lnTo>
                  <a:lnTo>
                    <a:pt x="285855" y="259875"/>
                  </a:lnTo>
                  <a:lnTo>
                    <a:pt x="285985" y="259875"/>
                  </a:lnTo>
                  <a:lnTo>
                    <a:pt x="288388" y="261844"/>
                  </a:lnTo>
                  <a:lnTo>
                    <a:pt x="290266" y="264136"/>
                  </a:lnTo>
                  <a:lnTo>
                    <a:pt x="290266" y="264900"/>
                  </a:lnTo>
                  <a:lnTo>
                    <a:pt x="291412" y="265664"/>
                  </a:lnTo>
                  <a:lnTo>
                    <a:pt x="292176" y="267541"/>
                  </a:lnTo>
                  <a:lnTo>
                    <a:pt x="293290" y="269069"/>
                  </a:lnTo>
                  <a:lnTo>
                    <a:pt x="294722" y="272220"/>
                  </a:lnTo>
                  <a:lnTo>
                    <a:pt x="297967" y="274352"/>
                  </a:lnTo>
                  <a:lnTo>
                    <a:pt x="308854" y="274352"/>
                  </a:lnTo>
                  <a:lnTo>
                    <a:pt x="313023" y="275498"/>
                  </a:lnTo>
                  <a:close/>
                </a:path>
                <a:path w="410844" h="332739">
                  <a:moveTo>
                    <a:pt x="351167" y="172059"/>
                  </a:moveTo>
                  <a:lnTo>
                    <a:pt x="340681" y="172059"/>
                  </a:lnTo>
                  <a:lnTo>
                    <a:pt x="341637" y="171900"/>
                  </a:lnTo>
                  <a:lnTo>
                    <a:pt x="350929" y="171900"/>
                  </a:lnTo>
                  <a:lnTo>
                    <a:pt x="351167" y="172059"/>
                  </a:lnTo>
                  <a:close/>
                </a:path>
                <a:path w="410844" h="332739">
                  <a:moveTo>
                    <a:pt x="341731" y="185076"/>
                  </a:moveTo>
                  <a:lnTo>
                    <a:pt x="335664" y="185076"/>
                  </a:lnTo>
                  <a:lnTo>
                    <a:pt x="331610" y="183644"/>
                  </a:lnTo>
                  <a:lnTo>
                    <a:pt x="328173" y="181130"/>
                  </a:lnTo>
                  <a:lnTo>
                    <a:pt x="326454" y="180016"/>
                  </a:lnTo>
                  <a:lnTo>
                    <a:pt x="324576" y="179443"/>
                  </a:lnTo>
                  <a:lnTo>
                    <a:pt x="359632" y="179443"/>
                  </a:lnTo>
                  <a:lnTo>
                    <a:pt x="361878" y="184185"/>
                  </a:lnTo>
                  <a:lnTo>
                    <a:pt x="362115" y="184885"/>
                  </a:lnTo>
                  <a:lnTo>
                    <a:pt x="342725" y="184885"/>
                  </a:lnTo>
                  <a:lnTo>
                    <a:pt x="341731" y="185076"/>
                  </a:lnTo>
                  <a:close/>
                </a:path>
                <a:path w="410844" h="332739">
                  <a:moveTo>
                    <a:pt x="310049" y="185076"/>
                  </a:moveTo>
                  <a:lnTo>
                    <a:pt x="303984" y="185076"/>
                  </a:lnTo>
                  <a:lnTo>
                    <a:pt x="302990" y="184885"/>
                  </a:lnTo>
                  <a:lnTo>
                    <a:pt x="310582" y="184885"/>
                  </a:lnTo>
                  <a:lnTo>
                    <a:pt x="310049" y="185076"/>
                  </a:lnTo>
                  <a:close/>
                </a:path>
                <a:path w="410844" h="332739">
                  <a:moveTo>
                    <a:pt x="368872" y="274352"/>
                  </a:moveTo>
                  <a:lnTo>
                    <a:pt x="347328" y="274352"/>
                  </a:lnTo>
                  <a:lnTo>
                    <a:pt x="349911" y="272538"/>
                  </a:lnTo>
                  <a:lnTo>
                    <a:pt x="351662" y="269069"/>
                  </a:lnTo>
                  <a:lnTo>
                    <a:pt x="354685" y="264900"/>
                  </a:lnTo>
                  <a:lnTo>
                    <a:pt x="355067" y="264136"/>
                  </a:lnTo>
                  <a:lnTo>
                    <a:pt x="356977" y="262226"/>
                  </a:lnTo>
                  <a:lnTo>
                    <a:pt x="359237" y="260348"/>
                  </a:lnTo>
                  <a:lnTo>
                    <a:pt x="362260" y="258821"/>
                  </a:lnTo>
                  <a:lnTo>
                    <a:pt x="365666" y="257325"/>
                  </a:lnTo>
                  <a:lnTo>
                    <a:pt x="367957" y="253537"/>
                  </a:lnTo>
                  <a:lnTo>
                    <a:pt x="367383" y="247076"/>
                  </a:lnTo>
                  <a:lnTo>
                    <a:pt x="367276" y="244435"/>
                  </a:lnTo>
                  <a:lnTo>
                    <a:pt x="368339" y="239501"/>
                  </a:lnTo>
                  <a:lnTo>
                    <a:pt x="371363" y="235332"/>
                  </a:lnTo>
                  <a:lnTo>
                    <a:pt x="373654" y="231927"/>
                  </a:lnTo>
                  <a:lnTo>
                    <a:pt x="373654" y="227757"/>
                  </a:lnTo>
                  <a:lnTo>
                    <a:pt x="371363" y="224352"/>
                  </a:lnTo>
                  <a:lnTo>
                    <a:pt x="368339" y="220564"/>
                  </a:lnTo>
                  <a:lnTo>
                    <a:pt x="367048" y="216395"/>
                  </a:lnTo>
                  <a:lnTo>
                    <a:pt x="366976" y="214485"/>
                  </a:lnTo>
                  <a:lnTo>
                    <a:pt x="367575" y="210316"/>
                  </a:lnTo>
                  <a:lnTo>
                    <a:pt x="367922" y="206528"/>
                  </a:lnTo>
                  <a:lnTo>
                    <a:pt x="367957" y="206146"/>
                  </a:lnTo>
                  <a:lnTo>
                    <a:pt x="366048" y="202741"/>
                  </a:lnTo>
                  <a:lnTo>
                    <a:pt x="362260" y="200863"/>
                  </a:lnTo>
                  <a:lnTo>
                    <a:pt x="357359" y="198953"/>
                  </a:lnTo>
                  <a:lnTo>
                    <a:pt x="354303" y="195166"/>
                  </a:lnTo>
                  <a:lnTo>
                    <a:pt x="352043" y="190232"/>
                  </a:lnTo>
                  <a:lnTo>
                    <a:pt x="350293" y="187081"/>
                  </a:lnTo>
                  <a:lnTo>
                    <a:pt x="346887" y="184885"/>
                  </a:lnTo>
                  <a:lnTo>
                    <a:pt x="362115" y="184885"/>
                  </a:lnTo>
                  <a:lnTo>
                    <a:pt x="362642" y="186445"/>
                  </a:lnTo>
                  <a:lnTo>
                    <a:pt x="364552" y="187973"/>
                  </a:lnTo>
                  <a:lnTo>
                    <a:pt x="366429" y="189087"/>
                  </a:lnTo>
                  <a:lnTo>
                    <a:pt x="372009" y="192735"/>
                  </a:lnTo>
                  <a:lnTo>
                    <a:pt x="376097" y="197720"/>
                  </a:lnTo>
                  <a:lnTo>
                    <a:pt x="378478" y="203696"/>
                  </a:lnTo>
                  <a:lnTo>
                    <a:pt x="378938" y="210316"/>
                  </a:lnTo>
                  <a:lnTo>
                    <a:pt x="379002" y="212607"/>
                  </a:lnTo>
                  <a:lnTo>
                    <a:pt x="379320" y="214485"/>
                  </a:lnTo>
                  <a:lnTo>
                    <a:pt x="380847" y="216395"/>
                  </a:lnTo>
                  <a:lnTo>
                    <a:pt x="383819" y="222209"/>
                  </a:lnTo>
                  <a:lnTo>
                    <a:pt x="384685" y="227757"/>
                  </a:lnTo>
                  <a:lnTo>
                    <a:pt x="384766" y="228843"/>
                  </a:lnTo>
                  <a:lnTo>
                    <a:pt x="383819" y="234982"/>
                  </a:lnTo>
                  <a:lnTo>
                    <a:pt x="380847" y="241029"/>
                  </a:lnTo>
                  <a:lnTo>
                    <a:pt x="379320" y="242907"/>
                  </a:lnTo>
                  <a:lnTo>
                    <a:pt x="379014" y="244435"/>
                  </a:lnTo>
                  <a:lnTo>
                    <a:pt x="366429" y="268687"/>
                  </a:lnTo>
                  <a:lnTo>
                    <a:pt x="366429" y="269069"/>
                  </a:lnTo>
                  <a:lnTo>
                    <a:pt x="366048" y="269069"/>
                  </a:lnTo>
                  <a:lnTo>
                    <a:pt x="368770" y="274161"/>
                  </a:lnTo>
                  <a:lnTo>
                    <a:pt x="368872" y="274352"/>
                  </a:lnTo>
                  <a:close/>
                </a:path>
                <a:path w="410844" h="332739">
                  <a:moveTo>
                    <a:pt x="383563" y="303156"/>
                  </a:moveTo>
                  <a:lnTo>
                    <a:pt x="369835" y="303156"/>
                  </a:lnTo>
                  <a:lnTo>
                    <a:pt x="358473" y="279286"/>
                  </a:lnTo>
                  <a:lnTo>
                    <a:pt x="323621" y="279286"/>
                  </a:lnTo>
                  <a:lnTo>
                    <a:pt x="324767" y="278904"/>
                  </a:lnTo>
                  <a:lnTo>
                    <a:pt x="326263" y="278522"/>
                  </a:lnTo>
                  <a:lnTo>
                    <a:pt x="328173" y="278140"/>
                  </a:lnTo>
                  <a:lnTo>
                    <a:pt x="331292" y="275625"/>
                  </a:lnTo>
                  <a:lnTo>
                    <a:pt x="335493" y="274161"/>
                  </a:lnTo>
                  <a:lnTo>
                    <a:pt x="340935" y="274161"/>
                  </a:lnTo>
                  <a:lnTo>
                    <a:pt x="342177" y="274352"/>
                  </a:lnTo>
                  <a:lnTo>
                    <a:pt x="368872" y="274352"/>
                  </a:lnTo>
                  <a:lnTo>
                    <a:pt x="369485" y="275498"/>
                  </a:lnTo>
                  <a:lnTo>
                    <a:pt x="410765" y="275498"/>
                  </a:lnTo>
                  <a:lnTo>
                    <a:pt x="410765" y="279668"/>
                  </a:lnTo>
                  <a:lnTo>
                    <a:pt x="403190" y="287243"/>
                  </a:lnTo>
                  <a:lnTo>
                    <a:pt x="375914" y="287243"/>
                  </a:lnTo>
                  <a:lnTo>
                    <a:pt x="383563" y="303156"/>
                  </a:lnTo>
                  <a:close/>
                </a:path>
                <a:path w="410844" h="332739">
                  <a:moveTo>
                    <a:pt x="348431" y="285746"/>
                  </a:moveTo>
                  <a:lnTo>
                    <a:pt x="294837" y="285746"/>
                  </a:lnTo>
                  <a:lnTo>
                    <a:pt x="289703" y="283519"/>
                  </a:lnTo>
                  <a:lnTo>
                    <a:pt x="286097" y="279286"/>
                  </a:lnTo>
                  <a:lnTo>
                    <a:pt x="358473" y="279286"/>
                  </a:lnTo>
                  <a:lnTo>
                    <a:pt x="353921" y="283519"/>
                  </a:lnTo>
                  <a:lnTo>
                    <a:pt x="348431" y="285746"/>
                  </a:lnTo>
                  <a:close/>
                </a:path>
                <a:path w="410844" h="332739">
                  <a:moveTo>
                    <a:pt x="312822" y="314901"/>
                  </a:moveTo>
                  <a:lnTo>
                    <a:pt x="298605" y="314901"/>
                  </a:lnTo>
                  <a:lnTo>
                    <a:pt x="311495" y="288388"/>
                  </a:lnTo>
                  <a:lnTo>
                    <a:pt x="311113" y="288388"/>
                  </a:lnTo>
                  <a:lnTo>
                    <a:pt x="309967" y="288006"/>
                  </a:lnTo>
                  <a:lnTo>
                    <a:pt x="309586" y="287625"/>
                  </a:lnTo>
                  <a:lnTo>
                    <a:pt x="307708" y="286097"/>
                  </a:lnTo>
                  <a:lnTo>
                    <a:pt x="305798" y="285746"/>
                  </a:lnTo>
                  <a:lnTo>
                    <a:pt x="339153" y="285746"/>
                  </a:lnTo>
                  <a:lnTo>
                    <a:pt x="336512" y="286097"/>
                  </a:lnTo>
                  <a:lnTo>
                    <a:pt x="334602" y="287243"/>
                  </a:lnTo>
                  <a:lnTo>
                    <a:pt x="334220" y="287243"/>
                  </a:lnTo>
                  <a:lnTo>
                    <a:pt x="333456" y="288006"/>
                  </a:lnTo>
                  <a:lnTo>
                    <a:pt x="333106" y="288388"/>
                  </a:lnTo>
                  <a:lnTo>
                    <a:pt x="335872" y="294436"/>
                  </a:lnTo>
                  <a:lnTo>
                    <a:pt x="322476" y="294436"/>
                  </a:lnTo>
                  <a:lnTo>
                    <a:pt x="312822" y="314901"/>
                  </a:lnTo>
                  <a:close/>
                </a:path>
                <a:path w="410844" h="332739">
                  <a:moveTo>
                    <a:pt x="347492" y="332342"/>
                  </a:moveTo>
                  <a:lnTo>
                    <a:pt x="344850" y="332342"/>
                  </a:lnTo>
                  <a:lnTo>
                    <a:pt x="341795" y="331960"/>
                  </a:lnTo>
                  <a:lnTo>
                    <a:pt x="339535" y="330432"/>
                  </a:lnTo>
                  <a:lnTo>
                    <a:pt x="338771" y="328173"/>
                  </a:lnTo>
                  <a:lnTo>
                    <a:pt x="322476" y="294436"/>
                  </a:lnTo>
                  <a:lnTo>
                    <a:pt x="335872" y="294436"/>
                  </a:lnTo>
                  <a:lnTo>
                    <a:pt x="345232" y="314901"/>
                  </a:lnTo>
                  <a:lnTo>
                    <a:pt x="360287" y="314901"/>
                  </a:lnTo>
                  <a:lnTo>
                    <a:pt x="351280" y="329318"/>
                  </a:lnTo>
                  <a:lnTo>
                    <a:pt x="350134" y="331196"/>
                  </a:lnTo>
                  <a:lnTo>
                    <a:pt x="347492" y="332342"/>
                  </a:lnTo>
                  <a:close/>
                </a:path>
                <a:path w="410844" h="332739">
                  <a:moveTo>
                    <a:pt x="291679" y="303156"/>
                  </a:moveTo>
                  <a:lnTo>
                    <a:pt x="274734" y="303156"/>
                  </a:lnTo>
                  <a:lnTo>
                    <a:pt x="285871" y="301183"/>
                  </a:lnTo>
                  <a:lnTo>
                    <a:pt x="289025" y="301183"/>
                  </a:lnTo>
                  <a:lnTo>
                    <a:pt x="291221" y="302361"/>
                  </a:lnTo>
                  <a:lnTo>
                    <a:pt x="291679" y="303156"/>
                  </a:lnTo>
                  <a:close/>
                </a:path>
                <a:path w="410844" h="332739">
                  <a:moveTo>
                    <a:pt x="360287" y="314901"/>
                  </a:moveTo>
                  <a:lnTo>
                    <a:pt x="345232" y="314901"/>
                  </a:lnTo>
                  <a:lnTo>
                    <a:pt x="351280" y="304684"/>
                  </a:lnTo>
                  <a:lnTo>
                    <a:pt x="352616" y="302361"/>
                  </a:lnTo>
                  <a:lnTo>
                    <a:pt x="355099" y="301183"/>
                  </a:lnTo>
                  <a:lnTo>
                    <a:pt x="357896" y="301183"/>
                  </a:lnTo>
                  <a:lnTo>
                    <a:pt x="369835" y="303156"/>
                  </a:lnTo>
                  <a:lnTo>
                    <a:pt x="383563" y="303156"/>
                  </a:lnTo>
                  <a:lnTo>
                    <a:pt x="385017" y="306180"/>
                  </a:lnTo>
                  <a:lnTo>
                    <a:pt x="386131" y="309236"/>
                  </a:lnTo>
                  <a:lnTo>
                    <a:pt x="385399" y="311495"/>
                  </a:lnTo>
                  <a:lnTo>
                    <a:pt x="384253" y="314137"/>
                  </a:lnTo>
                  <a:lnTo>
                    <a:pt x="360764" y="314137"/>
                  </a:lnTo>
                  <a:lnTo>
                    <a:pt x="360287" y="314901"/>
                  </a:lnTo>
                  <a:close/>
                </a:path>
                <a:path w="410844" h="332739">
                  <a:moveTo>
                    <a:pt x="303156" y="332342"/>
                  </a:moveTo>
                  <a:lnTo>
                    <a:pt x="297459" y="332342"/>
                  </a:lnTo>
                  <a:lnTo>
                    <a:pt x="295200" y="331578"/>
                  </a:lnTo>
                  <a:lnTo>
                    <a:pt x="293672" y="329318"/>
                  </a:lnTo>
                  <a:lnTo>
                    <a:pt x="284219" y="314137"/>
                  </a:lnTo>
                  <a:lnTo>
                    <a:pt x="298153" y="314137"/>
                  </a:lnTo>
                  <a:lnTo>
                    <a:pt x="298605" y="314901"/>
                  </a:lnTo>
                  <a:lnTo>
                    <a:pt x="312822" y="314901"/>
                  </a:lnTo>
                  <a:lnTo>
                    <a:pt x="306562" y="328173"/>
                  </a:lnTo>
                  <a:lnTo>
                    <a:pt x="305034" y="330432"/>
                  </a:lnTo>
                  <a:lnTo>
                    <a:pt x="303156" y="332342"/>
                  </a:lnTo>
                  <a:close/>
                </a:path>
                <a:path w="410844" h="332739">
                  <a:moveTo>
                    <a:pt x="381368" y="316810"/>
                  </a:moveTo>
                  <a:lnTo>
                    <a:pt x="377442" y="316810"/>
                  </a:lnTo>
                  <a:lnTo>
                    <a:pt x="360764" y="314137"/>
                  </a:lnTo>
                  <a:lnTo>
                    <a:pt x="384253" y="314137"/>
                  </a:lnTo>
                  <a:lnTo>
                    <a:pt x="382980" y="316046"/>
                  </a:lnTo>
                  <a:lnTo>
                    <a:pt x="381368" y="316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31056" y="3347510"/>
              <a:ext cx="151148" cy="15114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69312" y="3366716"/>
              <a:ext cx="74635" cy="74635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366937" y="1849353"/>
            <a:ext cx="6829425" cy="176148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700">
                <a:solidFill>
                  <a:srgbClr val="FFFFFF"/>
                </a:solidFill>
                <a:latin typeface="Verdana"/>
                <a:cs typeface="Verdana"/>
              </a:rPr>
              <a:t>Operate</a:t>
            </a:r>
            <a:r>
              <a:rPr dirty="0" sz="1700" spc="-11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700" spc="-10">
                <a:solidFill>
                  <a:srgbClr val="FFFFFF"/>
                </a:solidFill>
                <a:latin typeface="Verdana"/>
                <a:cs typeface="Verdana"/>
              </a:rPr>
              <a:t>at</a:t>
            </a:r>
            <a:r>
              <a:rPr dirty="0" sz="17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700">
                <a:solidFill>
                  <a:srgbClr val="FFFFFF"/>
                </a:solidFill>
                <a:latin typeface="Verdana"/>
                <a:cs typeface="Verdana"/>
              </a:rPr>
              <a:t>speed</a:t>
            </a:r>
            <a:r>
              <a:rPr dirty="0" sz="17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70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dirty="0" sz="1700" spc="-11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700">
                <a:solidFill>
                  <a:srgbClr val="FFFFFF"/>
                </a:solidFill>
                <a:latin typeface="Verdana"/>
                <a:cs typeface="Verdana"/>
              </a:rPr>
              <a:t>an</a:t>
            </a:r>
            <a:r>
              <a:rPr dirty="0" sz="1700" spc="-12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700" spc="-75" b="1">
                <a:solidFill>
                  <a:srgbClr val="A800FF"/>
                </a:solidFill>
                <a:latin typeface="Verdana"/>
                <a:cs typeface="Verdana"/>
              </a:rPr>
              <a:t>innovative</a:t>
            </a:r>
            <a:r>
              <a:rPr dirty="0" sz="1700" spc="-5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50" b="1">
                <a:solidFill>
                  <a:srgbClr val="A800FF"/>
                </a:solidFill>
                <a:latin typeface="Verdana"/>
                <a:cs typeface="Verdana"/>
              </a:rPr>
              <a:t>and </a:t>
            </a:r>
            <a:r>
              <a:rPr dirty="0" sz="1700" spc="-75" b="1">
                <a:solidFill>
                  <a:srgbClr val="A800FF"/>
                </a:solidFill>
                <a:latin typeface="Verdana"/>
                <a:cs typeface="Verdana"/>
              </a:rPr>
              <a:t>robust</a:t>
            </a:r>
            <a:r>
              <a:rPr dirty="0" sz="1700" spc="-5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65" b="1">
                <a:solidFill>
                  <a:srgbClr val="A800FF"/>
                </a:solidFill>
                <a:latin typeface="Verdana"/>
                <a:cs typeface="Verdana"/>
              </a:rPr>
              <a:t>supply</a:t>
            </a:r>
            <a:r>
              <a:rPr dirty="0" sz="1700" spc="-50" b="1">
                <a:solidFill>
                  <a:srgbClr val="A800FF"/>
                </a:solidFill>
                <a:latin typeface="Verdana"/>
                <a:cs typeface="Verdana"/>
              </a:rPr>
              <a:t> chain</a:t>
            </a:r>
            <a:r>
              <a:rPr dirty="0" sz="1700" spc="-5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dirty="0" sz="1700" spc="-25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700">
              <a:latin typeface="Verdana"/>
              <a:cs typeface="Verdana"/>
            </a:endParaRPr>
          </a:p>
          <a:p>
            <a:pPr marL="12700" marR="78105">
              <a:lnSpc>
                <a:spcPct val="114999"/>
              </a:lnSpc>
            </a:pPr>
            <a:r>
              <a:rPr dirty="0" sz="1700">
                <a:solidFill>
                  <a:srgbClr val="FFFFFF"/>
                </a:solidFill>
                <a:latin typeface="Verdana"/>
                <a:cs typeface="Verdana"/>
              </a:rPr>
              <a:t>Continuously</a:t>
            </a:r>
            <a:r>
              <a:rPr dirty="0" sz="1700" spc="-1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700" spc="-70" b="1">
                <a:solidFill>
                  <a:srgbClr val="A800FF"/>
                </a:solidFill>
                <a:latin typeface="Verdana"/>
                <a:cs typeface="Verdana"/>
              </a:rPr>
              <a:t>deliver</a:t>
            </a:r>
            <a:r>
              <a:rPr dirty="0" sz="1700" spc="-6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75" b="1">
                <a:solidFill>
                  <a:srgbClr val="A800FF"/>
                </a:solidFill>
                <a:latin typeface="Verdana"/>
                <a:cs typeface="Verdana"/>
              </a:rPr>
              <a:t>reliable</a:t>
            </a:r>
            <a:r>
              <a:rPr dirty="0" sz="1700" spc="-6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50" b="1">
                <a:solidFill>
                  <a:srgbClr val="A800FF"/>
                </a:solidFill>
                <a:latin typeface="Verdana"/>
                <a:cs typeface="Verdana"/>
              </a:rPr>
              <a:t>and</a:t>
            </a:r>
            <a:r>
              <a:rPr dirty="0" sz="1700" spc="-6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40" b="1">
                <a:solidFill>
                  <a:srgbClr val="A800FF"/>
                </a:solidFill>
                <a:latin typeface="Verdana"/>
                <a:cs typeface="Verdana"/>
              </a:rPr>
              <a:t>connected</a:t>
            </a:r>
            <a:r>
              <a:rPr dirty="0" sz="1700" spc="-6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60" b="1">
                <a:solidFill>
                  <a:srgbClr val="A800FF"/>
                </a:solidFill>
                <a:latin typeface="Verdana"/>
                <a:cs typeface="Verdana"/>
              </a:rPr>
              <a:t>products </a:t>
            </a:r>
            <a:r>
              <a:rPr dirty="0" sz="1700" spc="-70" b="1">
                <a:solidFill>
                  <a:srgbClr val="A800FF"/>
                </a:solidFill>
                <a:latin typeface="Verdana"/>
                <a:cs typeface="Verdana"/>
              </a:rPr>
              <a:t>to</a:t>
            </a:r>
            <a:r>
              <a:rPr dirty="0" sz="1700" spc="-65" b="1">
                <a:solidFill>
                  <a:srgbClr val="A800FF"/>
                </a:solidFill>
                <a:latin typeface="Verdana"/>
                <a:cs typeface="Verdana"/>
              </a:rPr>
              <a:t> </a:t>
            </a:r>
            <a:r>
              <a:rPr dirty="0" sz="1700" spc="-25" b="1">
                <a:solidFill>
                  <a:srgbClr val="A800FF"/>
                </a:solidFill>
                <a:latin typeface="Verdana"/>
                <a:cs typeface="Verdana"/>
              </a:rPr>
              <a:t>the </a:t>
            </a:r>
            <a:r>
              <a:rPr dirty="0" sz="1700" spc="-10" b="1">
                <a:solidFill>
                  <a:srgbClr val="A800FF"/>
                </a:solidFill>
                <a:latin typeface="Verdana"/>
                <a:cs typeface="Verdana"/>
              </a:rPr>
              <a:t>customers</a:t>
            </a:r>
            <a:r>
              <a:rPr dirty="0" sz="1700" spc="-10">
                <a:solidFill>
                  <a:srgbClr val="FFFFFF"/>
                </a:solidFill>
                <a:latin typeface="Verdana"/>
                <a:cs typeface="Verdana"/>
              </a:rPr>
              <a:t>.</a:t>
            </a:r>
            <a:endParaRPr sz="1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18802" y="182039"/>
              <a:ext cx="887109" cy="2339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71849"/>
              <a:ext cx="6197024" cy="5846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5100" y="133749"/>
              <a:ext cx="5999100" cy="6990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85275" y="231028"/>
            <a:ext cx="4406265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-50"/>
              <a:t>ANOMALY</a:t>
            </a:r>
            <a:r>
              <a:rPr dirty="0" spc="-65"/>
              <a:t> </a:t>
            </a:r>
            <a:r>
              <a:rPr dirty="0" spc="-75"/>
              <a:t>DETECTION</a:t>
            </a:r>
            <a:r>
              <a:rPr dirty="0" spc="-65"/>
              <a:t> </a:t>
            </a:r>
            <a:r>
              <a:rPr dirty="0" spc="-40"/>
              <a:t>AND</a:t>
            </a:r>
            <a:r>
              <a:rPr dirty="0" spc="-65"/>
              <a:t> </a:t>
            </a:r>
            <a:r>
              <a:rPr dirty="0" spc="-45"/>
              <a:t>PURCHASE</a:t>
            </a:r>
            <a:r>
              <a:rPr dirty="0" spc="-65"/>
              <a:t> </a:t>
            </a:r>
            <a:r>
              <a:rPr dirty="0" spc="-20"/>
              <a:t>ORDER </a:t>
            </a:r>
            <a:r>
              <a:rPr dirty="0" spc="-40"/>
              <a:t>MANAGEMENT</a:t>
            </a:r>
            <a:r>
              <a:rPr dirty="0" spc="-60"/>
              <a:t> </a:t>
            </a:r>
            <a:r>
              <a:rPr dirty="0" spc="-50"/>
              <a:t>ARE</a:t>
            </a:r>
            <a:r>
              <a:rPr dirty="0" spc="-60"/>
              <a:t> </a:t>
            </a:r>
            <a:r>
              <a:rPr dirty="0" spc="-70"/>
              <a:t>KEY</a:t>
            </a:r>
            <a:r>
              <a:rPr dirty="0" spc="-60"/>
              <a:t> </a:t>
            </a:r>
            <a:r>
              <a:rPr dirty="0" spc="-10"/>
              <a:t>OUTCOMES…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9875" y="945167"/>
            <a:ext cx="6465570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70">
                <a:solidFill>
                  <a:srgbClr val="8E02D7"/>
                </a:solidFill>
                <a:latin typeface="Arial Black"/>
                <a:cs typeface="Arial Black"/>
              </a:rPr>
              <a:t>Top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85">
                <a:solidFill>
                  <a:srgbClr val="8E02D7"/>
                </a:solidFill>
                <a:latin typeface="Arial Black"/>
                <a:cs typeface="Arial Black"/>
              </a:rPr>
              <a:t>10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5">
                <a:solidFill>
                  <a:srgbClr val="8E02D7"/>
                </a:solidFill>
                <a:latin typeface="Arial Black"/>
                <a:cs typeface="Arial Black"/>
              </a:rPr>
              <a:t>outcomes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targeted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>
                <a:solidFill>
                  <a:srgbClr val="8E02D7"/>
                </a:solidFill>
                <a:latin typeface="Arial Black"/>
                <a:cs typeface="Arial Black"/>
              </a:rPr>
              <a:t>by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5">
                <a:solidFill>
                  <a:srgbClr val="8E02D7"/>
                </a:solidFill>
                <a:latin typeface="Arial Black"/>
                <a:cs typeface="Arial Black"/>
              </a:rPr>
              <a:t>Automotive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210">
                <a:solidFill>
                  <a:srgbClr val="8E02D7"/>
                </a:solidFill>
                <a:latin typeface="Arial Black"/>
                <a:cs typeface="Arial Black"/>
              </a:rPr>
              <a:t>–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135">
                <a:solidFill>
                  <a:srgbClr val="8E02D7"/>
                </a:solidFill>
                <a:latin typeface="Arial Black"/>
                <a:cs typeface="Arial Black"/>
              </a:rPr>
              <a:t>OES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companies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0">
                <a:solidFill>
                  <a:srgbClr val="8E02D7"/>
                </a:solidFill>
                <a:latin typeface="Arial Black"/>
                <a:cs typeface="Arial Black"/>
              </a:rPr>
              <a:t>through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scaling</a:t>
            </a:r>
            <a:r>
              <a:rPr dirty="0" sz="1100" spc="-95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8E02D7"/>
                </a:solidFill>
                <a:latin typeface="Arial Black"/>
                <a:cs typeface="Arial Black"/>
              </a:rPr>
              <a:t>of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30">
                <a:solidFill>
                  <a:srgbClr val="8E02D7"/>
                </a:solidFill>
                <a:latin typeface="Arial Black"/>
                <a:cs typeface="Arial Black"/>
              </a:rPr>
              <a:t>digital</a:t>
            </a:r>
            <a:r>
              <a:rPr dirty="0" sz="1100" spc="-90">
                <a:solidFill>
                  <a:srgbClr val="8E02D7"/>
                </a:solidFill>
                <a:latin typeface="Arial Black"/>
                <a:cs typeface="Arial Black"/>
              </a:rPr>
              <a:t> </a:t>
            </a:r>
            <a:r>
              <a:rPr dirty="0" sz="1100" spc="-20">
                <a:solidFill>
                  <a:srgbClr val="8E02D7"/>
                </a:solidFill>
                <a:latin typeface="Arial Black"/>
                <a:cs typeface="Arial Black"/>
              </a:rPr>
              <a:t>PoCs</a:t>
            </a:r>
            <a:endParaRPr sz="11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18699" y="1688076"/>
            <a:ext cx="204533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20">
                <a:latin typeface="Lucida Sans Unicode"/>
                <a:cs typeface="Lucida Sans Unicode"/>
              </a:rPr>
              <a:t>Automated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 spc="20">
                <a:latin typeface="Lucida Sans Unicode"/>
                <a:cs typeface="Lucida Sans Unicode"/>
              </a:rPr>
              <a:t>systems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 spc="20">
                <a:latin typeface="Lucida Sans Unicode"/>
                <a:cs typeface="Lucida Sans Unicode"/>
              </a:rPr>
              <a:t>anomaly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detection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34574" y="1707578"/>
            <a:ext cx="3884295" cy="2493645"/>
          </a:xfrm>
          <a:custGeom>
            <a:avLst/>
            <a:gdLst/>
            <a:ahLst/>
            <a:cxnLst/>
            <a:rect l="l" t="t" r="r" b="b"/>
            <a:pathLst>
              <a:path w="3884295" h="2493645">
                <a:moveTo>
                  <a:pt x="1361097" y="2398230"/>
                </a:moveTo>
                <a:lnTo>
                  <a:pt x="0" y="2398230"/>
                </a:lnTo>
                <a:lnTo>
                  <a:pt x="0" y="2493022"/>
                </a:lnTo>
                <a:lnTo>
                  <a:pt x="1361097" y="2493022"/>
                </a:lnTo>
                <a:lnTo>
                  <a:pt x="1361097" y="2398230"/>
                </a:lnTo>
                <a:close/>
              </a:path>
              <a:path w="3884295" h="2493645">
                <a:moveTo>
                  <a:pt x="1361097" y="2134654"/>
                </a:moveTo>
                <a:lnTo>
                  <a:pt x="0" y="2134654"/>
                </a:lnTo>
                <a:lnTo>
                  <a:pt x="0" y="2229447"/>
                </a:lnTo>
                <a:lnTo>
                  <a:pt x="1361097" y="2229447"/>
                </a:lnTo>
                <a:lnTo>
                  <a:pt x="1361097" y="2134654"/>
                </a:lnTo>
                <a:close/>
              </a:path>
              <a:path w="3884295" h="2493645">
                <a:moveTo>
                  <a:pt x="1872589" y="1864525"/>
                </a:moveTo>
                <a:lnTo>
                  <a:pt x="0" y="1864525"/>
                </a:lnTo>
                <a:lnTo>
                  <a:pt x="0" y="1959330"/>
                </a:lnTo>
                <a:lnTo>
                  <a:pt x="1872589" y="1959330"/>
                </a:lnTo>
                <a:lnTo>
                  <a:pt x="1872589" y="1864525"/>
                </a:lnTo>
                <a:close/>
              </a:path>
              <a:path w="3884295" h="2493645">
                <a:moveTo>
                  <a:pt x="1872589" y="1600949"/>
                </a:moveTo>
                <a:lnTo>
                  <a:pt x="0" y="1600949"/>
                </a:lnTo>
                <a:lnTo>
                  <a:pt x="0" y="1695754"/>
                </a:lnTo>
                <a:lnTo>
                  <a:pt x="1872589" y="1695754"/>
                </a:lnTo>
                <a:lnTo>
                  <a:pt x="1872589" y="1600949"/>
                </a:lnTo>
                <a:close/>
              </a:path>
              <a:path w="3884295" h="2493645">
                <a:moveTo>
                  <a:pt x="1872589" y="1331023"/>
                </a:moveTo>
                <a:lnTo>
                  <a:pt x="0" y="1331023"/>
                </a:lnTo>
                <a:lnTo>
                  <a:pt x="0" y="1425829"/>
                </a:lnTo>
                <a:lnTo>
                  <a:pt x="1872589" y="1425829"/>
                </a:lnTo>
                <a:lnTo>
                  <a:pt x="1872589" y="1331023"/>
                </a:lnTo>
                <a:close/>
              </a:path>
              <a:path w="3884295" h="2493645">
                <a:moveTo>
                  <a:pt x="2373896" y="1067447"/>
                </a:moveTo>
                <a:lnTo>
                  <a:pt x="0" y="1067447"/>
                </a:lnTo>
                <a:lnTo>
                  <a:pt x="0" y="1162253"/>
                </a:lnTo>
                <a:lnTo>
                  <a:pt x="2373896" y="1162253"/>
                </a:lnTo>
                <a:lnTo>
                  <a:pt x="2373896" y="1067447"/>
                </a:lnTo>
                <a:close/>
              </a:path>
              <a:path w="3884295" h="2493645">
                <a:moveTo>
                  <a:pt x="3383089" y="790727"/>
                </a:moveTo>
                <a:lnTo>
                  <a:pt x="0" y="790727"/>
                </a:lnTo>
                <a:lnTo>
                  <a:pt x="0" y="885532"/>
                </a:lnTo>
                <a:lnTo>
                  <a:pt x="3383089" y="885532"/>
                </a:lnTo>
                <a:lnTo>
                  <a:pt x="3383089" y="790727"/>
                </a:lnTo>
                <a:close/>
              </a:path>
              <a:path w="3884295" h="2493645">
                <a:moveTo>
                  <a:pt x="3383089" y="527151"/>
                </a:moveTo>
                <a:lnTo>
                  <a:pt x="0" y="527151"/>
                </a:lnTo>
                <a:lnTo>
                  <a:pt x="0" y="621957"/>
                </a:lnTo>
                <a:lnTo>
                  <a:pt x="3383089" y="621957"/>
                </a:lnTo>
                <a:lnTo>
                  <a:pt x="3383089" y="527151"/>
                </a:lnTo>
                <a:close/>
              </a:path>
              <a:path w="3884295" h="2493645">
                <a:moveTo>
                  <a:pt x="3884091" y="263575"/>
                </a:moveTo>
                <a:lnTo>
                  <a:pt x="0" y="263575"/>
                </a:lnTo>
                <a:lnTo>
                  <a:pt x="0" y="358381"/>
                </a:lnTo>
                <a:lnTo>
                  <a:pt x="3884091" y="358381"/>
                </a:lnTo>
                <a:lnTo>
                  <a:pt x="3884091" y="263575"/>
                </a:lnTo>
                <a:close/>
              </a:path>
              <a:path w="3884295" h="2493645">
                <a:moveTo>
                  <a:pt x="3884091" y="0"/>
                </a:moveTo>
                <a:lnTo>
                  <a:pt x="0" y="0"/>
                </a:lnTo>
                <a:lnTo>
                  <a:pt x="0" y="94805"/>
                </a:lnTo>
                <a:lnTo>
                  <a:pt x="3884091" y="94805"/>
                </a:lnTo>
                <a:lnTo>
                  <a:pt x="3884091" y="0"/>
                </a:lnTo>
                <a:close/>
              </a:path>
            </a:pathLst>
          </a:custGeom>
          <a:solidFill>
            <a:srgbClr val="A800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162446" y="1954812"/>
            <a:ext cx="20015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20">
                <a:latin typeface="Lucida Sans Unicode"/>
                <a:cs typeface="Lucida Sans Unicode"/>
              </a:rPr>
              <a:t>Digitized</a:t>
            </a:r>
            <a:r>
              <a:rPr dirty="0" sz="800" spc="6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purchase</a:t>
            </a:r>
            <a:r>
              <a:rPr dirty="0" sz="800" spc="7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order</a:t>
            </a:r>
            <a:r>
              <a:rPr dirty="0" sz="800" spc="7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management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23940" y="4857934"/>
            <a:ext cx="155575" cy="18034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fld id="{81D60167-4931-47E6-BA6A-407CBD079E47}" type="slidenum">
              <a:rPr dirty="0" sz="1000" spc="-100">
                <a:solidFill>
                  <a:srgbClr val="666666"/>
                </a:solidFill>
                <a:latin typeface="Verdana"/>
                <a:cs typeface="Verdana"/>
              </a:rPr>
              <a:t>10</a:t>
            </a:fld>
            <a:endParaRPr sz="1000">
              <a:latin typeface="Verdana"/>
              <a:cs typeface="Verdana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pc="-10">
                <a:solidFill>
                  <a:srgbClr val="666666"/>
                </a:solidFill>
              </a:rPr>
              <a:t>Copyright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114">
                <a:solidFill>
                  <a:srgbClr val="666666"/>
                </a:solidFill>
              </a:rPr>
              <a:t>©</a:t>
            </a:r>
            <a:r>
              <a:rPr dirty="0" spc="-25">
                <a:solidFill>
                  <a:srgbClr val="666666"/>
                </a:solidFill>
              </a:rPr>
              <a:t> </a:t>
            </a:r>
            <a:r>
              <a:rPr dirty="0" spc="-30">
                <a:solidFill>
                  <a:srgbClr val="666666"/>
                </a:solidFill>
              </a:rPr>
              <a:t>2025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6973093" y="4949165"/>
            <a:ext cx="1613535" cy="118745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dirty="0" sz="600" spc="-4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>
                <a:solidFill>
                  <a:srgbClr val="666666"/>
                </a:solidFill>
                <a:latin typeface="Verdana"/>
                <a:cs typeface="Verdana"/>
              </a:rPr>
              <a:t>Accenture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75">
                <a:solidFill>
                  <a:srgbClr val="666666"/>
                </a:solidFill>
                <a:latin typeface="Verdana"/>
                <a:cs typeface="Verdana"/>
              </a:rPr>
              <a:t>2019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20">
                <a:solidFill>
                  <a:srgbClr val="666666"/>
                </a:solidFill>
                <a:latin typeface="Verdana"/>
                <a:cs typeface="Verdana"/>
              </a:rPr>
              <a:t>Industry</a:t>
            </a:r>
            <a:r>
              <a:rPr dirty="0" sz="600" spc="-2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55">
                <a:solidFill>
                  <a:srgbClr val="666666"/>
                </a:solidFill>
                <a:latin typeface="Verdana"/>
                <a:cs typeface="Verdana"/>
              </a:rPr>
              <a:t>X.0</a:t>
            </a:r>
            <a:r>
              <a:rPr dirty="0" sz="600" spc="-3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600" spc="-10">
                <a:solidFill>
                  <a:srgbClr val="666666"/>
                </a:solidFill>
                <a:latin typeface="Verdana"/>
                <a:cs typeface="Verdana"/>
              </a:rPr>
              <a:t>Survey</a:t>
            </a:r>
            <a:endParaRPr sz="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24930" y="2221523"/>
            <a:ext cx="173863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Lucida Sans Unicode"/>
                <a:cs typeface="Lucida Sans Unicode"/>
              </a:rPr>
              <a:t>Higher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growth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in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service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revenues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57554" y="2488259"/>
            <a:ext cx="19062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Lower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number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of</a:t>
            </a:r>
            <a:r>
              <a:rPr dirty="0" sz="800" spc="3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prototype</a:t>
            </a:r>
            <a:r>
              <a:rPr dirty="0" sz="800" spc="3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iterations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73954" y="2754970"/>
            <a:ext cx="11887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Improved</a:t>
            </a:r>
            <a:r>
              <a:rPr dirty="0" sz="800" spc="55">
                <a:latin typeface="Lucida Sans Unicode"/>
                <a:cs typeface="Lucida Sans Unicode"/>
              </a:rPr>
              <a:t> data</a:t>
            </a:r>
            <a:r>
              <a:rPr dirty="0" sz="800" spc="6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privacy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66160" y="3021707"/>
            <a:ext cx="17976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10">
                <a:latin typeface="Lucida Sans Unicode"/>
                <a:cs typeface="Lucida Sans Unicode"/>
              </a:rPr>
              <a:t>Higher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customer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satisfaction</a:t>
            </a:r>
            <a:r>
              <a:rPr dirty="0" sz="800" spc="9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score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71338" y="3288418"/>
            <a:ext cx="17919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Improved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supply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chain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efficiencies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95981" y="3555154"/>
            <a:ext cx="166751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Reduction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in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process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complexity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6503" y="3821876"/>
            <a:ext cx="381889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Reduced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conversion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costs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(direct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labor</a:t>
            </a:r>
            <a:r>
              <a:rPr dirty="0" sz="800" spc="10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costs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 spc="-105">
                <a:latin typeface="Lucida Sans Unicode"/>
                <a:cs typeface="Lucida Sans Unicode"/>
              </a:rPr>
              <a:t>+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manufacturing</a:t>
            </a:r>
            <a:r>
              <a:rPr dirty="0" sz="800" spc="9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overheads)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62159" y="4088602"/>
            <a:ext cx="11004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Lucida Sans Unicode"/>
                <a:cs typeface="Lucida Sans Unicode"/>
              </a:rPr>
              <a:t>Grater</a:t>
            </a:r>
            <a:r>
              <a:rPr dirty="0" sz="800" spc="6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plant</a:t>
            </a:r>
            <a:r>
              <a:rPr dirty="0" sz="800" spc="70">
                <a:latin typeface="Lucida Sans Unicode"/>
                <a:cs typeface="Lucida Sans Unicode"/>
              </a:rPr>
              <a:t> </a:t>
            </a:r>
            <a:r>
              <a:rPr dirty="0" sz="800" spc="-20">
                <a:latin typeface="Lucida Sans Unicode"/>
                <a:cs typeface="Lucida Sans Unicode"/>
              </a:rPr>
              <a:t>flexibility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08167" y="4426502"/>
            <a:ext cx="233045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60">
                <a:solidFill>
                  <a:srgbClr val="666666"/>
                </a:solidFill>
                <a:latin typeface="Lucida Sans Unicode"/>
                <a:cs typeface="Lucida Sans Unicode"/>
              </a:rPr>
              <a:t>%</a:t>
            </a:r>
            <a:r>
              <a:rPr dirty="0" sz="800" spc="5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of</a:t>
            </a:r>
            <a:r>
              <a:rPr dirty="0" sz="800" spc="5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respondents</a:t>
            </a:r>
            <a:r>
              <a:rPr dirty="0" sz="800" spc="5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who</a:t>
            </a:r>
            <a:r>
              <a:rPr dirty="0" sz="800" spc="5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>
                <a:solidFill>
                  <a:srgbClr val="666666"/>
                </a:solidFill>
                <a:latin typeface="Lucida Sans Unicode"/>
                <a:cs typeface="Lucida Sans Unicode"/>
              </a:rPr>
              <a:t>achieved</a:t>
            </a:r>
            <a:r>
              <a:rPr dirty="0" sz="800" spc="5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this</a:t>
            </a:r>
            <a:r>
              <a:rPr dirty="0" sz="800" spc="5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800" spc="-10">
                <a:solidFill>
                  <a:srgbClr val="666666"/>
                </a:solidFill>
                <a:latin typeface="Lucida Sans Unicode"/>
                <a:cs typeface="Lucida Sans Unicode"/>
              </a:rPr>
              <a:t>outcome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1324" y="1688076"/>
            <a:ext cx="24002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>
                <a:latin typeface="Arial Black"/>
                <a:cs typeface="Arial Black"/>
              </a:rPr>
              <a:t>36%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1813" y="1954812"/>
            <a:ext cx="24002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5">
                <a:latin typeface="Arial Black"/>
                <a:cs typeface="Arial Black"/>
              </a:rPr>
              <a:t>36%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690688" y="2183935"/>
            <a:ext cx="2413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latin typeface="Arial Black"/>
                <a:cs typeface="Arial Black"/>
              </a:rPr>
              <a:t>35%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99364" y="2469459"/>
            <a:ext cx="24130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latin typeface="Arial Black"/>
                <a:cs typeface="Arial Black"/>
              </a:rPr>
              <a:t>35%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81489" y="2744695"/>
            <a:ext cx="2444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40">
                <a:latin typeface="Arial Black"/>
                <a:cs typeface="Arial Black"/>
              </a:rPr>
              <a:t>34%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80189" y="3018131"/>
            <a:ext cx="236854" cy="681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60">
                <a:latin typeface="Arial Black"/>
                <a:cs typeface="Arial Black"/>
              </a:rPr>
              <a:t>33%</a:t>
            </a:r>
            <a:endParaRPr sz="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800" spc="-60">
                <a:latin typeface="Arial Black"/>
                <a:cs typeface="Arial Black"/>
              </a:rPr>
              <a:t>33%</a:t>
            </a:r>
            <a:endParaRPr sz="8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800" spc="-60">
                <a:latin typeface="Arial Black"/>
                <a:cs typeface="Arial Black"/>
              </a:rPr>
              <a:t>33%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68771" y="3798700"/>
            <a:ext cx="23367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0">
                <a:latin typeface="Arial Black"/>
                <a:cs typeface="Arial Black"/>
              </a:rPr>
              <a:t>32%</a:t>
            </a:r>
            <a:endParaRPr sz="8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69138" y="4065425"/>
            <a:ext cx="233679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70">
                <a:latin typeface="Arial Black"/>
                <a:cs typeface="Arial Black"/>
              </a:rPr>
              <a:t>32%</a:t>
            </a:r>
            <a:endParaRPr sz="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- Accenture</dc:title>
  <dcterms:created xsi:type="dcterms:W3CDTF">2026-07-17T11:42:40Z</dcterms:created>
  <dcterms:modified xsi:type="dcterms:W3CDTF">2026-07-17T11:42:40Z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2026-07-17T00:00:00Z</vt:filetime>
  </property>
  <property fmtid="{D5CDD505-2E9C-101B-9397-08002B2CF9AE}" pid="4" name="Creator">
    <vt:lpwstr>Google</vt:lpwstr>
  </property>
  <property fmtid="{D5CDD505-2E9C-101B-9397-08002B2CF9AE}" pid="5" name="LastSaved">
    <vt:filetime>2026-07-17T00:00:00Z</vt:filetime>
  </property>
</Properties>
</file>